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0" r:id="rId6"/>
    <p:sldId id="261" r:id="rId7"/>
    <p:sldId id="262"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C6C6D3-F10F-4CE3-97D8-515B63976BD9}" type="datetimeFigureOut">
              <a:rPr lang="en-IN" smtClean="0"/>
              <a:t>25-03-2016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96531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C6C6D3-F10F-4CE3-97D8-515B63976BD9}" type="datetimeFigureOut">
              <a:rPr lang="en-IN" smtClean="0"/>
              <a:t>25-03-2016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381606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C6C6D3-F10F-4CE3-97D8-515B63976BD9}" type="datetimeFigureOut">
              <a:rPr lang="en-IN" smtClean="0"/>
              <a:t>25-03-2016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3628239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C6C6D3-F10F-4CE3-97D8-515B63976BD9}" type="datetimeFigureOut">
              <a:rPr lang="en-IN" smtClean="0"/>
              <a:t>25-03-2016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1609681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C6C6D3-F10F-4CE3-97D8-515B63976BD9}" type="datetimeFigureOut">
              <a:rPr lang="en-IN" smtClean="0"/>
              <a:t>25-03-2016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8505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C6C6D3-F10F-4CE3-97D8-515B63976BD9}" type="datetimeFigureOut">
              <a:rPr lang="en-IN" smtClean="0"/>
              <a:t>25-03-2016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258988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C6C6D3-F10F-4CE3-97D8-515B63976BD9}" type="datetimeFigureOut">
              <a:rPr lang="en-IN" smtClean="0"/>
              <a:t>25-03-2016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227989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C6C6D3-F10F-4CE3-97D8-515B63976BD9}" type="datetimeFigureOut">
              <a:rPr lang="en-IN" smtClean="0"/>
              <a:t>25-03-2016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236399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6C6D3-F10F-4CE3-97D8-515B63976BD9}" type="datetimeFigureOut">
              <a:rPr lang="en-IN" smtClean="0"/>
              <a:t>25-03-2016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329821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6C6D3-F10F-4CE3-97D8-515B63976BD9}" type="datetimeFigureOut">
              <a:rPr lang="en-IN" smtClean="0"/>
              <a:t>25-03-2016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192711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6C6D3-F10F-4CE3-97D8-515B63976BD9}" type="datetimeFigureOut">
              <a:rPr lang="en-IN" smtClean="0"/>
              <a:t>25-03-2016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2EA9A-8127-4512-91FA-05A230F9A113}" type="slidenum">
              <a:rPr lang="en-IN" smtClean="0"/>
              <a:t>‹#›</a:t>
            </a:fld>
            <a:endParaRPr lang="en-IN"/>
          </a:p>
        </p:txBody>
      </p:sp>
    </p:spTree>
    <p:extLst>
      <p:ext uri="{BB962C8B-B14F-4D97-AF65-F5344CB8AC3E}">
        <p14:creationId xmlns:p14="http://schemas.microsoft.com/office/powerpoint/2010/main" val="160198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6C6D3-F10F-4CE3-97D8-515B63976BD9}" type="datetimeFigureOut">
              <a:rPr lang="en-IN" smtClean="0"/>
              <a:t>25-03-2016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2EA9A-8127-4512-91FA-05A230F9A113}" type="slidenum">
              <a:rPr lang="en-IN" smtClean="0"/>
              <a:t>‹#›</a:t>
            </a:fld>
            <a:endParaRPr lang="en-IN"/>
          </a:p>
        </p:txBody>
      </p:sp>
    </p:spTree>
    <p:extLst>
      <p:ext uri="{BB962C8B-B14F-4D97-AF65-F5344CB8AC3E}">
        <p14:creationId xmlns:p14="http://schemas.microsoft.com/office/powerpoint/2010/main" val="1795218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Looping Control</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sz="2000" dirty="0">
                <a:latin typeface="Times New Roman" pitchFamily="18" charset="0"/>
                <a:cs typeface="Times New Roman" pitchFamily="18" charset="0"/>
              </a:rPr>
              <a:t>Java has very flexible three looping mechanisms. You can use one of the following three loops:</a:t>
            </a:r>
          </a:p>
          <a:p>
            <a:pPr marL="0" indent="0">
              <a:buNone/>
            </a:pPr>
            <a:r>
              <a:rPr lang="en-IN" sz="2000" dirty="0">
                <a:latin typeface="Times New Roman" pitchFamily="18" charset="0"/>
                <a:cs typeface="Times New Roman" pitchFamily="18" charset="0"/>
              </a:rPr>
              <a:t>• while Loop</a:t>
            </a:r>
          </a:p>
          <a:p>
            <a:pPr marL="0" indent="0">
              <a:buNone/>
            </a:pPr>
            <a:r>
              <a:rPr lang="en-IN" sz="2000" dirty="0">
                <a:latin typeface="Times New Roman" pitchFamily="18" charset="0"/>
                <a:cs typeface="Times New Roman" pitchFamily="18" charset="0"/>
              </a:rPr>
              <a:t>• do...while Loop</a:t>
            </a:r>
          </a:p>
          <a:p>
            <a:pPr marL="0" indent="0">
              <a:buNone/>
            </a:pPr>
            <a:r>
              <a:rPr lang="en-IN" sz="2000" dirty="0">
                <a:latin typeface="Times New Roman" pitchFamily="18" charset="0"/>
                <a:cs typeface="Times New Roman" pitchFamily="18" charset="0"/>
              </a:rPr>
              <a:t>• for Loop</a:t>
            </a:r>
          </a:p>
        </p:txBody>
      </p:sp>
    </p:spTree>
    <p:extLst>
      <p:ext uri="{BB962C8B-B14F-4D97-AF65-F5344CB8AC3E}">
        <p14:creationId xmlns:p14="http://schemas.microsoft.com/office/powerpoint/2010/main" val="348315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04664"/>
            <a:ext cx="8651304" cy="6120680"/>
          </a:xfrm>
        </p:spPr>
        <p:txBody>
          <a:bodyPr>
            <a:noAutofit/>
          </a:bodyPr>
          <a:lstStyle/>
          <a:p>
            <a:pPr marL="0" indent="0">
              <a:buNone/>
            </a:pPr>
            <a:r>
              <a:rPr lang="en-IN" sz="2000" b="1" dirty="0" smtClean="0">
                <a:latin typeface="Times New Roman" pitchFamily="18" charset="0"/>
                <a:cs typeface="Times New Roman" pitchFamily="18" charset="0"/>
              </a:rPr>
              <a:t>The if</a:t>
            </a:r>
            <a:r>
              <a:rPr lang="en-IN" sz="2000" b="1" dirty="0">
                <a:latin typeface="Times New Roman" pitchFamily="18" charset="0"/>
                <a:cs typeface="Times New Roman" pitchFamily="18" charset="0"/>
              </a:rPr>
              <a:t>...</a:t>
            </a:r>
            <a:r>
              <a:rPr lang="en-IN" sz="2000" b="1" dirty="0" smtClean="0">
                <a:latin typeface="Times New Roman" pitchFamily="18" charset="0"/>
                <a:cs typeface="Times New Roman" pitchFamily="18" charset="0"/>
              </a:rPr>
              <a:t>else if</a:t>
            </a:r>
            <a:r>
              <a:rPr lang="en-IN" sz="2000" b="1" dirty="0">
                <a:latin typeface="Times New Roman" pitchFamily="18" charset="0"/>
                <a:cs typeface="Times New Roman" pitchFamily="18" charset="0"/>
              </a:rPr>
              <a:t>...</a:t>
            </a:r>
            <a:r>
              <a:rPr lang="en-IN" sz="2000" b="1" dirty="0" smtClean="0">
                <a:latin typeface="Times New Roman" pitchFamily="18" charset="0"/>
                <a:cs typeface="Times New Roman" pitchFamily="18" charset="0"/>
              </a:rPr>
              <a:t>else Statement</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An if statement can be followed by an optional </a:t>
            </a:r>
            <a:r>
              <a:rPr lang="en-IN" sz="2000" i="1" dirty="0">
                <a:latin typeface="Times New Roman" pitchFamily="18" charset="0"/>
                <a:cs typeface="Times New Roman" pitchFamily="18" charset="0"/>
              </a:rPr>
              <a:t>else if...else </a:t>
            </a:r>
            <a:r>
              <a:rPr lang="en-IN" sz="2000" dirty="0">
                <a:latin typeface="Times New Roman" pitchFamily="18" charset="0"/>
                <a:cs typeface="Times New Roman" pitchFamily="18" charset="0"/>
              </a:rPr>
              <a:t>statement, which is very useful to test various </a:t>
            </a:r>
            <a:r>
              <a:rPr lang="en-IN" sz="2000" dirty="0" smtClean="0">
                <a:latin typeface="Times New Roman" pitchFamily="18" charset="0"/>
                <a:cs typeface="Times New Roman" pitchFamily="18" charset="0"/>
              </a:rPr>
              <a:t>conditions using </a:t>
            </a:r>
            <a:r>
              <a:rPr lang="en-IN" sz="2000" dirty="0">
                <a:latin typeface="Times New Roman" pitchFamily="18" charset="0"/>
                <a:cs typeface="Times New Roman" pitchFamily="18" charset="0"/>
              </a:rPr>
              <a:t>single if...else if </a:t>
            </a:r>
            <a:r>
              <a:rPr lang="en-IN" sz="2000" dirty="0" smtClean="0">
                <a:latin typeface="Times New Roman" pitchFamily="18" charset="0"/>
                <a:cs typeface="Times New Roman" pitchFamily="18" charset="0"/>
              </a:rPr>
              <a:t>statement. When </a:t>
            </a:r>
            <a:r>
              <a:rPr lang="en-IN" sz="2000" dirty="0">
                <a:latin typeface="Times New Roman" pitchFamily="18" charset="0"/>
                <a:cs typeface="Times New Roman" pitchFamily="18" charset="0"/>
              </a:rPr>
              <a:t>using if, else if , else statements there are few points to keep in mind</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An </a:t>
            </a:r>
            <a:r>
              <a:rPr lang="en-IN" sz="2000" dirty="0">
                <a:latin typeface="Times New Roman" pitchFamily="18" charset="0"/>
                <a:cs typeface="Times New Roman" pitchFamily="18" charset="0"/>
              </a:rPr>
              <a:t>if can have zero or one else's and it must come after any else </a:t>
            </a:r>
            <a:r>
              <a:rPr lang="en-IN" sz="2000" dirty="0" smtClean="0">
                <a:latin typeface="Times New Roman" pitchFamily="18" charset="0"/>
                <a:cs typeface="Times New Roman" pitchFamily="18" charset="0"/>
              </a:rPr>
              <a:t>if's.</a:t>
            </a:r>
          </a:p>
          <a:p>
            <a:r>
              <a:rPr lang="en-IN" sz="2000" dirty="0" smtClean="0">
                <a:latin typeface="Times New Roman" pitchFamily="18" charset="0"/>
                <a:cs typeface="Times New Roman" pitchFamily="18" charset="0"/>
              </a:rPr>
              <a:t>An </a:t>
            </a:r>
            <a:r>
              <a:rPr lang="en-IN" sz="2000" dirty="0">
                <a:latin typeface="Times New Roman" pitchFamily="18" charset="0"/>
                <a:cs typeface="Times New Roman" pitchFamily="18" charset="0"/>
              </a:rPr>
              <a:t>if can have zero to many else if's and they must come before the </a:t>
            </a:r>
            <a:r>
              <a:rPr lang="en-IN" sz="2000" dirty="0" smtClean="0">
                <a:latin typeface="Times New Roman" pitchFamily="18" charset="0"/>
                <a:cs typeface="Times New Roman" pitchFamily="18" charset="0"/>
              </a:rPr>
              <a:t>else.</a:t>
            </a:r>
          </a:p>
          <a:p>
            <a:r>
              <a:rPr lang="en-IN" sz="2000" dirty="0" smtClean="0">
                <a:latin typeface="Times New Roman" pitchFamily="18" charset="0"/>
                <a:cs typeface="Times New Roman" pitchFamily="18" charset="0"/>
              </a:rPr>
              <a:t>Once </a:t>
            </a:r>
            <a:r>
              <a:rPr lang="en-IN" sz="2000" dirty="0">
                <a:latin typeface="Times New Roman" pitchFamily="18" charset="0"/>
                <a:cs typeface="Times New Roman" pitchFamily="18" charset="0"/>
              </a:rPr>
              <a:t>an else if succeeds, none of the remaining else if's or else's will be tested.</a:t>
            </a:r>
          </a:p>
          <a:p>
            <a:pPr marL="0" indent="0">
              <a:buNone/>
            </a:pPr>
            <a:r>
              <a:rPr lang="en-IN" sz="2000" dirty="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if(Boolean_expression1</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Boolean expression 1 is true</a:t>
            </a:r>
          </a:p>
          <a:p>
            <a:pPr marL="0" indent="0">
              <a:buNone/>
            </a:pPr>
            <a:r>
              <a:rPr lang="en-IN" sz="2000" dirty="0" smtClean="0">
                <a:latin typeface="Times New Roman" pitchFamily="18" charset="0"/>
                <a:cs typeface="Times New Roman" pitchFamily="18" charset="0"/>
              </a:rPr>
              <a:t>	}</a:t>
            </a:r>
            <a:r>
              <a:rPr lang="en-IN" sz="2000" dirty="0" err="1">
                <a:latin typeface="Times New Roman" pitchFamily="18" charset="0"/>
                <a:cs typeface="Times New Roman" pitchFamily="18" charset="0"/>
              </a:rPr>
              <a:t>elseif</a:t>
            </a:r>
            <a:r>
              <a:rPr lang="en-IN" sz="2000" dirty="0">
                <a:latin typeface="Times New Roman" pitchFamily="18" charset="0"/>
                <a:cs typeface="Times New Roman" pitchFamily="18" charset="0"/>
              </a:rPr>
              <a:t>(Boolean_expression2){</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Boolean expression 2 is true</a:t>
            </a:r>
          </a:p>
          <a:p>
            <a:pPr marL="0" indent="0">
              <a:buNone/>
            </a:pPr>
            <a:r>
              <a:rPr lang="en-IN" sz="2000" dirty="0" smtClean="0">
                <a:latin typeface="Times New Roman" pitchFamily="18" charset="0"/>
                <a:cs typeface="Times New Roman" pitchFamily="18" charset="0"/>
              </a:rPr>
              <a:t>	}</a:t>
            </a:r>
            <a:r>
              <a:rPr lang="en-IN" sz="2000" dirty="0" err="1">
                <a:latin typeface="Times New Roman" pitchFamily="18" charset="0"/>
                <a:cs typeface="Times New Roman" pitchFamily="18" charset="0"/>
              </a:rPr>
              <a:t>elseif</a:t>
            </a:r>
            <a:r>
              <a:rPr lang="en-IN" sz="2000" dirty="0">
                <a:latin typeface="Times New Roman" pitchFamily="18" charset="0"/>
                <a:cs typeface="Times New Roman" pitchFamily="18" charset="0"/>
              </a:rPr>
              <a:t>(Boolean_expression3</a:t>
            </a:r>
            <a:r>
              <a:rPr lang="en-IN" sz="2000" dirty="0" smtClean="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Boolean expression 3 is </a:t>
            </a:r>
            <a:r>
              <a:rPr lang="en-IN" sz="2000" dirty="0" smtClean="0">
                <a:latin typeface="Times New Roman" pitchFamily="18" charset="0"/>
                <a:cs typeface="Times New Roman" pitchFamily="18" charset="0"/>
              </a:rPr>
              <a:t>true</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else{</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none of the above condition is true.</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511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64704"/>
            <a:ext cx="8784976" cy="5361459"/>
          </a:xfrm>
        </p:spPr>
        <p:txBody>
          <a:bodyPr>
            <a:normAutofit/>
          </a:bodyPr>
          <a:lstStyle/>
          <a:p>
            <a:pPr marL="0" indent="0">
              <a:buNone/>
            </a:pPr>
            <a:r>
              <a:rPr lang="en-IN" sz="2000" b="1" dirty="0" smtClean="0">
                <a:latin typeface="Times New Roman" pitchFamily="18" charset="0"/>
                <a:cs typeface="Times New Roman" pitchFamily="18" charset="0"/>
              </a:rPr>
              <a:t>Nested if</a:t>
            </a:r>
            <a:r>
              <a:rPr lang="en-IN" sz="2000" b="1" dirty="0">
                <a:latin typeface="Times New Roman" pitchFamily="18" charset="0"/>
                <a:cs typeface="Times New Roman" pitchFamily="18" charset="0"/>
              </a:rPr>
              <a:t>...</a:t>
            </a:r>
            <a:r>
              <a:rPr lang="en-IN" sz="2000" b="1" dirty="0" smtClean="0">
                <a:latin typeface="Times New Roman" pitchFamily="18" charset="0"/>
                <a:cs typeface="Times New Roman" pitchFamily="18" charset="0"/>
              </a:rPr>
              <a:t>else Statement</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It is always legal to nest if-else statements which means you can use one if or else if statement inside another if </a:t>
            </a:r>
            <a:r>
              <a:rPr lang="en-IN" sz="2000" dirty="0" smtClean="0">
                <a:latin typeface="Times New Roman" pitchFamily="18" charset="0"/>
                <a:cs typeface="Times New Roman" pitchFamily="18" charset="0"/>
              </a:rPr>
              <a:t>or else </a:t>
            </a:r>
            <a:r>
              <a:rPr lang="en-IN" sz="2000" dirty="0">
                <a:latin typeface="Times New Roman" pitchFamily="18" charset="0"/>
                <a:cs typeface="Times New Roman" pitchFamily="18" charset="0"/>
              </a:rPr>
              <a:t>if statement.</a:t>
            </a:r>
          </a:p>
          <a:p>
            <a:pPr marL="0" indent="0">
              <a:buNone/>
            </a:pPr>
            <a:r>
              <a:rPr lang="en-IN" sz="2000" dirty="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if(Boolean_expression1</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Boolean expression 1 is true</a:t>
            </a:r>
          </a:p>
          <a:p>
            <a:pPr marL="0" indent="0">
              <a:buNone/>
            </a:pPr>
            <a:r>
              <a:rPr lang="en-IN" sz="2000" dirty="0" smtClean="0">
                <a:latin typeface="Times New Roman" pitchFamily="18" charset="0"/>
                <a:cs typeface="Times New Roman" pitchFamily="18" charset="0"/>
              </a:rPr>
              <a:t>		if(Boolean_expression2</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Boolean expression 2 is true</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You can nest </a:t>
            </a:r>
            <a:r>
              <a:rPr lang="en-IN" sz="2000" i="1" dirty="0">
                <a:latin typeface="Times New Roman" pitchFamily="18" charset="0"/>
                <a:cs typeface="Times New Roman" pitchFamily="18" charset="0"/>
              </a:rPr>
              <a:t>else if...else </a:t>
            </a:r>
            <a:r>
              <a:rPr lang="en-IN" sz="2000" dirty="0">
                <a:latin typeface="Times New Roman" pitchFamily="18" charset="0"/>
                <a:cs typeface="Times New Roman" pitchFamily="18" charset="0"/>
              </a:rPr>
              <a:t>in the similar way as we have nested </a:t>
            </a:r>
            <a:r>
              <a:rPr lang="en-IN" sz="2000" i="1" dirty="0">
                <a:latin typeface="Times New Roman" pitchFamily="18" charset="0"/>
                <a:cs typeface="Times New Roman" pitchFamily="18" charset="0"/>
              </a:rPr>
              <a:t>if </a:t>
            </a:r>
            <a:r>
              <a:rPr lang="en-IN" sz="2000" dirty="0">
                <a:latin typeface="Times New Roman" pitchFamily="18" charset="0"/>
                <a:cs typeface="Times New Roman" pitchFamily="18" charset="0"/>
              </a:rPr>
              <a:t>statement.</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76136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IN" sz="2000" b="1" dirty="0" smtClean="0">
                <a:latin typeface="Times New Roman" pitchFamily="18" charset="0"/>
                <a:cs typeface="Times New Roman" pitchFamily="18" charset="0"/>
              </a:rPr>
              <a:t>The switch Statement</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A </a:t>
            </a:r>
            <a:r>
              <a:rPr lang="en-IN" sz="2000" i="1" dirty="0">
                <a:latin typeface="Times New Roman" pitchFamily="18" charset="0"/>
                <a:cs typeface="Times New Roman" pitchFamily="18" charset="0"/>
              </a:rPr>
              <a:t>switch </a:t>
            </a:r>
            <a:r>
              <a:rPr lang="en-IN" sz="2000" dirty="0">
                <a:latin typeface="Times New Roman" pitchFamily="18" charset="0"/>
                <a:cs typeface="Times New Roman" pitchFamily="18" charset="0"/>
              </a:rPr>
              <a:t>statement allows a variable to be tested for equality against a list of values. Each value is called a </a:t>
            </a:r>
            <a:r>
              <a:rPr lang="en-IN" sz="2000" dirty="0" smtClean="0">
                <a:latin typeface="Times New Roman" pitchFamily="18" charset="0"/>
                <a:cs typeface="Times New Roman" pitchFamily="18" charset="0"/>
              </a:rPr>
              <a:t>case, and </a:t>
            </a:r>
            <a:r>
              <a:rPr lang="en-IN" sz="2000" dirty="0">
                <a:latin typeface="Times New Roman" pitchFamily="18" charset="0"/>
                <a:cs typeface="Times New Roman" pitchFamily="18" charset="0"/>
              </a:rPr>
              <a:t>the variable being switched on is checked for each case.</a:t>
            </a:r>
          </a:p>
          <a:p>
            <a:pPr marL="0" indent="0">
              <a:buNone/>
            </a:pPr>
            <a:r>
              <a:rPr lang="en-IN" sz="2000" dirty="0" smtClean="0">
                <a:latin typeface="Times New Roman" pitchFamily="18" charset="0"/>
                <a:cs typeface="Times New Roman" pitchFamily="18" charset="0"/>
              </a:rPr>
              <a:t>Syntax:</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switch(expression</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case </a:t>
            </a:r>
            <a:r>
              <a:rPr lang="en-IN" sz="2000" dirty="0">
                <a:latin typeface="Times New Roman" pitchFamily="18" charset="0"/>
                <a:cs typeface="Times New Roman" pitchFamily="18" charset="0"/>
              </a:rPr>
              <a:t>value </a:t>
            </a:r>
            <a:r>
              <a:rPr lang="en-IN" sz="2000" dirty="0" smtClean="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Statements</a:t>
            </a:r>
          </a:p>
          <a:p>
            <a:pPr marL="0" indent="0">
              <a:buNone/>
            </a:pPr>
            <a:r>
              <a:rPr lang="en-IN" sz="2000" dirty="0" smtClean="0">
                <a:latin typeface="Times New Roman" pitchFamily="18" charset="0"/>
                <a:cs typeface="Times New Roman" pitchFamily="18" charset="0"/>
              </a:rPr>
              <a:t>			break</a:t>
            </a:r>
            <a:r>
              <a:rPr lang="en-IN" sz="2000" dirty="0">
                <a:latin typeface="Times New Roman" pitchFamily="18" charset="0"/>
                <a:cs typeface="Times New Roman" pitchFamily="18" charset="0"/>
              </a:rPr>
              <a:t>;//optional</a:t>
            </a:r>
          </a:p>
          <a:p>
            <a:pPr marL="0" indent="0">
              <a:buNone/>
            </a:pPr>
            <a:r>
              <a:rPr lang="en-IN" sz="2000" dirty="0" smtClean="0">
                <a:latin typeface="Times New Roman" pitchFamily="18" charset="0"/>
                <a:cs typeface="Times New Roman" pitchFamily="18" charset="0"/>
              </a:rPr>
              <a:t>		case </a:t>
            </a:r>
            <a:r>
              <a:rPr lang="en-IN" sz="2000" dirty="0">
                <a:latin typeface="Times New Roman" pitchFamily="18" charset="0"/>
                <a:cs typeface="Times New Roman" pitchFamily="18" charset="0"/>
              </a:rPr>
              <a:t>value :</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Statements</a:t>
            </a:r>
          </a:p>
          <a:p>
            <a:pPr marL="0" indent="0">
              <a:buNone/>
            </a:pPr>
            <a:r>
              <a:rPr lang="en-IN" sz="2000" dirty="0" smtClean="0">
                <a:latin typeface="Times New Roman" pitchFamily="18" charset="0"/>
                <a:cs typeface="Times New Roman" pitchFamily="18" charset="0"/>
              </a:rPr>
              <a:t>			break</a:t>
            </a:r>
            <a:r>
              <a:rPr lang="en-IN" sz="2000" dirty="0">
                <a:latin typeface="Times New Roman" pitchFamily="18" charset="0"/>
                <a:cs typeface="Times New Roman" pitchFamily="18" charset="0"/>
              </a:rPr>
              <a:t>;//optional</a:t>
            </a:r>
          </a:p>
          <a:p>
            <a:pPr marL="0" indent="0">
              <a:buNone/>
            </a:pPr>
            <a:r>
              <a:rPr lang="en-IN" sz="2000" dirty="0" smtClean="0">
                <a:latin typeface="Times New Roman" pitchFamily="18" charset="0"/>
                <a:cs typeface="Times New Roman" pitchFamily="18" charset="0"/>
              </a:rPr>
              <a:t>		default:	//</a:t>
            </a:r>
            <a:r>
              <a:rPr lang="en-IN" sz="2000" dirty="0">
                <a:latin typeface="Times New Roman" pitchFamily="18" charset="0"/>
                <a:cs typeface="Times New Roman" pitchFamily="18" charset="0"/>
              </a:rPr>
              <a:t>Optional</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Statements</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98018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variable used in a switch statement can only be a byte, short,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or </a:t>
            </a:r>
            <a:r>
              <a:rPr lang="en-IN" sz="2000" dirty="0" smtClean="0">
                <a:latin typeface="Times New Roman" pitchFamily="18" charset="0"/>
                <a:cs typeface="Times New Roman" pitchFamily="18" charset="0"/>
              </a:rPr>
              <a:t>char. </a:t>
            </a:r>
          </a:p>
          <a:p>
            <a:r>
              <a:rPr lang="en-IN" sz="2000" dirty="0" smtClean="0">
                <a:latin typeface="Times New Roman" pitchFamily="18" charset="0"/>
                <a:cs typeface="Times New Roman" pitchFamily="18" charset="0"/>
              </a:rPr>
              <a:t>You </a:t>
            </a:r>
            <a:r>
              <a:rPr lang="en-IN" sz="2000" dirty="0">
                <a:latin typeface="Times New Roman" pitchFamily="18" charset="0"/>
                <a:cs typeface="Times New Roman" pitchFamily="18" charset="0"/>
              </a:rPr>
              <a:t>can have any number of case statements within a switch. Each case is followed by the value to </a:t>
            </a:r>
            <a:r>
              <a:rPr lang="en-IN" sz="2000" dirty="0" smtClean="0">
                <a:latin typeface="Times New Roman" pitchFamily="18" charset="0"/>
                <a:cs typeface="Times New Roman" pitchFamily="18" charset="0"/>
              </a:rPr>
              <a:t>be compared </a:t>
            </a:r>
            <a:r>
              <a:rPr lang="en-IN" sz="2000" dirty="0">
                <a:latin typeface="Times New Roman" pitchFamily="18" charset="0"/>
                <a:cs typeface="Times New Roman" pitchFamily="18" charset="0"/>
              </a:rPr>
              <a:t>to and a </a:t>
            </a:r>
            <a:r>
              <a:rPr lang="en-IN" sz="2000" dirty="0" smtClean="0">
                <a:latin typeface="Times New Roman" pitchFamily="18" charset="0"/>
                <a:cs typeface="Times New Roman" pitchFamily="18" charset="0"/>
              </a:rPr>
              <a:t>colon. </a:t>
            </a:r>
          </a:p>
          <a:p>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value for a case must be the same data type as the variable in the switch and it must be a constant or </a:t>
            </a:r>
            <a:r>
              <a:rPr lang="en-IN" sz="2000" dirty="0" smtClean="0">
                <a:latin typeface="Times New Roman" pitchFamily="18" charset="0"/>
                <a:cs typeface="Times New Roman" pitchFamily="18" charset="0"/>
              </a:rPr>
              <a:t>a literal. </a:t>
            </a:r>
          </a:p>
          <a:p>
            <a:r>
              <a:rPr lang="en-IN" sz="2000" dirty="0" smtClean="0">
                <a:latin typeface="Times New Roman" pitchFamily="18" charset="0"/>
                <a:cs typeface="Times New Roman" pitchFamily="18" charset="0"/>
              </a:rPr>
              <a:t>When </a:t>
            </a:r>
            <a:r>
              <a:rPr lang="en-IN" sz="2000" dirty="0">
                <a:latin typeface="Times New Roman" pitchFamily="18" charset="0"/>
                <a:cs typeface="Times New Roman" pitchFamily="18" charset="0"/>
              </a:rPr>
              <a:t>the variable being switched on is equal to a case, the statements following that case will execute </a:t>
            </a:r>
            <a:r>
              <a:rPr lang="en-IN" sz="2000" dirty="0" smtClean="0">
                <a:latin typeface="Times New Roman" pitchFamily="18" charset="0"/>
                <a:cs typeface="Times New Roman" pitchFamily="18" charset="0"/>
              </a:rPr>
              <a:t>until a </a:t>
            </a:r>
            <a:r>
              <a:rPr lang="en-IN" sz="2000" i="1" dirty="0">
                <a:latin typeface="Times New Roman" pitchFamily="18" charset="0"/>
                <a:cs typeface="Times New Roman" pitchFamily="18" charset="0"/>
              </a:rPr>
              <a:t>break </a:t>
            </a:r>
            <a:r>
              <a:rPr lang="en-IN" sz="2000" dirty="0">
                <a:latin typeface="Times New Roman" pitchFamily="18" charset="0"/>
                <a:cs typeface="Times New Roman" pitchFamily="18" charset="0"/>
              </a:rPr>
              <a:t>statement is </a:t>
            </a:r>
            <a:r>
              <a:rPr lang="en-IN" sz="2000" dirty="0" smtClean="0">
                <a:latin typeface="Times New Roman" pitchFamily="18" charset="0"/>
                <a:cs typeface="Times New Roman" pitchFamily="18" charset="0"/>
              </a:rPr>
              <a:t>reached. </a:t>
            </a:r>
          </a:p>
          <a:p>
            <a:r>
              <a:rPr lang="en-IN" sz="2000" dirty="0" smtClean="0">
                <a:latin typeface="Times New Roman" pitchFamily="18" charset="0"/>
                <a:cs typeface="Times New Roman" pitchFamily="18" charset="0"/>
              </a:rPr>
              <a:t>When </a:t>
            </a:r>
            <a:r>
              <a:rPr lang="en-IN" sz="2000" dirty="0">
                <a:latin typeface="Times New Roman" pitchFamily="18" charset="0"/>
                <a:cs typeface="Times New Roman" pitchFamily="18" charset="0"/>
              </a:rPr>
              <a:t>a </a:t>
            </a:r>
            <a:r>
              <a:rPr lang="en-IN" sz="2000" i="1" dirty="0">
                <a:latin typeface="Times New Roman" pitchFamily="18" charset="0"/>
                <a:cs typeface="Times New Roman" pitchFamily="18" charset="0"/>
              </a:rPr>
              <a:t>break </a:t>
            </a:r>
            <a:r>
              <a:rPr lang="en-IN" sz="2000" dirty="0">
                <a:latin typeface="Times New Roman" pitchFamily="18" charset="0"/>
                <a:cs typeface="Times New Roman" pitchFamily="18" charset="0"/>
              </a:rPr>
              <a:t>statement is reached, the switch terminates, and the flow of control jumps to the next </a:t>
            </a:r>
            <a:r>
              <a:rPr lang="en-IN" sz="2000" dirty="0" smtClean="0">
                <a:latin typeface="Times New Roman" pitchFamily="18" charset="0"/>
                <a:cs typeface="Times New Roman" pitchFamily="18" charset="0"/>
              </a:rPr>
              <a:t>line following </a:t>
            </a:r>
            <a:r>
              <a:rPr lang="en-IN" sz="2000" dirty="0">
                <a:latin typeface="Times New Roman" pitchFamily="18" charset="0"/>
                <a:cs typeface="Times New Roman" pitchFamily="18" charset="0"/>
              </a:rPr>
              <a:t>the switch </a:t>
            </a:r>
            <a:r>
              <a:rPr lang="en-IN" sz="2000" dirty="0" smtClean="0">
                <a:latin typeface="Times New Roman" pitchFamily="18" charset="0"/>
                <a:cs typeface="Times New Roman" pitchFamily="18" charset="0"/>
              </a:rPr>
              <a:t>statement. </a:t>
            </a:r>
          </a:p>
          <a:p>
            <a:r>
              <a:rPr lang="en-IN" sz="2000" dirty="0" smtClean="0">
                <a:latin typeface="Times New Roman" pitchFamily="18" charset="0"/>
                <a:cs typeface="Times New Roman" pitchFamily="18" charset="0"/>
              </a:rPr>
              <a:t>Not </a:t>
            </a:r>
            <a:r>
              <a:rPr lang="en-IN" sz="2000" dirty="0">
                <a:latin typeface="Times New Roman" pitchFamily="18" charset="0"/>
                <a:cs typeface="Times New Roman" pitchFamily="18" charset="0"/>
              </a:rPr>
              <a:t>every case needs to contain a break. If no break appears, the flow of control will </a:t>
            </a:r>
            <a:r>
              <a:rPr lang="en-IN" sz="2000" i="1" dirty="0">
                <a:latin typeface="Times New Roman" pitchFamily="18" charset="0"/>
                <a:cs typeface="Times New Roman" pitchFamily="18" charset="0"/>
              </a:rPr>
              <a:t>fall </a:t>
            </a:r>
            <a:r>
              <a:rPr lang="en-IN" sz="2000" i="1" dirty="0" smtClean="0">
                <a:latin typeface="Times New Roman" pitchFamily="18" charset="0"/>
                <a:cs typeface="Times New Roman" pitchFamily="18" charset="0"/>
              </a:rPr>
              <a:t>through </a:t>
            </a:r>
            <a:r>
              <a:rPr lang="en-IN" sz="2000" dirty="0" smtClean="0">
                <a:latin typeface="Times New Roman" pitchFamily="18" charset="0"/>
                <a:cs typeface="Times New Roman" pitchFamily="18" charset="0"/>
              </a:rPr>
              <a:t>to subsequent cases </a:t>
            </a:r>
            <a:r>
              <a:rPr lang="en-IN" sz="2000" dirty="0">
                <a:latin typeface="Times New Roman" pitchFamily="18" charset="0"/>
                <a:cs typeface="Times New Roman" pitchFamily="18" charset="0"/>
              </a:rPr>
              <a:t>until a break is </a:t>
            </a:r>
            <a:r>
              <a:rPr lang="en-IN" sz="2000" dirty="0" smtClean="0">
                <a:latin typeface="Times New Roman" pitchFamily="18" charset="0"/>
                <a:cs typeface="Times New Roman" pitchFamily="18" charset="0"/>
              </a:rPr>
              <a:t>reached. </a:t>
            </a:r>
          </a:p>
          <a:p>
            <a:r>
              <a:rPr lang="en-IN" sz="2000" dirty="0" smtClean="0">
                <a:latin typeface="Times New Roman" pitchFamily="18" charset="0"/>
                <a:cs typeface="Times New Roman" pitchFamily="18" charset="0"/>
              </a:rPr>
              <a:t>A </a:t>
            </a:r>
            <a:r>
              <a:rPr lang="en-IN" sz="2000" i="1" dirty="0">
                <a:latin typeface="Times New Roman" pitchFamily="18" charset="0"/>
                <a:cs typeface="Times New Roman" pitchFamily="18" charset="0"/>
              </a:rPr>
              <a:t>switch </a:t>
            </a:r>
            <a:r>
              <a:rPr lang="en-IN" sz="2000" dirty="0">
                <a:latin typeface="Times New Roman" pitchFamily="18" charset="0"/>
                <a:cs typeface="Times New Roman" pitchFamily="18" charset="0"/>
              </a:rPr>
              <a:t>statement can have an optional default case, which must appear at the end of the switch. The </a:t>
            </a:r>
            <a:r>
              <a:rPr lang="en-IN" sz="2000" dirty="0" smtClean="0">
                <a:latin typeface="Times New Roman" pitchFamily="18" charset="0"/>
                <a:cs typeface="Times New Roman" pitchFamily="18" charset="0"/>
              </a:rPr>
              <a:t>default case </a:t>
            </a:r>
            <a:r>
              <a:rPr lang="en-IN" sz="2000" dirty="0">
                <a:latin typeface="Times New Roman" pitchFamily="18" charset="0"/>
                <a:cs typeface="Times New Roman" pitchFamily="18" charset="0"/>
              </a:rPr>
              <a:t>can be used for performing a task when none of the cases is true. No break is needed in the </a:t>
            </a:r>
            <a:r>
              <a:rPr lang="en-IN" sz="2000" dirty="0" smtClean="0">
                <a:latin typeface="Times New Roman" pitchFamily="18" charset="0"/>
                <a:cs typeface="Times New Roman" pitchFamily="18" charset="0"/>
              </a:rPr>
              <a:t>default case</a:t>
            </a:r>
            <a:r>
              <a:rPr lang="en-IN" sz="2000" dirty="0">
                <a:latin typeface="Times New Roman" pitchFamily="18" charset="0"/>
                <a:cs typeface="Times New Roman" pitchFamily="18" charset="0"/>
              </a:rPr>
              <a:t>.</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46021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marL="0" indent="0">
              <a:buNone/>
            </a:pPr>
            <a:r>
              <a:rPr lang="en-IN" sz="2000" b="1" dirty="0" smtClean="0">
                <a:latin typeface="Times New Roman" pitchFamily="18" charset="0"/>
                <a:cs typeface="Times New Roman" pitchFamily="18" charset="0"/>
              </a:rPr>
              <a:t>The while Loop</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A while loop is a control structure that allows you to repeat a task a certain number of times.</a:t>
            </a:r>
          </a:p>
          <a:p>
            <a:pPr marL="0" indent="0">
              <a:buNone/>
            </a:pPr>
            <a:r>
              <a:rPr lang="en-IN" sz="2000" dirty="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while(</a:t>
            </a:r>
            <a:r>
              <a:rPr lang="en-IN" sz="2000" dirty="0" err="1" smtClean="0">
                <a:latin typeface="Times New Roman" pitchFamily="18" charset="0"/>
                <a:cs typeface="Times New Roman" pitchFamily="18" charset="0"/>
              </a:rPr>
              <a:t>Boolean_expression</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//Statements</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When executing, if the </a:t>
            </a:r>
            <a:r>
              <a:rPr lang="en-IN" sz="2000" i="1" dirty="0" err="1">
                <a:latin typeface="Times New Roman" pitchFamily="18" charset="0"/>
                <a:cs typeface="Times New Roman" pitchFamily="18" charset="0"/>
              </a:rPr>
              <a:t>boolean_expression</a:t>
            </a:r>
            <a:r>
              <a:rPr lang="en-IN" sz="2000" i="1" dirty="0">
                <a:latin typeface="Times New Roman" pitchFamily="18" charset="0"/>
                <a:cs typeface="Times New Roman" pitchFamily="18" charset="0"/>
              </a:rPr>
              <a:t> </a:t>
            </a:r>
            <a:r>
              <a:rPr lang="en-IN" sz="2000" dirty="0">
                <a:latin typeface="Times New Roman" pitchFamily="18" charset="0"/>
                <a:cs typeface="Times New Roman" pitchFamily="18" charset="0"/>
              </a:rPr>
              <a:t>result is true, then the actions inside the loop will be executed. This </a:t>
            </a:r>
            <a:r>
              <a:rPr lang="en-IN" sz="2000" dirty="0" smtClean="0">
                <a:latin typeface="Times New Roman" pitchFamily="18" charset="0"/>
                <a:cs typeface="Times New Roman" pitchFamily="18" charset="0"/>
              </a:rPr>
              <a:t>will continue </a:t>
            </a:r>
            <a:r>
              <a:rPr lang="en-IN" sz="2000" dirty="0">
                <a:latin typeface="Times New Roman" pitchFamily="18" charset="0"/>
                <a:cs typeface="Times New Roman" pitchFamily="18" charset="0"/>
              </a:rPr>
              <a:t>as long as the expression result is true.</a:t>
            </a:r>
          </a:p>
          <a:p>
            <a:r>
              <a:rPr lang="en-IN" sz="2000" dirty="0">
                <a:latin typeface="Times New Roman" pitchFamily="18" charset="0"/>
                <a:cs typeface="Times New Roman" pitchFamily="18" charset="0"/>
              </a:rPr>
              <a:t>Here, key point of the </a:t>
            </a:r>
            <a:r>
              <a:rPr lang="en-IN" sz="2000" i="1" dirty="0">
                <a:latin typeface="Times New Roman" pitchFamily="18" charset="0"/>
                <a:cs typeface="Times New Roman" pitchFamily="18" charset="0"/>
              </a:rPr>
              <a:t>while </a:t>
            </a:r>
            <a:r>
              <a:rPr lang="en-IN" sz="2000" dirty="0">
                <a:latin typeface="Times New Roman" pitchFamily="18" charset="0"/>
                <a:cs typeface="Times New Roman" pitchFamily="18" charset="0"/>
              </a:rPr>
              <a:t>loop is that the loop might not ever run. When the expression is tested and the result </a:t>
            </a:r>
            <a:r>
              <a:rPr lang="en-IN" sz="2000" dirty="0" smtClean="0">
                <a:latin typeface="Times New Roman" pitchFamily="18" charset="0"/>
                <a:cs typeface="Times New Roman" pitchFamily="18" charset="0"/>
              </a:rPr>
              <a:t>is false</a:t>
            </a:r>
            <a:r>
              <a:rPr lang="en-IN" sz="2000" dirty="0">
                <a:latin typeface="Times New Roman" pitchFamily="18" charset="0"/>
                <a:cs typeface="Times New Roman" pitchFamily="18" charset="0"/>
              </a:rPr>
              <a:t>, the loop body will be skipped and the first statement after the while loop will be executed.</a:t>
            </a:r>
          </a:p>
        </p:txBody>
      </p:sp>
    </p:spTree>
    <p:extLst>
      <p:ext uri="{BB962C8B-B14F-4D97-AF65-F5344CB8AC3E}">
        <p14:creationId xmlns:p14="http://schemas.microsoft.com/office/powerpoint/2010/main" val="1702492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marL="0" indent="0">
              <a:buNone/>
            </a:pPr>
            <a:r>
              <a:rPr lang="en-IN" sz="2000" b="1" dirty="0" smtClean="0">
                <a:latin typeface="Times New Roman" pitchFamily="18" charset="0"/>
                <a:cs typeface="Times New Roman" pitchFamily="18" charset="0"/>
              </a:rPr>
              <a:t>The do</a:t>
            </a:r>
            <a:r>
              <a:rPr lang="en-IN" sz="2000" b="1" dirty="0">
                <a:latin typeface="Times New Roman" pitchFamily="18" charset="0"/>
                <a:cs typeface="Times New Roman" pitchFamily="18" charset="0"/>
              </a:rPr>
              <a:t>...</a:t>
            </a:r>
            <a:r>
              <a:rPr lang="en-IN" sz="2000" b="1" dirty="0" smtClean="0">
                <a:latin typeface="Times New Roman" pitchFamily="18" charset="0"/>
                <a:cs typeface="Times New Roman" pitchFamily="18" charset="0"/>
              </a:rPr>
              <a:t>while Loop</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A do...while loop is similar to a while loop, except that a do...while loop is guaranteed to execute at least one time.</a:t>
            </a:r>
          </a:p>
          <a:p>
            <a:pPr marL="0" indent="0">
              <a:buNone/>
            </a:pPr>
            <a:r>
              <a:rPr lang="en-IN" sz="2000" dirty="0" smtClean="0">
                <a:latin typeface="Times New Roman" pitchFamily="18" charset="0"/>
                <a:cs typeface="Times New Roman" pitchFamily="18" charset="0"/>
              </a:rPr>
              <a:t>Syntax</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do</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Statements</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while(</a:t>
            </a:r>
            <a:r>
              <a:rPr lang="en-IN" sz="2000" dirty="0" err="1">
                <a:latin typeface="Times New Roman" pitchFamily="18" charset="0"/>
                <a:cs typeface="Times New Roman" pitchFamily="18" charset="0"/>
              </a:rPr>
              <a:t>Boolean_expression</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Notice that the Boolean expression appears at the end of the loop, so the statements in the loop execute </a:t>
            </a:r>
            <a:r>
              <a:rPr lang="en-IN" sz="2000" dirty="0" smtClean="0">
                <a:latin typeface="Times New Roman" pitchFamily="18" charset="0"/>
                <a:cs typeface="Times New Roman" pitchFamily="18" charset="0"/>
              </a:rPr>
              <a:t>once before </a:t>
            </a:r>
            <a:r>
              <a:rPr lang="en-IN" sz="2000" dirty="0">
                <a:latin typeface="Times New Roman" pitchFamily="18" charset="0"/>
                <a:cs typeface="Times New Roman" pitchFamily="18" charset="0"/>
              </a:rPr>
              <a:t>the Boolean is tested.</a:t>
            </a:r>
          </a:p>
          <a:p>
            <a:r>
              <a:rPr lang="en-IN" sz="2000" dirty="0">
                <a:latin typeface="Times New Roman" pitchFamily="18" charset="0"/>
                <a:cs typeface="Times New Roman" pitchFamily="18" charset="0"/>
              </a:rPr>
              <a:t>If the Boolean expression is true, the flow of control jumps back up to do, and the statements in the loop </a:t>
            </a:r>
            <a:r>
              <a:rPr lang="en-IN" sz="2000" dirty="0" smtClean="0">
                <a:latin typeface="Times New Roman" pitchFamily="18" charset="0"/>
                <a:cs typeface="Times New Roman" pitchFamily="18" charset="0"/>
              </a:rPr>
              <a:t>execute again</a:t>
            </a:r>
            <a:r>
              <a:rPr lang="en-IN" sz="2000" dirty="0">
                <a:latin typeface="Times New Roman" pitchFamily="18" charset="0"/>
                <a:cs typeface="Times New Roman" pitchFamily="18" charset="0"/>
              </a:rPr>
              <a:t>. This process repeats until the Boolean expression is false</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4879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712968" cy="4104456"/>
          </a:xfrm>
        </p:spPr>
        <p:txBody>
          <a:bodyPr>
            <a:noAutofit/>
          </a:bodyPr>
          <a:lstStyle/>
          <a:p>
            <a:pPr marL="0" indent="0">
              <a:buNone/>
            </a:pPr>
            <a:r>
              <a:rPr lang="en-IN" sz="2000" b="1" dirty="0" smtClean="0">
                <a:latin typeface="Times New Roman" pitchFamily="18" charset="0"/>
                <a:cs typeface="Times New Roman" pitchFamily="18" charset="0"/>
              </a:rPr>
              <a:t>The for Loop</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A for loop is a repetition control structure that allows you to efficiently write a loop that needs to execute a </a:t>
            </a:r>
            <a:r>
              <a:rPr lang="en-IN" sz="2000" dirty="0" smtClean="0">
                <a:latin typeface="Times New Roman" pitchFamily="18" charset="0"/>
                <a:cs typeface="Times New Roman" pitchFamily="18" charset="0"/>
              </a:rPr>
              <a:t>specific number </a:t>
            </a:r>
            <a:r>
              <a:rPr lang="en-IN" sz="2000" dirty="0">
                <a:latin typeface="Times New Roman" pitchFamily="18" charset="0"/>
                <a:cs typeface="Times New Roman" pitchFamily="18" charset="0"/>
              </a:rPr>
              <a:t>of times.</a:t>
            </a:r>
          </a:p>
          <a:p>
            <a:r>
              <a:rPr lang="en-IN" sz="2000" dirty="0">
                <a:latin typeface="Times New Roman" pitchFamily="18" charset="0"/>
                <a:cs typeface="Times New Roman" pitchFamily="18" charset="0"/>
              </a:rPr>
              <a:t>A for loop is useful when you know how many times a task is to be repeated.</a:t>
            </a:r>
          </a:p>
          <a:p>
            <a:pPr marL="0" indent="0">
              <a:buNone/>
            </a:pPr>
            <a:r>
              <a:rPr lang="en-IN" sz="2000" dirty="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for(</a:t>
            </a:r>
            <a:r>
              <a:rPr lang="en-IN" sz="2000" dirty="0" err="1" smtClean="0">
                <a:latin typeface="Times New Roman" pitchFamily="18" charset="0"/>
                <a:cs typeface="Times New Roman" pitchFamily="18" charset="0"/>
              </a:rPr>
              <a:t>initialization;Boolean_expression</a:t>
            </a:r>
            <a:r>
              <a:rPr lang="en-IN" sz="2000" dirty="0">
                <a:latin typeface="Times New Roman" pitchFamily="18" charset="0"/>
                <a:cs typeface="Times New Roman" pitchFamily="18" charset="0"/>
              </a:rPr>
              <a:t>; update)</a:t>
            </a:r>
          </a:p>
          <a:p>
            <a:pPr marL="0" indent="0">
              <a:buNone/>
            </a:pPr>
            <a:r>
              <a:rPr lang="en-IN" sz="2000" dirty="0" smtClean="0">
                <a:latin typeface="Times New Roman" pitchFamily="18" charset="0"/>
                <a:cs typeface="Times New Roman" pitchFamily="18" charset="0"/>
              </a:rPr>
              <a:t>	{</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Statements</a:t>
            </a:r>
          </a:p>
          <a:p>
            <a:pPr marL="0" indent="0">
              <a:buNone/>
            </a:pPr>
            <a:r>
              <a:rPr lang="en-IN" sz="20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201282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a:bodyPr>
          <a:lstStyle/>
          <a:p>
            <a:r>
              <a:rPr lang="en-IN" sz="2000" dirty="0" smtClean="0">
                <a:latin typeface="Times New Roman" pitchFamily="18" charset="0"/>
                <a:cs typeface="Times New Roman" pitchFamily="18" charset="0"/>
              </a:rPr>
              <a:t>The initialization step is executed first, and only once. This step allows you to declare and initialize any loop control variables. You are not required to put a statement here, as long as a semicolon appears.</a:t>
            </a:r>
          </a:p>
          <a:p>
            <a:r>
              <a:rPr lang="en-IN" sz="2000" dirty="0" smtClean="0">
                <a:latin typeface="Times New Roman" pitchFamily="18" charset="0"/>
                <a:cs typeface="Times New Roman" pitchFamily="18" charset="0"/>
              </a:rPr>
              <a:t>Next, the Boolean expression is evaluated. If it is true, the body of the loop is executed. If it is false, the body of the loop does not execute and flow of control jumps to the next statement past the for loop.</a:t>
            </a:r>
          </a:p>
          <a:p>
            <a:r>
              <a:rPr lang="en-IN" sz="2000" dirty="0" smtClean="0">
                <a:latin typeface="Times New Roman" pitchFamily="18" charset="0"/>
                <a:cs typeface="Times New Roman" pitchFamily="18" charset="0"/>
              </a:rPr>
              <a:t>After the body of the for loop executes, the flow of control jumps back up to the update statement. This statement allows you to update any loop control variables. This statement can be left blank, as long as a semicolon appears after the Boolean expression.</a:t>
            </a:r>
          </a:p>
          <a:p>
            <a:r>
              <a:rPr lang="en-IN" sz="2000" dirty="0" smtClean="0">
                <a:latin typeface="Times New Roman" pitchFamily="18" charset="0"/>
                <a:cs typeface="Times New Roman" pitchFamily="18" charset="0"/>
              </a:rPr>
              <a:t>The Boolean expression is now evaluated again. If it is true, the loop executes and the process repeats itself (body of loop, then update </a:t>
            </a:r>
            <a:r>
              <a:rPr lang="en-IN" sz="2000" dirty="0" err="1" smtClean="0">
                <a:latin typeface="Times New Roman" pitchFamily="18" charset="0"/>
                <a:cs typeface="Times New Roman" pitchFamily="18" charset="0"/>
              </a:rPr>
              <a:t>step,then</a:t>
            </a:r>
            <a:r>
              <a:rPr lang="en-IN" sz="2000" dirty="0" smtClean="0">
                <a:latin typeface="Times New Roman" pitchFamily="18" charset="0"/>
                <a:cs typeface="Times New Roman" pitchFamily="18" charset="0"/>
              </a:rPr>
              <a:t> Boolean expression). After the Boolean expression is false, the for loop terminates.</a:t>
            </a:r>
          </a:p>
          <a:p>
            <a:endParaRPr lang="en-IN" sz="2000" dirty="0"/>
          </a:p>
        </p:txBody>
      </p:sp>
    </p:spTree>
    <p:extLst>
      <p:ext uri="{BB962C8B-B14F-4D97-AF65-F5344CB8AC3E}">
        <p14:creationId xmlns:p14="http://schemas.microsoft.com/office/powerpoint/2010/main" val="417354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marL="0" indent="0">
              <a:buNone/>
            </a:pPr>
            <a:r>
              <a:rPr lang="en-IN" sz="2000" b="1" dirty="0" smtClean="0">
                <a:latin typeface="Times New Roman" pitchFamily="18" charset="0"/>
                <a:cs typeface="Times New Roman" pitchFamily="18" charset="0"/>
              </a:rPr>
              <a:t>Enhanced for loop In Java</a:t>
            </a:r>
            <a:r>
              <a:rPr lang="en-IN" sz="2000" b="1"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Syntax</a:t>
            </a:r>
            <a:r>
              <a:rPr lang="en-IN" sz="2000" dirty="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for(declaration </a:t>
            </a:r>
            <a:r>
              <a:rPr lang="en-IN" sz="2000" dirty="0">
                <a:latin typeface="Times New Roman" pitchFamily="18" charset="0"/>
                <a:cs typeface="Times New Roman" pitchFamily="18" charset="0"/>
              </a:rPr>
              <a:t>: expression)</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Statements</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Declaration</a:t>
            </a:r>
            <a:r>
              <a:rPr lang="en-IN" sz="2000" dirty="0">
                <a:latin typeface="Times New Roman" pitchFamily="18" charset="0"/>
                <a:cs typeface="Times New Roman" pitchFamily="18" charset="0"/>
              </a:rPr>
              <a:t>: The newly declared block variable, which is of a type compatible with the elements of the </a:t>
            </a:r>
            <a:r>
              <a:rPr lang="en-IN" sz="2000" dirty="0" smtClean="0">
                <a:latin typeface="Times New Roman" pitchFamily="18" charset="0"/>
                <a:cs typeface="Times New Roman" pitchFamily="18" charset="0"/>
              </a:rPr>
              <a:t>array you </a:t>
            </a:r>
            <a:r>
              <a:rPr lang="en-IN" sz="2000" dirty="0">
                <a:latin typeface="Times New Roman" pitchFamily="18" charset="0"/>
                <a:cs typeface="Times New Roman" pitchFamily="18" charset="0"/>
              </a:rPr>
              <a:t>are accessing. The variable will be available within the for block and its value would be the same as </a:t>
            </a:r>
            <a:r>
              <a:rPr lang="en-IN" sz="2000" dirty="0" smtClean="0">
                <a:latin typeface="Times New Roman" pitchFamily="18" charset="0"/>
                <a:cs typeface="Times New Roman" pitchFamily="18" charset="0"/>
              </a:rPr>
              <a:t>the current </a:t>
            </a:r>
            <a:r>
              <a:rPr lang="en-IN" sz="2000" dirty="0">
                <a:latin typeface="Times New Roman" pitchFamily="18" charset="0"/>
                <a:cs typeface="Times New Roman" pitchFamily="18" charset="0"/>
              </a:rPr>
              <a:t>array element.</a:t>
            </a:r>
          </a:p>
          <a:p>
            <a:pPr marL="0" indent="0">
              <a:buNone/>
            </a:pP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Expression</a:t>
            </a:r>
            <a:r>
              <a:rPr lang="en-IN" sz="2000" dirty="0">
                <a:latin typeface="Times New Roman" pitchFamily="18" charset="0"/>
                <a:cs typeface="Times New Roman" pitchFamily="18" charset="0"/>
              </a:rPr>
              <a:t>: This evaluates to the array you need to loop </a:t>
            </a:r>
            <a:r>
              <a:rPr lang="en-IN" sz="2000" dirty="0" smtClean="0">
                <a:latin typeface="Times New Roman" pitchFamily="18" charset="0"/>
                <a:cs typeface="Times New Roman" pitchFamily="18" charset="0"/>
              </a:rPr>
              <a:t>through. The </a:t>
            </a:r>
            <a:r>
              <a:rPr lang="en-IN" sz="2000" dirty="0">
                <a:latin typeface="Times New Roman" pitchFamily="18" charset="0"/>
                <a:cs typeface="Times New Roman" pitchFamily="18" charset="0"/>
              </a:rPr>
              <a:t>expression can be an array variable </a:t>
            </a:r>
            <a:r>
              <a:rPr lang="en-IN" sz="2000" dirty="0" smtClean="0">
                <a:latin typeface="Times New Roman" pitchFamily="18" charset="0"/>
                <a:cs typeface="Times New Roman" pitchFamily="18" charset="0"/>
              </a:rPr>
              <a:t>or method </a:t>
            </a:r>
            <a:r>
              <a:rPr lang="en-IN" sz="2000" dirty="0">
                <a:latin typeface="Times New Roman" pitchFamily="18" charset="0"/>
                <a:cs typeface="Times New Roman" pitchFamily="18" charset="0"/>
              </a:rPr>
              <a:t>call that returns an array.</a:t>
            </a:r>
          </a:p>
        </p:txBody>
      </p:sp>
    </p:spTree>
    <p:extLst>
      <p:ext uri="{BB962C8B-B14F-4D97-AF65-F5344CB8AC3E}">
        <p14:creationId xmlns:p14="http://schemas.microsoft.com/office/powerpoint/2010/main" val="310606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Autofit/>
          </a:bodyPr>
          <a:lstStyle/>
          <a:p>
            <a:pPr marL="0" indent="0">
              <a:buNone/>
            </a:pPr>
            <a:r>
              <a:rPr lang="en-IN" sz="2000" b="1" dirty="0" smtClean="0">
                <a:latin typeface="Times New Roman" pitchFamily="18" charset="0"/>
                <a:cs typeface="Times New Roman" pitchFamily="18" charset="0"/>
              </a:rPr>
              <a:t>The break Keyword</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The </a:t>
            </a:r>
            <a:r>
              <a:rPr lang="en-IN" sz="2000" i="1" dirty="0">
                <a:latin typeface="Times New Roman" pitchFamily="18" charset="0"/>
                <a:cs typeface="Times New Roman" pitchFamily="18" charset="0"/>
              </a:rPr>
              <a:t>break </a:t>
            </a:r>
            <a:r>
              <a:rPr lang="en-IN" sz="2000" dirty="0">
                <a:latin typeface="Times New Roman" pitchFamily="18" charset="0"/>
                <a:cs typeface="Times New Roman" pitchFamily="18" charset="0"/>
              </a:rPr>
              <a:t>keyword is used to stop the entire loop. The break keyword must be used inside any loop or a </a:t>
            </a:r>
            <a:r>
              <a:rPr lang="en-IN" sz="2000" dirty="0" smtClean="0">
                <a:latin typeface="Times New Roman" pitchFamily="18" charset="0"/>
                <a:cs typeface="Times New Roman" pitchFamily="18" charset="0"/>
              </a:rPr>
              <a:t>switch statement.</a:t>
            </a:r>
          </a:p>
          <a:p>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break keyword will stop the execution of the innermost loop and start executing the next line of code after </a:t>
            </a:r>
            <a:r>
              <a:rPr lang="en-IN" sz="2000" dirty="0" smtClean="0">
                <a:latin typeface="Times New Roman" pitchFamily="18" charset="0"/>
                <a:cs typeface="Times New Roman" pitchFamily="18" charset="0"/>
              </a:rPr>
              <a:t>the block</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break;</a:t>
            </a:r>
          </a:p>
          <a:p>
            <a:pPr marL="0" indent="0">
              <a:buNone/>
            </a:pPr>
            <a:endParaRPr lang="en-IN" sz="2000" dirty="0" smtClean="0">
              <a:latin typeface="Times New Roman" pitchFamily="18" charset="0"/>
              <a:cs typeface="Times New Roman" pitchFamily="18" charset="0"/>
            </a:endParaRPr>
          </a:p>
          <a:p>
            <a:pPr marL="0" indent="0">
              <a:buNone/>
            </a:pPr>
            <a:r>
              <a:rPr lang="en-IN" sz="2000" b="1" dirty="0" smtClean="0">
                <a:latin typeface="Times New Roman" pitchFamily="18" charset="0"/>
                <a:cs typeface="Times New Roman" pitchFamily="18" charset="0"/>
              </a:rPr>
              <a:t>The continue Keyword:</a:t>
            </a:r>
          </a:p>
          <a:p>
            <a:r>
              <a:rPr lang="en-IN" sz="2000" dirty="0" smtClean="0">
                <a:latin typeface="Times New Roman" pitchFamily="18" charset="0"/>
                <a:cs typeface="Times New Roman" pitchFamily="18" charset="0"/>
              </a:rPr>
              <a:t>The </a:t>
            </a:r>
            <a:r>
              <a:rPr lang="en-IN" sz="2000" i="1" dirty="0" smtClean="0">
                <a:latin typeface="Times New Roman" pitchFamily="18" charset="0"/>
                <a:cs typeface="Times New Roman" pitchFamily="18" charset="0"/>
              </a:rPr>
              <a:t>continue </a:t>
            </a:r>
            <a:r>
              <a:rPr lang="en-IN" sz="2000" dirty="0" smtClean="0">
                <a:latin typeface="Times New Roman" pitchFamily="18" charset="0"/>
                <a:cs typeface="Times New Roman" pitchFamily="18" charset="0"/>
              </a:rPr>
              <a:t>keyword can be used in any of the loop control structures. It causes the loop to immediately jump to the next iteration of the loop.</a:t>
            </a:r>
          </a:p>
          <a:p>
            <a:r>
              <a:rPr lang="en-IN" sz="2000" dirty="0" smtClean="0">
                <a:latin typeface="Times New Roman" pitchFamily="18" charset="0"/>
                <a:cs typeface="Times New Roman" pitchFamily="18" charset="0"/>
              </a:rPr>
              <a:t>In a for loop, the continue keyword causes flow of control to immediately jump to the update statement.</a:t>
            </a:r>
          </a:p>
          <a:p>
            <a:r>
              <a:rPr lang="en-IN" sz="2000" dirty="0" smtClean="0">
                <a:latin typeface="Times New Roman" pitchFamily="18" charset="0"/>
                <a:cs typeface="Times New Roman" pitchFamily="18" charset="0"/>
              </a:rPr>
              <a:t>In a while loop or do/while loop, flow of control immediately jumps to the Boolean expression.</a:t>
            </a:r>
          </a:p>
          <a:p>
            <a:pPr marL="0" indent="0">
              <a:buNone/>
            </a:pPr>
            <a:r>
              <a:rPr lang="en-IN" sz="2000" dirty="0" smtClean="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continue;</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95603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Decision Making</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sz="2000" b="1" dirty="0" smtClean="0">
                <a:latin typeface="Times New Roman" pitchFamily="18" charset="0"/>
                <a:cs typeface="Times New Roman" pitchFamily="18" charset="0"/>
              </a:rPr>
              <a:t>The if Statement</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An if statement consists of a Boolean expression followed by one or more statements.</a:t>
            </a:r>
          </a:p>
          <a:p>
            <a:pPr marL="0" indent="0">
              <a:buNone/>
            </a:pPr>
            <a:r>
              <a:rPr lang="en-IN" sz="2000" dirty="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if(</a:t>
            </a:r>
            <a:r>
              <a:rPr lang="en-IN" sz="2000" dirty="0" err="1" smtClean="0">
                <a:latin typeface="Times New Roman" pitchFamily="18" charset="0"/>
                <a:cs typeface="Times New Roman" pitchFamily="18" charset="0"/>
              </a:rPr>
              <a:t>Boolean_expression</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Statements will execute if the Boolean expression is true</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If the Boolean expression evaluates to true, then the block of code inside the if statement will be executed. If not, </a:t>
            </a:r>
            <a:r>
              <a:rPr lang="en-IN" sz="2000" dirty="0" smtClean="0">
                <a:latin typeface="Times New Roman" pitchFamily="18" charset="0"/>
                <a:cs typeface="Times New Roman" pitchFamily="18" charset="0"/>
              </a:rPr>
              <a:t>the first </a:t>
            </a:r>
            <a:r>
              <a:rPr lang="en-IN" sz="2000" dirty="0">
                <a:latin typeface="Times New Roman" pitchFamily="18" charset="0"/>
                <a:cs typeface="Times New Roman" pitchFamily="18" charset="0"/>
              </a:rPr>
              <a:t>set of code after the end of the if statement(after the closing curly brace) will be executed.</a:t>
            </a:r>
          </a:p>
        </p:txBody>
      </p:sp>
    </p:spTree>
    <p:extLst>
      <p:ext uri="{BB962C8B-B14F-4D97-AF65-F5344CB8AC3E}">
        <p14:creationId xmlns:p14="http://schemas.microsoft.com/office/powerpoint/2010/main" val="2177120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712968" cy="5361459"/>
          </a:xfrm>
        </p:spPr>
        <p:txBody>
          <a:bodyPr>
            <a:normAutofit/>
          </a:bodyPr>
          <a:lstStyle/>
          <a:p>
            <a:pPr marL="0" indent="0">
              <a:buNone/>
            </a:pPr>
            <a:r>
              <a:rPr lang="en-IN" sz="2000" b="1" dirty="0" smtClean="0">
                <a:latin typeface="Times New Roman" pitchFamily="18" charset="0"/>
                <a:cs typeface="Times New Roman" pitchFamily="18" charset="0"/>
              </a:rPr>
              <a:t>The if</a:t>
            </a:r>
            <a:r>
              <a:rPr lang="en-IN" sz="2000" b="1" dirty="0">
                <a:latin typeface="Times New Roman" pitchFamily="18" charset="0"/>
                <a:cs typeface="Times New Roman" pitchFamily="18" charset="0"/>
              </a:rPr>
              <a:t>...</a:t>
            </a:r>
            <a:r>
              <a:rPr lang="en-IN" sz="2000" b="1" dirty="0" smtClean="0">
                <a:latin typeface="Times New Roman" pitchFamily="18" charset="0"/>
                <a:cs typeface="Times New Roman" pitchFamily="18" charset="0"/>
              </a:rPr>
              <a:t>else Statement</a:t>
            </a:r>
            <a:r>
              <a:rPr lang="en-IN" sz="2000" b="1" dirty="0">
                <a:latin typeface="Times New Roman" pitchFamily="18" charset="0"/>
                <a:cs typeface="Times New Roman" pitchFamily="18" charset="0"/>
              </a:rPr>
              <a:t>:</a:t>
            </a:r>
          </a:p>
          <a:p>
            <a:r>
              <a:rPr lang="en-IN" sz="2000" dirty="0">
                <a:latin typeface="Times New Roman" pitchFamily="18" charset="0"/>
                <a:cs typeface="Times New Roman" pitchFamily="18" charset="0"/>
              </a:rPr>
              <a:t>An if statement can be followed by an optional </a:t>
            </a:r>
            <a:r>
              <a:rPr lang="en-IN" sz="2000" i="1" dirty="0">
                <a:latin typeface="Times New Roman" pitchFamily="18" charset="0"/>
                <a:cs typeface="Times New Roman" pitchFamily="18" charset="0"/>
              </a:rPr>
              <a:t>else </a:t>
            </a:r>
            <a:r>
              <a:rPr lang="en-IN" sz="2000" dirty="0">
                <a:latin typeface="Times New Roman" pitchFamily="18" charset="0"/>
                <a:cs typeface="Times New Roman" pitchFamily="18" charset="0"/>
              </a:rPr>
              <a:t>statement, which executes when the Boolean expression </a:t>
            </a:r>
            <a:r>
              <a:rPr lang="en-IN" sz="2000" dirty="0" smtClean="0">
                <a:latin typeface="Times New Roman" pitchFamily="18" charset="0"/>
                <a:cs typeface="Times New Roman" pitchFamily="18" charset="0"/>
              </a:rPr>
              <a:t>is false</a:t>
            </a:r>
            <a:r>
              <a:rPr lang="en-IN" sz="2000" dirty="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Syntax:</a:t>
            </a:r>
          </a:p>
          <a:p>
            <a:pPr marL="0" indent="0">
              <a:buNone/>
            </a:pPr>
            <a:r>
              <a:rPr lang="en-IN" sz="2000" dirty="0" smtClean="0">
                <a:latin typeface="Times New Roman" pitchFamily="18" charset="0"/>
                <a:cs typeface="Times New Roman" pitchFamily="18" charset="0"/>
              </a:rPr>
              <a:t>	if(</a:t>
            </a:r>
            <a:r>
              <a:rPr lang="en-IN" sz="2000" dirty="0" err="1" smtClean="0">
                <a:latin typeface="Times New Roman" pitchFamily="18" charset="0"/>
                <a:cs typeface="Times New Roman" pitchFamily="18" charset="0"/>
              </a:rPr>
              <a:t>Boolean_expression</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Boolean expression is true</a:t>
            </a:r>
          </a:p>
          <a:p>
            <a:pPr marL="0" indent="0">
              <a:buNone/>
            </a:pPr>
            <a:r>
              <a:rPr lang="en-IN" sz="2000" dirty="0" smtClean="0">
                <a:latin typeface="Times New Roman" pitchFamily="18" charset="0"/>
                <a:cs typeface="Times New Roman" pitchFamily="18" charset="0"/>
              </a:rPr>
              <a:t>	}</a:t>
            </a:r>
          </a:p>
          <a:p>
            <a:pPr marL="0" indent="0">
              <a:buNone/>
            </a:pPr>
            <a:r>
              <a:rPr lang="en-IN" sz="2000" dirty="0" smtClean="0">
                <a:latin typeface="Times New Roman" pitchFamily="18" charset="0"/>
                <a:cs typeface="Times New Roman" pitchFamily="18" charset="0"/>
              </a:rPr>
              <a:t>	else</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Executes when the Boolean expression is false</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14169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832</Words>
  <Application>Microsoft Office PowerPoint</Application>
  <PresentationFormat>On-screen Show (4:3)</PresentationFormat>
  <Paragraphs>118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Looping Control</vt:lpstr>
      <vt:lpstr>PowerPoint Presentation</vt:lpstr>
      <vt:lpstr>PowerPoint Presentation</vt:lpstr>
      <vt:lpstr>PowerPoint Presentation</vt:lpstr>
      <vt:lpstr>PowerPoint Presentation</vt:lpstr>
      <vt:lpstr>PowerPoint Presentation</vt:lpstr>
      <vt:lpstr>PowerPoint Presentation</vt:lpstr>
      <vt:lpstr>Decision Making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Shalmika</dc:creator>
  <cp:lastModifiedBy>Shalmika</cp:lastModifiedBy>
  <cp:revision>8</cp:revision>
  <dcterms:created xsi:type="dcterms:W3CDTF">2016-03-25T05:58:31Z</dcterms:created>
  <dcterms:modified xsi:type="dcterms:W3CDTF">2016-03-25T10:50:20Z</dcterms:modified>
</cp:coreProperties>
</file>