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67" r:id="rId4"/>
    <p:sldId id="262" r:id="rId5"/>
    <p:sldId id="273" r:id="rId6"/>
    <p:sldId id="259" r:id="rId7"/>
    <p:sldId id="264" r:id="rId8"/>
    <p:sldId id="260" r:id="rId9"/>
    <p:sldId id="258" r:id="rId10"/>
    <p:sldId id="265" r:id="rId11"/>
    <p:sldId id="266" r:id="rId12"/>
    <p:sldId id="268" r:id="rId13"/>
    <p:sldId id="269" r:id="rId14"/>
    <p:sldId id="261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744464"/>
            <a:ext cx="4212976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alibri" pitchFamily="34" charset="0"/>
                <a:cs typeface="Times New Roman" pitchFamily="18" charset="0"/>
              </a:rPr>
              <a:t>Java Operators</a:t>
            </a:r>
            <a:endParaRPr lang="en-US" sz="40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534616"/>
            <a:ext cx="8229600" cy="520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2200" b="1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Used to manipulate primitive data types</a:t>
            </a:r>
          </a:p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endParaRPr lang="en-US" sz="1200" dirty="0" smtClean="0">
              <a:solidFill>
                <a:schemeClr val="tx1"/>
              </a:solidFill>
              <a:latin typeface="Calibri" pitchFamily="34" charset="0"/>
              <a:ea typeface="Adobe Fangsong Std R" pitchFamily="18" charset="-128"/>
              <a:cs typeface="Times New Roman" pitchFamily="18" charset="0"/>
            </a:endParaRPr>
          </a:p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Classified as unary, binary or ternary : meaning taking one, two, or three arguments, respectively. A unary operator may appear before (prefix) its argument or after (postfix) its argument. A binary or ternary operator appears between its arguments.</a:t>
            </a:r>
          </a:p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endParaRPr lang="en-US" sz="1200" dirty="0" smtClean="0">
              <a:solidFill>
                <a:schemeClr val="tx1"/>
              </a:solidFill>
              <a:latin typeface="Calibri" pitchFamily="34" charset="0"/>
              <a:ea typeface="Adobe Fangsong Std R" pitchFamily="18" charset="-128"/>
              <a:cs typeface="Times New Roman" pitchFamily="18" charset="0"/>
            </a:endParaRPr>
          </a:p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u="sng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Following are different operators in Java: 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Assignment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Arithmetic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Relational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Logical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Bitwise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Compound assignment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Conditional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Instanceof</a:t>
            </a:r>
            <a:endParaRPr lang="en-US" sz="1800" dirty="0">
              <a:solidFill>
                <a:schemeClr val="tx1"/>
              </a:solidFill>
              <a:latin typeface="Calibri" pitchFamily="34" charset="0"/>
              <a:ea typeface="Adobe Fangsong Std R" pitchFamily="1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279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5264134"/>
              </p:ext>
            </p:extLst>
          </p:nvPr>
        </p:nvGraphicFramePr>
        <p:xfrm>
          <a:off x="467544" y="1217193"/>
          <a:ext cx="8208912" cy="486092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64096"/>
                <a:gridCol w="7344816"/>
              </a:tblGrid>
              <a:tr h="48836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 and Description</a:t>
                      </a:r>
                    </a:p>
                  </a:txBody>
                  <a:tcPr marL="48771" marR="48771" marT="48771" marB="48771"/>
                </a:tc>
              </a:tr>
              <a:tr h="103458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&amp; (bitwise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and)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Binary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AND Operator copies a bit to the result if it exists in both operands.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&amp; B) will give 12 which is 0000 1100</a:t>
                      </a:r>
                    </a:p>
                  </a:txBody>
                  <a:tcPr marL="48771" marR="48771" marT="48771" marB="48771"/>
                </a:tc>
              </a:tr>
              <a:tr h="73628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| (bitwise or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Binary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OR Operator copies a bit if it exists in either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(A | B) will give 61 which is 0011 1101</a:t>
                      </a:r>
                    </a:p>
                  </a:txBody>
                  <a:tcPr marL="48771" marR="48771" marT="48771" marB="48771"/>
                </a:tc>
              </a:tr>
              <a:tr h="103458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^ (bitwise XOR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Binary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XOR Operator copies the bit if it is set in one operand but not both.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(A ^ B) will give 49 which is 0011 0001</a:t>
                      </a:r>
                    </a:p>
                  </a:txBody>
                  <a:tcPr marL="48771" marR="48771" marT="48771" marB="48771"/>
                </a:tc>
              </a:tr>
              <a:tr h="6401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~ (bitwise compliment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Binary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Ones Complement Operator is unary and has the effect of 'flipping' bits.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8771" marR="48771" marT="48771" marB="48771"/>
                </a:tc>
              </a:tr>
              <a:tr h="640183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IN" sz="1800" b="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8982" marR="48982" marT="48982" marB="48982"/>
                </a:tc>
                <a:tc>
                  <a:txBody>
                    <a:bodyPr/>
                    <a:lstStyle/>
                    <a:p>
                      <a:pPr marL="0" algn="just" rtl="0" eaLnBrk="1" fontAlgn="t" latinLnBrk="0" hangingPunct="1"/>
                      <a:r>
                        <a:rPr kumimoji="0" lang="en-IN" sz="1800" b="1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&lt;&lt; (left shift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IN" sz="1800" b="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Binary </a:t>
                      </a:r>
                      <a:r>
                        <a:rPr kumimoji="0" lang="en-IN" sz="1800" b="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Left Shift Operator. The left operands value is moved left by the number of bits specified by the right operand</a:t>
                      </a:r>
                    </a:p>
                    <a:p>
                      <a:pPr marL="0" algn="just" rtl="0" eaLnBrk="1" fontAlgn="t" latinLnBrk="0" hangingPunct="1"/>
                      <a:r>
                        <a:rPr kumimoji="0" lang="en-IN" sz="1800" b="1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Example:</a:t>
                      </a:r>
                      <a:r>
                        <a:rPr kumimoji="0" lang="en-IN" sz="1800" b="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 A &lt;&lt; 2 will give 240 which is 1111 0000</a:t>
                      </a:r>
                    </a:p>
                  </a:txBody>
                  <a:tcPr marL="48982" marR="48982" marT="48982" marB="48982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6" y="620688"/>
            <a:ext cx="1584176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Contd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…</a:t>
            </a:r>
            <a:endParaRPr lang="en-US" sz="1800" b="1" dirty="0">
              <a:solidFill>
                <a:srgbClr val="00B050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04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1240824"/>
          <a:ext cx="8208912" cy="211616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64096"/>
                <a:gridCol w="7344816"/>
              </a:tblGrid>
              <a:tr h="6401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48982" marR="48982" marT="48982" marB="48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&gt;&gt; (right shift)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Binary Right Shift Operator. The left operands value is moved right by the number of bits specified by the right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A &gt;&gt; 2 will give 15 which is 1111</a:t>
                      </a:r>
                    </a:p>
                  </a:txBody>
                  <a:tcPr marL="48982" marR="48982" marT="48982" marB="48982"/>
                </a:tc>
              </a:tr>
              <a:tr h="6401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48982" marR="48982" marT="48982" marB="48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&gt;&gt;&gt; (zero fill right shift)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Shift right zero fill operator. The left operands value is moved right by the number of bits specified by the right operand and shifted values are filled up with zeros.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A &gt;&gt;&gt;2 will give 15 which is 0000 1111</a:t>
                      </a:r>
                    </a:p>
                  </a:txBody>
                  <a:tcPr marL="48982" marR="48982" marT="48982" marB="48982"/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620688"/>
            <a:ext cx="1584176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Contd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…</a:t>
            </a:r>
            <a:endParaRPr lang="en-US" sz="1800" b="1" dirty="0">
              <a:solidFill>
                <a:srgbClr val="00B050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35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5256584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Compound Assignment Operators</a:t>
            </a:r>
            <a:endParaRPr lang="en-US" altLang="ko-KR" sz="2400" b="1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5091343"/>
              </p:ext>
            </p:extLst>
          </p:nvPr>
        </p:nvGraphicFramePr>
        <p:xfrm>
          <a:off x="395536" y="1622572"/>
          <a:ext cx="8424936" cy="418269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36104"/>
                <a:gridCol w="7488832"/>
              </a:tblGrid>
              <a:tr h="22874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40848" marR="40848" marT="40848" marB="4084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 and Description</a:t>
                      </a:r>
                    </a:p>
                  </a:txBody>
                  <a:tcPr marL="40848" marR="40848" marT="40848" marB="40848"/>
                </a:tc>
              </a:tr>
              <a:tr h="9463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1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0848" marR="40848" marT="40848" marB="408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+=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Add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AND assignment operator,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 It adds right operand to the left operand and assign the result to left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+= A is equivalent to C = C + A</a:t>
                      </a:r>
                    </a:p>
                  </a:txBody>
                  <a:tcPr marL="40848" marR="40848" marT="40848" marB="40848"/>
                </a:tc>
              </a:tr>
              <a:tr h="9361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0848" marR="40848" marT="40848" marB="408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-=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Subtract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AND assignment operator,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It subtracts right operand from the left operand and assign the result to left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-= A is equivalent to C = C - A</a:t>
                      </a:r>
                    </a:p>
                  </a:txBody>
                  <a:tcPr marL="40848" marR="40848" marT="40848" marB="40848"/>
                </a:tc>
              </a:tr>
              <a:tr h="9361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3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0848" marR="40848" marT="40848" marB="408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*=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Multiply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AND assignment operator,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It multiplies right operand with the left operand and assign the result to left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*= A is equivalent to C = C *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L="40848" marR="40848" marT="40848" marB="40848"/>
                </a:tc>
              </a:tr>
              <a:tr h="10081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4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/=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Divide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AND assignment operator,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It divides left operand with the right operand and assign the result to left operand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/= A is equivalent to C = C / A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657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1340768"/>
          <a:ext cx="8424936" cy="44644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36104"/>
                <a:gridCol w="7488832"/>
              </a:tblGrid>
              <a:tr h="10081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5</a:t>
                      </a:r>
                      <a:endParaRPr lang="en-IN" sz="1800" b="0" dirty="0">
                        <a:effectLst/>
                        <a:latin typeface="Calibri" pitchFamily="34" charset="0"/>
                      </a:endParaRP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%= </a:t>
                      </a:r>
                      <a:r>
                        <a:rPr lang="en-IN" sz="1800" b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Modulus </a:t>
                      </a: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AND assignment operator, It takes modulus using two operands and assign the result to left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C %= A is equivalent to C = C % A</a:t>
                      </a:r>
                    </a:p>
                  </a:txBody>
                  <a:tcPr marL="41447" marR="41447" marT="41447" marB="41447"/>
                </a:tc>
              </a:tr>
              <a:tr h="7200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6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&lt;&lt;= 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Left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shift AND assignment operator.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&lt;&lt;= 2 is same as C = C &lt;&lt; 2</a:t>
                      </a:r>
                    </a:p>
                  </a:txBody>
                  <a:tcPr marL="41447" marR="41447" marT="41447" marB="41447"/>
                </a:tc>
              </a:tr>
              <a:tr h="6480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7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&gt;&gt;= 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Right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shift AND assignment operator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&gt;&gt;= 2 is same as C = C &gt;&gt; 2</a:t>
                      </a:r>
                    </a:p>
                  </a:txBody>
                  <a:tcPr marL="41447" marR="41447" marT="41447" marB="41447"/>
                </a:tc>
              </a:tr>
              <a:tr h="6480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8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&amp;= 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Bitwise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AND assignment operator.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&amp;= 2 is same as C = C &amp; 2</a:t>
                      </a:r>
                    </a:p>
                  </a:txBody>
                  <a:tcPr marL="41447" marR="41447" marT="41447" marB="41447"/>
                </a:tc>
              </a:tr>
              <a:tr h="7200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9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^=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B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itwise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exclusive OR and assignment operator.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^= 2 is same as C = C ^ 2</a:t>
                      </a:r>
                    </a:p>
                  </a:txBody>
                  <a:tcPr marL="41447" marR="41447" marT="41447" marB="41447"/>
                </a:tc>
              </a:tr>
              <a:tr h="7200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10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|= </a:t>
                      </a:r>
                      <a:r>
                        <a:rPr lang="en-IN" sz="1800" b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Bitwise </a:t>
                      </a: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inclusive OR and assignm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ent operator.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|= 2 is same as C = C | 2</a:t>
                      </a:r>
                    </a:p>
                  </a:txBody>
                  <a:tcPr marL="41447" marR="41447" marT="41447" marB="41447"/>
                </a:tc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672456"/>
            <a:ext cx="1584176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Contd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…</a:t>
            </a:r>
            <a:endParaRPr lang="en-US" sz="1800" b="1" dirty="0">
              <a:solidFill>
                <a:srgbClr val="00B050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031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46449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The ternary </a:t>
            </a: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operator</a:t>
            </a:r>
            <a:endParaRPr lang="en-US" altLang="ko-KR" sz="2400" b="1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altLang="ko-KR" sz="1800" b="1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Java includes a special ternary (three way) operator that can replace certain types of if-then-else statements.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expression1?expression2:expression3</a:t>
            </a:r>
            <a:r>
              <a:rPr lang="en-US" altLang="ko-KR" sz="1600" dirty="0" smtClean="0">
                <a:solidFill>
                  <a:srgbClr val="C00000"/>
                </a:solidFill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altLang="ko-KR" sz="18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Expression1 can be any expression that evaluates a </a:t>
            </a:r>
            <a:r>
              <a:rPr lang="en-US" altLang="ko-KR" sz="1800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 value.  If expression1 is true, then expression2 is evaluated; otherwise, expression3 is evaluated. 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1800" dirty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The result of the ? operation is that of the expression evaluated.  Both expression2 and expression3 are required to return the same type, which can be void.</a:t>
            </a:r>
            <a:endParaRPr lang="en-IN" sz="18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996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52839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Instance </a:t>
            </a:r>
            <a:r>
              <a:rPr lang="en-IN" sz="2400" b="1" dirty="0">
                <a:latin typeface="Calibri" pitchFamily="34" charset="0"/>
                <a:cs typeface="Times New Roman" pitchFamily="18" charset="0"/>
              </a:rPr>
              <a:t>of </a:t>
            </a: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Operator</a:t>
            </a:r>
            <a:endParaRPr lang="en-IN" sz="2400" b="1" dirty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This operator is used only for object reference variables. The operator checks whether the object is of a particular type (class type or interface type). </a:t>
            </a:r>
            <a:r>
              <a:rPr lang="en-IN" sz="1800" dirty="0" err="1">
                <a:latin typeface="Calibri" pitchFamily="34" charset="0"/>
                <a:cs typeface="Times New Roman" pitchFamily="18" charset="0"/>
              </a:rPr>
              <a:t>instanceof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 operator is written as: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	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(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Object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reference variable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)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 err="1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instanceof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(class/interface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type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IN" sz="1800" dirty="0" smtClean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If 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the object referred by the variable on the left side of the operator passes the IS-A check for the class/interface type on the right side, then the result will be true.</a:t>
            </a:r>
          </a:p>
          <a:p>
            <a:pPr>
              <a:spcBef>
                <a:spcPts val="600"/>
              </a:spcBef>
            </a:pPr>
            <a:endParaRPr lang="en-IN" sz="18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32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39248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b="1" dirty="0">
                <a:latin typeface="Calibri" pitchFamily="34" charset="0"/>
                <a:cs typeface="Times New Roman" pitchFamily="18" charset="0"/>
              </a:rPr>
              <a:t>Precedence of Java </a:t>
            </a: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Operators</a:t>
            </a:r>
          </a:p>
          <a:p>
            <a:pPr marL="0" indent="0">
              <a:spcBef>
                <a:spcPts val="600"/>
              </a:spcBef>
              <a:buNone/>
            </a:pPr>
            <a:endParaRPr lang="en-IN" sz="1800" b="1" dirty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Operator precedence determines the grouping of terms in an expression. This affects how an expression is evaluated. Certain operators have higher precedence than others; for example, the multiplication operator has higher precedence than the addition operator:</a:t>
            </a: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For example, x = 7 + 3 * 2; here x is assigned 13, not 20 because operator * has higher precedence than +, so it first gets multiplied with 3*2 and then adds into 7.</a:t>
            </a: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Here, operators with the highest precedence appear at the top of the table, those with the lowest appear at the bottom. Within an expression, higher precedence operators will be evaluated first.</a:t>
            </a:r>
          </a:p>
        </p:txBody>
      </p:sp>
    </p:spTree>
    <p:extLst>
      <p:ext uri="{BB962C8B-B14F-4D97-AF65-F5344CB8AC3E}">
        <p14:creationId xmlns:p14="http://schemas.microsoft.com/office/powerpoint/2010/main" xmlns="" val="184410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9423924"/>
              </p:ext>
            </p:extLst>
          </p:nvPr>
        </p:nvGraphicFramePr>
        <p:xfrm>
          <a:off x="395536" y="1052736"/>
          <a:ext cx="8208912" cy="54726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34223"/>
                <a:gridCol w="3501335"/>
                <a:gridCol w="2373354"/>
              </a:tblGrid>
              <a:tr h="42435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Category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Associativity </a:t>
                      </a:r>
                    </a:p>
                  </a:txBody>
                  <a:tcPr marL="32797" marR="32797" marT="32797" marB="32797"/>
                </a:tc>
              </a:tr>
              <a:tr h="367733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Postfix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() [] . (dot operator)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to right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Unary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++ - - ! ~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Right to left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Multiplicative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* / %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Additive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+ -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Shift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&gt;&gt; &gt;&gt;&gt; &lt;&lt;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Relational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&gt; &gt;= &lt; &lt;=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Equality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== !=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Bitwise AND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&amp;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Bitwise XOR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^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Bitwise OR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|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Logical AND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&amp;&amp;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Logical OR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||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Conditional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?: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Right to left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Assignment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= += -= *= /= %= &gt;&gt;= &lt;&lt;= &amp;= ^= |=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Right to left</a:t>
                      </a:r>
                    </a:p>
                  </a:txBody>
                  <a:tcPr marL="32797" marR="32797" marT="32797" marB="32797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6" y="548680"/>
            <a:ext cx="158417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Contd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…</a:t>
            </a:r>
            <a:endParaRPr lang="en-US" sz="1800" b="1" dirty="0">
              <a:solidFill>
                <a:srgbClr val="00B050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797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906018"/>
              </p:ext>
            </p:extLst>
          </p:nvPr>
        </p:nvGraphicFramePr>
        <p:xfrm>
          <a:off x="467544" y="1196752"/>
          <a:ext cx="8424936" cy="465304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2328"/>
                <a:gridCol w="5472608"/>
              </a:tblGrid>
              <a:tr h="5818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Assignment Operators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=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552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Arithmetic Operators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-	+	*	/	%	++           --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450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 Relational Operators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&gt;	&lt;	&gt;=	&lt;=	==	!=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488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Logical Operators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&amp;&amp;	|| 	!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61709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Bit wise Operator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&amp;	|	^	&gt;&gt;	&lt;&lt;	&gt;&gt;&gt;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Compound Assignment Operators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+=	-=	*=	/=	%=	&lt;&lt;=	&gt;&gt;=	&gt;&gt;&gt;=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Conditional Operator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?: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 smtClean="0">
                          <a:latin typeface="Calibri" pitchFamily="34" charset="0"/>
                        </a:rPr>
                        <a:t>Instanceof</a:t>
                      </a:r>
                      <a:r>
                        <a:rPr lang="en-US" sz="1800" dirty="0" smtClean="0">
                          <a:latin typeface="Calibri" pitchFamily="34" charset="0"/>
                        </a:rPr>
                        <a:t> Operator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 smtClean="0">
                          <a:latin typeface="Calibri" pitchFamily="34" charset="0"/>
                        </a:rPr>
                        <a:t>Instanceof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4307681"/>
              </p:ext>
            </p:extLst>
          </p:nvPr>
        </p:nvGraphicFramePr>
        <p:xfrm>
          <a:off x="611560" y="2060848"/>
          <a:ext cx="7776864" cy="1249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64096"/>
                <a:gridCol w="691276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=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Simple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assignment operator, Assigns values from right side operands to left side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= A +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B; //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will assign value of A + B into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</a:t>
                      </a:r>
                    </a:p>
                    <a:p>
                      <a:pPr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                  X=C;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052736"/>
            <a:ext cx="4536504" cy="57606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Assignment</a:t>
            </a:r>
            <a:r>
              <a:rPr lang="en-US" altLang="ko-KR" sz="2400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Operators</a:t>
            </a:r>
            <a:endParaRPr lang="en-US" sz="2400" b="1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04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692696"/>
            <a:ext cx="8229600" cy="158417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Arithmetic </a:t>
            </a:r>
            <a:r>
              <a:rPr lang="en-US" altLang="ko-KR" sz="2400" b="1" dirty="0" smtClean="0">
                <a:latin typeface="Calibri" pitchFamily="34" charset="0"/>
                <a:cs typeface="Times New Roman" pitchFamily="18" charset="0"/>
              </a:rPr>
              <a:t>Operators</a:t>
            </a:r>
            <a:endParaRPr lang="en-IN" sz="2400" dirty="0" smtClean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Arithmetic operators are used in mathematical expressions in the same way that they are used in algebra. The following table lists the arithmetic operators:</a:t>
            </a:r>
          </a:p>
          <a:p>
            <a:pPr>
              <a:spcBef>
                <a:spcPts val="600"/>
              </a:spcBef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Assume 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integer variable A holds 10 and variable B holds 20, then</a:t>
            </a: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906018"/>
              </p:ext>
            </p:extLst>
          </p:nvPr>
        </p:nvGraphicFramePr>
        <p:xfrm>
          <a:off x="395536" y="2348880"/>
          <a:ext cx="8424936" cy="390905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36104"/>
                <a:gridCol w="7488832"/>
              </a:tblGrid>
              <a:tr h="4169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 and Example</a:t>
                      </a: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+ (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Addition ):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Adds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values on either side of the operator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 A + B will give 30</a:t>
                      </a:r>
                      <a:endParaRPr lang="en-IN" sz="1800" b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6582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- ( Subtraction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</a:t>
                      </a:r>
                      <a:r>
                        <a:rPr lang="en-IN" sz="1800" b="1" baseline="0" dirty="0" smtClean="0"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Subtracts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right hand operand from left hand operand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 - B will give -10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6328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* ( Multiplication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Multiplies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values on either side of the operator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 * B will give 200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6632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/ (Division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Divides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hand operand by right hand operand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B / A will give 2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9090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% (Modulus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Divides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hand operand by right hand operand and returns remainder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B % A will give 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0444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4784"/>
          <a:ext cx="8424936" cy="12572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4440"/>
                <a:gridCol w="7550496"/>
              </a:tblGrid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++ (Increment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Increases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the value of operand by 1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B++ gives 21</a:t>
                      </a: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-- ( Decrement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Decreases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the value of operand by 1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B-- gives 19</a:t>
                      </a:r>
                    </a:p>
                  </a:txBody>
                  <a:tcPr marL="39982" marR="39982" marT="39982" marB="39982"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3040" y="816472"/>
            <a:ext cx="4212976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Contd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…</a:t>
            </a:r>
            <a:endParaRPr lang="en-US" sz="1800" b="1" dirty="0">
              <a:solidFill>
                <a:srgbClr val="00B050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Relational Operators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The outcome of relational operators is a Boolean value.  The relational operators are most frequently used in the expressions that control the if statement and the various loop statements.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11560" y="1484784"/>
          <a:ext cx="7776864" cy="34908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27926"/>
                <a:gridCol w="6548938"/>
              </a:tblGrid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==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Equal to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!=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Not Equal to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&gt;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Greater than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&lt;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Lesser than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&gt;=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Greater than or equal to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&lt;=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Less than or equal to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6467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99486863"/>
              </p:ext>
            </p:extLst>
          </p:nvPr>
        </p:nvGraphicFramePr>
        <p:xfrm>
          <a:off x="124092" y="900658"/>
          <a:ext cx="8856984" cy="586020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03492"/>
                <a:gridCol w="8153492"/>
              </a:tblGrid>
              <a:tr h="42870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 and Description</a:t>
                      </a:r>
                    </a:p>
                  </a:txBody>
                  <a:tcPr marL="30013" marR="30013" marT="30013" marB="30013"/>
                </a:tc>
              </a:tr>
              <a:tr h="8601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== (equal to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values of two operands are equal or not, if yes then condition becomes true.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(A == B) is not true.</a:t>
                      </a:r>
                    </a:p>
                  </a:txBody>
                  <a:tcPr marL="30013" marR="30013" marT="30013" marB="30013"/>
                </a:tc>
              </a:tr>
              <a:tr h="8601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!= (not equal to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 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values of two operands are equal or not, if values are not equal then condition becomes true.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!= B) is true.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0013" marR="30013" marT="30013" marB="30013"/>
                </a:tc>
              </a:tr>
              <a:tr h="8601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&gt; (greater than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 of left operand is greater than the value of right operand, if yes then condition becomes true.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&gt; B) is not true.</a:t>
                      </a:r>
                    </a:p>
                  </a:txBody>
                  <a:tcPr marL="30013" marR="30013" marT="30013" marB="30013"/>
                </a:tc>
              </a:tr>
              <a:tr h="8601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&lt; (less than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 of left operand is less than the value of right operand, if yes then condition becomes true.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&lt; B) is true.</a:t>
                      </a:r>
                    </a:p>
                  </a:txBody>
                  <a:tcPr marL="30013" marR="30013" marT="30013" marB="30013"/>
                </a:tc>
              </a:tr>
              <a:tr h="92807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&gt;= (greater than or equal to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 of left operand is greater than or equal to the value of right operand, if yes then condition becomes true.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&gt;= B) is not true.</a:t>
                      </a:r>
                    </a:p>
                  </a:txBody>
                  <a:tcPr marL="30013" marR="30013" marT="30013" marB="30013"/>
                </a:tc>
              </a:tr>
              <a:tr h="97148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&lt;= (less than or equal to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 of left operand is less than or equal to the value of right operand, if yes then condition becomes true.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(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 &lt;= B) is true.</a:t>
                      </a:r>
                    </a:p>
                  </a:txBody>
                  <a:tcPr marL="30013" marR="30013" marT="30013" marB="30013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9512" y="476672"/>
            <a:ext cx="176470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Contd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…</a:t>
            </a:r>
            <a:endParaRPr lang="en-US" sz="1800" b="1" dirty="0">
              <a:solidFill>
                <a:srgbClr val="00B050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412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36815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 Logical operators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They operate only on </a:t>
            </a:r>
            <a:r>
              <a:rPr lang="en-US" altLang="ko-KR" sz="1800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 operands.  They combine two </a:t>
            </a:r>
            <a:r>
              <a:rPr lang="en-US" altLang="ko-KR" sz="1800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 values to form a resultant </a:t>
            </a:r>
            <a:r>
              <a:rPr lang="en-US" altLang="ko-KR" sz="1800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 value.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0816366"/>
              </p:ext>
            </p:extLst>
          </p:nvPr>
        </p:nvGraphicFramePr>
        <p:xfrm>
          <a:off x="395536" y="2420888"/>
          <a:ext cx="8352927" cy="332145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08112"/>
                <a:gridCol w="7344815"/>
              </a:tblGrid>
              <a:tr h="29697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</a:t>
                      </a:r>
                      <a:r>
                        <a:rPr lang="en-IN" sz="1800" b="1" baseline="0" dirty="0" smtClean="0">
                          <a:effectLst/>
                          <a:latin typeface="Calibri" pitchFamily="34" charset="0"/>
                        </a:rPr>
                        <a:t>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56575" marR="56575" marT="56575" marB="56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L="56575" marR="56575" marT="56575" marB="56575"/>
                </a:tc>
              </a:tr>
              <a:tr h="9212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56575" marR="56575" marT="56575" marB="5657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&amp;&amp; (logical and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Called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Logical AND operator. If both the operands are non-zero, then the condition becomes true.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&amp;&amp; B) is false.</a:t>
                      </a:r>
                    </a:p>
                  </a:txBody>
                  <a:tcPr marL="56575" marR="56575" marT="56575" marB="56575"/>
                </a:tc>
              </a:tr>
              <a:tr h="9212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56575" marR="56575" marT="56575" marB="5657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|| (logical or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Called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Logical OR Operator. If any of the two operands are non-zero, then the condition becomes true.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|| B) is true.</a:t>
                      </a:r>
                    </a:p>
                  </a:txBody>
                  <a:tcPr marL="56575" marR="56575" marT="56575" marB="56575"/>
                </a:tc>
              </a:tr>
              <a:tr h="10617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56575" marR="56575" marT="56575" marB="5657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! (logical not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Called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Logical NOT Operator. Use to reverses the logical state of its operand. If a condition is true then Logical NOT operator will make false.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!(A &amp;&amp; B) is true.</a:t>
                      </a:r>
                    </a:p>
                  </a:txBody>
                  <a:tcPr marL="56575" marR="56575" marT="56575" marB="56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752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405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Java defines several bitwise operators, which can be applied to the integer types, long, </a:t>
            </a:r>
            <a:r>
              <a:rPr lang="en-IN" sz="1800" dirty="0" err="1">
                <a:latin typeface="Calibri" pitchFamily="34" charset="0"/>
                <a:cs typeface="Times New Roman" pitchFamily="18" charset="0"/>
              </a:rPr>
              <a:t>int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, short, char, and byte.</a:t>
            </a: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Bitwise operator works on bits and performs bit-by-bit operation. Assume if a = 60; and b = 13; now in binary format they will be as follows: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		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0011 1100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b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0000 1101</a:t>
            </a:r>
          </a:p>
          <a:p>
            <a:pPr marL="0" indent="0">
              <a:spcBef>
                <a:spcPts val="600"/>
              </a:spcBef>
              <a:buNone/>
            </a:pPr>
            <a:endParaRPr lang="en-IN" sz="1600" dirty="0">
              <a:solidFill>
                <a:srgbClr val="C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</a:t>
            </a:r>
            <a:r>
              <a:rPr lang="en-IN" sz="1600" dirty="0" err="1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a&amp;b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0000 1100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</a:t>
            </a:r>
            <a:r>
              <a:rPr lang="en-IN" sz="1600" dirty="0" err="1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a|b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0011 1101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</a:t>
            </a:r>
            <a:r>
              <a:rPr lang="en-IN" sz="1600" dirty="0" err="1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a^b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0011 0001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~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  = 1100 0011</a:t>
            </a:r>
          </a:p>
          <a:p>
            <a:pPr>
              <a:spcBef>
                <a:spcPts val="600"/>
              </a:spcBef>
            </a:pPr>
            <a:endParaRPr lang="en-IN" sz="1800" dirty="0" smtClean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The 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following table lists the bitwise operators:</a:t>
            </a: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Assume integer variable A holds 60 and variable B holds 13 then: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altLang="ko-KR" sz="18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949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130</TotalTime>
  <Words>1422</Words>
  <Application>Microsoft Office PowerPoint</Application>
  <PresentationFormat>On-screen Show (4:3)</PresentationFormat>
  <Paragraphs>258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Slide 1</vt:lpstr>
      <vt:lpstr>Slide 2</vt:lpstr>
      <vt:lpstr>Assignment Operators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Shalmika</dc:creator>
  <cp:lastModifiedBy>Vadi</cp:lastModifiedBy>
  <cp:revision>79</cp:revision>
  <dcterms:created xsi:type="dcterms:W3CDTF">2016-03-25T04:53:22Z</dcterms:created>
  <dcterms:modified xsi:type="dcterms:W3CDTF">2016-03-25T17:32:25Z</dcterms:modified>
</cp:coreProperties>
</file>