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8" r:id="rId13"/>
    <p:sldId id="269" r:id="rId14"/>
    <p:sldId id="271" r:id="rId15"/>
    <p:sldId id="272" r:id="rId16"/>
    <p:sldId id="273" r:id="rId17"/>
    <p:sldId id="279" r:id="rId18"/>
    <p:sldId id="281"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2F01534-2A33-4510-8FF9-C6F932F807E9}" type="datetimeFigureOut">
              <a:rPr lang="en-US" smtClean="0"/>
              <a:t>3/8/2022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21D0386-054A-4074-9928-DC93F430EFE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47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01534-2A33-4510-8FF9-C6F932F807E9}"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D0386-054A-4074-9928-DC93F430EFEF}" type="slidenum">
              <a:rPr lang="en-US" smtClean="0"/>
              <a:t>‹#›</a:t>
            </a:fld>
            <a:endParaRPr lang="en-US"/>
          </a:p>
        </p:txBody>
      </p:sp>
    </p:spTree>
    <p:extLst>
      <p:ext uri="{BB962C8B-B14F-4D97-AF65-F5344CB8AC3E}">
        <p14:creationId xmlns:p14="http://schemas.microsoft.com/office/powerpoint/2010/main" val="277800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01534-2A33-4510-8FF9-C6F932F807E9}"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D0386-054A-4074-9928-DC93F430EFE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4425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01534-2A33-4510-8FF9-C6F932F807E9}"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D0386-054A-4074-9928-DC93F430EFE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7501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01534-2A33-4510-8FF9-C6F932F807E9}"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D0386-054A-4074-9928-DC93F430EFEF}" type="slidenum">
              <a:rPr lang="en-US" smtClean="0"/>
              <a:t>‹#›</a:t>
            </a:fld>
            <a:endParaRPr lang="en-US"/>
          </a:p>
        </p:txBody>
      </p:sp>
    </p:spTree>
    <p:extLst>
      <p:ext uri="{BB962C8B-B14F-4D97-AF65-F5344CB8AC3E}">
        <p14:creationId xmlns:p14="http://schemas.microsoft.com/office/powerpoint/2010/main" val="2434325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01534-2A33-4510-8FF9-C6F932F807E9}"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D0386-054A-4074-9928-DC93F430EFE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2345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01534-2A33-4510-8FF9-C6F932F807E9}"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D0386-054A-4074-9928-DC93F430EFE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6256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01534-2A33-4510-8FF9-C6F932F807E9}"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D0386-054A-4074-9928-DC93F430EFE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0923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01534-2A33-4510-8FF9-C6F932F807E9}"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D0386-054A-4074-9928-DC93F430EFE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5140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01534-2A33-4510-8FF9-C6F932F807E9}"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D0386-054A-4074-9928-DC93F430EFEF}" type="slidenum">
              <a:rPr lang="en-US" smtClean="0"/>
              <a:t>‹#›</a:t>
            </a:fld>
            <a:endParaRPr lang="en-US"/>
          </a:p>
        </p:txBody>
      </p:sp>
    </p:spTree>
    <p:extLst>
      <p:ext uri="{BB962C8B-B14F-4D97-AF65-F5344CB8AC3E}">
        <p14:creationId xmlns:p14="http://schemas.microsoft.com/office/powerpoint/2010/main" val="31438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01534-2A33-4510-8FF9-C6F932F807E9}"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D0386-054A-4074-9928-DC93F430EFE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02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01534-2A33-4510-8FF9-C6F932F807E9}"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D0386-054A-4074-9928-DC93F430EFEF}" type="slidenum">
              <a:rPr lang="en-US" smtClean="0"/>
              <a:t>‹#›</a:t>
            </a:fld>
            <a:endParaRPr lang="en-US"/>
          </a:p>
        </p:txBody>
      </p:sp>
    </p:spTree>
    <p:extLst>
      <p:ext uri="{BB962C8B-B14F-4D97-AF65-F5344CB8AC3E}">
        <p14:creationId xmlns:p14="http://schemas.microsoft.com/office/powerpoint/2010/main" val="1855211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01534-2A33-4510-8FF9-C6F932F807E9}" type="datetimeFigureOut">
              <a:rPr lang="en-US" smtClean="0"/>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1D0386-054A-4074-9928-DC93F430EFE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61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01534-2A33-4510-8FF9-C6F932F807E9}" type="datetimeFigureOut">
              <a:rPr lang="en-US" smtClean="0"/>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1D0386-054A-4074-9928-DC93F430EFE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213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01534-2A33-4510-8FF9-C6F932F807E9}" type="datetimeFigureOut">
              <a:rPr lang="en-US" smtClean="0"/>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1D0386-054A-4074-9928-DC93F430EFEF}" type="slidenum">
              <a:rPr lang="en-US" smtClean="0"/>
              <a:t>‹#›</a:t>
            </a:fld>
            <a:endParaRPr lang="en-US"/>
          </a:p>
        </p:txBody>
      </p:sp>
    </p:spTree>
    <p:extLst>
      <p:ext uri="{BB962C8B-B14F-4D97-AF65-F5344CB8AC3E}">
        <p14:creationId xmlns:p14="http://schemas.microsoft.com/office/powerpoint/2010/main" val="1216392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01534-2A33-4510-8FF9-C6F932F807E9}"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D0386-054A-4074-9928-DC93F430EFE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316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01534-2A33-4510-8FF9-C6F932F807E9}"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D0386-054A-4074-9928-DC93F430EFEF}" type="slidenum">
              <a:rPr lang="en-US" smtClean="0"/>
              <a:t>‹#›</a:t>
            </a:fld>
            <a:endParaRPr lang="en-US"/>
          </a:p>
        </p:txBody>
      </p:sp>
    </p:spTree>
    <p:extLst>
      <p:ext uri="{BB962C8B-B14F-4D97-AF65-F5344CB8AC3E}">
        <p14:creationId xmlns:p14="http://schemas.microsoft.com/office/powerpoint/2010/main" val="197532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F01534-2A33-4510-8FF9-C6F932F807E9}" type="datetimeFigureOut">
              <a:rPr lang="en-US" smtClean="0"/>
              <a:t>3/8/2022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1D0386-054A-4074-9928-DC93F430EFEF}" type="slidenum">
              <a:rPr lang="en-US" smtClean="0"/>
              <a:t>‹#›</a:t>
            </a:fld>
            <a:endParaRPr lang="en-US"/>
          </a:p>
        </p:txBody>
      </p:sp>
    </p:spTree>
    <p:extLst>
      <p:ext uri="{BB962C8B-B14F-4D97-AF65-F5344CB8AC3E}">
        <p14:creationId xmlns:p14="http://schemas.microsoft.com/office/powerpoint/2010/main" val="1356737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ln>
                  <a:noFill/>
                </a:ln>
                <a:latin typeface="Times New Roman" panose="02020603050405020304" pitchFamily="18" charset="0"/>
                <a:cs typeface="Times New Roman" panose="02020603050405020304" pitchFamily="18" charset="0"/>
              </a:rPr>
              <a:t>Biotechnology and Gene Manipulation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676221" y="4549488"/>
            <a:ext cx="2768906" cy="672507"/>
          </a:xfrm>
        </p:spPr>
        <p:txBody>
          <a:bodyPr>
            <a:normAutofit/>
          </a:bodyPr>
          <a:lstStyle/>
          <a:p>
            <a:r>
              <a:rPr lang="en-US" sz="3600" dirty="0" err="1">
                <a:latin typeface="Times New Roman" panose="02020603050405020304" pitchFamily="18" charset="0"/>
                <a:cs typeface="Times New Roman" panose="02020603050405020304" pitchFamily="18" charset="0"/>
              </a:rPr>
              <a:t>Anandi</a:t>
            </a:r>
            <a:r>
              <a:rPr lang="en-US" sz="3600" dirty="0">
                <a:latin typeface="Times New Roman" panose="02020603050405020304" pitchFamily="18" charset="0"/>
                <a:cs typeface="Times New Roman" panose="02020603050405020304" pitchFamily="18" charset="0"/>
              </a:rPr>
              <a:t> R</a:t>
            </a:r>
          </a:p>
        </p:txBody>
      </p:sp>
    </p:spTree>
    <p:extLst>
      <p:ext uri="{BB962C8B-B14F-4D97-AF65-F5344CB8AC3E}">
        <p14:creationId xmlns:p14="http://schemas.microsoft.com/office/powerpoint/2010/main" val="758931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b="1" dirty="0"/>
              <a:t>Genetic Manipulation for Biotechnology </a:t>
            </a:r>
            <a:endParaRPr lang="en-US" dirty="0"/>
          </a:p>
        </p:txBody>
      </p:sp>
      <p:sp>
        <p:nvSpPr>
          <p:cNvPr id="3" name="Content Placeholder 2"/>
          <p:cNvSpPr>
            <a:spLocks noGrp="1"/>
          </p:cNvSpPr>
          <p:nvPr>
            <p:ph idx="1"/>
          </p:nvPr>
        </p:nvSpPr>
        <p:spPr>
          <a:xfrm>
            <a:off x="1295401" y="2556931"/>
            <a:ext cx="9601196" cy="3579463"/>
          </a:xfrm>
        </p:spPr>
        <p:txBody>
          <a:bodyPr/>
          <a:lstStyle/>
          <a:p>
            <a:r>
              <a:rPr lang="en-US" dirty="0"/>
              <a:t>The basis of this technology is the use of restriction endonucleases, polymerases and DNA ligases as a means to specifically cut and paste fragments of DNA. </a:t>
            </a:r>
          </a:p>
          <a:p>
            <a:r>
              <a:rPr lang="en-US" dirty="0"/>
              <a:t>Similarly, foreign DNA fragments can be introduced into a vector molecule (a plasmid or a bacteriophage), which enables the DNA to replicate after introduction into a bacterial cell. </a:t>
            </a:r>
          </a:p>
          <a:p>
            <a:r>
              <a:rPr lang="en-US" dirty="0"/>
              <a:t>The ability to modify and clone genes accelerated the rate of discovery and the development in biotech industries. </a:t>
            </a:r>
          </a:p>
        </p:txBody>
      </p:sp>
    </p:spTree>
    <p:extLst>
      <p:ext uri="{BB962C8B-B14F-4D97-AF65-F5344CB8AC3E}">
        <p14:creationId xmlns:p14="http://schemas.microsoft.com/office/powerpoint/2010/main" val="2123427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basic steps in DNA cloning involves </a:t>
            </a:r>
          </a:p>
        </p:txBody>
      </p:sp>
      <p:sp>
        <p:nvSpPr>
          <p:cNvPr id="3" name="Content Placeholder 2"/>
          <p:cNvSpPr>
            <a:spLocks noGrp="1"/>
          </p:cNvSpPr>
          <p:nvPr>
            <p:ph idx="1"/>
          </p:nvPr>
        </p:nvSpPr>
        <p:spPr>
          <a:xfrm>
            <a:off x="1295401" y="2556931"/>
            <a:ext cx="9601196" cy="3579463"/>
          </a:xfrm>
        </p:spPr>
        <p:txBody>
          <a:bodyPr>
            <a:normAutofit/>
          </a:bodyPr>
          <a:lstStyle/>
          <a:p>
            <a:pPr>
              <a:buFont typeface="Wingdings" panose="05000000000000000000" pitchFamily="2" charset="2"/>
              <a:buChar char="Ø"/>
            </a:pPr>
            <a:r>
              <a:rPr lang="en-US" dirty="0"/>
              <a:t> A fragment of DNA is inserted into a carrier DNA molecule, called a vector, to produce a recombinant DNA.  </a:t>
            </a:r>
          </a:p>
          <a:p>
            <a:pPr>
              <a:buFont typeface="Wingdings" panose="05000000000000000000" pitchFamily="2" charset="2"/>
              <a:buChar char="Ø"/>
            </a:pPr>
            <a:r>
              <a:rPr lang="en-US" dirty="0"/>
              <a:t>The recombinant DNA is then introduced into a host cell, where it can multiply and produce numerous copies of itself within the host. </a:t>
            </a:r>
          </a:p>
          <a:p>
            <a:pPr>
              <a:buFont typeface="Wingdings" panose="05000000000000000000" pitchFamily="2" charset="2"/>
              <a:buChar char="Ø"/>
            </a:pPr>
            <a:r>
              <a:rPr lang="en-US" dirty="0"/>
              <a:t>The most commonly used host is the bacteria, although other hosts can also be used to propagate the recombinant DNA. </a:t>
            </a:r>
          </a:p>
          <a:p>
            <a:endParaRPr lang="en-US" dirty="0"/>
          </a:p>
          <a:p>
            <a:endParaRPr lang="en-US" dirty="0"/>
          </a:p>
        </p:txBody>
      </p:sp>
    </p:spTree>
    <p:extLst>
      <p:ext uri="{BB962C8B-B14F-4D97-AF65-F5344CB8AC3E}">
        <p14:creationId xmlns:p14="http://schemas.microsoft.com/office/powerpoint/2010/main" val="140105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39807" y="91303"/>
            <a:ext cx="5922556" cy="6397365"/>
          </a:xfrm>
          <a:prstGeom prst="rect">
            <a:avLst/>
          </a:prstGeom>
        </p:spPr>
      </p:pic>
      <p:sp>
        <p:nvSpPr>
          <p:cNvPr id="5" name="Rectangle 4"/>
          <p:cNvSpPr/>
          <p:nvPr/>
        </p:nvSpPr>
        <p:spPr>
          <a:xfrm>
            <a:off x="4495728" y="6488668"/>
            <a:ext cx="4566635" cy="369332"/>
          </a:xfrm>
          <a:prstGeom prst="rect">
            <a:avLst/>
          </a:prstGeom>
        </p:spPr>
        <p:txBody>
          <a:bodyPr wrap="none">
            <a:spAutoFit/>
          </a:bodyPr>
          <a:lstStyle/>
          <a:p>
            <a:r>
              <a:rPr lang="en-US" b="1" i="0" u="none" strike="noStrike" baseline="0" dirty="0">
                <a:solidFill>
                  <a:srgbClr val="000000"/>
                </a:solidFill>
                <a:latin typeface="Times New Roman" panose="02020603050405020304" pitchFamily="18" charset="0"/>
              </a:rPr>
              <a:t>Expression of a foreign protein in a microbe </a:t>
            </a:r>
            <a:endParaRPr lang="en-US" dirty="0"/>
          </a:p>
        </p:txBody>
      </p:sp>
    </p:spTree>
    <p:extLst>
      <p:ext uri="{BB962C8B-B14F-4D97-AF65-F5344CB8AC3E}">
        <p14:creationId xmlns:p14="http://schemas.microsoft.com/office/powerpoint/2010/main" val="1409124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Potential applications of genetic manipulation </a:t>
            </a:r>
          </a:p>
        </p:txBody>
      </p:sp>
      <p:sp>
        <p:nvSpPr>
          <p:cNvPr id="3" name="Content Placeholder 2"/>
          <p:cNvSpPr>
            <a:spLocks noGrp="1"/>
          </p:cNvSpPr>
          <p:nvPr>
            <p:ph idx="1"/>
          </p:nvPr>
        </p:nvSpPr>
        <p:spPr/>
        <p:txBody>
          <a:bodyPr/>
          <a:lstStyle/>
          <a:p>
            <a:pPr>
              <a:lnSpc>
                <a:spcPct val="80000"/>
              </a:lnSpc>
            </a:pPr>
            <a:r>
              <a:rPr lang="en-US" altLang="en-US" dirty="0"/>
              <a:t>Insulin for diabetics </a:t>
            </a:r>
          </a:p>
          <a:p>
            <a:pPr>
              <a:lnSpc>
                <a:spcPct val="80000"/>
              </a:lnSpc>
            </a:pPr>
            <a:r>
              <a:rPr lang="en-US" altLang="en-US" dirty="0"/>
              <a:t>Factor VIII for males suffering from hemophilia A </a:t>
            </a:r>
          </a:p>
          <a:p>
            <a:pPr>
              <a:lnSpc>
                <a:spcPct val="80000"/>
              </a:lnSpc>
            </a:pPr>
            <a:r>
              <a:rPr lang="en-US" altLang="en-US" dirty="0"/>
              <a:t>Factor IX for hemophilia B </a:t>
            </a:r>
          </a:p>
          <a:p>
            <a:pPr>
              <a:lnSpc>
                <a:spcPct val="80000"/>
              </a:lnSpc>
            </a:pPr>
            <a:r>
              <a:rPr lang="en-US" altLang="en-US" dirty="0"/>
              <a:t>Human growth hormone (GH) </a:t>
            </a:r>
          </a:p>
          <a:p>
            <a:pPr>
              <a:lnSpc>
                <a:spcPct val="80000"/>
              </a:lnSpc>
            </a:pPr>
            <a:r>
              <a:rPr lang="en-US" altLang="en-US" dirty="0"/>
              <a:t>Erythropoietin (EPO) for treating anemia </a:t>
            </a:r>
          </a:p>
          <a:p>
            <a:pPr>
              <a:lnSpc>
                <a:spcPct val="80000"/>
              </a:lnSpc>
            </a:pPr>
            <a:r>
              <a:rPr lang="en-US" altLang="en-US" dirty="0"/>
              <a:t>Interferons </a:t>
            </a:r>
          </a:p>
          <a:p>
            <a:pPr>
              <a:lnSpc>
                <a:spcPct val="80000"/>
              </a:lnSpc>
            </a:pPr>
            <a:r>
              <a:rPr lang="en-US" altLang="en-US" dirty="0"/>
              <a:t>Interleukins </a:t>
            </a:r>
          </a:p>
          <a:p>
            <a:endParaRPr lang="en-US" dirty="0"/>
          </a:p>
        </p:txBody>
      </p:sp>
    </p:spTree>
    <p:extLst>
      <p:ext uri="{BB962C8B-B14F-4D97-AF65-F5344CB8AC3E}">
        <p14:creationId xmlns:p14="http://schemas.microsoft.com/office/powerpoint/2010/main" val="2669324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n>
                  <a:noFill/>
                </a:ln>
              </a:rPr>
              <a:t>Vectors</a:t>
            </a:r>
            <a:endParaRPr lang="en-US" dirty="0"/>
          </a:p>
        </p:txBody>
      </p:sp>
      <p:sp>
        <p:nvSpPr>
          <p:cNvPr id="3" name="Content Placeholder 2"/>
          <p:cNvSpPr>
            <a:spLocks noGrp="1"/>
          </p:cNvSpPr>
          <p:nvPr>
            <p:ph idx="1"/>
          </p:nvPr>
        </p:nvSpPr>
        <p:spPr/>
        <p:txBody>
          <a:bodyPr/>
          <a:lstStyle/>
          <a:p>
            <a:r>
              <a:rPr lang="en-US" altLang="en-US" dirty="0"/>
              <a:t> Plasmids</a:t>
            </a:r>
          </a:p>
          <a:p>
            <a:r>
              <a:rPr lang="en-US" altLang="en-US" dirty="0"/>
              <a:t> Viruses</a:t>
            </a:r>
          </a:p>
          <a:p>
            <a:r>
              <a:rPr lang="en-US" altLang="en-US" dirty="0"/>
              <a:t>Particles ( DNA coated bullets)</a:t>
            </a:r>
          </a:p>
          <a:p>
            <a:r>
              <a:rPr lang="en-US" altLang="en-US" dirty="0"/>
              <a:t>Exogenous DNA</a:t>
            </a:r>
          </a:p>
          <a:p>
            <a:endParaRPr lang="en-US" dirty="0"/>
          </a:p>
        </p:txBody>
      </p:sp>
    </p:spTree>
    <p:extLst>
      <p:ext uri="{BB962C8B-B14F-4D97-AF65-F5344CB8AC3E}">
        <p14:creationId xmlns:p14="http://schemas.microsoft.com/office/powerpoint/2010/main" val="708739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n>
                  <a:noFill/>
                </a:ln>
              </a:rPr>
              <a:t>Characteristics of a Vector</a:t>
            </a:r>
            <a:endParaRPr lang="en-US" dirty="0"/>
          </a:p>
        </p:txBody>
      </p:sp>
      <p:sp>
        <p:nvSpPr>
          <p:cNvPr id="3" name="Content Placeholder 2"/>
          <p:cNvSpPr>
            <a:spLocks noGrp="1"/>
          </p:cNvSpPr>
          <p:nvPr>
            <p:ph idx="1"/>
          </p:nvPr>
        </p:nvSpPr>
        <p:spPr/>
        <p:txBody>
          <a:bodyPr/>
          <a:lstStyle/>
          <a:p>
            <a:pPr>
              <a:lnSpc>
                <a:spcPct val="90000"/>
              </a:lnSpc>
            </a:pPr>
            <a:r>
              <a:rPr lang="en-US" altLang="en-US" dirty="0"/>
              <a:t>Can replicate independently in the host cell – contains an </a:t>
            </a:r>
            <a:r>
              <a:rPr lang="en-US" altLang="en-US" dirty="0" err="1"/>
              <a:t>Ori</a:t>
            </a:r>
            <a:endParaRPr lang="en-US" altLang="en-US" dirty="0"/>
          </a:p>
          <a:p>
            <a:pPr>
              <a:lnSpc>
                <a:spcPct val="90000"/>
              </a:lnSpc>
            </a:pPr>
            <a:r>
              <a:rPr lang="en-US" altLang="en-US" dirty="0"/>
              <a:t>Has restriction sites in the vector- </a:t>
            </a:r>
            <a:r>
              <a:rPr lang="en-US" altLang="en-US" dirty="0" err="1"/>
              <a:t>Polylinker</a:t>
            </a:r>
            <a:r>
              <a:rPr lang="en-US" altLang="en-US" dirty="0"/>
              <a:t> cloning region</a:t>
            </a:r>
          </a:p>
          <a:p>
            <a:pPr>
              <a:lnSpc>
                <a:spcPct val="90000"/>
              </a:lnSpc>
            </a:pPr>
            <a:r>
              <a:rPr lang="en-US" altLang="en-US" dirty="0"/>
              <a:t>Has a reporter gene that will announce its presence in the host cell.</a:t>
            </a:r>
          </a:p>
          <a:p>
            <a:pPr>
              <a:lnSpc>
                <a:spcPct val="90000"/>
              </a:lnSpc>
            </a:pPr>
            <a:r>
              <a:rPr lang="en-US" altLang="en-US" dirty="0"/>
              <a:t>Is a small size in comparison to the host chromosome for ease of isolation</a:t>
            </a:r>
          </a:p>
          <a:p>
            <a:pPr marL="0" indent="0">
              <a:buNone/>
            </a:pPr>
            <a:endParaRPr lang="en-US" dirty="0"/>
          </a:p>
        </p:txBody>
      </p:sp>
    </p:spTree>
    <p:extLst>
      <p:ext uri="{BB962C8B-B14F-4D97-AF65-F5344CB8AC3E}">
        <p14:creationId xmlns:p14="http://schemas.microsoft.com/office/powerpoint/2010/main" val="1593335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n>
                  <a:noFill/>
                </a:ln>
              </a:rPr>
              <a:t>Restriction Enzymes</a:t>
            </a:r>
            <a:endParaRPr lang="en-US" dirty="0"/>
          </a:p>
        </p:txBody>
      </p:sp>
      <p:sp>
        <p:nvSpPr>
          <p:cNvPr id="3" name="Content Placeholder 2"/>
          <p:cNvSpPr>
            <a:spLocks noGrp="1"/>
          </p:cNvSpPr>
          <p:nvPr>
            <p:ph idx="1"/>
          </p:nvPr>
        </p:nvSpPr>
        <p:spPr/>
        <p:txBody>
          <a:bodyPr/>
          <a:lstStyle/>
          <a:p>
            <a:r>
              <a:rPr lang="en-US" altLang="en-US" dirty="0"/>
              <a:t>Cut Plasmid with restriction enzyme</a:t>
            </a:r>
          </a:p>
          <a:p>
            <a:r>
              <a:rPr lang="en-US" altLang="en-US" dirty="0"/>
              <a:t>Cut gene of interest with restriction enzyme</a:t>
            </a:r>
          </a:p>
          <a:p>
            <a:r>
              <a:rPr lang="en-US" altLang="en-US" dirty="0"/>
              <a:t>Splice together gene of interest</a:t>
            </a:r>
          </a:p>
        </p:txBody>
      </p:sp>
    </p:spTree>
    <p:extLst>
      <p:ext uri="{BB962C8B-B14F-4D97-AF65-F5344CB8AC3E}">
        <p14:creationId xmlns:p14="http://schemas.microsoft.com/office/powerpoint/2010/main" val="1221849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Production of recombinant enzymes: </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Enzymes of industrial importance: Amylases, Proteases, </a:t>
            </a:r>
            <a:r>
              <a:rPr lang="en-US" dirty="0" err="1"/>
              <a:t>Chymosin</a:t>
            </a:r>
            <a:r>
              <a:rPr lang="en-US" dirty="0"/>
              <a:t>, Catalases, Isomerases recombinant Lipases. </a:t>
            </a:r>
          </a:p>
          <a:p>
            <a:pPr marL="457200" indent="-457200">
              <a:buFont typeface="+mj-lt"/>
              <a:buAutoNum type="arabicPeriod"/>
            </a:pPr>
            <a:r>
              <a:rPr lang="en-US" dirty="0"/>
              <a:t> Enzymes used for analytical purposes, such as glucose oxidase (GOs), alcohol dehydrogenase (ADH), hexokinase, cholesterol oxidases, horseradish peroxidase (HRP), alkaline phosphatase etc. </a:t>
            </a:r>
          </a:p>
          <a:p>
            <a:pPr marL="457200" indent="-457200">
              <a:buFont typeface="+mj-lt"/>
              <a:buAutoNum type="arabicPeriod"/>
            </a:pPr>
            <a:r>
              <a:rPr lang="en-US" dirty="0"/>
              <a:t> Enzymes of medicinal importance: Trypsin, </a:t>
            </a:r>
            <a:r>
              <a:rPr lang="en-US" dirty="0" err="1"/>
              <a:t>Asparaginase</a:t>
            </a:r>
            <a:r>
              <a:rPr lang="en-US" dirty="0"/>
              <a:t>, Proteases, Lipases etc. </a:t>
            </a:r>
          </a:p>
        </p:txBody>
      </p:sp>
    </p:spTree>
    <p:extLst>
      <p:ext uri="{BB962C8B-B14F-4D97-AF65-F5344CB8AC3E}">
        <p14:creationId xmlns:p14="http://schemas.microsoft.com/office/powerpoint/2010/main" val="2930854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503" y="144851"/>
            <a:ext cx="9601196" cy="1232258"/>
          </a:xfrm>
        </p:spPr>
        <p:txBody>
          <a:bodyPr/>
          <a:lstStyle/>
          <a:p>
            <a:r>
              <a:rPr lang="en-US" b="1" dirty="0"/>
              <a:t>Production of Insulin</a:t>
            </a:r>
            <a:endParaRPr lang="en-US" dirty="0"/>
          </a:p>
        </p:txBody>
      </p:sp>
      <p:pic>
        <p:nvPicPr>
          <p:cNvPr id="5" name="Content Placeholder 4"/>
          <p:cNvPicPr>
            <a:picLocks noGrp="1" noChangeAspect="1"/>
          </p:cNvPicPr>
          <p:nvPr>
            <p:ph idx="1"/>
          </p:nvPr>
        </p:nvPicPr>
        <p:blipFill>
          <a:blip r:embed="rId2"/>
          <a:stretch>
            <a:fillRect/>
          </a:stretch>
        </p:blipFill>
        <p:spPr>
          <a:xfrm>
            <a:off x="2830895" y="1041924"/>
            <a:ext cx="6125818" cy="5230021"/>
          </a:xfrm>
          <a:prstGeom prst="rect">
            <a:avLst/>
          </a:prstGeom>
        </p:spPr>
      </p:pic>
    </p:spTree>
    <p:extLst>
      <p:ext uri="{BB962C8B-B14F-4D97-AF65-F5344CB8AC3E}">
        <p14:creationId xmlns:p14="http://schemas.microsoft.com/office/powerpoint/2010/main" val="2449728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842" y="122817"/>
            <a:ext cx="9601196" cy="1303867"/>
          </a:xfrm>
        </p:spPr>
        <p:txBody>
          <a:bodyPr/>
          <a:lstStyle/>
          <a:p>
            <a:r>
              <a:rPr lang="en-US" b="1" dirty="0"/>
              <a:t>Production of Monoclonal Antibodies </a:t>
            </a:r>
            <a:endParaRPr lang="en-US" dirty="0"/>
          </a:p>
        </p:txBody>
      </p:sp>
      <p:pic>
        <p:nvPicPr>
          <p:cNvPr id="4" name="Content Placeholder 3"/>
          <p:cNvPicPr>
            <a:picLocks noGrp="1" noChangeAspect="1"/>
          </p:cNvPicPr>
          <p:nvPr>
            <p:ph idx="1"/>
          </p:nvPr>
        </p:nvPicPr>
        <p:blipFill>
          <a:blip r:embed="rId2"/>
          <a:stretch>
            <a:fillRect/>
          </a:stretch>
        </p:blipFill>
        <p:spPr>
          <a:xfrm>
            <a:off x="3128790" y="1101686"/>
            <a:ext cx="6896329" cy="5530467"/>
          </a:xfrm>
          <a:prstGeom prst="rect">
            <a:avLst/>
          </a:prstGeom>
        </p:spPr>
      </p:pic>
    </p:spTree>
    <p:extLst>
      <p:ext uri="{BB962C8B-B14F-4D97-AF65-F5344CB8AC3E}">
        <p14:creationId xmlns:p14="http://schemas.microsoft.com/office/powerpoint/2010/main" val="3135431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Biotechnology involves the exploitation, genetic manipulation and alterations of micro-organisms or biological systems to make commercial valuable products and that also involves fermentation and various upstream and downstream processes. </a:t>
            </a:r>
            <a:endParaRPr lang="en-US"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016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Microorganisms produce an amazing array of valuable products such as macromolecules (e.g. proteins, nucleic acids, carbohydrate polymers, even cells) or smaller molecules and are usually divided into metabolites that are essential for vegetative growth (primary metabolites) and those which give advantages over adverse environment (secondary metabolites). </a:t>
            </a:r>
          </a:p>
          <a:p>
            <a:r>
              <a:rPr lang="en-US" dirty="0">
                <a:latin typeface="Times New Roman" panose="02020603050405020304" pitchFamily="18" charset="0"/>
                <a:cs typeface="Times New Roman" panose="02020603050405020304" pitchFamily="18" charset="0"/>
              </a:rPr>
              <a:t>They usually produce these compounds in small amounts that are needed for their own benefit. </a:t>
            </a:r>
          </a:p>
          <a:p>
            <a:endParaRPr lang="en-US" dirty="0"/>
          </a:p>
        </p:txBody>
      </p:sp>
    </p:spTree>
    <p:extLst>
      <p:ext uri="{BB962C8B-B14F-4D97-AF65-F5344CB8AC3E}">
        <p14:creationId xmlns:p14="http://schemas.microsoft.com/office/powerpoint/2010/main" val="219766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latin typeface="Times New Roman" panose="02020603050405020304" pitchFamily="18" charset="0"/>
                <a:cs typeface="Times New Roman" panose="02020603050405020304" pitchFamily="18" charset="0"/>
              </a:rPr>
              <a:t>In General, Biotechnology Techniques</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295401" y="2556932"/>
            <a:ext cx="9601196" cy="2995569"/>
          </a:xfrm>
        </p:spPr>
        <p:txBody>
          <a:bodyPr/>
          <a:lstStyle/>
          <a:p>
            <a:pPr marL="0" indent="0">
              <a:buNone/>
            </a:pPr>
            <a:r>
              <a:rPr lang="en-US" altLang="en-US" i="1" u="sng" dirty="0">
                <a:latin typeface="Times New Roman" panose="02020603050405020304" pitchFamily="18" charset="0"/>
                <a:cs typeface="Times New Roman" panose="02020603050405020304" pitchFamily="18" charset="0"/>
              </a:rPr>
              <a:t>Gene Manipulation</a:t>
            </a:r>
          </a:p>
          <a:p>
            <a:pPr>
              <a:buFontTx/>
              <a:buChar char="•"/>
              <a:defRPr/>
            </a:pPr>
            <a:r>
              <a:rPr lang="en-US" dirty="0"/>
              <a:t> </a:t>
            </a:r>
            <a:r>
              <a:rPr lang="en-US" altLang="en-US" dirty="0">
                <a:latin typeface="Times New Roman" panose="02020603050405020304" pitchFamily="18" charset="0"/>
                <a:cs typeface="Times New Roman" panose="02020603050405020304" pitchFamily="18" charset="0"/>
              </a:rPr>
              <a:t>Identify a gene from </a:t>
            </a:r>
            <a:r>
              <a:rPr lang="en-US" altLang="en-US" i="1" dirty="0">
                <a:latin typeface="Times New Roman" panose="02020603050405020304" pitchFamily="18" charset="0"/>
                <a:cs typeface="Times New Roman" panose="02020603050405020304" pitchFamily="18" charset="0"/>
              </a:rPr>
              <a:t>another species</a:t>
            </a:r>
            <a:r>
              <a:rPr lang="en-US" altLang="en-US" dirty="0">
                <a:latin typeface="Times New Roman" panose="02020603050405020304" pitchFamily="18" charset="0"/>
                <a:cs typeface="Times New Roman" panose="02020603050405020304" pitchFamily="18" charset="0"/>
              </a:rPr>
              <a:t> which controls</a:t>
            </a:r>
          </a:p>
          <a:p>
            <a:pPr>
              <a:buFontTx/>
              <a:buChar char="•"/>
              <a:defRPr/>
            </a:pPr>
            <a:r>
              <a:rPr lang="en-US" altLang="en-US" dirty="0">
                <a:latin typeface="Times New Roman" panose="02020603050405020304" pitchFamily="18" charset="0"/>
                <a:cs typeface="Times New Roman" panose="02020603050405020304" pitchFamily="18" charset="0"/>
              </a:rPr>
              <a:t>  A trait of interest</a:t>
            </a:r>
          </a:p>
          <a:p>
            <a:pPr>
              <a:buFontTx/>
              <a:buChar char="•"/>
              <a:defRPr/>
            </a:pPr>
            <a:r>
              <a:rPr lang="en-US" altLang="en-US" dirty="0">
                <a:latin typeface="Times New Roman" panose="02020603050405020304" pitchFamily="18" charset="0"/>
                <a:cs typeface="Times New Roman" panose="02020603050405020304" pitchFamily="18" charset="0"/>
              </a:rPr>
              <a:t> Or modify an existing gene (create a new allele)</a:t>
            </a:r>
          </a:p>
          <a:p>
            <a:pPr marL="0" indent="0">
              <a:buNone/>
            </a:pPr>
            <a:endParaRPr lang="en-US" dirty="0"/>
          </a:p>
        </p:txBody>
      </p:sp>
    </p:spTree>
    <p:extLst>
      <p:ext uri="{BB962C8B-B14F-4D97-AF65-F5344CB8AC3E}">
        <p14:creationId xmlns:p14="http://schemas.microsoft.com/office/powerpoint/2010/main" val="223474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latin typeface="Times New Roman" panose="02020603050405020304" pitchFamily="18" charset="0"/>
                <a:cs typeface="Times New Roman" panose="02020603050405020304" pitchFamily="18" charset="0"/>
              </a:rPr>
              <a:t>In General, Biotechnology Techniques</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295401" y="2556932"/>
            <a:ext cx="9601196" cy="2995569"/>
          </a:xfrm>
        </p:spPr>
        <p:txBody>
          <a:bodyPr/>
          <a:lstStyle/>
          <a:p>
            <a:pPr marL="0" indent="0">
              <a:buNone/>
            </a:pPr>
            <a:r>
              <a:rPr lang="en-US" altLang="en-US" i="1" u="sng" dirty="0">
                <a:latin typeface="Times New Roman" panose="02020603050405020304" pitchFamily="18" charset="0"/>
                <a:cs typeface="Times New Roman" panose="02020603050405020304" pitchFamily="18" charset="0"/>
              </a:rPr>
              <a:t>Gene Introduction</a:t>
            </a:r>
          </a:p>
          <a:p>
            <a:pPr>
              <a:buFontTx/>
              <a:buChar char="•"/>
              <a:defRPr/>
            </a:pPr>
            <a:r>
              <a:rPr lang="en-US" altLang="en-US" dirty="0">
                <a:latin typeface="Times New Roman" panose="02020603050405020304" pitchFamily="18" charset="0"/>
                <a:cs typeface="Times New Roman" panose="02020603050405020304" pitchFamily="18" charset="0"/>
              </a:rPr>
              <a:t>Introduces that gene into an organism</a:t>
            </a:r>
          </a:p>
          <a:p>
            <a:pPr>
              <a:buFontTx/>
              <a:buChar char="•"/>
              <a:defRPr/>
            </a:pPr>
            <a:r>
              <a:rPr lang="en-US" altLang="en-US" dirty="0">
                <a:latin typeface="Times New Roman" panose="02020603050405020304" pitchFamily="18" charset="0"/>
                <a:cs typeface="Times New Roman" panose="02020603050405020304" pitchFamily="18" charset="0"/>
              </a:rPr>
              <a:t> Technique called </a:t>
            </a:r>
            <a:r>
              <a:rPr lang="en-US" altLang="en-US" i="1" dirty="0">
                <a:latin typeface="Times New Roman" panose="02020603050405020304" pitchFamily="18" charset="0"/>
                <a:cs typeface="Times New Roman" panose="02020603050405020304" pitchFamily="18" charset="0"/>
              </a:rPr>
              <a:t>transformation</a:t>
            </a:r>
          </a:p>
          <a:p>
            <a:pPr>
              <a:buFontTx/>
              <a:buChar char="•"/>
              <a:defRPr/>
            </a:pPr>
            <a:r>
              <a:rPr lang="en-US" altLang="en-US" dirty="0">
                <a:latin typeface="Times New Roman" panose="02020603050405020304" pitchFamily="18" charset="0"/>
                <a:cs typeface="Times New Roman" panose="02020603050405020304" pitchFamily="18" charset="0"/>
              </a:rPr>
              <a:t> Forms </a:t>
            </a:r>
            <a:r>
              <a:rPr lang="en-US" altLang="en-US" i="1" dirty="0">
                <a:latin typeface="Times New Roman" panose="02020603050405020304" pitchFamily="18" charset="0"/>
                <a:cs typeface="Times New Roman" panose="02020603050405020304" pitchFamily="18" charset="0"/>
              </a:rPr>
              <a:t>transgenic organisms</a:t>
            </a:r>
          </a:p>
          <a:p>
            <a:pPr marL="0" indent="0">
              <a:buNone/>
            </a:pPr>
            <a:endParaRPr lang="en-US" dirty="0"/>
          </a:p>
        </p:txBody>
      </p:sp>
    </p:spTree>
    <p:extLst>
      <p:ext uri="{BB962C8B-B14F-4D97-AF65-F5344CB8AC3E}">
        <p14:creationId xmlns:p14="http://schemas.microsoft.com/office/powerpoint/2010/main" val="360207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n>
                  <a:noFill/>
                </a:ln>
              </a:rPr>
              <a:t>Recombinant DNA</a:t>
            </a:r>
            <a:endParaRPr lang="en-US" dirty="0"/>
          </a:p>
        </p:txBody>
      </p:sp>
      <p:sp>
        <p:nvSpPr>
          <p:cNvPr id="3" name="Content Placeholder 2"/>
          <p:cNvSpPr>
            <a:spLocks noGrp="1"/>
          </p:cNvSpPr>
          <p:nvPr>
            <p:ph idx="1"/>
          </p:nvPr>
        </p:nvSpPr>
        <p:spPr/>
        <p:txBody>
          <a:bodyPr/>
          <a:lstStyle/>
          <a:p>
            <a:pPr marL="0" indent="0">
              <a:buNone/>
            </a:pPr>
            <a:r>
              <a:rPr lang="en-US" altLang="en-US" dirty="0"/>
              <a:t>The manipulation and combination of DNA from two sources.</a:t>
            </a:r>
          </a:p>
          <a:p>
            <a:r>
              <a:rPr lang="en-US" altLang="en-US" dirty="0"/>
              <a:t>Bacterial DNA +  human gene for insulin</a:t>
            </a:r>
          </a:p>
          <a:p>
            <a:r>
              <a:rPr lang="en-US" altLang="en-US" dirty="0"/>
              <a:t>Plant DNA + bacterial DNA - </a:t>
            </a:r>
            <a:r>
              <a:rPr lang="en-US" altLang="en-US" i="1" dirty="0"/>
              <a:t>Agrobacterium </a:t>
            </a:r>
            <a:r>
              <a:rPr lang="en-US" altLang="en-US" i="1" dirty="0" err="1"/>
              <a:t>tumefaciens</a:t>
            </a:r>
            <a:endParaRPr lang="en-US" altLang="en-US" i="1" dirty="0"/>
          </a:p>
          <a:p>
            <a:r>
              <a:rPr lang="en-US" altLang="en-US" dirty="0"/>
              <a:t>Mouse DNA + human DNA = transgenic</a:t>
            </a:r>
          </a:p>
          <a:p>
            <a:pPr marL="0" indent="0">
              <a:buNone/>
            </a:pPr>
            <a:endParaRPr lang="en-US" dirty="0"/>
          </a:p>
        </p:txBody>
      </p:sp>
    </p:spTree>
    <p:extLst>
      <p:ext uri="{BB962C8B-B14F-4D97-AF65-F5344CB8AC3E}">
        <p14:creationId xmlns:p14="http://schemas.microsoft.com/office/powerpoint/2010/main" val="61335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n>
                  <a:noFill/>
                </a:ln>
              </a:rPr>
              <a:t>Recombination</a:t>
            </a:r>
            <a:endParaRPr lang="en-US" dirty="0"/>
          </a:p>
        </p:txBody>
      </p:sp>
      <p:sp>
        <p:nvSpPr>
          <p:cNvPr id="3" name="Content Placeholder 2"/>
          <p:cNvSpPr>
            <a:spLocks noGrp="1"/>
          </p:cNvSpPr>
          <p:nvPr>
            <p:ph idx="1"/>
          </p:nvPr>
        </p:nvSpPr>
        <p:spPr/>
        <p:txBody>
          <a:bodyPr/>
          <a:lstStyle/>
          <a:p>
            <a:pPr>
              <a:lnSpc>
                <a:spcPct val="90000"/>
              </a:lnSpc>
            </a:pPr>
            <a:r>
              <a:rPr lang="en-US" altLang="en-US" dirty="0"/>
              <a:t>Insert a foreign gene into a host.</a:t>
            </a:r>
          </a:p>
          <a:p>
            <a:pPr>
              <a:lnSpc>
                <a:spcPct val="90000"/>
              </a:lnSpc>
              <a:buNone/>
            </a:pPr>
            <a:r>
              <a:rPr lang="en-US" altLang="en-US" dirty="0"/>
              <a:t>   Plasmid ( for example, exogenous DNA) into the bacterial cell – transformation or transfection-organism referred to as transgenic or recombinant</a:t>
            </a:r>
          </a:p>
          <a:p>
            <a:pPr>
              <a:lnSpc>
                <a:spcPct val="90000"/>
              </a:lnSpc>
            </a:pPr>
            <a:r>
              <a:rPr lang="en-US" altLang="en-US" dirty="0"/>
              <a:t>Goal – To produce many copies ( clones) of a particular gene</a:t>
            </a:r>
          </a:p>
          <a:p>
            <a:pPr>
              <a:lnSpc>
                <a:spcPct val="90000"/>
              </a:lnSpc>
            </a:pPr>
            <a:r>
              <a:rPr lang="en-US" altLang="en-US" dirty="0"/>
              <a:t>Reporter gene – tags gene of interest – to identify the presence of a gene.</a:t>
            </a:r>
          </a:p>
          <a:p>
            <a:pPr marL="0" indent="0">
              <a:buNone/>
            </a:pPr>
            <a:endParaRPr lang="en-US" dirty="0"/>
          </a:p>
        </p:txBody>
      </p:sp>
    </p:spTree>
    <p:extLst>
      <p:ext uri="{BB962C8B-B14F-4D97-AF65-F5344CB8AC3E}">
        <p14:creationId xmlns:p14="http://schemas.microsoft.com/office/powerpoint/2010/main" val="11757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b="1" dirty="0"/>
              <a:t>Genetic Manipulation for Biotechnology </a:t>
            </a:r>
            <a:endParaRPr lang="en-US" dirty="0"/>
          </a:p>
        </p:txBody>
      </p:sp>
      <p:sp>
        <p:nvSpPr>
          <p:cNvPr id="3" name="Content Placeholder 2"/>
          <p:cNvSpPr>
            <a:spLocks noGrp="1"/>
          </p:cNvSpPr>
          <p:nvPr>
            <p:ph idx="1"/>
          </p:nvPr>
        </p:nvSpPr>
        <p:spPr/>
        <p:txBody>
          <a:bodyPr/>
          <a:lstStyle/>
          <a:p>
            <a:r>
              <a:rPr lang="en-US" dirty="0"/>
              <a:t> Molecular genetics can be used to manipulate genes in order to alter the expression and production of microbial products, including the expression of novel recombinant proteins. </a:t>
            </a:r>
          </a:p>
          <a:p>
            <a:r>
              <a:rPr lang="en-US" dirty="0"/>
              <a:t>The compounds that are isolated from plants or animals can be synthesized by genetic manipulation of different micro-organisms to enhance the production and by environmental and other manipulations, even up to 1000-fold for small metabolites can be increased.</a:t>
            </a:r>
          </a:p>
          <a:p>
            <a:pPr marL="0" indent="0">
              <a:buNone/>
            </a:pPr>
            <a:endParaRPr lang="en-US" dirty="0"/>
          </a:p>
        </p:txBody>
      </p:sp>
    </p:spTree>
    <p:extLst>
      <p:ext uri="{BB962C8B-B14F-4D97-AF65-F5344CB8AC3E}">
        <p14:creationId xmlns:p14="http://schemas.microsoft.com/office/powerpoint/2010/main" val="1027152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b="1" dirty="0"/>
              <a:t>Genetic Manipulation for Biotechnology </a:t>
            </a:r>
            <a:endParaRPr lang="en-US" dirty="0"/>
          </a:p>
        </p:txBody>
      </p:sp>
      <p:sp>
        <p:nvSpPr>
          <p:cNvPr id="3" name="Content Placeholder 2"/>
          <p:cNvSpPr>
            <a:spLocks noGrp="1"/>
          </p:cNvSpPr>
          <p:nvPr>
            <p:ph idx="1"/>
          </p:nvPr>
        </p:nvSpPr>
        <p:spPr/>
        <p:txBody>
          <a:bodyPr/>
          <a:lstStyle/>
          <a:p>
            <a:r>
              <a:rPr lang="en-US" dirty="0"/>
              <a:t>The advent of recombinant DNA technology (also referred to as gene cloning or </a:t>
            </a:r>
            <a:r>
              <a:rPr lang="en-US" i="1" dirty="0"/>
              <a:t>in vitro genetic manipulation) </a:t>
            </a:r>
            <a:r>
              <a:rPr lang="en-US" dirty="0"/>
              <a:t>has dramatically broadened the spectrum of microbial genetic manipulations. </a:t>
            </a:r>
          </a:p>
          <a:p>
            <a:r>
              <a:rPr lang="en-US" dirty="0"/>
              <a:t>With the advancement of recombinant DNA technology, many novel host systems have been </a:t>
            </a:r>
            <a:r>
              <a:rPr lang="en-US" b="1" dirty="0"/>
              <a:t>explored </a:t>
            </a:r>
            <a:r>
              <a:rPr lang="en-US" dirty="0"/>
              <a:t>to produce commercially important products like therapeutic proteins, antibiotics, small molecules etc. </a:t>
            </a:r>
          </a:p>
          <a:p>
            <a:endParaRPr lang="en-US" dirty="0"/>
          </a:p>
        </p:txBody>
      </p:sp>
    </p:spTree>
    <p:extLst>
      <p:ext uri="{BB962C8B-B14F-4D97-AF65-F5344CB8AC3E}">
        <p14:creationId xmlns:p14="http://schemas.microsoft.com/office/powerpoint/2010/main" val="20369199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162</TotalTime>
  <Words>764</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Garamond</vt:lpstr>
      <vt:lpstr>Times New Roman</vt:lpstr>
      <vt:lpstr>Wingdings</vt:lpstr>
      <vt:lpstr>Organic</vt:lpstr>
      <vt:lpstr>Biotechnology and Gene Manipulation</vt:lpstr>
      <vt:lpstr>Introduction</vt:lpstr>
      <vt:lpstr>Introduction</vt:lpstr>
      <vt:lpstr>In General, Biotechnology Techniques </vt:lpstr>
      <vt:lpstr>In General, Biotechnology Techniques </vt:lpstr>
      <vt:lpstr>Recombinant DNA</vt:lpstr>
      <vt:lpstr>Recombination</vt:lpstr>
      <vt:lpstr> Genetic Manipulation for Biotechnology </vt:lpstr>
      <vt:lpstr> Genetic Manipulation for Biotechnology </vt:lpstr>
      <vt:lpstr> Genetic Manipulation for Biotechnology </vt:lpstr>
      <vt:lpstr>The basic steps in DNA cloning involves </vt:lpstr>
      <vt:lpstr>PowerPoint Presentation</vt:lpstr>
      <vt:lpstr>Potential applications of genetic manipulation </vt:lpstr>
      <vt:lpstr>Vectors</vt:lpstr>
      <vt:lpstr>Characteristics of a Vector</vt:lpstr>
      <vt:lpstr>Restriction Enzymes</vt:lpstr>
      <vt:lpstr>Production of recombinant enzymes: </vt:lpstr>
      <vt:lpstr>Production of Insulin</vt:lpstr>
      <vt:lpstr>Production of Monoclonal Antibodies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Biotechnology and Gene Manipulation</dc:title>
  <dc:creator>Jerson</dc:creator>
  <cp:lastModifiedBy>Windows User</cp:lastModifiedBy>
  <cp:revision>10</cp:revision>
  <dcterms:created xsi:type="dcterms:W3CDTF">2016-03-22T14:23:35Z</dcterms:created>
  <dcterms:modified xsi:type="dcterms:W3CDTF">2022-03-08T09:42:56Z</dcterms:modified>
</cp:coreProperties>
</file>