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3" r:id="rId5"/>
    <p:sldId id="308" r:id="rId6"/>
    <p:sldId id="264" r:id="rId7"/>
    <p:sldId id="265" r:id="rId8"/>
    <p:sldId id="267" r:id="rId9"/>
    <p:sldId id="268" r:id="rId10"/>
    <p:sldId id="269" r:id="rId11"/>
    <p:sldId id="272" r:id="rId12"/>
    <p:sldId id="273" r:id="rId13"/>
    <p:sldId id="274" r:id="rId14"/>
    <p:sldId id="275" r:id="rId15"/>
    <p:sldId id="278" r:id="rId16"/>
    <p:sldId id="306" r:id="rId17"/>
    <p:sldId id="307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-828" y="0"/>
            <a:ext cx="914559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8853" y="169875"/>
            <a:ext cx="2606293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89" y="2744851"/>
            <a:ext cx="4855845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26970" y="0"/>
            <a:ext cx="4022090" cy="6867525"/>
            <a:chOff x="5126970" y="0"/>
            <a:chExt cx="4022090" cy="6867525"/>
          </a:xfrm>
        </p:grpSpPr>
        <p:sp>
          <p:nvSpPr>
            <p:cNvPr id="3" name="object 3"/>
            <p:cNvSpPr/>
            <p:nvPr/>
          </p:nvSpPr>
          <p:spPr>
            <a:xfrm>
              <a:off x="5131542" y="4182281"/>
              <a:ext cx="4012565" cy="2675890"/>
            </a:xfrm>
            <a:custGeom>
              <a:avLst/>
              <a:gdLst/>
              <a:ahLst/>
              <a:cxnLst/>
              <a:rect l="l" t="t" r="r" b="b"/>
              <a:pathLst>
                <a:path w="4012565" h="2675890">
                  <a:moveTo>
                    <a:pt x="0" y="2675717"/>
                  </a:moveTo>
                  <a:lnTo>
                    <a:pt x="4012456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42404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91727" y="0"/>
              <a:ext cx="2252345" cy="6858000"/>
            </a:xfrm>
            <a:custGeom>
              <a:avLst/>
              <a:gdLst/>
              <a:ahLst/>
              <a:cxnLst/>
              <a:rect l="l" t="t" r="r" b="b"/>
              <a:pathLst>
                <a:path w="2252345" h="6858000">
                  <a:moveTo>
                    <a:pt x="2023163" y="0"/>
                  </a:moveTo>
                  <a:lnTo>
                    <a:pt x="0" y="6857998"/>
                  </a:lnTo>
                  <a:lnTo>
                    <a:pt x="2252271" y="6857998"/>
                  </a:lnTo>
                  <a:lnTo>
                    <a:pt x="2252271" y="8226"/>
                  </a:lnTo>
                  <a:lnTo>
                    <a:pt x="2023163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072" y="0"/>
              <a:ext cx="1937385" cy="6858000"/>
            </a:xfrm>
            <a:custGeom>
              <a:avLst/>
              <a:gdLst/>
              <a:ahLst/>
              <a:cxnLst/>
              <a:rect l="l" t="t" r="r" b="b"/>
              <a:pathLst>
                <a:path w="1937384" h="6858000">
                  <a:moveTo>
                    <a:pt x="1936927" y="0"/>
                  </a:moveTo>
                  <a:lnTo>
                    <a:pt x="0" y="0"/>
                  </a:lnTo>
                  <a:lnTo>
                    <a:pt x="1200326" y="6857996"/>
                  </a:lnTo>
                  <a:lnTo>
                    <a:pt x="1936927" y="6857996"/>
                  </a:lnTo>
                  <a:lnTo>
                    <a:pt x="1936927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38545" y="3921067"/>
              <a:ext cx="2505710" cy="2937510"/>
            </a:xfrm>
            <a:custGeom>
              <a:avLst/>
              <a:gdLst/>
              <a:ahLst/>
              <a:cxnLst/>
              <a:rect l="l" t="t" r="r" b="b"/>
              <a:pathLst>
                <a:path w="2505709" h="2937509">
                  <a:moveTo>
                    <a:pt x="2505454" y="0"/>
                  </a:moveTo>
                  <a:lnTo>
                    <a:pt x="0" y="2936930"/>
                  </a:lnTo>
                  <a:lnTo>
                    <a:pt x="2505454" y="2936930"/>
                  </a:lnTo>
                  <a:lnTo>
                    <a:pt x="2505454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12872" y="0"/>
              <a:ext cx="2131695" cy="6858000"/>
            </a:xfrm>
            <a:custGeom>
              <a:avLst/>
              <a:gdLst/>
              <a:ahLst/>
              <a:cxnLst/>
              <a:rect l="l" t="t" r="r" b="b"/>
              <a:pathLst>
                <a:path w="2131695" h="6858000">
                  <a:moveTo>
                    <a:pt x="2131127" y="0"/>
                  </a:moveTo>
                  <a:lnTo>
                    <a:pt x="0" y="0"/>
                  </a:lnTo>
                  <a:lnTo>
                    <a:pt x="1854139" y="6857996"/>
                  </a:lnTo>
                  <a:lnTo>
                    <a:pt x="2131127" y="6849802"/>
                  </a:lnTo>
                  <a:lnTo>
                    <a:pt x="2131127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95132" y="0"/>
              <a:ext cx="848994" cy="6858000"/>
            </a:xfrm>
            <a:custGeom>
              <a:avLst/>
              <a:gdLst/>
              <a:ahLst/>
              <a:cxnLst/>
              <a:rect l="l" t="t" r="r" b="b"/>
              <a:pathLst>
                <a:path w="848995" h="6858000">
                  <a:moveTo>
                    <a:pt x="848867" y="0"/>
                  </a:moveTo>
                  <a:lnTo>
                    <a:pt x="676515" y="0"/>
                  </a:lnTo>
                  <a:lnTo>
                    <a:pt x="0" y="6857996"/>
                  </a:lnTo>
                  <a:lnTo>
                    <a:pt x="848867" y="6857996"/>
                  </a:lnTo>
                  <a:lnTo>
                    <a:pt x="848867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78449" y="0"/>
              <a:ext cx="1065530" cy="6858000"/>
            </a:xfrm>
            <a:custGeom>
              <a:avLst/>
              <a:gdLst/>
              <a:ahLst/>
              <a:cxnLst/>
              <a:rect l="l" t="t" r="r" b="b"/>
              <a:pathLst>
                <a:path w="1065529" h="6858000">
                  <a:moveTo>
                    <a:pt x="1051063" y="0"/>
                  </a:moveTo>
                  <a:lnTo>
                    <a:pt x="0" y="0"/>
                  </a:lnTo>
                  <a:lnTo>
                    <a:pt x="937406" y="6857996"/>
                  </a:lnTo>
                  <a:lnTo>
                    <a:pt x="1065296" y="6857996"/>
                  </a:lnTo>
                  <a:lnTo>
                    <a:pt x="1065455" y="6654302"/>
                  </a:lnTo>
                  <a:lnTo>
                    <a:pt x="1065405" y="6145234"/>
                  </a:lnTo>
                  <a:lnTo>
                    <a:pt x="1065165" y="5890784"/>
                  </a:lnTo>
                  <a:lnTo>
                    <a:pt x="1064711" y="5585510"/>
                  </a:lnTo>
                  <a:lnTo>
                    <a:pt x="1063982" y="5229435"/>
                  </a:lnTo>
                  <a:lnTo>
                    <a:pt x="1062782" y="4771727"/>
                  </a:lnTo>
                  <a:lnTo>
                    <a:pt x="1060321" y="4009060"/>
                  </a:lnTo>
                  <a:lnTo>
                    <a:pt x="1054930" y="2483906"/>
                  </a:lnTo>
                  <a:lnTo>
                    <a:pt x="1053375" y="1975424"/>
                  </a:lnTo>
                  <a:lnTo>
                    <a:pt x="1052337" y="1568557"/>
                  </a:lnTo>
                  <a:lnTo>
                    <a:pt x="1051624" y="1212471"/>
                  </a:lnTo>
                  <a:lnTo>
                    <a:pt x="1051188" y="907185"/>
                  </a:lnTo>
                  <a:lnTo>
                    <a:pt x="1050963" y="652725"/>
                  </a:lnTo>
                  <a:lnTo>
                    <a:pt x="1050923" y="194553"/>
                  </a:lnTo>
                  <a:lnTo>
                    <a:pt x="1051063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60436" y="4903644"/>
              <a:ext cx="1083945" cy="1954530"/>
            </a:xfrm>
            <a:custGeom>
              <a:avLst/>
              <a:gdLst/>
              <a:ahLst/>
              <a:cxnLst/>
              <a:rect l="l" t="t" r="r" b="b"/>
              <a:pathLst>
                <a:path w="1083945" h="1954529">
                  <a:moveTo>
                    <a:pt x="1083562" y="0"/>
                  </a:moveTo>
                  <a:lnTo>
                    <a:pt x="0" y="1954354"/>
                  </a:lnTo>
                  <a:lnTo>
                    <a:pt x="1083562" y="1949315"/>
                  </a:lnTo>
                  <a:lnTo>
                    <a:pt x="1083562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55344" cy="5629275"/>
          </a:xfrm>
          <a:custGeom>
            <a:avLst/>
            <a:gdLst/>
            <a:ahLst/>
            <a:cxnLst/>
            <a:rect l="l" t="t" r="r" b="b"/>
            <a:pathLst>
              <a:path w="855344" h="5629275">
                <a:moveTo>
                  <a:pt x="854963" y="0"/>
                </a:moveTo>
                <a:lnTo>
                  <a:pt x="0" y="0"/>
                </a:lnTo>
                <a:lnTo>
                  <a:pt x="0" y="5628971"/>
                </a:lnTo>
                <a:lnTo>
                  <a:pt x="854963" y="7747"/>
                </a:lnTo>
                <a:lnTo>
                  <a:pt x="854963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22219" y="3683889"/>
            <a:ext cx="2405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E7E7E"/>
                </a:solidFill>
                <a:latin typeface="Gabriola"/>
                <a:cs typeface="Gabriola"/>
              </a:rPr>
              <a:t>Overview</a:t>
            </a:r>
            <a:r>
              <a:rPr sz="2800" spc="-30" dirty="0">
                <a:solidFill>
                  <a:srgbClr val="7E7E7E"/>
                </a:solidFill>
                <a:latin typeface="Gabriola"/>
                <a:cs typeface="Gabriola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Gabriola"/>
                <a:cs typeface="Gabriola"/>
              </a:rPr>
              <a:t>and</a:t>
            </a:r>
            <a:r>
              <a:rPr sz="2800" spc="-20" dirty="0">
                <a:solidFill>
                  <a:srgbClr val="7E7E7E"/>
                </a:solidFill>
                <a:latin typeface="Gabriola"/>
                <a:cs typeface="Gabriola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Gabriola"/>
                <a:cs typeface="Gabriola"/>
              </a:rPr>
              <a:t>concept</a:t>
            </a:r>
            <a:endParaRPr sz="2800">
              <a:latin typeface="Gabriola"/>
              <a:cs typeface="Gabriol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61845" y="2628773"/>
            <a:ext cx="4382135" cy="669290"/>
            <a:chOff x="2061845" y="2628773"/>
            <a:chExt cx="4382135" cy="66929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1784" y="2647188"/>
              <a:ext cx="4361688" cy="6507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7941" y="2634869"/>
              <a:ext cx="4345685" cy="6351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5669" y="2856103"/>
              <a:ext cx="130809" cy="1819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3435" y="2854706"/>
              <a:ext cx="131699" cy="1696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27702" y="2836672"/>
              <a:ext cx="146431" cy="8585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3302" y="2836672"/>
              <a:ext cx="146431" cy="8585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67941" y="2634869"/>
              <a:ext cx="4345940" cy="635635"/>
            </a:xfrm>
            <a:custGeom>
              <a:avLst/>
              <a:gdLst/>
              <a:ahLst/>
              <a:cxnLst/>
              <a:rect l="l" t="t" r="r" b="b"/>
              <a:pathLst>
                <a:path w="4345940" h="635635">
                  <a:moveTo>
                    <a:pt x="3311017" y="135254"/>
                  </a:moveTo>
                  <a:lnTo>
                    <a:pt x="3447287" y="135254"/>
                  </a:lnTo>
                  <a:lnTo>
                    <a:pt x="3447287" y="490854"/>
                  </a:lnTo>
                  <a:lnTo>
                    <a:pt x="3311017" y="490854"/>
                  </a:lnTo>
                  <a:lnTo>
                    <a:pt x="3311017" y="135254"/>
                  </a:lnTo>
                  <a:close/>
                </a:path>
                <a:path w="4345940" h="635635">
                  <a:moveTo>
                    <a:pt x="948816" y="135254"/>
                  </a:moveTo>
                  <a:lnTo>
                    <a:pt x="1085088" y="135254"/>
                  </a:lnTo>
                  <a:lnTo>
                    <a:pt x="1085088" y="490854"/>
                  </a:lnTo>
                  <a:lnTo>
                    <a:pt x="948816" y="490854"/>
                  </a:lnTo>
                  <a:lnTo>
                    <a:pt x="948816" y="135254"/>
                  </a:lnTo>
                  <a:close/>
                </a:path>
                <a:path w="4345940" h="635635">
                  <a:moveTo>
                    <a:pt x="4155567" y="127253"/>
                  </a:moveTo>
                  <a:lnTo>
                    <a:pt x="4210827" y="129651"/>
                  </a:lnTo>
                  <a:lnTo>
                    <a:pt x="4249420" y="136905"/>
                  </a:lnTo>
                  <a:lnTo>
                    <a:pt x="4289228" y="157479"/>
                  </a:lnTo>
                  <a:lnTo>
                    <a:pt x="4318555" y="191103"/>
                  </a:lnTo>
                  <a:lnTo>
                    <a:pt x="4333621" y="222250"/>
                  </a:lnTo>
                  <a:lnTo>
                    <a:pt x="4204461" y="235076"/>
                  </a:lnTo>
                  <a:lnTo>
                    <a:pt x="4201485" y="227075"/>
                  </a:lnTo>
                  <a:lnTo>
                    <a:pt x="4197699" y="220217"/>
                  </a:lnTo>
                  <a:lnTo>
                    <a:pt x="4159765" y="199822"/>
                  </a:lnTo>
                  <a:lnTo>
                    <a:pt x="4148835" y="199135"/>
                  </a:lnTo>
                  <a:lnTo>
                    <a:pt x="4138076" y="199657"/>
                  </a:lnTo>
                  <a:lnTo>
                    <a:pt x="4104639" y="219455"/>
                  </a:lnTo>
                  <a:lnTo>
                    <a:pt x="4104639" y="227329"/>
                  </a:lnTo>
                  <a:lnTo>
                    <a:pt x="4104639" y="235965"/>
                  </a:lnTo>
                  <a:lnTo>
                    <a:pt x="4139310" y="253380"/>
                  </a:lnTo>
                  <a:lnTo>
                    <a:pt x="4208083" y="263270"/>
                  </a:lnTo>
                  <a:lnTo>
                    <a:pt x="4235529" y="268223"/>
                  </a:lnTo>
                  <a:lnTo>
                    <a:pt x="4277359" y="280415"/>
                  </a:lnTo>
                  <a:lnTo>
                    <a:pt x="4318400" y="307580"/>
                  </a:lnTo>
                  <a:lnTo>
                    <a:pt x="4341304" y="346281"/>
                  </a:lnTo>
                  <a:lnTo>
                    <a:pt x="4345685" y="375411"/>
                  </a:lnTo>
                  <a:lnTo>
                    <a:pt x="4344539" y="390725"/>
                  </a:lnTo>
                  <a:lnTo>
                    <a:pt x="4327144" y="435355"/>
                  </a:lnTo>
                  <a:lnTo>
                    <a:pt x="4287246" y="472324"/>
                  </a:lnTo>
                  <a:lnTo>
                    <a:pt x="4246711" y="489211"/>
                  </a:lnTo>
                  <a:lnTo>
                    <a:pt x="4192176" y="497784"/>
                  </a:lnTo>
                  <a:lnTo>
                    <a:pt x="4159504" y="498855"/>
                  </a:lnTo>
                  <a:lnTo>
                    <a:pt x="4114311" y="497117"/>
                  </a:lnTo>
                  <a:lnTo>
                    <a:pt x="4076096" y="491902"/>
                  </a:lnTo>
                  <a:lnTo>
                    <a:pt x="4020693" y="471042"/>
                  </a:lnTo>
                  <a:lnTo>
                    <a:pt x="3986768" y="437451"/>
                  </a:lnTo>
                  <a:lnTo>
                    <a:pt x="3967606" y="392048"/>
                  </a:lnTo>
                  <a:lnTo>
                    <a:pt x="4102988" y="379348"/>
                  </a:lnTo>
                  <a:lnTo>
                    <a:pt x="4107586" y="390568"/>
                  </a:lnTo>
                  <a:lnTo>
                    <a:pt x="4113006" y="400049"/>
                  </a:lnTo>
                  <a:lnTo>
                    <a:pt x="4154664" y="423537"/>
                  </a:lnTo>
                  <a:lnTo>
                    <a:pt x="4166616" y="424179"/>
                  </a:lnTo>
                  <a:lnTo>
                    <a:pt x="4179550" y="423461"/>
                  </a:lnTo>
                  <a:lnTo>
                    <a:pt x="4216908" y="406780"/>
                  </a:lnTo>
                  <a:lnTo>
                    <a:pt x="4220845" y="399414"/>
                  </a:lnTo>
                  <a:lnTo>
                    <a:pt x="4220845" y="390778"/>
                  </a:lnTo>
                  <a:lnTo>
                    <a:pt x="4185221" y="361664"/>
                  </a:lnTo>
                  <a:lnTo>
                    <a:pt x="4146804" y="353948"/>
                  </a:lnTo>
                  <a:lnTo>
                    <a:pt x="4114010" y="347876"/>
                  </a:lnTo>
                  <a:lnTo>
                    <a:pt x="4086669" y="342042"/>
                  </a:lnTo>
                  <a:lnTo>
                    <a:pt x="4048252" y="331088"/>
                  </a:lnTo>
                  <a:lnTo>
                    <a:pt x="4011640" y="307068"/>
                  </a:lnTo>
                  <a:lnTo>
                    <a:pt x="3987466" y="268636"/>
                  </a:lnTo>
                  <a:lnTo>
                    <a:pt x="3982720" y="238251"/>
                  </a:lnTo>
                  <a:lnTo>
                    <a:pt x="3984003" y="221321"/>
                  </a:lnTo>
                  <a:lnTo>
                    <a:pt x="4003167" y="177672"/>
                  </a:lnTo>
                  <a:lnTo>
                    <a:pt x="4042475" y="146794"/>
                  </a:lnTo>
                  <a:lnTo>
                    <a:pt x="4078860" y="134219"/>
                  </a:lnTo>
                  <a:lnTo>
                    <a:pt x="4126918" y="128019"/>
                  </a:lnTo>
                  <a:lnTo>
                    <a:pt x="4155567" y="127253"/>
                  </a:lnTo>
                  <a:close/>
                </a:path>
                <a:path w="4345940" h="635635">
                  <a:moveTo>
                    <a:pt x="3725418" y="127253"/>
                  </a:moveTo>
                  <a:lnTo>
                    <a:pt x="3766373" y="129186"/>
                  </a:lnTo>
                  <a:lnTo>
                    <a:pt x="3832806" y="144720"/>
                  </a:lnTo>
                  <a:lnTo>
                    <a:pt x="3879407" y="175704"/>
                  </a:lnTo>
                  <a:lnTo>
                    <a:pt x="3911463" y="221233"/>
                  </a:lnTo>
                  <a:lnTo>
                    <a:pt x="3922395" y="249427"/>
                  </a:lnTo>
                  <a:lnTo>
                    <a:pt x="3794125" y="266445"/>
                  </a:lnTo>
                  <a:lnTo>
                    <a:pt x="3790477" y="255801"/>
                  </a:lnTo>
                  <a:lnTo>
                    <a:pt x="3785615" y="246538"/>
                  </a:lnTo>
                  <a:lnTo>
                    <a:pt x="3753532" y="223472"/>
                  </a:lnTo>
                  <a:lnTo>
                    <a:pt x="3729481" y="220598"/>
                  </a:lnTo>
                  <a:lnTo>
                    <a:pt x="3713356" y="222121"/>
                  </a:lnTo>
                  <a:lnTo>
                    <a:pt x="3674745" y="244855"/>
                  </a:lnTo>
                  <a:lnTo>
                    <a:pt x="3655099" y="295237"/>
                  </a:lnTo>
                  <a:lnTo>
                    <a:pt x="3653789" y="318261"/>
                  </a:lnTo>
                  <a:lnTo>
                    <a:pt x="3655077" y="338837"/>
                  </a:lnTo>
                  <a:lnTo>
                    <a:pt x="3674491" y="384682"/>
                  </a:lnTo>
                  <a:lnTo>
                    <a:pt x="3712067" y="406007"/>
                  </a:lnTo>
                  <a:lnTo>
                    <a:pt x="3727450" y="407415"/>
                  </a:lnTo>
                  <a:lnTo>
                    <a:pt x="3740334" y="406558"/>
                  </a:lnTo>
                  <a:lnTo>
                    <a:pt x="3781034" y="385933"/>
                  </a:lnTo>
                  <a:lnTo>
                    <a:pt x="3799839" y="351535"/>
                  </a:lnTo>
                  <a:lnTo>
                    <a:pt x="3929379" y="366267"/>
                  </a:lnTo>
                  <a:lnTo>
                    <a:pt x="3915219" y="404098"/>
                  </a:lnTo>
                  <a:lnTo>
                    <a:pt x="3894201" y="436498"/>
                  </a:lnTo>
                  <a:lnTo>
                    <a:pt x="3866388" y="462772"/>
                  </a:lnTo>
                  <a:lnTo>
                    <a:pt x="3831717" y="482472"/>
                  </a:lnTo>
                  <a:lnTo>
                    <a:pt x="3788600" y="494760"/>
                  </a:lnTo>
                  <a:lnTo>
                    <a:pt x="3735197" y="498855"/>
                  </a:lnTo>
                  <a:lnTo>
                    <a:pt x="3708076" y="498209"/>
                  </a:lnTo>
                  <a:lnTo>
                    <a:pt x="3660884" y="492962"/>
                  </a:lnTo>
                  <a:lnTo>
                    <a:pt x="3622714" y="482246"/>
                  </a:lnTo>
                  <a:lnTo>
                    <a:pt x="3576066" y="454278"/>
                  </a:lnTo>
                  <a:lnTo>
                    <a:pt x="3541972" y="414238"/>
                  </a:lnTo>
                  <a:lnTo>
                    <a:pt x="3522027" y="361886"/>
                  </a:lnTo>
                  <a:lnTo>
                    <a:pt x="3518154" y="314578"/>
                  </a:lnTo>
                  <a:lnTo>
                    <a:pt x="3519322" y="288291"/>
                  </a:lnTo>
                  <a:lnTo>
                    <a:pt x="3528708" y="242623"/>
                  </a:lnTo>
                  <a:lnTo>
                    <a:pt x="3553158" y="197834"/>
                  </a:lnTo>
                  <a:lnTo>
                    <a:pt x="3586394" y="165282"/>
                  </a:lnTo>
                  <a:lnTo>
                    <a:pt x="3623309" y="143636"/>
                  </a:lnTo>
                  <a:lnTo>
                    <a:pt x="3668744" y="131349"/>
                  </a:lnTo>
                  <a:lnTo>
                    <a:pt x="3695676" y="128277"/>
                  </a:lnTo>
                  <a:lnTo>
                    <a:pt x="3725418" y="127253"/>
                  </a:lnTo>
                  <a:close/>
                </a:path>
                <a:path w="4345940" h="635635">
                  <a:moveTo>
                    <a:pt x="2727833" y="127253"/>
                  </a:moveTo>
                  <a:lnTo>
                    <a:pt x="2796143" y="132984"/>
                  </a:lnTo>
                  <a:lnTo>
                    <a:pt x="2848356" y="150240"/>
                  </a:lnTo>
                  <a:lnTo>
                    <a:pt x="2887297" y="178625"/>
                  </a:lnTo>
                  <a:lnTo>
                    <a:pt x="2915666" y="217296"/>
                  </a:lnTo>
                  <a:lnTo>
                    <a:pt x="2932985" y="267763"/>
                  </a:lnTo>
                  <a:lnTo>
                    <a:pt x="2938780" y="331469"/>
                  </a:lnTo>
                  <a:lnTo>
                    <a:pt x="2938780" y="346836"/>
                  </a:lnTo>
                  <a:lnTo>
                    <a:pt x="2665475" y="346836"/>
                  </a:lnTo>
                  <a:lnTo>
                    <a:pt x="2668004" y="362192"/>
                  </a:lnTo>
                  <a:lnTo>
                    <a:pt x="2693902" y="405826"/>
                  </a:lnTo>
                  <a:lnTo>
                    <a:pt x="2734818" y="418845"/>
                  </a:lnTo>
                  <a:lnTo>
                    <a:pt x="2744773" y="418224"/>
                  </a:lnTo>
                  <a:lnTo>
                    <a:pt x="2784490" y="400049"/>
                  </a:lnTo>
                  <a:lnTo>
                    <a:pt x="2796794" y="386333"/>
                  </a:lnTo>
                  <a:lnTo>
                    <a:pt x="2931033" y="398779"/>
                  </a:lnTo>
                  <a:lnTo>
                    <a:pt x="2897076" y="444769"/>
                  </a:lnTo>
                  <a:lnTo>
                    <a:pt x="2856737" y="475614"/>
                  </a:lnTo>
                  <a:lnTo>
                    <a:pt x="2803731" y="493045"/>
                  </a:lnTo>
                  <a:lnTo>
                    <a:pt x="2731770" y="498855"/>
                  </a:lnTo>
                  <a:lnTo>
                    <a:pt x="2698386" y="497615"/>
                  </a:lnTo>
                  <a:lnTo>
                    <a:pt x="2642812" y="487658"/>
                  </a:lnTo>
                  <a:lnTo>
                    <a:pt x="2601235" y="467534"/>
                  </a:lnTo>
                  <a:lnTo>
                    <a:pt x="2567656" y="435911"/>
                  </a:lnTo>
                  <a:lnTo>
                    <a:pt x="2541867" y="393021"/>
                  </a:lnTo>
                  <a:lnTo>
                    <a:pt x="2528583" y="342054"/>
                  </a:lnTo>
                  <a:lnTo>
                    <a:pt x="2526919" y="313689"/>
                  </a:lnTo>
                  <a:lnTo>
                    <a:pt x="2530252" y="273970"/>
                  </a:lnTo>
                  <a:lnTo>
                    <a:pt x="2556922" y="206533"/>
                  </a:lnTo>
                  <a:lnTo>
                    <a:pt x="2609550" y="156239"/>
                  </a:lnTo>
                  <a:lnTo>
                    <a:pt x="2683325" y="130470"/>
                  </a:lnTo>
                  <a:lnTo>
                    <a:pt x="2727833" y="127253"/>
                  </a:lnTo>
                  <a:close/>
                </a:path>
                <a:path w="4345940" h="635635">
                  <a:moveTo>
                    <a:pt x="2342260" y="127253"/>
                  </a:moveTo>
                  <a:lnTo>
                    <a:pt x="2392711" y="135651"/>
                  </a:lnTo>
                  <a:lnTo>
                    <a:pt x="2430780" y="160908"/>
                  </a:lnTo>
                  <a:lnTo>
                    <a:pt x="2454783" y="203660"/>
                  </a:lnTo>
                  <a:lnTo>
                    <a:pt x="2462784" y="264794"/>
                  </a:lnTo>
                  <a:lnTo>
                    <a:pt x="2462784" y="490854"/>
                  </a:lnTo>
                  <a:lnTo>
                    <a:pt x="2325878" y="490854"/>
                  </a:lnTo>
                  <a:lnTo>
                    <a:pt x="2325878" y="295275"/>
                  </a:lnTo>
                  <a:lnTo>
                    <a:pt x="2325094" y="279747"/>
                  </a:lnTo>
                  <a:lnTo>
                    <a:pt x="2306619" y="241829"/>
                  </a:lnTo>
                  <a:lnTo>
                    <a:pt x="2278634" y="234060"/>
                  </a:lnTo>
                  <a:lnTo>
                    <a:pt x="2266844" y="235227"/>
                  </a:lnTo>
                  <a:lnTo>
                    <a:pt x="2231741" y="263997"/>
                  </a:lnTo>
                  <a:lnTo>
                    <a:pt x="2223008" y="320039"/>
                  </a:lnTo>
                  <a:lnTo>
                    <a:pt x="2223008" y="490854"/>
                  </a:lnTo>
                  <a:lnTo>
                    <a:pt x="2086736" y="490854"/>
                  </a:lnTo>
                  <a:lnTo>
                    <a:pt x="2086736" y="135254"/>
                  </a:lnTo>
                  <a:lnTo>
                    <a:pt x="2213736" y="135254"/>
                  </a:lnTo>
                  <a:lnTo>
                    <a:pt x="2213736" y="193166"/>
                  </a:lnTo>
                  <a:lnTo>
                    <a:pt x="2227976" y="176692"/>
                  </a:lnTo>
                  <a:lnTo>
                    <a:pt x="2256742" y="151268"/>
                  </a:lnTo>
                  <a:lnTo>
                    <a:pt x="2303573" y="131048"/>
                  </a:lnTo>
                  <a:lnTo>
                    <a:pt x="2322113" y="128204"/>
                  </a:lnTo>
                  <a:lnTo>
                    <a:pt x="2342260" y="127253"/>
                  </a:lnTo>
                  <a:close/>
                </a:path>
                <a:path w="4345940" h="635635">
                  <a:moveTo>
                    <a:pt x="1813433" y="127253"/>
                  </a:moveTo>
                  <a:lnTo>
                    <a:pt x="1881743" y="132984"/>
                  </a:lnTo>
                  <a:lnTo>
                    <a:pt x="1933956" y="150240"/>
                  </a:lnTo>
                  <a:lnTo>
                    <a:pt x="1972897" y="178625"/>
                  </a:lnTo>
                  <a:lnTo>
                    <a:pt x="2001266" y="217296"/>
                  </a:lnTo>
                  <a:lnTo>
                    <a:pt x="2018585" y="267763"/>
                  </a:lnTo>
                  <a:lnTo>
                    <a:pt x="2024380" y="331469"/>
                  </a:lnTo>
                  <a:lnTo>
                    <a:pt x="2024380" y="346836"/>
                  </a:lnTo>
                  <a:lnTo>
                    <a:pt x="1751075" y="346836"/>
                  </a:lnTo>
                  <a:lnTo>
                    <a:pt x="1753604" y="362192"/>
                  </a:lnTo>
                  <a:lnTo>
                    <a:pt x="1779502" y="405826"/>
                  </a:lnTo>
                  <a:lnTo>
                    <a:pt x="1820418" y="418845"/>
                  </a:lnTo>
                  <a:lnTo>
                    <a:pt x="1830373" y="418224"/>
                  </a:lnTo>
                  <a:lnTo>
                    <a:pt x="1870090" y="400049"/>
                  </a:lnTo>
                  <a:lnTo>
                    <a:pt x="1882394" y="386333"/>
                  </a:lnTo>
                  <a:lnTo>
                    <a:pt x="2016633" y="398779"/>
                  </a:lnTo>
                  <a:lnTo>
                    <a:pt x="1982676" y="444769"/>
                  </a:lnTo>
                  <a:lnTo>
                    <a:pt x="1942337" y="475614"/>
                  </a:lnTo>
                  <a:lnTo>
                    <a:pt x="1889331" y="493045"/>
                  </a:lnTo>
                  <a:lnTo>
                    <a:pt x="1817370" y="498855"/>
                  </a:lnTo>
                  <a:lnTo>
                    <a:pt x="1783986" y="497615"/>
                  </a:lnTo>
                  <a:lnTo>
                    <a:pt x="1728412" y="487658"/>
                  </a:lnTo>
                  <a:lnTo>
                    <a:pt x="1686835" y="467534"/>
                  </a:lnTo>
                  <a:lnTo>
                    <a:pt x="1653256" y="435911"/>
                  </a:lnTo>
                  <a:lnTo>
                    <a:pt x="1627467" y="393021"/>
                  </a:lnTo>
                  <a:lnTo>
                    <a:pt x="1614183" y="342054"/>
                  </a:lnTo>
                  <a:lnTo>
                    <a:pt x="1612519" y="313689"/>
                  </a:lnTo>
                  <a:lnTo>
                    <a:pt x="1615852" y="273970"/>
                  </a:lnTo>
                  <a:lnTo>
                    <a:pt x="1642522" y="206533"/>
                  </a:lnTo>
                  <a:lnTo>
                    <a:pt x="1695150" y="156239"/>
                  </a:lnTo>
                  <a:lnTo>
                    <a:pt x="1768925" y="130470"/>
                  </a:lnTo>
                  <a:lnTo>
                    <a:pt x="1813433" y="127253"/>
                  </a:lnTo>
                  <a:close/>
                </a:path>
                <a:path w="4345940" h="635635">
                  <a:moveTo>
                    <a:pt x="1300987" y="127253"/>
                  </a:moveTo>
                  <a:lnTo>
                    <a:pt x="1355030" y="135076"/>
                  </a:lnTo>
                  <a:lnTo>
                    <a:pt x="1395507" y="159908"/>
                  </a:lnTo>
                  <a:lnTo>
                    <a:pt x="1419859" y="187832"/>
                  </a:lnTo>
                  <a:lnTo>
                    <a:pt x="1419859" y="135254"/>
                  </a:lnTo>
                  <a:lnTo>
                    <a:pt x="1547368" y="135254"/>
                  </a:lnTo>
                  <a:lnTo>
                    <a:pt x="1547368" y="471042"/>
                  </a:lnTo>
                  <a:lnTo>
                    <a:pt x="1547748" y="486790"/>
                  </a:lnTo>
                  <a:lnTo>
                    <a:pt x="1539765" y="535314"/>
                  </a:lnTo>
                  <a:lnTo>
                    <a:pt x="1516935" y="578040"/>
                  </a:lnTo>
                  <a:lnTo>
                    <a:pt x="1483080" y="608405"/>
                  </a:lnTo>
                  <a:lnTo>
                    <a:pt x="1435734" y="626871"/>
                  </a:lnTo>
                  <a:lnTo>
                    <a:pt x="1396761" y="633047"/>
                  </a:lnTo>
                  <a:lnTo>
                    <a:pt x="1352549" y="635126"/>
                  </a:lnTo>
                  <a:lnTo>
                    <a:pt x="1303137" y="633124"/>
                  </a:lnTo>
                  <a:lnTo>
                    <a:pt x="1262141" y="627110"/>
                  </a:lnTo>
                  <a:lnTo>
                    <a:pt x="1205357" y="602995"/>
                  </a:lnTo>
                  <a:lnTo>
                    <a:pt x="1175353" y="565483"/>
                  </a:lnTo>
                  <a:lnTo>
                    <a:pt x="1165352" y="517016"/>
                  </a:lnTo>
                  <a:lnTo>
                    <a:pt x="1165352" y="512571"/>
                  </a:lnTo>
                  <a:lnTo>
                    <a:pt x="1165606" y="506475"/>
                  </a:lnTo>
                  <a:lnTo>
                    <a:pt x="1165986" y="498855"/>
                  </a:lnTo>
                  <a:lnTo>
                    <a:pt x="1298320" y="513968"/>
                  </a:lnTo>
                  <a:lnTo>
                    <a:pt x="1301132" y="522474"/>
                  </a:lnTo>
                  <a:lnTo>
                    <a:pt x="1304623" y="529526"/>
                  </a:lnTo>
                  <a:lnTo>
                    <a:pt x="1340602" y="549138"/>
                  </a:lnTo>
                  <a:lnTo>
                    <a:pt x="1351533" y="549782"/>
                  </a:lnTo>
                  <a:lnTo>
                    <a:pt x="1365349" y="548804"/>
                  </a:lnTo>
                  <a:lnTo>
                    <a:pt x="1401937" y="524730"/>
                  </a:lnTo>
                  <a:lnTo>
                    <a:pt x="1410081" y="479170"/>
                  </a:lnTo>
                  <a:lnTo>
                    <a:pt x="1410081" y="425195"/>
                  </a:lnTo>
                  <a:lnTo>
                    <a:pt x="1400059" y="436290"/>
                  </a:lnTo>
                  <a:lnTo>
                    <a:pt x="1390015" y="445754"/>
                  </a:lnTo>
                  <a:lnTo>
                    <a:pt x="1353903" y="467074"/>
                  </a:lnTo>
                  <a:lnTo>
                    <a:pt x="1302004" y="476503"/>
                  </a:lnTo>
                  <a:lnTo>
                    <a:pt x="1268021" y="472600"/>
                  </a:lnTo>
                  <a:lnTo>
                    <a:pt x="1210438" y="441410"/>
                  </a:lnTo>
                  <a:lnTo>
                    <a:pt x="1173146" y="390265"/>
                  </a:lnTo>
                  <a:lnTo>
                    <a:pt x="1157525" y="331833"/>
                  </a:lnTo>
                  <a:lnTo>
                    <a:pt x="1155572" y="297306"/>
                  </a:lnTo>
                  <a:lnTo>
                    <a:pt x="1158095" y="258252"/>
                  </a:lnTo>
                  <a:lnTo>
                    <a:pt x="1178236" y="194954"/>
                  </a:lnTo>
                  <a:lnTo>
                    <a:pt x="1217477" y="151685"/>
                  </a:lnTo>
                  <a:lnTo>
                    <a:pt x="1270055" y="129968"/>
                  </a:lnTo>
                  <a:lnTo>
                    <a:pt x="1300987" y="127253"/>
                  </a:lnTo>
                  <a:close/>
                </a:path>
                <a:path w="4345940" h="635635">
                  <a:moveTo>
                    <a:pt x="729360" y="127253"/>
                  </a:moveTo>
                  <a:lnTo>
                    <a:pt x="792591" y="140874"/>
                  </a:lnTo>
                  <a:lnTo>
                    <a:pt x="839723" y="181736"/>
                  </a:lnTo>
                  <a:lnTo>
                    <a:pt x="868933" y="242808"/>
                  </a:lnTo>
                  <a:lnTo>
                    <a:pt x="878713" y="316738"/>
                  </a:lnTo>
                  <a:lnTo>
                    <a:pt x="876047" y="358483"/>
                  </a:lnTo>
                  <a:lnTo>
                    <a:pt x="854763" y="426162"/>
                  </a:lnTo>
                  <a:lnTo>
                    <a:pt x="813522" y="472602"/>
                  </a:lnTo>
                  <a:lnTo>
                    <a:pt x="759801" y="495946"/>
                  </a:lnTo>
                  <a:lnTo>
                    <a:pt x="728726" y="498855"/>
                  </a:lnTo>
                  <a:lnTo>
                    <a:pt x="713289" y="498189"/>
                  </a:lnTo>
                  <a:lnTo>
                    <a:pt x="671194" y="488188"/>
                  </a:lnTo>
                  <a:lnTo>
                    <a:pt x="635386" y="466238"/>
                  </a:lnTo>
                  <a:lnTo>
                    <a:pt x="624839" y="456310"/>
                  </a:lnTo>
                  <a:lnTo>
                    <a:pt x="624839" y="626109"/>
                  </a:lnTo>
                  <a:lnTo>
                    <a:pt x="487298" y="626109"/>
                  </a:lnTo>
                  <a:lnTo>
                    <a:pt x="487298" y="135254"/>
                  </a:lnTo>
                  <a:lnTo>
                    <a:pt x="614807" y="135254"/>
                  </a:lnTo>
                  <a:lnTo>
                    <a:pt x="614807" y="187832"/>
                  </a:lnTo>
                  <a:lnTo>
                    <a:pt x="627762" y="172592"/>
                  </a:lnTo>
                  <a:lnTo>
                    <a:pt x="663320" y="142875"/>
                  </a:lnTo>
                  <a:lnTo>
                    <a:pt x="711666" y="128230"/>
                  </a:lnTo>
                  <a:lnTo>
                    <a:pt x="729360" y="127253"/>
                  </a:lnTo>
                  <a:close/>
                </a:path>
                <a:path w="4345940" h="635635">
                  <a:moveTo>
                    <a:pt x="3311017" y="0"/>
                  </a:moveTo>
                  <a:lnTo>
                    <a:pt x="3447287" y="0"/>
                  </a:lnTo>
                  <a:lnTo>
                    <a:pt x="3447287" y="92709"/>
                  </a:lnTo>
                  <a:lnTo>
                    <a:pt x="3311017" y="92709"/>
                  </a:lnTo>
                  <a:lnTo>
                    <a:pt x="3311017" y="0"/>
                  </a:lnTo>
                  <a:close/>
                </a:path>
                <a:path w="4345940" h="635635">
                  <a:moveTo>
                    <a:pt x="3165601" y="0"/>
                  </a:moveTo>
                  <a:lnTo>
                    <a:pt x="3165601" y="135254"/>
                  </a:lnTo>
                  <a:lnTo>
                    <a:pt x="3240659" y="135254"/>
                  </a:lnTo>
                  <a:lnTo>
                    <a:pt x="3240659" y="235076"/>
                  </a:lnTo>
                  <a:lnTo>
                    <a:pt x="3165601" y="235076"/>
                  </a:lnTo>
                  <a:lnTo>
                    <a:pt x="3165601" y="361060"/>
                  </a:lnTo>
                  <a:lnTo>
                    <a:pt x="3179143" y="399605"/>
                  </a:lnTo>
                  <a:lnTo>
                    <a:pt x="3193414" y="402463"/>
                  </a:lnTo>
                  <a:lnTo>
                    <a:pt x="3201699" y="401915"/>
                  </a:lnTo>
                  <a:lnTo>
                    <a:pt x="3211496" y="400272"/>
                  </a:lnTo>
                  <a:lnTo>
                    <a:pt x="3222793" y="397533"/>
                  </a:lnTo>
                  <a:lnTo>
                    <a:pt x="3235579" y="393700"/>
                  </a:lnTo>
                  <a:lnTo>
                    <a:pt x="3245611" y="487806"/>
                  </a:lnTo>
                  <a:lnTo>
                    <a:pt x="3220777" y="492640"/>
                  </a:lnTo>
                  <a:lnTo>
                    <a:pt x="3196764" y="496093"/>
                  </a:lnTo>
                  <a:lnTo>
                    <a:pt x="3173585" y="498165"/>
                  </a:lnTo>
                  <a:lnTo>
                    <a:pt x="3151250" y="498855"/>
                  </a:lnTo>
                  <a:lnTo>
                    <a:pt x="3127414" y="498046"/>
                  </a:lnTo>
                  <a:lnTo>
                    <a:pt x="3076194" y="485901"/>
                  </a:lnTo>
                  <a:lnTo>
                    <a:pt x="3047083" y="458684"/>
                  </a:lnTo>
                  <a:lnTo>
                    <a:pt x="3031823" y="411400"/>
                  </a:lnTo>
                  <a:lnTo>
                    <a:pt x="3028949" y="360044"/>
                  </a:lnTo>
                  <a:lnTo>
                    <a:pt x="3028949" y="235076"/>
                  </a:lnTo>
                  <a:lnTo>
                    <a:pt x="2978785" y="235076"/>
                  </a:lnTo>
                  <a:lnTo>
                    <a:pt x="2978785" y="135254"/>
                  </a:lnTo>
                  <a:lnTo>
                    <a:pt x="3028949" y="135254"/>
                  </a:lnTo>
                  <a:lnTo>
                    <a:pt x="3028949" y="69976"/>
                  </a:lnTo>
                  <a:lnTo>
                    <a:pt x="3165601" y="0"/>
                  </a:lnTo>
                  <a:close/>
                </a:path>
                <a:path w="4345940" h="635635">
                  <a:moveTo>
                    <a:pt x="948816" y="0"/>
                  </a:moveTo>
                  <a:lnTo>
                    <a:pt x="1085088" y="0"/>
                  </a:lnTo>
                  <a:lnTo>
                    <a:pt x="1085088" y="92709"/>
                  </a:lnTo>
                  <a:lnTo>
                    <a:pt x="948816" y="92709"/>
                  </a:lnTo>
                  <a:lnTo>
                    <a:pt x="948816" y="0"/>
                  </a:lnTo>
                  <a:close/>
                </a:path>
                <a:path w="4345940" h="635635">
                  <a:moveTo>
                    <a:pt x="0" y="0"/>
                  </a:moveTo>
                  <a:lnTo>
                    <a:pt x="406526" y="0"/>
                  </a:lnTo>
                  <a:lnTo>
                    <a:pt x="406526" y="104775"/>
                  </a:lnTo>
                  <a:lnTo>
                    <a:pt x="152019" y="104775"/>
                  </a:lnTo>
                  <a:lnTo>
                    <a:pt x="152019" y="182752"/>
                  </a:lnTo>
                  <a:lnTo>
                    <a:pt x="388111" y="182752"/>
                  </a:lnTo>
                  <a:lnTo>
                    <a:pt x="388111" y="282955"/>
                  </a:lnTo>
                  <a:lnTo>
                    <a:pt x="152019" y="282955"/>
                  </a:lnTo>
                  <a:lnTo>
                    <a:pt x="152019" y="379729"/>
                  </a:lnTo>
                  <a:lnTo>
                    <a:pt x="413892" y="379729"/>
                  </a:lnTo>
                  <a:lnTo>
                    <a:pt x="413892" y="490854"/>
                  </a:lnTo>
                  <a:lnTo>
                    <a:pt x="0" y="49085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02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258" y="2051720"/>
            <a:ext cx="8071484" cy="14107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20000"/>
              </a:lnSpc>
              <a:spcBef>
                <a:spcPts val="95"/>
              </a:spcBef>
            </a:pPr>
            <a:r>
              <a:rPr sz="26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6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repressive 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nature of 5mC is thought 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inhibit the </a:t>
            </a:r>
            <a:r>
              <a:rPr sz="26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binding</a:t>
            </a:r>
            <a:r>
              <a:rPr sz="26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6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DNA</a:t>
            </a:r>
            <a:r>
              <a:rPr sz="26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transcription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factors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thus it 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6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inaccessible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 for</a:t>
            </a:r>
            <a:r>
              <a:rPr sz="26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transcription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562100" y="324611"/>
            <a:ext cx="7277100" cy="6105525"/>
            <a:chOff x="1562100" y="324611"/>
            <a:chExt cx="7277100" cy="6105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324611"/>
              <a:ext cx="6079236" cy="4907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24800" y="6184391"/>
              <a:ext cx="914400" cy="245745"/>
            </a:xfrm>
            <a:custGeom>
              <a:avLst/>
              <a:gdLst/>
              <a:ahLst/>
              <a:cxnLst/>
              <a:rect l="l" t="t" r="r" b="b"/>
              <a:pathLst>
                <a:path w="914400" h="245745">
                  <a:moveTo>
                    <a:pt x="914400" y="0"/>
                  </a:moveTo>
                  <a:lnTo>
                    <a:pt x="0" y="0"/>
                  </a:lnTo>
                  <a:lnTo>
                    <a:pt x="0" y="245364"/>
                  </a:lnTo>
                  <a:lnTo>
                    <a:pt x="914400" y="24536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3935" y="1546859"/>
              <a:ext cx="2971800" cy="35433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1859" y="1166571"/>
            <a:ext cx="5139055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They are </a:t>
            </a:r>
            <a:r>
              <a:rPr sz="2400" spc="-5" dirty="0">
                <a:latin typeface="Times New Roman"/>
                <a:cs typeface="Times New Roman"/>
              </a:rPr>
              <a:t>the chief </a:t>
            </a:r>
            <a:r>
              <a:rPr sz="2400" dirty="0">
                <a:latin typeface="Times New Roman"/>
                <a:cs typeface="Times New Roman"/>
              </a:rPr>
              <a:t>protein </a:t>
            </a:r>
            <a:r>
              <a:rPr sz="2400" spc="-5" dirty="0">
                <a:latin typeface="Times New Roman"/>
                <a:cs typeface="Times New Roman"/>
              </a:rPr>
              <a:t>components 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chromatin, </a:t>
            </a:r>
            <a:r>
              <a:rPr sz="2400" dirty="0">
                <a:latin typeface="Times New Roman"/>
                <a:cs typeface="Times New Roman"/>
              </a:rPr>
              <a:t>acting </a:t>
            </a:r>
            <a:r>
              <a:rPr sz="2400" spc="-5" dirty="0">
                <a:latin typeface="Times New Roman"/>
                <a:cs typeface="Times New Roman"/>
              </a:rPr>
              <a:t>as spools </a:t>
            </a:r>
            <a:r>
              <a:rPr sz="2400" dirty="0">
                <a:latin typeface="Times New Roman"/>
                <a:cs typeface="Times New Roman"/>
              </a:rPr>
              <a:t>around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DNA winds,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playing </a:t>
            </a:r>
            <a:r>
              <a:rPr sz="2400" dirty="0">
                <a:latin typeface="Times New Roman"/>
                <a:cs typeface="Times New Roman"/>
              </a:rPr>
              <a:t>a role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regulation.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287020" marR="184785" indent="-274320">
              <a:lnSpc>
                <a:spcPct val="100000"/>
              </a:lnSpc>
              <a:spcBef>
                <a:spcPts val="5"/>
              </a:spcBef>
              <a:buClr>
                <a:srgbClr val="D2DA7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Histone modifications </a:t>
            </a:r>
            <a:r>
              <a:rPr sz="2400" dirty="0">
                <a:latin typeface="Times New Roman"/>
                <a:cs typeface="Times New Roman"/>
              </a:rPr>
              <a:t>occur </a:t>
            </a:r>
            <a:r>
              <a:rPr sz="2400" spc="-5" dirty="0">
                <a:latin typeface="Times New Roman"/>
                <a:cs typeface="Times New Roman"/>
              </a:rPr>
              <a:t>primarily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histone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tails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methods-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59" y="4312475"/>
            <a:ext cx="2376805" cy="134302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D2DA7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Methylation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D2DA7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Acetylation</a:t>
            </a:r>
            <a:endParaRPr sz="2400">
              <a:latin typeface="Times New Roman"/>
              <a:cs typeface="Times New Roman"/>
            </a:endParaRPr>
          </a:p>
          <a:p>
            <a:pPr marL="363220" indent="-350520">
              <a:lnSpc>
                <a:spcPct val="100000"/>
              </a:lnSpc>
              <a:spcBef>
                <a:spcPts val="580"/>
              </a:spcBef>
              <a:buClr>
                <a:srgbClr val="D2DA79"/>
              </a:buClr>
              <a:buSzPct val="93750"/>
              <a:buFont typeface="Segoe UI Symbol"/>
              <a:buChar char="⚫"/>
              <a:tabLst>
                <a:tab pos="362585" algn="l"/>
                <a:tab pos="363220" algn="l"/>
              </a:tabLst>
            </a:pPr>
            <a:r>
              <a:rPr sz="2400" dirty="0">
                <a:latin typeface="Times New Roman"/>
                <a:cs typeface="Times New Roman"/>
              </a:rPr>
              <a:t>Phosphory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802821"/>
            <a:ext cx="5747004" cy="5760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9600" y="1626831"/>
            <a:ext cx="7497065" cy="2625078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Enzyme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required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Ø"/>
              <a:tabLst>
                <a:tab pos="583565" algn="l"/>
              </a:tabLst>
            </a:pPr>
            <a:r>
              <a:rPr sz="2400" dirty="0">
                <a:latin typeface="Times New Roman"/>
                <a:cs typeface="Times New Roman"/>
              </a:rPr>
              <a:t>Histone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methytransferases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(HMTs)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Ø"/>
              <a:tabLst>
                <a:tab pos="583565" algn="l"/>
              </a:tabLst>
            </a:pPr>
            <a:r>
              <a:rPr sz="2400" spc="-60" dirty="0">
                <a:latin typeface="Times New Roman"/>
                <a:cs typeface="Times New Roman"/>
              </a:rPr>
              <a:t>KMT-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Lysine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methyl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transferase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1984375" algn="l"/>
                <a:tab pos="2550160" algn="l"/>
                <a:tab pos="3367404" algn="l"/>
                <a:tab pos="3888740" algn="l"/>
              </a:tabLst>
            </a:pPr>
            <a:r>
              <a:rPr sz="2400" dirty="0">
                <a:latin typeface="Times New Roman"/>
                <a:cs typeface="Times New Roman"/>
              </a:rPr>
              <a:t>Me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1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	can	</a:t>
            </a:r>
            <a:r>
              <a:rPr sz="2400" spc="-5" dirty="0">
                <a:latin typeface="Times New Roman"/>
                <a:cs typeface="Times New Roman"/>
              </a:rPr>
              <a:t>re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lt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a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ti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  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repression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444" y="628650"/>
            <a:ext cx="8051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b.</a:t>
            </a:r>
            <a:r>
              <a:rPr sz="4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Histone</a:t>
            </a:r>
            <a:r>
              <a:rPr sz="4000" b="0" spc="-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Acetylation</a:t>
            </a:r>
            <a:r>
              <a:rPr sz="40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&amp;</a:t>
            </a:r>
            <a:r>
              <a:rPr sz="4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Deacetylation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802" y="1524000"/>
            <a:ext cx="8680450" cy="470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Histone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acetylation</a:t>
            </a:r>
            <a:endParaRPr sz="2400" dirty="0">
              <a:latin typeface="Times New Roman"/>
              <a:cs typeface="Times New Roman"/>
            </a:endParaRPr>
          </a:p>
          <a:p>
            <a:pPr marL="546100">
              <a:lnSpc>
                <a:spcPts val="2880"/>
              </a:lnSpc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Histone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acetyl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transferases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(HATs)</a:t>
            </a:r>
            <a:endParaRPr sz="2400" dirty="0">
              <a:latin typeface="Times New Roman"/>
              <a:cs typeface="Times New Roman"/>
            </a:endParaRPr>
          </a:p>
          <a:p>
            <a:pPr marL="431800" indent="-419100">
              <a:lnSpc>
                <a:spcPts val="3000"/>
              </a:lnSpc>
              <a:buSzPct val="96000"/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2500" spc="-5" dirty="0">
                <a:latin typeface="Times New Roman"/>
                <a:cs typeface="Times New Roman"/>
              </a:rPr>
              <a:t>Adds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acetyl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groups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histone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tails.</a:t>
            </a:r>
            <a:endParaRPr sz="2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400"/>
              </a:lnSpc>
              <a:spcBef>
                <a:spcPts val="580"/>
              </a:spcBef>
              <a:buFont typeface="Wingdings"/>
              <a:buChar char=""/>
              <a:tabLst>
                <a:tab pos="434340" algn="l"/>
                <a:tab pos="434975" algn="l"/>
                <a:tab pos="1664335" algn="l"/>
                <a:tab pos="2828925" algn="l"/>
                <a:tab pos="3824604" algn="l"/>
                <a:tab pos="4437380" algn="l"/>
                <a:tab pos="5687060" algn="l"/>
                <a:tab pos="7204075" algn="l"/>
                <a:tab pos="7624445" algn="l"/>
              </a:tabLst>
            </a:pPr>
            <a:r>
              <a:rPr dirty="0"/>
              <a:t>	</a:t>
            </a:r>
            <a:r>
              <a:rPr sz="2500" spc="-5" dirty="0">
                <a:latin typeface="Times New Roman"/>
                <a:cs typeface="Times New Roman"/>
              </a:rPr>
              <a:t>Reduces	</a:t>
            </a:r>
            <a:r>
              <a:rPr sz="2500" spc="5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osit</a:t>
            </a:r>
            <a:r>
              <a:rPr sz="2500" spc="1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ve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ch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45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ge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	we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k</a:t>
            </a:r>
            <a:r>
              <a:rPr sz="2500" spc="-5" dirty="0">
                <a:latin typeface="Times New Roman"/>
                <a:cs typeface="Times New Roman"/>
              </a:rPr>
              <a:t>ens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10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er</a:t>
            </a:r>
            <a:r>
              <a:rPr sz="2500" spc="-5" dirty="0">
                <a:latin typeface="Times New Roman"/>
                <a:cs typeface="Times New Roman"/>
              </a:rPr>
              <a:t>act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isto</a:t>
            </a:r>
            <a:r>
              <a:rPr sz="2500" spc="1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es  with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DNA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4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  <a:tab pos="1845945" algn="l"/>
                <a:tab pos="3635375" algn="l"/>
                <a:tab pos="4133850" algn="l"/>
                <a:tab pos="5267960" algn="l"/>
                <a:tab pos="6116955" algn="l"/>
                <a:tab pos="6950709" algn="l"/>
                <a:tab pos="8420100" algn="l"/>
              </a:tabLst>
            </a:pPr>
            <a:r>
              <a:rPr sz="2500" spc="-5" dirty="0">
                <a:latin typeface="Times New Roman"/>
                <a:cs typeface="Times New Roman"/>
              </a:rPr>
              <a:t>Fac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li</a:t>
            </a:r>
            <a:r>
              <a:rPr sz="2500" spc="1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sc</a:t>
            </a:r>
            <a:r>
              <a:rPr sz="2500" spc="-5" dirty="0">
                <a:latin typeface="Times New Roman"/>
                <a:cs typeface="Times New Roman"/>
              </a:rPr>
              <a:t>ri</a:t>
            </a:r>
            <a:r>
              <a:rPr sz="2500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ti</a:t>
            </a:r>
            <a:r>
              <a:rPr sz="2500" spc="10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by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ki</a:t>
            </a:r>
            <a:r>
              <a:rPr sz="2500" spc="-5" dirty="0">
                <a:latin typeface="Times New Roman"/>
                <a:cs typeface="Times New Roman"/>
              </a:rPr>
              <a:t>ng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DN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a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sib</a:t>
            </a:r>
            <a:r>
              <a:rPr sz="2500" spc="10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to  RNA</a:t>
            </a:r>
            <a:r>
              <a:rPr sz="2500" spc="-1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polymerase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II</a:t>
            </a:r>
            <a:endParaRPr sz="2500" dirty="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25"/>
              </a:spcBef>
              <a:buFont typeface="Wingdings"/>
              <a:buChar char=""/>
              <a:tabLst>
                <a:tab pos="431165" algn="l"/>
                <a:tab pos="431800" algn="l"/>
              </a:tabLst>
            </a:pPr>
            <a:r>
              <a:rPr sz="2400" b="1" dirty="0">
                <a:latin typeface="Times New Roman"/>
                <a:cs typeface="Times New Roman"/>
              </a:rPr>
              <a:t>Histone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deacetylation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Histone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deacetylases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(HDACs)</a:t>
            </a:r>
            <a:endParaRPr sz="2400" dirty="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Removes</a:t>
            </a:r>
            <a:r>
              <a:rPr sz="2400" dirty="0">
                <a:latin typeface="Times New Roman"/>
                <a:cs typeface="Times New Roman"/>
              </a:rPr>
              <a:t> acetyl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groups 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histone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tails</a:t>
            </a:r>
            <a:endParaRPr sz="2400" dirty="0">
              <a:latin typeface="Times New Roman"/>
              <a:cs typeface="Times New Roman"/>
            </a:endParaRPr>
          </a:p>
          <a:p>
            <a:pPr marL="431800" marR="5399405" indent="-419100">
              <a:lnSpc>
                <a:spcPct val="100000"/>
              </a:lnSpc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Increases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interaction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DNA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histones</a:t>
            </a:r>
          </a:p>
          <a:p>
            <a:pPr marL="431800" indent="-419100">
              <a:lnSpc>
                <a:spcPct val="100000"/>
              </a:lnSpc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Represses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transcription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28" y="0"/>
            <a:ext cx="914559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44839" y="70484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46021"/>
                </a:solidFill>
                <a:latin typeface="Times New Roman"/>
                <a:cs typeface="Times New Roman"/>
              </a:rPr>
              <a:t>/40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8243" y="530351"/>
            <a:ext cx="8136255" cy="2662555"/>
            <a:chOff x="428243" y="530351"/>
            <a:chExt cx="8136255" cy="26625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131" y="530351"/>
              <a:ext cx="6559296" cy="7650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243" y="1642898"/>
              <a:ext cx="8136203" cy="154988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79666" y="3192779"/>
            <a:ext cx="8524240" cy="301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Phosphorylation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Enzyme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Protein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kinase</a:t>
            </a: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Phosphorylation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increase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negative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charge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</a:t>
            </a:r>
            <a:r>
              <a:rPr lang="en-US" sz="2400" spc="-5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ton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result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interaction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DNA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histones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chromatin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de-condensation</a:t>
            </a:r>
            <a:r>
              <a:rPr sz="2800" dirty="0">
                <a:solidFill>
                  <a:srgbClr val="538235"/>
                </a:solidFill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  <a:p>
            <a:pPr marL="469900" indent="-457200">
              <a:lnSpc>
                <a:spcPts val="2845"/>
              </a:lnSpc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b="1" dirty="0">
                <a:latin typeface="Times New Roman"/>
                <a:cs typeface="Times New Roman"/>
              </a:rPr>
              <a:t>Dephosphorylatio</a:t>
            </a:r>
            <a:r>
              <a:rPr sz="2400" dirty="0">
                <a:latin typeface="Times New Roman"/>
                <a:cs typeface="Times New Roman"/>
              </a:rPr>
              <a:t>n</a:t>
            </a: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Enzyme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phosphatase</a:t>
            </a:r>
          </a:p>
          <a:p>
            <a:pPr marL="431800" indent="-419100">
              <a:lnSpc>
                <a:spcPct val="100000"/>
              </a:lnSpc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increase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charge </a:t>
            </a:r>
            <a:r>
              <a:rPr sz="2400" dirty="0">
                <a:latin typeface="Times New Roman"/>
                <a:cs typeface="Times New Roman"/>
              </a:rPr>
              <a:t>followed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chromatin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condensation.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914400"/>
            <a:ext cx="5233416" cy="8641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7200" y="2207127"/>
            <a:ext cx="8229600" cy="149322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6385" marR="20320" indent="-274320">
              <a:lnSpc>
                <a:spcPct val="80000"/>
              </a:lnSpc>
              <a:spcBef>
                <a:spcPts val="620"/>
              </a:spcBef>
              <a:buClr>
                <a:srgbClr val="D2DA7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  <a:tab pos="1061085" algn="l"/>
                <a:tab pos="1974214" algn="l"/>
                <a:tab pos="2687320" algn="l"/>
                <a:tab pos="4546600" algn="l"/>
              </a:tabLst>
            </a:pPr>
            <a:r>
              <a:rPr sz="2200" spc="-5" dirty="0">
                <a:latin typeface="Times New Roman"/>
                <a:cs typeface="Times New Roman"/>
              </a:rPr>
              <a:t>Also	called	p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st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tran</a:t>
            </a:r>
            <a:r>
              <a:rPr sz="2200" spc="-15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criptional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ge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e  silencing (PTGS)</a:t>
            </a:r>
            <a:endParaRPr lang="en-US" sz="2200" spc="-5" dirty="0">
              <a:latin typeface="Times New Roman"/>
              <a:cs typeface="Times New Roman"/>
            </a:endParaRPr>
          </a:p>
          <a:p>
            <a:pPr marL="286385" marR="20320" indent="-274320">
              <a:lnSpc>
                <a:spcPct val="80000"/>
              </a:lnSpc>
              <a:spcBef>
                <a:spcPts val="620"/>
              </a:spcBef>
              <a:buClr>
                <a:srgbClr val="D2DA7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  <a:tab pos="1061085" algn="l"/>
                <a:tab pos="1974214" algn="l"/>
                <a:tab pos="2687320" algn="l"/>
                <a:tab pos="4546600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  <a:spcBef>
                <a:spcPts val="675"/>
              </a:spcBef>
              <a:buClr>
                <a:srgbClr val="D2DA79"/>
              </a:buClr>
              <a:buSzPct val="95454"/>
              <a:tabLst>
                <a:tab pos="286385" algn="l"/>
                <a:tab pos="287020" algn="l"/>
                <a:tab pos="659765" algn="l"/>
                <a:tab pos="955675" algn="l"/>
                <a:tab pos="2245360" algn="l"/>
                <a:tab pos="3254375" algn="l"/>
                <a:tab pos="3644900" algn="l"/>
                <a:tab pos="4499610" algn="l"/>
              </a:tabLst>
            </a:pPr>
            <a:endParaRPr lang="en-US" sz="2200" spc="-5" dirty="0">
              <a:latin typeface="Times New Roman"/>
              <a:cs typeface="Times New Roman"/>
            </a:endParaRPr>
          </a:p>
          <a:p>
            <a:pPr marL="287020" indent="-274320">
              <a:lnSpc>
                <a:spcPts val="2380"/>
              </a:lnSpc>
              <a:spcBef>
                <a:spcPts val="675"/>
              </a:spcBef>
              <a:buClr>
                <a:srgbClr val="D2DA79"/>
              </a:buClr>
              <a:buSzPct val="95454"/>
              <a:buFont typeface="Segoe UI Symbol"/>
              <a:buChar char="⚫"/>
              <a:tabLst>
                <a:tab pos="286385" algn="l"/>
                <a:tab pos="287020" algn="l"/>
                <a:tab pos="659765" algn="l"/>
                <a:tab pos="955675" algn="l"/>
                <a:tab pos="2245360" algn="l"/>
                <a:tab pos="3254375" algn="l"/>
                <a:tab pos="3644900" algn="l"/>
                <a:tab pos="4499610" algn="l"/>
              </a:tabLst>
            </a:pP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4839" y="70484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46021"/>
                </a:solidFill>
                <a:latin typeface="Times New Roman"/>
                <a:cs typeface="Times New Roman"/>
              </a:rPr>
              <a:t>/40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20" y="583691"/>
            <a:ext cx="4125467" cy="8549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4987" y="1752600"/>
            <a:ext cx="8074025" cy="405110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6385" marR="7620" indent="-274320" algn="just">
              <a:lnSpc>
                <a:spcPts val="2380"/>
              </a:lnSpc>
              <a:spcBef>
                <a:spcPts val="390"/>
              </a:spcBef>
              <a:buClr>
                <a:srgbClr val="D2DA79"/>
              </a:buClr>
              <a:buSzPct val="93181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field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epigenetics </a:t>
            </a:r>
            <a:r>
              <a:rPr sz="2200" spc="-10" dirty="0">
                <a:latin typeface="Times New Roman"/>
                <a:cs typeface="Times New Roman"/>
              </a:rPr>
              <a:t>has </a:t>
            </a:r>
            <a:r>
              <a:rPr sz="2200" spc="-5" dirty="0">
                <a:latin typeface="Times New Roman"/>
                <a:cs typeface="Times New Roman"/>
              </a:rPr>
              <a:t>rapidly developed </a:t>
            </a:r>
            <a:r>
              <a:rPr sz="2200" spc="-10" dirty="0">
                <a:latin typeface="Times New Roman"/>
                <a:cs typeface="Times New Roman"/>
              </a:rPr>
              <a:t>into </a:t>
            </a:r>
            <a:r>
              <a:rPr sz="2200" dirty="0">
                <a:latin typeface="Times New Roman"/>
                <a:cs typeface="Times New Roman"/>
              </a:rPr>
              <a:t>one of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most </a:t>
            </a:r>
            <a:r>
              <a:rPr sz="2200" spc="-5" dirty="0">
                <a:latin typeface="Times New Roman"/>
                <a:cs typeface="Times New Roman"/>
              </a:rPr>
              <a:t> influential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areas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scientific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research.</a:t>
            </a:r>
            <a:endParaRPr sz="22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ts val="2380"/>
              </a:lnSpc>
              <a:spcBef>
                <a:spcPts val="1195"/>
              </a:spcBef>
              <a:buClr>
                <a:srgbClr val="D2DA79"/>
              </a:buClr>
              <a:buSzPct val="93181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Recent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advances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analytical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methodology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allowed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significant expansion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what is known about genome wide mapping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DNA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methylation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histone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modifications.</a:t>
            </a:r>
            <a:endParaRPr sz="2200" dirty="0">
              <a:latin typeface="Times New Roman"/>
              <a:cs typeface="Times New Roman"/>
            </a:endParaRPr>
          </a:p>
          <a:p>
            <a:pPr marL="286385" marR="6350" indent="-274320" algn="just">
              <a:lnSpc>
                <a:spcPts val="2380"/>
              </a:lnSpc>
              <a:spcBef>
                <a:spcPts val="1190"/>
              </a:spcBef>
              <a:buClr>
                <a:srgbClr val="D2DA79"/>
              </a:buClr>
              <a:buSzPct val="93181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Good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knowledge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epigenetic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mechanisms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leads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better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understanding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regulation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gene expression at transcriptional and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post-transcriptional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levels.</a:t>
            </a:r>
            <a:endParaRPr sz="22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ts val="2380"/>
              </a:lnSpc>
              <a:spcBef>
                <a:spcPts val="1185"/>
              </a:spcBef>
              <a:buClr>
                <a:srgbClr val="D2DA79"/>
              </a:buClr>
              <a:buSzPct val="95454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Epigenetic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mechanisms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DNA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methylation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histone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modification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play</a:t>
            </a:r>
            <a:r>
              <a:rPr sz="2200" spc="-5" dirty="0">
                <a:latin typeface="Times New Roman"/>
                <a:cs typeface="Times New Roman"/>
              </a:rPr>
              <a:t> 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key</a:t>
            </a:r>
            <a:r>
              <a:rPr sz="2200" spc="-5" dirty="0">
                <a:latin typeface="Times New Roman"/>
                <a:cs typeface="Times New Roman"/>
              </a:rPr>
              <a:t> role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development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stress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response.</a:t>
            </a:r>
            <a:endParaRPr sz="2200" dirty="0">
              <a:latin typeface="Times New Roman"/>
              <a:cs typeface="Times New Roman"/>
            </a:endParaRPr>
          </a:p>
          <a:p>
            <a:pPr marL="12065" marR="5080" algn="just">
              <a:lnSpc>
                <a:spcPts val="2380"/>
              </a:lnSpc>
              <a:spcBef>
                <a:spcPts val="1190"/>
              </a:spcBef>
              <a:buClr>
                <a:srgbClr val="D2DA79"/>
              </a:buClr>
              <a:buSzPct val="93181"/>
              <a:tabLst>
                <a:tab pos="287020" algn="l"/>
              </a:tabLst>
            </a:pP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6026" y="3031355"/>
            <a:ext cx="4946613" cy="6397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4954" y="2747594"/>
            <a:ext cx="495300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dirty="0">
                <a:solidFill>
                  <a:srgbClr val="000000"/>
                </a:solidFill>
                <a:latin typeface="Times New Roman"/>
                <a:cs typeface="Times New Roman"/>
              </a:rPr>
              <a:t>THANK</a:t>
            </a:r>
            <a:r>
              <a:rPr sz="6600" b="0" spc="-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600" b="0" dirty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9211" y="413004"/>
            <a:ext cx="3445764" cy="7665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1186" y="1905000"/>
            <a:ext cx="8113214" cy="4044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Epigenetics literally means "above" or "on </a:t>
            </a:r>
            <a:r>
              <a:rPr sz="2400" dirty="0">
                <a:latin typeface="Times New Roman"/>
                <a:cs typeface="Times New Roman"/>
              </a:rPr>
              <a:t>top </a:t>
            </a:r>
            <a:r>
              <a:rPr sz="2400" spc="-5" dirty="0">
                <a:latin typeface="Times New Roman"/>
                <a:cs typeface="Times New Roman"/>
              </a:rPr>
              <a:t>of" genetics. It </a:t>
            </a:r>
            <a:r>
              <a:rPr sz="2400" dirty="0">
                <a:latin typeface="Times New Roman"/>
                <a:cs typeface="Times New Roman"/>
              </a:rPr>
              <a:t>refers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external modifications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DNA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turn genes "on" </a:t>
            </a:r>
            <a:r>
              <a:rPr sz="2400" spc="-10" dirty="0">
                <a:latin typeface="Times New Roman"/>
                <a:cs typeface="Times New Roman"/>
              </a:rPr>
              <a:t>or </a:t>
            </a:r>
            <a:r>
              <a:rPr sz="2400" spc="-15" dirty="0">
                <a:latin typeface="Times New Roman"/>
                <a:cs typeface="Times New Roman"/>
              </a:rPr>
              <a:t>"off."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 </a:t>
            </a:r>
            <a:r>
              <a:rPr sz="2400" spc="-5" dirty="0">
                <a:latin typeface="Times New Roman"/>
                <a:cs typeface="Times New Roman"/>
              </a:rPr>
              <a:t>modifications do not change the </a:t>
            </a:r>
            <a:r>
              <a:rPr sz="2400" dirty="0">
                <a:latin typeface="Times New Roman"/>
                <a:cs typeface="Times New Roman"/>
              </a:rPr>
              <a:t>DNA sequence, </a:t>
            </a:r>
            <a:r>
              <a:rPr sz="2400" spc="-5" dirty="0">
                <a:latin typeface="Times New Roman"/>
                <a:cs typeface="Times New Roman"/>
              </a:rPr>
              <a:t>but instead,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they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affect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how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cells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"read"</a:t>
            </a:r>
            <a:r>
              <a:rPr sz="2400" i="1" dirty="0">
                <a:latin typeface="Times New Roman"/>
                <a:cs typeface="Times New Roman"/>
              </a:rPr>
              <a:t> genes.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DA79"/>
              </a:buClr>
              <a:buFont typeface="Segoe UI Symbol"/>
              <a:buChar char="⚫"/>
            </a:pPr>
            <a:endParaRPr sz="35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D2DA7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The term </a:t>
            </a:r>
            <a:r>
              <a:rPr sz="2400" spc="-5" dirty="0">
                <a:latin typeface="Times New Roman"/>
                <a:cs typeface="Times New Roman"/>
              </a:rPr>
              <a:t>epigenetics </a:t>
            </a:r>
            <a:r>
              <a:rPr sz="2400" dirty="0">
                <a:latin typeface="Times New Roman"/>
                <a:cs typeface="Times New Roman"/>
              </a:rPr>
              <a:t>refers to </a:t>
            </a:r>
            <a:r>
              <a:rPr sz="2400" spc="-5" dirty="0">
                <a:latin typeface="Times New Roman"/>
                <a:cs typeface="Times New Roman"/>
              </a:rPr>
              <a:t>heritable changes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gene expression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 does not involve changes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underlying DNA sequence;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change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phenotype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without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change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genotype.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DA79"/>
              </a:buClr>
            </a:pPr>
            <a:endParaRPr sz="3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1000" y="2311928"/>
            <a:ext cx="52533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SzPct val="93750"/>
              <a:tabLst>
                <a:tab pos="2870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Conrad </a:t>
            </a:r>
            <a:r>
              <a:rPr sz="2400" b="1" spc="-15" dirty="0">
                <a:latin typeface="Times New Roman"/>
                <a:cs typeface="Times New Roman"/>
              </a:rPr>
              <a:t>Waddington </a:t>
            </a:r>
            <a:r>
              <a:rPr sz="2400" dirty="0">
                <a:latin typeface="Times New Roman"/>
                <a:cs typeface="Times New Roman"/>
              </a:rPr>
              <a:t>(1942) </a:t>
            </a:r>
            <a:r>
              <a:rPr sz="2400" spc="-5" dirty="0">
                <a:latin typeface="Times New Roman"/>
                <a:cs typeface="Times New Roman"/>
              </a:rPr>
              <a:t>coined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“epigenetic”.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</a:t>
            </a:r>
            <a:r>
              <a:rPr sz="2400" dirty="0">
                <a:latin typeface="Times New Roman"/>
                <a:cs typeface="Times New Roman"/>
              </a:rPr>
              <a:t>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as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epigenetics.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0344" y="1524000"/>
            <a:ext cx="3343655" cy="33497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75628" y="4708905"/>
            <a:ext cx="225171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Conrad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Waddington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ts val="2155"/>
              </a:lnSpc>
            </a:pPr>
            <a:r>
              <a:rPr sz="1800" dirty="0">
                <a:latin typeface="Constantia"/>
                <a:cs typeface="Constantia"/>
              </a:rPr>
              <a:t>(</a:t>
            </a:r>
            <a:r>
              <a:rPr sz="1400" dirty="0">
                <a:latin typeface="Times New Roman"/>
                <a:cs typeface="Times New Roman"/>
              </a:rPr>
              <a:t>1905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1975)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990600"/>
            <a:ext cx="2738628" cy="6964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1001" y="1905000"/>
            <a:ext cx="7620000" cy="3567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epigenome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chemical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changes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DNA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histone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proteins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organism.</a:t>
            </a:r>
            <a:endParaRPr sz="24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D2DA79"/>
              </a:buClr>
              <a:buSzPct val="93750"/>
              <a:buFont typeface="Segoe UI Symbol"/>
              <a:buChar char="⚫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passed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10" dirty="0">
                <a:latin typeface="Times New Roman"/>
                <a:cs typeface="Times New Roman"/>
              </a:rPr>
              <a:t>organism's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offspring.</a:t>
            </a:r>
            <a:endParaRPr sz="2400" dirty="0">
              <a:latin typeface="Times New Roman"/>
              <a:cs typeface="Times New Roman"/>
            </a:endParaRPr>
          </a:p>
          <a:p>
            <a:pPr marL="286385" marR="5715" indent="-274320">
              <a:lnSpc>
                <a:spcPct val="100000"/>
              </a:lnSpc>
              <a:spcBef>
                <a:spcPts val="575"/>
              </a:spcBef>
              <a:buClr>
                <a:srgbClr val="D2DA7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Changes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epigenome</a:t>
            </a:r>
            <a:r>
              <a:rPr sz="2400" i="1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result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changes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structure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chromatin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changes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genome.</a:t>
            </a:r>
            <a:endParaRPr sz="2400" dirty="0">
              <a:latin typeface="Times New Roman"/>
              <a:cs typeface="Times New Roman"/>
            </a:endParaRPr>
          </a:p>
          <a:p>
            <a:pPr marL="286385" marR="6985" indent="-274320">
              <a:lnSpc>
                <a:spcPct val="100000"/>
              </a:lnSpc>
              <a:spcBef>
                <a:spcPts val="575"/>
              </a:spcBef>
              <a:buClr>
                <a:srgbClr val="D2DA7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epigenome</a:t>
            </a:r>
            <a:r>
              <a:rPr sz="2400" i="1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multitude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chemical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compounds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genome</a:t>
            </a:r>
            <a:r>
              <a:rPr sz="2400" dirty="0">
                <a:latin typeface="Times New Roman"/>
                <a:cs typeface="Times New Roman"/>
              </a:rPr>
              <a:t> what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7340" y="1165605"/>
            <a:ext cx="8074025" cy="2593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SzPct val="93750"/>
              <a:tabLst>
                <a:tab pos="28702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471170" indent="-459105">
              <a:lnSpc>
                <a:spcPct val="100000"/>
              </a:lnSpc>
              <a:spcBef>
                <a:spcPts val="830"/>
              </a:spcBef>
              <a:buClr>
                <a:srgbClr val="D2DA79"/>
              </a:buClr>
              <a:buSzPct val="94444"/>
              <a:buFont typeface="Wingdings"/>
              <a:buChar char=""/>
              <a:tabLst>
                <a:tab pos="47180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Epialleles</a:t>
            </a:r>
            <a:endParaRPr sz="3600" dirty="0">
              <a:latin typeface="Times New Roman"/>
              <a:cs typeface="Times New Roman"/>
            </a:endParaRPr>
          </a:p>
          <a:p>
            <a:pPr marL="455930" marR="6350" indent="288290" algn="just">
              <a:lnSpc>
                <a:spcPct val="100000"/>
              </a:lnSpc>
              <a:spcBef>
                <a:spcPts val="610"/>
              </a:spcBef>
            </a:pPr>
            <a:r>
              <a:rPr sz="2400" spc="-5" dirty="0">
                <a:latin typeface="Times New Roman"/>
                <a:cs typeface="Times New Roman"/>
              </a:rPr>
              <a:t>Alleles </a:t>
            </a:r>
            <a:r>
              <a:rPr sz="2400" dirty="0">
                <a:latin typeface="Times New Roman"/>
                <a:cs typeface="Times New Roman"/>
              </a:rPr>
              <a:t>of a locus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latin typeface="Times New Roman"/>
                <a:cs typeface="Times New Roman"/>
              </a:rPr>
              <a:t>identical DNA sequences but </a:t>
            </a:r>
            <a:r>
              <a:rPr sz="2400" dirty="0">
                <a:latin typeface="Times New Roman"/>
                <a:cs typeface="Times New Roman"/>
              </a:rPr>
              <a:t> display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5" dirty="0">
                <a:latin typeface="Times New Roman"/>
                <a:cs typeface="Times New Roman"/>
              </a:rPr>
              <a:t> epigenetic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states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dirty="0">
                <a:latin typeface="Times New Roman"/>
                <a:cs typeface="Times New Roman"/>
              </a:rPr>
              <a:t> have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been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proposed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influence a variety of phenotypes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plants 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animals.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608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981200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11708"/>
              <a:ext cx="1365250" cy="508000"/>
            </a:xfrm>
            <a:custGeom>
              <a:avLst/>
              <a:gdLst/>
              <a:ahLst/>
              <a:cxnLst/>
              <a:rect l="l" t="t" r="r" b="b"/>
              <a:pathLst>
                <a:path w="1365250" h="508000">
                  <a:moveTo>
                    <a:pt x="0" y="0"/>
                  </a:moveTo>
                  <a:lnTo>
                    <a:pt x="0" y="504316"/>
                  </a:lnTo>
                  <a:lnTo>
                    <a:pt x="1019098" y="507491"/>
                  </a:lnTo>
                  <a:lnTo>
                    <a:pt x="1119378" y="507491"/>
                  </a:lnTo>
                  <a:lnTo>
                    <a:pt x="1124013" y="502665"/>
                  </a:lnTo>
                  <a:lnTo>
                    <a:pt x="1125562" y="501141"/>
                  </a:lnTo>
                  <a:lnTo>
                    <a:pt x="1127455" y="499490"/>
                  </a:lnTo>
                  <a:lnTo>
                    <a:pt x="1357884" y="269239"/>
                  </a:lnTo>
                  <a:lnTo>
                    <a:pt x="1363170" y="262096"/>
                  </a:lnTo>
                  <a:lnTo>
                    <a:pt x="1364932" y="254952"/>
                  </a:lnTo>
                  <a:lnTo>
                    <a:pt x="1363170" y="247808"/>
                  </a:lnTo>
                  <a:lnTo>
                    <a:pt x="1357884" y="240664"/>
                  </a:lnTo>
                  <a:lnTo>
                    <a:pt x="1128991" y="11937"/>
                  </a:lnTo>
                  <a:lnTo>
                    <a:pt x="1124013" y="11937"/>
                  </a:lnTo>
                  <a:lnTo>
                    <a:pt x="1124013" y="7112"/>
                  </a:lnTo>
                  <a:lnTo>
                    <a:pt x="1119378" y="7112"/>
                  </a:lnTo>
                  <a:lnTo>
                    <a:pt x="1114564" y="2412"/>
                  </a:lnTo>
                  <a:lnTo>
                    <a:pt x="1019098" y="2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495" y="2703576"/>
              <a:ext cx="7962900" cy="112166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0739" y="2835986"/>
            <a:ext cx="7329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766E53"/>
                </a:solidFill>
              </a:rPr>
              <a:t>Molecular</a:t>
            </a:r>
            <a:r>
              <a:rPr sz="4000" spc="-90" dirty="0">
                <a:solidFill>
                  <a:srgbClr val="766E53"/>
                </a:solidFill>
              </a:rPr>
              <a:t> </a:t>
            </a:r>
            <a:r>
              <a:rPr sz="4000" dirty="0">
                <a:solidFill>
                  <a:srgbClr val="766E53"/>
                </a:solidFill>
              </a:rPr>
              <a:t>epigenetic</a:t>
            </a:r>
            <a:r>
              <a:rPr sz="4000" spc="-15" dirty="0">
                <a:solidFill>
                  <a:srgbClr val="766E53"/>
                </a:solidFill>
              </a:rPr>
              <a:t> </a:t>
            </a:r>
            <a:r>
              <a:rPr sz="4000" spc="-5" dirty="0">
                <a:solidFill>
                  <a:srgbClr val="766E53"/>
                </a:solidFill>
              </a:rPr>
              <a:t>mechanisms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486155"/>
            <a:ext cx="9140190" cy="6363335"/>
            <a:chOff x="0" y="486155"/>
            <a:chExt cx="9140190" cy="6363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0676" y="486155"/>
              <a:ext cx="4658868" cy="7726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218"/>
              <a:ext cx="9139999" cy="56298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101" y="406145"/>
            <a:ext cx="3004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solidFill>
                  <a:srgbClr val="C0504D"/>
                </a:solidFill>
                <a:latin typeface="Impact"/>
                <a:cs typeface="Impact"/>
              </a:rPr>
              <a:t>MECHANISMS</a:t>
            </a:r>
            <a:endParaRPr sz="440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385138"/>
            <a:ext cx="3849370" cy="4549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DNA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methylation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405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Histone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modifications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Acetylation</a:t>
            </a:r>
            <a:endParaRPr sz="2800">
              <a:latin typeface="Times New Roman"/>
              <a:cs typeface="Times New Roman"/>
            </a:endParaRPr>
          </a:p>
          <a:p>
            <a:pPr marL="443865" indent="-4318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800" spc="-5" dirty="0">
                <a:latin typeface="Times New Roman"/>
                <a:cs typeface="Times New Roman"/>
              </a:rPr>
              <a:t>Methylation</a:t>
            </a:r>
            <a:endParaRPr sz="2800">
              <a:latin typeface="Times New Roman"/>
              <a:cs typeface="Times New Roman"/>
            </a:endParaRPr>
          </a:p>
          <a:p>
            <a:pPr marL="443865" indent="-4318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800" dirty="0">
                <a:latin typeface="Times New Roman"/>
                <a:cs typeface="Times New Roman"/>
              </a:rPr>
              <a:t>Phosphorylation,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634365" marR="1071245" indent="-622300">
              <a:lnSpc>
                <a:spcPct val="120000"/>
              </a:lnSpc>
              <a:tabLst>
                <a:tab pos="527685" algn="l"/>
              </a:tabLst>
            </a:pPr>
            <a:r>
              <a:rPr sz="2800" b="1" dirty="0">
                <a:latin typeface="Times New Roman"/>
                <a:cs typeface="Times New Roman"/>
              </a:rPr>
              <a:t>3</a:t>
            </a:r>
            <a:r>
              <a:rPr sz="2800" b="1" spc="-5" dirty="0">
                <a:latin typeface="Times New Roman"/>
                <a:cs typeface="Times New Roman"/>
              </a:rPr>
              <a:t>.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RNA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media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ed  </a:t>
            </a:r>
            <a:r>
              <a:rPr sz="2800" b="1" spc="-10" dirty="0">
                <a:latin typeface="Times New Roman"/>
                <a:cs typeface="Times New Roman"/>
              </a:rPr>
              <a:t>interference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0"/>
            <a:ext cx="5105400" cy="64297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4839" y="70484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46021"/>
                </a:solidFill>
                <a:latin typeface="Times New Roman"/>
                <a:cs typeface="Times New Roman"/>
              </a:rPr>
              <a:t>/40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3191" y="50292"/>
            <a:ext cx="8598535" cy="4779645"/>
            <a:chOff x="393191" y="50292"/>
            <a:chExt cx="8598535" cy="4779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91" y="50292"/>
              <a:ext cx="8357616" cy="10561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875" y="423671"/>
              <a:ext cx="6327648" cy="9753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199" y="76200"/>
              <a:ext cx="8229600" cy="9281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199" y="76200"/>
              <a:ext cx="8229600" cy="928369"/>
            </a:xfrm>
            <a:custGeom>
              <a:avLst/>
              <a:gdLst/>
              <a:ahLst/>
              <a:cxnLst/>
              <a:rect l="l" t="t" r="r" b="b"/>
              <a:pathLst>
                <a:path w="8229600" h="928369">
                  <a:moveTo>
                    <a:pt x="0" y="928115"/>
                  </a:moveTo>
                  <a:lnTo>
                    <a:pt x="8229600" y="928115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928115"/>
                  </a:lnTo>
                  <a:close/>
                </a:path>
              </a:pathLst>
            </a:custGeom>
            <a:ln w="9144">
              <a:solidFill>
                <a:srgbClr val="865F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1263" y="441960"/>
              <a:ext cx="6214872" cy="8610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3144" y="1447800"/>
              <a:ext cx="3648455" cy="338175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7340" y="1243329"/>
            <a:ext cx="2476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  <a:tab pos="1129665" algn="l"/>
              </a:tabLst>
            </a:pPr>
            <a:r>
              <a:rPr sz="2200" spc="-10" dirty="0">
                <a:latin typeface="Times New Roman"/>
                <a:cs typeface="Times New Roman"/>
              </a:rPr>
              <a:t>DNA	</a:t>
            </a:r>
            <a:r>
              <a:rPr sz="2200" spc="-5" dirty="0">
                <a:latin typeface="Times New Roman"/>
                <a:cs typeface="Times New Roman"/>
              </a:rPr>
              <a:t>methylation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0501" y="1243329"/>
            <a:ext cx="21031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0" marR="5080" indent="-197485">
              <a:lnSpc>
                <a:spcPct val="100000"/>
              </a:lnSpc>
              <a:spcBef>
                <a:spcPts val="95"/>
              </a:spcBef>
              <a:tabLst>
                <a:tab pos="439420" algn="l"/>
                <a:tab pos="899794" algn="l"/>
                <a:tab pos="942340" algn="l"/>
                <a:tab pos="1297305" algn="l"/>
              </a:tabLst>
            </a:pPr>
            <a:r>
              <a:rPr sz="2200" spc="-5" dirty="0">
                <a:latin typeface="Times New Roman"/>
                <a:cs typeface="Times New Roman"/>
              </a:rPr>
              <a:t>is		</a:t>
            </a:r>
            <a:r>
              <a:rPr sz="2200" spc="-2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	</a:t>
            </a:r>
            <a:r>
              <a:rPr sz="2200" spc="-5" dirty="0">
                <a:latin typeface="Times New Roman"/>
                <a:cs typeface="Times New Roman"/>
              </a:rPr>
              <a:t>epi</a:t>
            </a:r>
            <a:r>
              <a:rPr sz="2200" dirty="0">
                <a:latin typeface="Times New Roman"/>
                <a:cs typeface="Times New Roman"/>
              </a:rPr>
              <a:t>g</a:t>
            </a:r>
            <a:r>
              <a:rPr sz="2200" spc="-5" dirty="0">
                <a:latin typeface="Times New Roman"/>
                <a:cs typeface="Times New Roman"/>
              </a:rPr>
              <a:t>enetic  cells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co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tr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3851" y="1578610"/>
            <a:ext cx="24460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63675" algn="l"/>
                <a:tab pos="2155190" algn="l"/>
              </a:tabLst>
            </a:pP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chani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used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by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gene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expression.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2325750"/>
            <a:ext cx="47974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  <a:tab pos="1286510" algn="l"/>
                <a:tab pos="2149475" algn="l"/>
                <a:tab pos="2477135" algn="l"/>
                <a:tab pos="2577465" algn="l"/>
                <a:tab pos="3129280" algn="l"/>
                <a:tab pos="4300220" algn="l"/>
                <a:tab pos="4549775" algn="l"/>
              </a:tabLst>
            </a:pPr>
            <a:r>
              <a:rPr sz="2200" spc="-10" dirty="0">
                <a:latin typeface="Times New Roman"/>
                <a:cs typeface="Times New Roman"/>
              </a:rPr>
              <a:t>DNA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methylation	is</a:t>
            </a:r>
            <a:r>
              <a:rPr sz="2200" spc="4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4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addition	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th</a:t>
            </a:r>
            <a:r>
              <a:rPr sz="2200" spc="10" dirty="0">
                <a:latin typeface="Times New Roman"/>
                <a:cs typeface="Times New Roman"/>
              </a:rPr>
              <a:t>y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group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	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5</a:t>
            </a:r>
            <a:r>
              <a:rPr sz="2200" spc="-2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-carbon</a:t>
            </a:r>
            <a:r>
              <a:rPr sz="2200" dirty="0">
                <a:latin typeface="Times New Roman"/>
                <a:cs typeface="Times New Roman"/>
              </a:rPr>
              <a:t>	of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07340" y="2919890"/>
            <a:ext cx="2731135" cy="8483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695"/>
              </a:spcBef>
            </a:pPr>
            <a:r>
              <a:rPr sz="2200" dirty="0">
                <a:latin typeface="Times New Roman"/>
                <a:cs typeface="Times New Roman"/>
              </a:rPr>
              <a:t>cytosine.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299720" algn="l"/>
                <a:tab pos="745490" algn="l"/>
                <a:tab pos="2136775" algn="l"/>
              </a:tabLst>
            </a:pP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eukary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lls,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851" y="3407486"/>
            <a:ext cx="45104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44775">
              <a:lnSpc>
                <a:spcPct val="100000"/>
              </a:lnSpc>
              <a:spcBef>
                <a:spcPts val="95"/>
              </a:spcBef>
              <a:tabLst>
                <a:tab pos="3260725" algn="l"/>
                <a:tab pos="4310380" algn="l"/>
              </a:tabLst>
            </a:pPr>
            <a:r>
              <a:rPr sz="2200" spc="-5" dirty="0">
                <a:latin typeface="Times New Roman"/>
                <a:cs typeface="Times New Roman"/>
              </a:rPr>
              <a:t>this	pr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c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ss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21715" algn="l"/>
                <a:tab pos="1610995" algn="l"/>
                <a:tab pos="2123440" algn="l"/>
                <a:tab pos="2480310" algn="l"/>
              </a:tabLst>
            </a:pPr>
            <a:r>
              <a:rPr sz="2200" spc="-5" dirty="0">
                <a:latin typeface="Times New Roman"/>
                <a:cs typeface="Times New Roman"/>
              </a:rPr>
              <a:t>carried	</a:t>
            </a:r>
            <a:r>
              <a:rPr sz="2200" dirty="0">
                <a:latin typeface="Times New Roman"/>
                <a:cs typeface="Times New Roman"/>
              </a:rPr>
              <a:t>out	</a:t>
            </a:r>
            <a:r>
              <a:rPr sz="2200" spc="-10" dirty="0">
                <a:latin typeface="Times New Roman"/>
                <a:cs typeface="Times New Roman"/>
              </a:rPr>
              <a:t>by	</a:t>
            </a:r>
            <a:r>
              <a:rPr sz="2200" spc="-5" dirty="0">
                <a:latin typeface="Times New Roman"/>
                <a:cs typeface="Times New Roman"/>
              </a:rPr>
              <a:t>a	family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3486" y="3743325"/>
            <a:ext cx="1094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8790" algn="l"/>
              </a:tabLst>
            </a:pP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spc="-25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4078604"/>
            <a:ext cx="4797425" cy="21204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635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methyltransferases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enzymes,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transfers</a:t>
            </a:r>
            <a:r>
              <a:rPr sz="2200" dirty="0">
                <a:latin typeface="Times New Roman"/>
                <a:cs typeface="Times New Roman"/>
              </a:rPr>
              <a:t> methyl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groups</a:t>
            </a:r>
            <a:r>
              <a:rPr sz="2200" dirty="0">
                <a:latin typeface="Times New Roman"/>
                <a:cs typeface="Times New Roman"/>
              </a:rPr>
              <a:t> from</a:t>
            </a:r>
            <a:r>
              <a:rPr sz="2200" spc="5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methyl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donor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S-Adenosyl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methionine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(SAM)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the</a:t>
            </a:r>
            <a:r>
              <a:rPr sz="2200" dirty="0">
                <a:latin typeface="Times New Roman"/>
                <a:cs typeface="Times New Roman"/>
              </a:rPr>
              <a:t> cytosine.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resulting 5-methyl cytosine </a:t>
            </a:r>
            <a:r>
              <a:rPr sz="2200" spc="-10" dirty="0">
                <a:latin typeface="Times New Roman"/>
                <a:cs typeface="Times New Roman"/>
              </a:rPr>
              <a:t>(5mC) </a:t>
            </a:r>
            <a:r>
              <a:rPr sz="2200" spc="-5" dirty="0">
                <a:latin typeface="Times New Roman"/>
                <a:cs typeface="Times New Roman"/>
              </a:rPr>
              <a:t> is often repressive</a:t>
            </a:r>
            <a:r>
              <a:rPr lang="en-US" sz="2200" spc="-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500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 MT</vt:lpstr>
      <vt:lpstr>Calibri</vt:lpstr>
      <vt:lpstr>Constantia</vt:lpstr>
      <vt:lpstr>Gabriola</vt:lpstr>
      <vt:lpstr>Impact</vt:lpstr>
      <vt:lpstr>Segoe UI Symbol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Molecular epigenetic mechanisms</vt:lpstr>
      <vt:lpstr>PowerPoint Presentation</vt:lpstr>
      <vt:lpstr>MECHANISMS</vt:lpstr>
      <vt:lpstr>PowerPoint Presentation</vt:lpstr>
      <vt:lpstr>The repressive nature of 5mC is thought to inhibit the  binding of DNA by transcription factors thus it is inaccessible for transcription</vt:lpstr>
      <vt:lpstr>PowerPoint Presentation</vt:lpstr>
      <vt:lpstr>PowerPoint Presentation</vt:lpstr>
      <vt:lpstr>b. Histone Acetylation &amp; Deacetylation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3</cp:revision>
  <dcterms:created xsi:type="dcterms:W3CDTF">2021-05-28T13:47:46Z</dcterms:created>
  <dcterms:modified xsi:type="dcterms:W3CDTF">2022-03-08T09:54:16Z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2021-05-28T00:00:00Z</vt:filetime>
  </property>
</Properties>
</file>