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62" r:id="rId6"/>
    <p:sldId id="268" r:id="rId7"/>
    <p:sldId id="267" r:id="rId8"/>
    <p:sldId id="271" r:id="rId9"/>
    <p:sldId id="272" r:id="rId10"/>
    <p:sldId id="273" r:id="rId11"/>
    <p:sldId id="280" r:id="rId12"/>
    <p:sldId id="293" r:id="rId13"/>
    <p:sldId id="292" r:id="rId14"/>
  </p:sldIdLst>
  <p:sldSz cx="10225088" cy="7578725"/>
  <p:notesSz cx="6858000" cy="9144000"/>
  <p:defaultTextStyle>
    <a:defPPr>
      <a:defRPr lang="en-US"/>
    </a:defPPr>
    <a:lvl1pPr marL="0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318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6637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4955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3273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1591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9910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8228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6546" algn="l" defTabSz="9966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8">
          <p15:clr>
            <a:srgbClr val="A4A3A4"/>
          </p15:clr>
        </p15:guide>
        <p15:guide id="2" pos="32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1356" y="66"/>
      </p:cViewPr>
      <p:guideLst>
        <p:guide orient="horz" pos="2388"/>
        <p:guide pos="32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5B23A-6545-4C1D-A3E2-2B6498338B21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85800"/>
            <a:ext cx="4625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89A89-D46D-4360-9ED6-660FB6B7296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05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98318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96637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94955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93273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491591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989910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488228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986546" algn="l" defTabSz="9966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41730-1288-43E1-A440-3E431BF0F4A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164129" y="0"/>
            <a:ext cx="3183957" cy="45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164129" y="8686288"/>
            <a:ext cx="3183957" cy="45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AU" sz="1200" dirty="0">
                <a:latin typeface="Times" pitchFamily="-80" charset="0"/>
              </a:rPr>
              <a:t>5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8686288"/>
            <a:ext cx="3183957" cy="45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0"/>
            <a:ext cx="3183957" cy="45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sp>
        <p:nvSpPr>
          <p:cNvPr id="440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85800"/>
            <a:ext cx="4625975" cy="3429000"/>
          </a:xfrm>
          <a:solidFill>
            <a:srgbClr val="FFFFFF"/>
          </a:solidFill>
          <a:ln w="12700" cap="flat"/>
        </p:spPr>
      </p:sp>
      <p:sp>
        <p:nvSpPr>
          <p:cNvPr id="440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6578" y="4343144"/>
            <a:ext cx="5028986" cy="4115019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232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5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8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20BA01-69BC-489C-8FE4-140C05FE7A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4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01931" y="397720"/>
            <a:ext cx="8282321" cy="162690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01931" y="2044492"/>
            <a:ext cx="8282321" cy="1936786"/>
          </a:xfrm>
        </p:spPr>
        <p:txBody>
          <a:bodyPr tIns="0"/>
          <a:lstStyle>
            <a:lvl1pPr marL="29899" indent="0" algn="l">
              <a:buNone/>
              <a:defRPr sz="28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98318" indent="0" algn="ctr">
              <a:buNone/>
            </a:lvl2pPr>
            <a:lvl3pPr marL="996637" indent="0" algn="ctr">
              <a:buNone/>
            </a:lvl3pPr>
            <a:lvl4pPr marL="1494955" indent="0" algn="ctr">
              <a:buNone/>
            </a:lvl4pPr>
            <a:lvl5pPr marL="1993273" indent="0" algn="ctr">
              <a:buNone/>
            </a:lvl5pPr>
            <a:lvl6pPr marL="2491591" indent="0" algn="ctr">
              <a:buNone/>
            </a:lvl6pPr>
            <a:lvl7pPr marL="2989910" indent="0" algn="ctr">
              <a:buNone/>
            </a:lvl7pPr>
            <a:lvl8pPr marL="3488228" indent="0" algn="ctr">
              <a:buNone/>
            </a:lvl8pPr>
            <a:lvl9pPr marL="3986546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030375" y="1562383"/>
            <a:ext cx="235176" cy="23241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293988" y="1486368"/>
            <a:ext cx="71577" cy="7073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8817" y="303504"/>
            <a:ext cx="2045018" cy="6466477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137" y="303505"/>
            <a:ext cx="6220262" cy="646647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52795" y="-60"/>
            <a:ext cx="7668815" cy="757878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34" y="2873601"/>
            <a:ext cx="7157561" cy="2526242"/>
          </a:xfrm>
        </p:spPr>
        <p:txBody>
          <a:bodyPr anchor="t"/>
          <a:lstStyle>
            <a:lvl1pPr algn="l">
              <a:lnSpc>
                <a:spcPts val="4905"/>
              </a:lnSpc>
              <a:buNone/>
              <a:defRPr sz="44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34" y="1178912"/>
            <a:ext cx="7157561" cy="1668372"/>
          </a:xfrm>
        </p:spPr>
        <p:txBody>
          <a:bodyPr anchor="b"/>
          <a:lstStyle>
            <a:lvl1pPr marL="19933" indent="0">
              <a:lnSpc>
                <a:spcPts val="2507"/>
              </a:lnSpc>
              <a:spcBef>
                <a:spcPts val="0"/>
              </a:spcBef>
              <a:buNone/>
              <a:defRPr sz="22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556273" y="0"/>
            <a:ext cx="85209" cy="757878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429154" y="3110456"/>
            <a:ext cx="235176" cy="23241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692767" y="3034442"/>
            <a:ext cx="71577" cy="7073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39" y="303150"/>
            <a:ext cx="8384573" cy="1263121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5339" y="1684163"/>
            <a:ext cx="4090035" cy="515353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9877" y="1684163"/>
            <a:ext cx="4090035" cy="515353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56" y="5702651"/>
            <a:ext cx="9202580" cy="1263121"/>
          </a:xfrm>
        </p:spPr>
        <p:txBody>
          <a:bodyPr anchor="ctr"/>
          <a:lstStyle>
            <a:lvl1pPr algn="ctr">
              <a:defRPr sz="49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255" y="362778"/>
            <a:ext cx="4499039" cy="70734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9764" indent="0" algn="l">
              <a:lnSpc>
                <a:spcPct val="100000"/>
              </a:lnSpc>
              <a:spcBef>
                <a:spcPts val="110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14796" y="362778"/>
            <a:ext cx="4499039" cy="70734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9764" indent="0" algn="l">
              <a:lnSpc>
                <a:spcPct val="100000"/>
              </a:lnSpc>
              <a:spcBef>
                <a:spcPts val="110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1255" y="1071207"/>
            <a:ext cx="4499039" cy="454723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28554" indent="-298991">
              <a:lnSpc>
                <a:spcPct val="100000"/>
              </a:lnSpc>
              <a:spcBef>
                <a:spcPts val="763"/>
              </a:spcBef>
              <a:defRPr sz="2600"/>
            </a:lvl1pPr>
            <a:lvl2pPr>
              <a:lnSpc>
                <a:spcPct val="100000"/>
              </a:lnSpc>
              <a:spcBef>
                <a:spcPts val="763"/>
              </a:spcBef>
              <a:defRPr sz="2200"/>
            </a:lvl2pPr>
            <a:lvl3pPr>
              <a:lnSpc>
                <a:spcPct val="100000"/>
              </a:lnSpc>
              <a:spcBef>
                <a:spcPts val="763"/>
              </a:spcBef>
              <a:defRPr sz="2000"/>
            </a:lvl3pPr>
            <a:lvl4pPr>
              <a:lnSpc>
                <a:spcPct val="100000"/>
              </a:lnSpc>
              <a:spcBef>
                <a:spcPts val="763"/>
              </a:spcBef>
              <a:defRPr sz="1800"/>
            </a:lvl4pPr>
            <a:lvl5pPr>
              <a:lnSpc>
                <a:spcPct val="100000"/>
              </a:lnSpc>
              <a:spcBef>
                <a:spcPts val="763"/>
              </a:spcBef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4796" y="1071207"/>
            <a:ext cx="4499039" cy="454723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28554" indent="-298991">
              <a:lnSpc>
                <a:spcPct val="100000"/>
              </a:lnSpc>
              <a:spcBef>
                <a:spcPts val="763"/>
              </a:spcBef>
              <a:defRPr sz="2600"/>
            </a:lvl1pPr>
            <a:lvl2pPr>
              <a:lnSpc>
                <a:spcPct val="100000"/>
              </a:lnSpc>
              <a:spcBef>
                <a:spcPts val="763"/>
              </a:spcBef>
              <a:defRPr sz="2200"/>
            </a:lvl2pPr>
            <a:lvl3pPr>
              <a:lnSpc>
                <a:spcPct val="100000"/>
              </a:lnSpc>
              <a:spcBef>
                <a:spcPts val="763"/>
              </a:spcBef>
              <a:defRPr sz="2000"/>
            </a:lvl3pPr>
            <a:lvl4pPr>
              <a:lnSpc>
                <a:spcPct val="100000"/>
              </a:lnSpc>
              <a:spcBef>
                <a:spcPts val="763"/>
              </a:spcBef>
              <a:defRPr sz="1800"/>
            </a:lvl4pPr>
            <a:lvl5pPr>
              <a:lnSpc>
                <a:spcPct val="100000"/>
              </a:lnSpc>
              <a:spcBef>
                <a:spcPts val="763"/>
              </a:spcBef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39" y="303150"/>
            <a:ext cx="8384573" cy="1263121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4986" y="2"/>
            <a:ext cx="9090104" cy="757872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134985" y="-60"/>
            <a:ext cx="81801" cy="757878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55" y="239561"/>
            <a:ext cx="4260453" cy="1284173"/>
          </a:xfrm>
          <a:ln>
            <a:noFill/>
          </a:ln>
        </p:spPr>
        <p:txBody>
          <a:bodyPr anchor="b"/>
          <a:lstStyle>
            <a:lvl1pPr algn="l">
              <a:lnSpc>
                <a:spcPts val="2180"/>
              </a:lnSpc>
              <a:buNone/>
              <a:defRPr sz="24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1255" y="1554825"/>
            <a:ext cx="4260453" cy="771908"/>
          </a:xfrm>
        </p:spPr>
        <p:txBody>
          <a:bodyPr/>
          <a:lstStyle>
            <a:lvl1pPr marL="49831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1255" y="2357826"/>
            <a:ext cx="9117371" cy="4412152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899" y="1178913"/>
            <a:ext cx="3067527" cy="2189410"/>
          </a:xfrm>
        </p:spPr>
        <p:txBody>
          <a:bodyPr anchor="b">
            <a:noAutofit/>
          </a:bodyPr>
          <a:lstStyle>
            <a:lvl1pPr algn="l">
              <a:buNone/>
              <a:defRPr sz="23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52091" y="1178913"/>
            <a:ext cx="5112545" cy="5052483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9664" tIns="298991" rIns="99664" bIns="49831" rtlCol="0" anchor="t">
            <a:normAutofit/>
          </a:bodyPr>
          <a:lstStyle/>
          <a:p>
            <a:pPr marL="0" indent="-308957" algn="l" rtl="0" eaLnBrk="1" latinLnBrk="0" hangingPunct="1">
              <a:lnSpc>
                <a:spcPts val="3270"/>
              </a:lnSpc>
              <a:spcBef>
                <a:spcPts val="654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7302" y="1263125"/>
            <a:ext cx="4942125" cy="3883882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9664" tIns="298991" anchor="t"/>
          <a:lstStyle>
            <a:lvl1pPr marL="0" indent="0" algn="l" eaLnBrk="1" latinLnBrk="0" hangingPunct="1">
              <a:buNone/>
              <a:defRPr sz="34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443630" y="1054635"/>
            <a:ext cx="766881" cy="225782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595246" y="1035235"/>
            <a:ext cx="725982" cy="225782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302" y="5305107"/>
            <a:ext cx="4942125" cy="842080"/>
          </a:xfrm>
        </p:spPr>
        <p:txBody>
          <a:bodyPr anchor="ctr"/>
          <a:lstStyle>
            <a:lvl1pPr marL="0" indent="0" algn="l">
              <a:lnSpc>
                <a:spcPts val="1744"/>
              </a:lnSpc>
              <a:spcBef>
                <a:spcPts val="0"/>
              </a:spcBef>
              <a:buNone/>
              <a:defRPr sz="16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12392" y="-901668"/>
            <a:ext cx="1832651" cy="1811122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88777" y="23321"/>
            <a:ext cx="1903440" cy="1881079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204505" y="1165958"/>
            <a:ext cx="1258809" cy="1218502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32626" y="-60"/>
            <a:ext cx="9092464" cy="757878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05339" y="303502"/>
            <a:ext cx="8384573" cy="1263121"/>
          </a:xfrm>
          <a:prstGeom prst="rect">
            <a:avLst/>
          </a:prstGeom>
        </p:spPr>
        <p:txBody>
          <a:bodyPr lIns="99664" tIns="49831" rIns="99664" bIns="49831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05339" y="1599955"/>
            <a:ext cx="8384573" cy="5305107"/>
          </a:xfrm>
          <a:prstGeom prst="rect">
            <a:avLst/>
          </a:prstGeom>
        </p:spPr>
        <p:txBody>
          <a:bodyPr lIns="99664" tIns="49831" rIns="99664" bIns="49831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004828" y="6968217"/>
            <a:ext cx="2385854" cy="526300"/>
          </a:xfrm>
          <a:prstGeom prst="rect">
            <a:avLst/>
          </a:prstGeom>
        </p:spPr>
        <p:txBody>
          <a:bodyPr lIns="99664" tIns="49831" rIns="99664" bIns="49831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A79875-4617-4831-A58E-CAB67005682D}" type="datetimeFigureOut">
              <a:rPr lang="en-US" smtClean="0"/>
              <a:pPr/>
              <a:t>3/8/2022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390681" y="6968217"/>
            <a:ext cx="3237945" cy="526300"/>
          </a:xfrm>
          <a:prstGeom prst="rect">
            <a:avLst/>
          </a:prstGeom>
        </p:spPr>
        <p:txBody>
          <a:bodyPr lIns="99664" tIns="49831" rIns="99664" bIns="49831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632033" y="6968217"/>
            <a:ext cx="511254" cy="526300"/>
          </a:xfrm>
          <a:prstGeom prst="rect">
            <a:avLst/>
          </a:prstGeom>
        </p:spPr>
        <p:txBody>
          <a:bodyPr lIns="99664" tIns="49831" rIns="99664" bIns="49831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D097D6D-AC05-4023-B628-948C6CD7EC5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134985" y="-60"/>
            <a:ext cx="81801" cy="757878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664" tIns="49831" rIns="99664" bIns="49831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7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98654" indent="-308957" algn="l" rtl="0" eaLnBrk="1" latinLnBrk="0" hangingPunct="1">
        <a:lnSpc>
          <a:spcPct val="100000"/>
        </a:lnSpc>
        <a:spcBef>
          <a:spcPts val="654"/>
        </a:spcBef>
        <a:buClr>
          <a:schemeClr val="accent1"/>
        </a:buClr>
        <a:buSzPct val="80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97646" indent="-259125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Verdana"/>
        <a:buChar char="◦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66738" indent="-249159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964" indent="-189361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15224" indent="-199328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644450" indent="-19932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1873676" indent="-1993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2937" indent="-1993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163" indent="-1993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983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966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949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932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915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899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882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865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57994" y="2074850"/>
            <a:ext cx="8384573" cy="2714644"/>
          </a:xfrm>
        </p:spPr>
        <p:txBody>
          <a:bodyPr>
            <a:normAutofit/>
          </a:bodyPr>
          <a:lstStyle/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GENETICALLY MODIFIED </a:t>
            </a:r>
            <a:b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ORGANISMS</a:t>
            </a:r>
            <a:endParaRPr lang="en-IN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16" y="0"/>
            <a:ext cx="8384573" cy="646090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OTHER TYPES OF GMO’S ARE</a:t>
            </a: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16" y="931842"/>
            <a:ext cx="9113071" cy="7286676"/>
          </a:xfrm>
        </p:spPr>
        <p:txBody>
          <a:bodyPr>
            <a:normAutofit fontScale="77500" lnSpcReduction="20000"/>
          </a:bodyPr>
          <a:lstStyle/>
          <a:p>
            <a:pPr marL="661197" indent="-571500">
              <a:buClr>
                <a:schemeClr val="accent5"/>
              </a:buClr>
              <a:buSzPct val="100000"/>
              <a:buFont typeface="+mj-lt"/>
              <a:buAutoNum type="romanUcPeriod" startAt="3"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MAMMALS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endParaRPr lang="en-US" sz="3600" dirty="0"/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4000" dirty="0"/>
              <a:t>         Research human diseases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4000" dirty="0"/>
              <a:t>         (To develop animal models for many  diseases.)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4500" dirty="0"/>
              <a:t>         Produce industrial or consumer products  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4500" dirty="0"/>
              <a:t>        (pharmaceutical products or tissue implantation)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4000" dirty="0" smtClean="0"/>
              <a:t>        Enhance </a:t>
            </a:r>
            <a:r>
              <a:rPr lang="en-US" sz="4000" dirty="0"/>
              <a:t>production or food quality traits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4000" dirty="0"/>
              <a:t>           (faster growth fish, pigs that digest food more 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4000" dirty="0"/>
              <a:t>             efficiently)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4000" dirty="0"/>
              <a:t>          Improve animal health(disease resistance)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endParaRPr lang="en-US" sz="2800" dirty="0"/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/>
              <a:t>      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endParaRPr lang="en-US" dirty="0"/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endParaRPr lang="en-US" dirty="0"/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dirty="0"/>
              <a:t>              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1183454" y="1967693"/>
            <a:ext cx="785818" cy="21431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1183454" y="2873205"/>
            <a:ext cx="785818" cy="21431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1183454" y="4360866"/>
            <a:ext cx="785818" cy="21431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1197327" y="5718188"/>
            <a:ext cx="785818" cy="21431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2" descr="C:\Users\ragini\Desktop\images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1370" y="0"/>
            <a:ext cx="2183563" cy="186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16" y="0"/>
            <a:ext cx="8384573" cy="771216"/>
          </a:xfrm>
        </p:spPr>
        <p:txBody>
          <a:bodyPr>
            <a:normAutofit/>
          </a:bodyPr>
          <a:lstStyle/>
          <a:p>
            <a:r>
              <a:rPr lang="en-US" sz="3400" dirty="0"/>
              <a:t>GENETICALLY MODIFIED PIGS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17" y="788967"/>
            <a:ext cx="8877896" cy="6789758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SzPct val="83000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accent5"/>
              </a:buClr>
              <a:buSzPct val="83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MEDICINE</a:t>
            </a:r>
          </a:p>
          <a:p>
            <a:pPr>
              <a:buClr>
                <a:schemeClr val="accent5"/>
              </a:buClr>
              <a:buSzPct val="83000"/>
              <a:buFont typeface="Gill Sans MT" pitchFamily="34" charset="0"/>
              <a:buChar char="º"/>
            </a:pPr>
            <a:r>
              <a:rPr lang="en-US" sz="2200" dirty="0"/>
              <a:t> </a:t>
            </a:r>
            <a:r>
              <a:rPr lang="en-US" sz="2800" dirty="0"/>
              <a:t>Production of pharmaceuticals (human hemoglobin in blood of pigs for treating Trauma patients)</a:t>
            </a:r>
          </a:p>
          <a:p>
            <a:pPr>
              <a:buClr>
                <a:schemeClr val="accent5"/>
              </a:buClr>
              <a:buSzPct val="83000"/>
              <a:buFont typeface="Gill Sans MT" pitchFamily="34" charset="0"/>
              <a:buChar char="º"/>
            </a:pPr>
            <a:r>
              <a:rPr lang="en-US" sz="2800" dirty="0"/>
              <a:t>Organs for Xenotransplantation into humans</a:t>
            </a:r>
          </a:p>
          <a:p>
            <a:pPr>
              <a:buClr>
                <a:schemeClr val="accent5"/>
              </a:buClr>
              <a:buSzPct val="83000"/>
              <a:buFont typeface="Gill Sans MT" pitchFamily="34" charset="0"/>
              <a:buChar char="º"/>
            </a:pPr>
            <a:r>
              <a:rPr lang="en-US" sz="2800" dirty="0"/>
              <a:t>development of  models for human diseases</a:t>
            </a:r>
          </a:p>
          <a:p>
            <a:pPr>
              <a:buClr>
                <a:schemeClr val="accent5"/>
              </a:buClr>
              <a:buSzPct val="83000"/>
              <a:buNone/>
            </a:pPr>
            <a:endParaRPr lang="en-US" sz="2800" dirty="0"/>
          </a:p>
          <a:p>
            <a:pPr marL="89697" indent="0">
              <a:buClr>
                <a:schemeClr val="accent5"/>
              </a:buClr>
              <a:buSzPct val="83000"/>
              <a:buNone/>
            </a:pPr>
            <a:endParaRPr lang="en-IN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research human diseases (for example, to develop animal models for these diseases)</a:t>
            </a:r>
          </a:p>
          <a:p>
            <a:r>
              <a:rPr lang="en-US" dirty="0"/>
              <a:t>To produce industrial or consumer products </a:t>
            </a:r>
          </a:p>
          <a:p>
            <a:r>
              <a:rPr lang="en-US" dirty="0"/>
              <a:t>To produce products intended for human therapeutic use (pharmaceutical products or </a:t>
            </a:r>
            <a:r>
              <a:rPr lang="en-US" dirty="0" smtClean="0"/>
              <a:t>tissue)</a:t>
            </a:r>
            <a:endParaRPr lang="en-US" dirty="0"/>
          </a:p>
          <a:p>
            <a:r>
              <a:rPr lang="en-US" dirty="0"/>
              <a:t>To enhance production or food quality traits (faster growing fish, pigs that digest food more efficiently)</a:t>
            </a:r>
          </a:p>
          <a:p>
            <a:r>
              <a:rPr lang="en-US" dirty="0"/>
              <a:t>To improve animal health (disease resistance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3152735" y="2610450"/>
            <a:ext cx="3237945" cy="286307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27" tIns="50864" rIns="101727" bIns="50864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5843" name="Picture 2" descr="Koala.jpg"/>
          <p:cNvPicPr>
            <a:picLocks noChangeAspect="1"/>
          </p:cNvPicPr>
          <p:nvPr/>
        </p:nvPicPr>
        <p:blipFill>
          <a:blip r:embed="rId3">
            <a:lum bright="2000"/>
          </a:blip>
          <a:srcRect/>
          <a:stretch>
            <a:fillRect/>
          </a:stretch>
        </p:blipFill>
        <p:spPr bwMode="auto">
          <a:xfrm>
            <a:off x="-316744" y="-27062"/>
            <a:ext cx="10541832" cy="757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0800000" flipV="1">
            <a:off x="4536480" y="6237634"/>
            <a:ext cx="5328946" cy="1026051"/>
          </a:xfrm>
          <a:prstGeom prst="rect">
            <a:avLst/>
          </a:prstGeom>
          <a:noFill/>
        </p:spPr>
        <p:txBody>
          <a:bodyPr wrap="square" lIns="101727" tIns="50864" rIns="101727" bIns="50864">
            <a:spAutoFit/>
          </a:bodyPr>
          <a:lstStyle/>
          <a:p>
            <a:pPr algn="ctr">
              <a:defRPr/>
            </a:pPr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are GM’s?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5"/>
              </a:buClr>
              <a:buSzPct val="83000"/>
              <a:defRPr/>
            </a:pPr>
            <a:r>
              <a:rPr lang="en-US" dirty="0"/>
              <a:t>Organism  one that has been altered through recombinant DNA technology </a:t>
            </a:r>
          </a:p>
          <a:p>
            <a:pPr>
              <a:buClr>
                <a:schemeClr val="accent5"/>
              </a:buClr>
              <a:buSzPct val="83000"/>
              <a:defRPr/>
            </a:pPr>
            <a:r>
              <a:rPr lang="en-US" dirty="0"/>
              <a:t>Involves either the combining of DNA from different genomes or the insertion of foreign DNA into a genome</a:t>
            </a:r>
          </a:p>
          <a:p>
            <a:pPr>
              <a:buClr>
                <a:schemeClr val="accent5"/>
              </a:buClr>
              <a:buSzPct val="83000"/>
              <a:defRPr/>
            </a:pPr>
            <a:r>
              <a:rPr lang="en-US" dirty="0"/>
              <a:t>The most common genetically modified (GM) organisms are crop plants </a:t>
            </a:r>
          </a:p>
          <a:p>
            <a:pPr>
              <a:buClr>
                <a:schemeClr val="accent5"/>
              </a:buClr>
              <a:buSzPct val="83000"/>
              <a:defRPr/>
            </a:pPr>
            <a:r>
              <a:rPr lang="en-US" dirty="0"/>
              <a:t>Microbes are the first organisms to be genetically modified</a:t>
            </a:r>
          </a:p>
          <a:p>
            <a:pPr>
              <a:buClr>
                <a:schemeClr val="accent5"/>
              </a:buClr>
              <a:buSzPct val="8300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8626" tIns="48447" rIns="98626" bIns="48447"/>
          <a:lstStyle/>
          <a:p>
            <a:pPr eaLnBrk="1" hangingPunct="1"/>
            <a:r>
              <a:rPr lang="en-AU" dirty="0"/>
              <a:t>What is not a GMO?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8626" tIns="48447" rIns="98626" bIns="48447"/>
          <a:lstStyle/>
          <a:p>
            <a:pPr eaLnBrk="1" hangingPunct="1">
              <a:buClr>
                <a:schemeClr val="accent5"/>
              </a:buClr>
            </a:pPr>
            <a:r>
              <a:rPr lang="en-AU" dirty="0"/>
              <a:t>Does not include </a:t>
            </a:r>
          </a:p>
          <a:p>
            <a:pPr lvl="1" eaLnBrk="1" hangingPunct="1">
              <a:buClr>
                <a:schemeClr val="accent5"/>
              </a:buClr>
              <a:buSzPct val="75000"/>
            </a:pPr>
            <a:r>
              <a:rPr lang="en-AU" dirty="0"/>
              <a:t>Mutants.</a:t>
            </a:r>
          </a:p>
          <a:p>
            <a:pPr lvl="1" eaLnBrk="1" hangingPunct="1">
              <a:buClr>
                <a:schemeClr val="accent5"/>
              </a:buClr>
              <a:buSzPct val="75000"/>
            </a:pPr>
            <a:r>
              <a:rPr lang="en-AU" dirty="0"/>
              <a:t>Fusion of animal cells unless the product can form an animal.</a:t>
            </a:r>
          </a:p>
          <a:p>
            <a:pPr lvl="1" eaLnBrk="1" hangingPunct="1">
              <a:buClr>
                <a:schemeClr val="accent5"/>
              </a:buClr>
              <a:buSzPct val="75000"/>
            </a:pPr>
            <a:r>
              <a:rPr lang="en-AU" dirty="0" smtClean="0"/>
              <a:t>Organisms </a:t>
            </a:r>
            <a:r>
              <a:rPr lang="en-AU" dirty="0"/>
              <a:t>formed by natural DNA transfer.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transgenic organisms work…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Main Methods…</a:t>
            </a:r>
          </a:p>
          <a:p>
            <a:pPr>
              <a:buClr>
                <a:schemeClr val="accent5"/>
              </a:buClr>
              <a:buFont typeface="Wingdings 2" pitchFamily="18" charset="2"/>
              <a:buChar char=""/>
            </a:pPr>
            <a:r>
              <a:rPr lang="en-US" sz="2600" dirty="0"/>
              <a:t>DNA Microinjection</a:t>
            </a:r>
          </a:p>
          <a:p>
            <a:pPr lvl="1">
              <a:buClr>
                <a:schemeClr val="accent5"/>
              </a:buClr>
            </a:pPr>
            <a:r>
              <a:rPr lang="en-US" sz="2000" dirty="0"/>
              <a:t>A foreign gene is directly injected into a fertilized egg that is put into a female animal that acts as a surrogate mother for the egg.</a:t>
            </a:r>
          </a:p>
          <a:p>
            <a:pPr>
              <a:buClr>
                <a:schemeClr val="accent5"/>
              </a:buClr>
              <a:buFont typeface="Wingdings 2" pitchFamily="18" charset="2"/>
              <a:buChar char=""/>
            </a:pPr>
            <a:r>
              <a:rPr lang="en-US" sz="2600" dirty="0"/>
              <a:t>Retrovirus-Mediated Gene Transfer</a:t>
            </a:r>
          </a:p>
          <a:p>
            <a:pPr lvl="1">
              <a:buClr>
                <a:schemeClr val="accent5"/>
              </a:buClr>
            </a:pPr>
            <a:r>
              <a:rPr lang="en-US" sz="2000" dirty="0"/>
              <a:t>A retrovirus is a virus that attaches to an organism’s DNA and changes it to include a new characteristic. Scientists expose ordinary cells to a retrovirus when they are trying to create transgenic animals. </a:t>
            </a:r>
          </a:p>
          <a:p>
            <a:pPr>
              <a:buClr>
                <a:schemeClr val="accent5"/>
              </a:buClr>
            </a:pPr>
            <a:r>
              <a:rPr lang="en-US" sz="2600" dirty="0"/>
              <a:t>Embryonic Stem Cell-Mediated Gene Transfer</a:t>
            </a:r>
          </a:p>
          <a:p>
            <a:pPr lvl="1">
              <a:buClr>
                <a:schemeClr val="accent5"/>
              </a:buClr>
            </a:pPr>
            <a:r>
              <a:rPr lang="en-US" sz="2000" dirty="0"/>
              <a:t>Stem cells are blank cells that can turn into any type of cell. Scientists modify these cells, and then add them to an embryo, which is a fertilized egg that develops and grows until it hatches or is born. </a:t>
            </a:r>
          </a:p>
        </p:txBody>
      </p:sp>
    </p:spTree>
    <p:extLst>
      <p:ext uri="{BB962C8B-B14F-4D97-AF65-F5344CB8AC3E}">
        <p14:creationId xmlns:p14="http://schemas.microsoft.com/office/powerpoint/2010/main" val="182092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184114" y="0"/>
            <a:ext cx="3857652" cy="860404"/>
          </a:xfrm>
        </p:spPr>
        <p:txBody>
          <a:bodyPr>
            <a:noAutofit/>
          </a:bodyPr>
          <a:lstStyle/>
          <a:p>
            <a:r>
              <a:rPr lang="en-US" sz="2000" b="0" dirty="0"/>
              <a:t>DNA </a:t>
            </a:r>
            <a:r>
              <a:rPr lang="en-US" sz="4400" b="0" dirty="0"/>
              <a:t> </a:t>
            </a:r>
            <a:r>
              <a:rPr lang="en-US" sz="2000" b="0" dirty="0"/>
              <a:t>MICROINJECTION</a:t>
            </a:r>
            <a:endParaRPr lang="en-IN" sz="2000" b="0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454" y="0"/>
            <a:ext cx="4755354" cy="743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898362" y="1431908"/>
            <a:ext cx="3514899" cy="4501840"/>
          </a:xfrm>
          <a:prstGeom prst="rect">
            <a:avLst/>
          </a:prstGeom>
        </p:spPr>
        <p:txBody>
          <a:bodyPr wrap="square" lIns="99664" tIns="49831" rIns="99664" bIns="49831">
            <a:spAutoFit/>
          </a:bodyPr>
          <a:lstStyle/>
          <a:p>
            <a:pPr>
              <a:buClr>
                <a:schemeClr val="accent5"/>
              </a:buClr>
              <a:buFont typeface="Wingdings 2" pitchFamily="18" charset="2"/>
              <a:buChar char=""/>
            </a:pPr>
            <a:r>
              <a:rPr lang="en-US" sz="2200" dirty="0"/>
              <a:t>Most commonly used method</a:t>
            </a:r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>
              <a:buClr>
                <a:schemeClr val="accent5"/>
              </a:buClr>
              <a:buFont typeface="Wingdings 2" pitchFamily="18" charset="2"/>
              <a:buChar char=""/>
            </a:pPr>
            <a:r>
              <a:rPr lang="en-US" sz="2200" dirty="0"/>
              <a:t>Need to check mouse  for </a:t>
            </a:r>
            <a:r>
              <a:rPr lang="en-US" sz="2200" dirty="0">
                <a:solidFill>
                  <a:srgbClr val="FF0000"/>
                </a:solidFill>
              </a:rPr>
              <a:t>DNA</a:t>
            </a:r>
            <a:r>
              <a:rPr lang="en-US" sz="2200" dirty="0"/>
              <a:t> , </a:t>
            </a:r>
            <a:r>
              <a:rPr lang="en-US" sz="2200" dirty="0">
                <a:solidFill>
                  <a:srgbClr val="FF0000"/>
                </a:solidFill>
              </a:rPr>
              <a:t>RNA</a:t>
            </a:r>
            <a:r>
              <a:rPr lang="en-US" sz="2200" dirty="0"/>
              <a:t>  and </a:t>
            </a:r>
            <a:r>
              <a:rPr lang="en-US" sz="2200" dirty="0">
                <a:solidFill>
                  <a:srgbClr val="FF0000"/>
                </a:solidFill>
              </a:rPr>
              <a:t>protein</a:t>
            </a:r>
            <a:r>
              <a:rPr lang="en-US" sz="2200" dirty="0"/>
              <a:t>   ( by some specific assay method)</a:t>
            </a:r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>
              <a:buClr>
                <a:schemeClr val="accent5"/>
              </a:buClr>
              <a:buFont typeface="Wingdings 2" pitchFamily="18" charset="2"/>
              <a:buChar char=""/>
            </a:pPr>
            <a:r>
              <a:rPr lang="en-US" sz="2200" dirty="0"/>
              <a:t>Expression will vary in transgenic offspring: due to </a:t>
            </a:r>
            <a:r>
              <a:rPr lang="en-US" sz="2200" dirty="0">
                <a:solidFill>
                  <a:srgbClr val="FF0000"/>
                </a:solidFill>
              </a:rPr>
              <a:t>position effect and copy number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12" descr="Glick4e_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428" y="0"/>
            <a:ext cx="5000660" cy="67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1254892" y="2003412"/>
            <a:ext cx="3174264" cy="121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727" tIns="50864" rIns="101727" bIns="50864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Retroviral vectors can be used to create transgenic animals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016" y="0"/>
            <a:ext cx="37862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RETROVIRUS-MEDIATED GENE TRANSFER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16" descr="Glick4e_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6530" y="0"/>
            <a:ext cx="5278558" cy="700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15"/>
          <p:cNvSpPr txBox="1">
            <a:spLocks noChangeArrowheads="1"/>
          </p:cNvSpPr>
          <p:nvPr/>
        </p:nvSpPr>
        <p:spPr bwMode="auto">
          <a:xfrm>
            <a:off x="1183454" y="1431909"/>
            <a:ext cx="3247417" cy="314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727" tIns="50864" rIns="101727" bIns="50864">
            <a:spAutoFit/>
          </a:bodyPr>
          <a:lstStyle/>
          <a:p>
            <a:pPr eaLnBrk="1" hangingPunct="1">
              <a:buClr>
                <a:schemeClr val="accent5"/>
              </a:buClr>
              <a:buFont typeface="Wingdings 2" pitchFamily="18" charset="2"/>
              <a:buChar char=""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Genetically engineered</a:t>
            </a:r>
          </a:p>
          <a:p>
            <a:pPr eaLnBrk="1" hangingPunct="1">
              <a:buClr>
                <a:schemeClr val="accent5"/>
              </a:buClr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 embryonic stem (ES) cells can be used to create transgenic animals</a:t>
            </a:r>
          </a:p>
          <a:p>
            <a:pPr eaLnBrk="1" hangingPunct="1">
              <a:buClr>
                <a:schemeClr val="accent5"/>
              </a:buClr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Clr>
                <a:schemeClr val="accent5"/>
              </a:buClr>
              <a:buFont typeface="Wingdings 2" pitchFamily="18" charset="2"/>
              <a:buChar char=""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This method allow for  </a:t>
            </a:r>
          </a:p>
          <a:p>
            <a:pPr eaLnBrk="1" hangingPunct="1">
              <a:buClr>
                <a:schemeClr val="accent5"/>
              </a:buClr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   gene targeting  via  </a:t>
            </a:r>
          </a:p>
          <a:p>
            <a:pPr eaLnBrk="1" hangingPunct="1">
              <a:buClr>
                <a:schemeClr val="accent5"/>
              </a:buClr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   homologous  </a:t>
            </a:r>
          </a:p>
          <a:p>
            <a:pPr eaLnBrk="1" hangingPunct="1">
              <a:buClr>
                <a:schemeClr val="accent5"/>
              </a:buClr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   recombination.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017" y="288900"/>
            <a:ext cx="371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EMBRYONIC STEM CELL-MEDIATED GENE TRANSFER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168" y="1"/>
            <a:ext cx="7768421" cy="717527"/>
          </a:xfrm>
        </p:spPr>
        <p:txBody>
          <a:bodyPr>
            <a:normAutofit/>
          </a:bodyPr>
          <a:lstStyle/>
          <a:p>
            <a:r>
              <a:rPr lang="en-US" sz="3200" dirty="0"/>
              <a:t>THE  MOST COMMON TYPES OF GMO’S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16" y="788966"/>
            <a:ext cx="9113072" cy="6789759"/>
          </a:xfrm>
        </p:spPr>
        <p:txBody>
          <a:bodyPr>
            <a:normAutofit/>
          </a:bodyPr>
          <a:lstStyle/>
          <a:p>
            <a:pPr marL="661197" indent="-571500">
              <a:buClr>
                <a:schemeClr val="accent5"/>
              </a:buClr>
              <a:buSzPct val="100000"/>
              <a:buFont typeface="+mj-lt"/>
              <a:buAutoNum type="romanUcPeriod"/>
            </a:pPr>
            <a:r>
              <a:rPr lang="en-US" sz="2800" dirty="0">
                <a:solidFill>
                  <a:schemeClr val="tx2"/>
                </a:solidFill>
              </a:rPr>
              <a:t>                             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FOODS </a:t>
            </a:r>
            <a:r>
              <a:rPr lang="en-US" sz="2800" dirty="0">
                <a:solidFill>
                  <a:schemeClr val="tx2"/>
                </a:solidFill>
              </a:rPr>
              <a:t>                   </a:t>
            </a:r>
          </a:p>
          <a:p>
            <a:pPr marL="661197" indent="-57150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     Crops are modified to develop resistance to   </a:t>
            </a:r>
          </a:p>
          <a:p>
            <a:pPr>
              <a:buNone/>
            </a:pPr>
            <a:r>
              <a:rPr lang="en-US" sz="2800" dirty="0"/>
              <a:t>           herbicides and increase  their nutrient  </a:t>
            </a:r>
          </a:p>
          <a:p>
            <a:pPr>
              <a:buNone/>
            </a:pPr>
            <a:r>
              <a:rPr lang="en-US" sz="2800" dirty="0"/>
              <a:t>           content, for example corn and soybeans .</a:t>
            </a:r>
          </a:p>
          <a:p>
            <a:pPr>
              <a:buNone/>
            </a:pPr>
            <a:r>
              <a:rPr lang="en-US" sz="2800" dirty="0"/>
              <a:t>           </a:t>
            </a:r>
          </a:p>
          <a:p>
            <a:pPr>
              <a:buNone/>
            </a:pPr>
            <a:r>
              <a:rPr lang="en-US" sz="2800" dirty="0"/>
              <a:t>           Fruits are modified to make them ripen later.</a:t>
            </a:r>
          </a:p>
          <a:p>
            <a:pPr>
              <a:buNone/>
            </a:pPr>
            <a:r>
              <a:rPr lang="en-US" sz="2800" dirty="0"/>
              <a:t>           This help them available fresh in marketplace       </a:t>
            </a:r>
          </a:p>
          <a:p>
            <a:pPr>
              <a:buNone/>
            </a:pPr>
            <a:r>
              <a:rPr lang="en-US" sz="2800" dirty="0"/>
              <a:t>           during a longer time  or for fruits that ripen </a:t>
            </a:r>
          </a:p>
          <a:p>
            <a:pPr>
              <a:buNone/>
            </a:pPr>
            <a:r>
              <a:rPr lang="en-US" sz="2800" dirty="0"/>
              <a:t>           after being picked, make it easier to transport   </a:t>
            </a:r>
          </a:p>
          <a:p>
            <a:pPr>
              <a:buNone/>
            </a:pPr>
            <a:r>
              <a:rPr lang="en-US" sz="2800" dirty="0"/>
              <a:t>           them.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183454" y="2003412"/>
            <a:ext cx="978408" cy="285752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1254892" y="4003676"/>
            <a:ext cx="978408" cy="285752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12016" y="0"/>
            <a:ext cx="8384573" cy="1263121"/>
          </a:xfrm>
        </p:spPr>
        <p:txBody>
          <a:bodyPr>
            <a:normAutofit/>
          </a:bodyPr>
          <a:lstStyle/>
          <a:p>
            <a:r>
              <a:rPr lang="en-US" sz="3200" dirty="0"/>
              <a:t>THE  MOST COMMON TYPES OF GMO’S</a:t>
            </a:r>
            <a:endParaRPr lang="en-IN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12017" y="1074718"/>
            <a:ext cx="8877896" cy="6072229"/>
          </a:xfrm>
        </p:spPr>
        <p:txBody>
          <a:bodyPr>
            <a:normAutofit/>
          </a:bodyPr>
          <a:lstStyle/>
          <a:p>
            <a:pPr marL="661197" indent="-571500">
              <a:buClr>
                <a:schemeClr val="accent5"/>
              </a:buClr>
              <a:buSzPct val="100000"/>
              <a:buFont typeface="+mj-lt"/>
              <a:buAutoNum type="romanUcPeriod" startAt="2"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MEDICINES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>
                <a:solidFill>
                  <a:schemeClr val="tx2"/>
                </a:solidFill>
              </a:rPr>
              <a:t>            </a:t>
            </a:r>
            <a:r>
              <a:rPr lang="en-US" sz="2800" dirty="0"/>
              <a:t>These can be produced cheaper and easier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/>
              <a:t>             some are: insulin,  thyroid hormones and the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/>
              <a:t>             Hepatitis B vaccine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>
                <a:solidFill>
                  <a:schemeClr val="tx2"/>
                </a:solidFill>
              </a:rPr>
              <a:t>           </a:t>
            </a:r>
            <a:r>
              <a:rPr lang="en-US" sz="2800" dirty="0"/>
              <a:t>GM Bacteria’s have been particularly important in 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/>
              <a:t>           producing large amounts of pure human proteins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/>
              <a:t>           for use in medicine like clotting factors for  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/>
              <a:t>           hemophilia and human growth hormones to treat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/>
              <a:t>           dwarfism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r>
              <a:rPr lang="en-US" sz="2800" dirty="0">
                <a:solidFill>
                  <a:schemeClr val="tx2"/>
                </a:solidFill>
              </a:rPr>
              <a:t>                           </a:t>
            </a:r>
          </a:p>
          <a:p>
            <a:pPr marL="661197" indent="-571500">
              <a:buClr>
                <a:schemeClr val="accent5"/>
              </a:buClr>
              <a:buSzPct val="100000"/>
              <a:buNone/>
            </a:pP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326330" y="2217726"/>
            <a:ext cx="978408" cy="285752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1254892" y="3789362"/>
            <a:ext cx="978408" cy="285752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2605</TotalTime>
  <Words>597</Words>
  <Application>Microsoft Office PowerPoint</Application>
  <PresentationFormat>Custom</PresentationFormat>
  <Paragraphs>92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Gill Sans MT</vt:lpstr>
      <vt:lpstr>Times</vt:lpstr>
      <vt:lpstr>Verdana</vt:lpstr>
      <vt:lpstr>Wingdings 2</vt:lpstr>
      <vt:lpstr>Solstice</vt:lpstr>
      <vt:lpstr>GENETICALLY MODIFIED  ORGANISMS</vt:lpstr>
      <vt:lpstr>What are GM’s?</vt:lpstr>
      <vt:lpstr>What is not a GMO?</vt:lpstr>
      <vt:lpstr>How transgenic organisms work…</vt:lpstr>
      <vt:lpstr>DNA  MICROINJECTION</vt:lpstr>
      <vt:lpstr>PowerPoint Presentation</vt:lpstr>
      <vt:lpstr>PowerPoint Presentation</vt:lpstr>
      <vt:lpstr>THE  MOST COMMON TYPES OF GMO’S</vt:lpstr>
      <vt:lpstr>THE  MOST COMMON TYPES OF GMO’S</vt:lpstr>
      <vt:lpstr>OTHER TYPES OF GMO’S ARE</vt:lpstr>
      <vt:lpstr>GENETICALLY MODIFIED PIGS</vt:lpstr>
      <vt:lpstr>Applications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GENETICALLY MODIFIED ORGANISM</dc:title>
  <dc:creator>shiva</dc:creator>
  <cp:lastModifiedBy>Windows User</cp:lastModifiedBy>
  <cp:revision>163</cp:revision>
  <dcterms:created xsi:type="dcterms:W3CDTF">2013-04-17T13:22:18Z</dcterms:created>
  <dcterms:modified xsi:type="dcterms:W3CDTF">2022-03-08T09:51:11Z</dcterms:modified>
</cp:coreProperties>
</file>