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8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96" r:id="rId12"/>
    <p:sldId id="29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719" y="282257"/>
            <a:ext cx="8052561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4387" y="1173149"/>
            <a:ext cx="4775225" cy="183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X3jmX7qBl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6324600" cy="1846659"/>
          </a:xfrm>
        </p:spPr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</a:rPr>
              <a:t>Genetic Manipulation of Chloroplast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5715000" y="4724400"/>
            <a:ext cx="2743200" cy="615553"/>
          </a:xfrm>
        </p:spPr>
        <p:txBody>
          <a:bodyPr/>
          <a:lstStyle/>
          <a:p>
            <a:r>
              <a:rPr lang="en-US" dirty="0" err="1"/>
              <a:t>Anandi</a:t>
            </a:r>
            <a:r>
              <a:rPr lang="en-US" dirty="0"/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243761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1" y="249936"/>
            <a:ext cx="8324088" cy="1033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0" y="324611"/>
            <a:ext cx="7927848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719" y="282257"/>
            <a:ext cx="8052561" cy="728391"/>
          </a:xfrm>
          <a:prstGeom prst="rect">
            <a:avLst/>
          </a:prstGeom>
        </p:spPr>
        <p:txBody>
          <a:bodyPr vert="horz" wrap="square" lIns="0" tIns="172707" rIns="0" bIns="0" rtlCol="0">
            <a:spAutoFit/>
          </a:bodyPr>
          <a:lstStyle/>
          <a:p>
            <a:pPr marL="363220">
              <a:lnSpc>
                <a:spcPct val="100000"/>
              </a:lnSpc>
            </a:pPr>
            <a:r>
              <a:rPr spc="-5" dirty="0"/>
              <a:t>Advantages </a:t>
            </a:r>
            <a:r>
              <a:rPr dirty="0"/>
              <a:t>of </a:t>
            </a:r>
            <a:r>
              <a:rPr spc="-5" dirty="0"/>
              <a:t>injection</a:t>
            </a:r>
            <a:r>
              <a:rPr spc="15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33220"/>
            <a:ext cx="5909945" cy="248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Cells </a:t>
            </a:r>
            <a:r>
              <a:rPr sz="2800" dirty="0">
                <a:latin typeface="Times New Roman"/>
                <a:cs typeface="Times New Roman"/>
              </a:rPr>
              <a:t>survive 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injection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436245" indent="-423545">
              <a:lnSpc>
                <a:spcPct val="100000"/>
              </a:lnSpc>
              <a:buFont typeface="Wingdings"/>
              <a:buChar char=""/>
              <a:tabLst>
                <a:tab pos="436245" algn="l"/>
                <a:tab pos="43688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Transformed </a:t>
            </a:r>
            <a:r>
              <a:rPr sz="2800" spc="-10" dirty="0">
                <a:latin typeface="Times New Roman"/>
                <a:cs typeface="Times New Roman"/>
              </a:rPr>
              <a:t>cell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spotted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easily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Cellular context </a:t>
            </a:r>
            <a:r>
              <a:rPr sz="2800" spc="-10" dirty="0">
                <a:latin typeface="Times New Roman"/>
                <a:cs typeface="Times New Roman"/>
              </a:rPr>
              <a:t>remains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intact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48B09-024C-4D37-8A86-0153EC9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32DB32-1906-4AAB-AEF5-2328841D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099" y="2509202"/>
            <a:ext cx="7543800" cy="1839595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https://www.youtube.com/watch?v=dX3jmX7qBlw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4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3680" y="2514600"/>
            <a:ext cx="6324600" cy="2462213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581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52" y="1978088"/>
            <a:ext cx="6784340" cy="170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50505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50-290 kb </a:t>
            </a:r>
            <a:r>
              <a:rPr sz="2400" spc="5" dirty="0">
                <a:solidFill>
                  <a:srgbClr val="050505"/>
                </a:solidFill>
                <a:latin typeface="Times New Roman"/>
                <a:cs typeface="Times New Roman"/>
              </a:rPr>
              <a:t>double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stranded circular</a:t>
            </a:r>
            <a:r>
              <a:rPr sz="2400" spc="-31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molecule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50505"/>
              </a:buClr>
              <a:buFont typeface="Wingdings"/>
              <a:buChar char=""/>
            </a:pP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050505"/>
                </a:solidFill>
                <a:latin typeface="Times New Roman"/>
                <a:cs typeface="Times New Roman"/>
              </a:rPr>
              <a:t>pair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of 20-30 kb inverted repeat </a:t>
            </a: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(IR)</a:t>
            </a:r>
            <a:r>
              <a:rPr sz="2400" spc="-34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sequence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0505"/>
              </a:buClr>
            </a:pP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59" y="588263"/>
            <a:ext cx="795223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2035" y="614172"/>
            <a:ext cx="4285488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4020" y="614172"/>
            <a:ext cx="1987296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584" rIns="0" bIns="0" rtlCol="0">
            <a:spAutoFit/>
          </a:bodyPr>
          <a:lstStyle/>
          <a:p>
            <a:pPr marL="1550035">
              <a:lnSpc>
                <a:spcPct val="100000"/>
              </a:lnSpc>
            </a:pPr>
            <a:r>
              <a:rPr spc="-5" dirty="0"/>
              <a:t>Chloroplast genetic</a:t>
            </a:r>
            <a:r>
              <a:rPr spc="-20" dirty="0"/>
              <a:t> </a:t>
            </a:r>
            <a:r>
              <a:rPr spc="-5" dirty="0"/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088" y="1325994"/>
            <a:ext cx="7569834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Clr>
                <a:srgbClr val="050505"/>
              </a:buClr>
              <a:buFont typeface="Wingdings"/>
              <a:buChar char=""/>
              <a:tabLst>
                <a:tab pos="354965" algn="l"/>
                <a:tab pos="355600" algn="l"/>
                <a:tab pos="2381885" algn="l"/>
              </a:tabLst>
            </a:pP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Expression level of </a:t>
            </a: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foreign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genes is higher than nuclear  </a:t>
            </a:r>
            <a:r>
              <a:rPr sz="2400" spc="-5" dirty="0" smtClean="0">
                <a:solidFill>
                  <a:srgbClr val="050505"/>
                </a:solidFill>
                <a:latin typeface="Times New Roman"/>
                <a:cs typeface="Times New Roman"/>
              </a:rPr>
              <a:t>transformatio</a:t>
            </a:r>
            <a:r>
              <a:rPr lang="en-US" sz="2400" spc="-5" dirty="0" smtClean="0">
                <a:solidFill>
                  <a:srgbClr val="050505"/>
                </a:solidFill>
                <a:latin typeface="Times New Roman"/>
                <a:cs typeface="Times New Roman"/>
              </a:rPr>
              <a:t>n</a:t>
            </a:r>
          </a:p>
          <a:p>
            <a:pPr marL="12700" marR="5080">
              <a:lnSpc>
                <a:spcPts val="2590"/>
              </a:lnSpc>
              <a:buClr>
                <a:srgbClr val="050505"/>
              </a:buClr>
              <a:tabLst>
                <a:tab pos="354965" algn="l"/>
                <a:tab pos="355600" algn="l"/>
                <a:tab pos="2381885" algn="l"/>
              </a:tabLst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Multiple genes can be introduced </a:t>
            </a:r>
            <a:r>
              <a:rPr sz="2400" spc="-5" dirty="0">
                <a:solidFill>
                  <a:srgbClr val="050505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an</a:t>
            </a:r>
            <a:r>
              <a:rPr sz="2400" spc="-185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0505"/>
                </a:solidFill>
                <a:latin typeface="Times New Roman"/>
                <a:cs typeface="Times New Roman"/>
              </a:rPr>
              <a:t>operon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"/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336" y="161544"/>
            <a:ext cx="6038088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560" y="185928"/>
            <a:ext cx="5538216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305">
              <a:lnSpc>
                <a:spcPct val="100000"/>
              </a:lnSpc>
            </a:pPr>
            <a:r>
              <a:rPr spc="-5" dirty="0"/>
              <a:t>Chloroplast</a:t>
            </a:r>
            <a:r>
              <a:rPr spc="-30" dirty="0"/>
              <a:t> </a:t>
            </a:r>
            <a:r>
              <a:rPr spc="-5" dirty="0"/>
              <a:t>transformation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35" y="2133600"/>
            <a:ext cx="7751445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30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Transformation </a:t>
            </a:r>
            <a:r>
              <a:rPr sz="2400" dirty="0">
                <a:latin typeface="Times New Roman"/>
                <a:cs typeface="Times New Roman"/>
              </a:rPr>
              <a:t>of plastids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already been achieved </a:t>
            </a:r>
            <a:r>
              <a:rPr sz="2400" spc="-5" dirty="0">
                <a:latin typeface="Times New Roman"/>
                <a:cs typeface="Times New Roman"/>
              </a:rPr>
              <a:t>for  </a:t>
            </a:r>
            <a:r>
              <a:rPr sz="2400" dirty="0">
                <a:latin typeface="Times New Roman"/>
                <a:cs typeface="Times New Roman"/>
              </a:rPr>
              <a:t>tobacco , </a:t>
            </a:r>
            <a:r>
              <a:rPr sz="2400" i="1" dirty="0">
                <a:latin typeface="Times New Roman"/>
                <a:cs typeface="Times New Roman"/>
              </a:rPr>
              <a:t>Arabidopsis, </a:t>
            </a:r>
            <a:r>
              <a:rPr sz="2400" dirty="0">
                <a:latin typeface="Times New Roman"/>
                <a:cs typeface="Times New Roman"/>
              </a:rPr>
              <a:t>soybean , </a:t>
            </a:r>
            <a:r>
              <a:rPr sz="2400" spc="5" dirty="0">
                <a:latin typeface="Times New Roman"/>
                <a:cs typeface="Times New Roman"/>
              </a:rPr>
              <a:t>cotton, </a:t>
            </a:r>
            <a:r>
              <a:rPr sz="2400" dirty="0">
                <a:latin typeface="Times New Roman"/>
                <a:cs typeface="Times New Roman"/>
              </a:rPr>
              <a:t>lettuce,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cauliflower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potato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0847" y="161544"/>
            <a:ext cx="6096000" cy="978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2016" y="185928"/>
            <a:ext cx="5730239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0">
              <a:lnSpc>
                <a:spcPct val="100000"/>
              </a:lnSpc>
            </a:pPr>
            <a:r>
              <a:rPr spc="-5" dirty="0"/>
              <a:t>Stable transplastomic</a:t>
            </a:r>
            <a:r>
              <a:rPr spc="-20" dirty="0"/>
              <a:t> </a:t>
            </a:r>
            <a:r>
              <a:rPr spc="-5" dirty="0"/>
              <a:t>plants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1" y="109728"/>
            <a:ext cx="8324088" cy="911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135636"/>
            <a:ext cx="5977128" cy="81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0330">
              <a:lnSpc>
                <a:spcPct val="100000"/>
              </a:lnSpc>
            </a:pPr>
            <a:r>
              <a:rPr sz="4000" spc="-5" dirty="0"/>
              <a:t>Plastid transformed</a:t>
            </a:r>
            <a:r>
              <a:rPr sz="4000" spc="-25" dirty="0"/>
              <a:t> </a:t>
            </a:r>
            <a:r>
              <a:rPr sz="4000" spc="-5" dirty="0"/>
              <a:t>plants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828800" y="1828800"/>
            <a:ext cx="4770399" cy="3429012"/>
          </a:xfrm>
          <a:prstGeom prst="rect">
            <a:avLst/>
          </a:prstGeom>
          <a:blipFill>
            <a:blip r:embed="rId4" cstate="print"/>
            <a:srcRect/>
            <a:stretch>
              <a:fillRect r="-756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862" y="820762"/>
            <a:ext cx="8651875" cy="5894705"/>
          </a:xfrm>
          <a:custGeom>
            <a:avLst/>
            <a:gdLst/>
            <a:ahLst/>
            <a:cxnLst/>
            <a:rect l="l" t="t" r="r" b="b"/>
            <a:pathLst>
              <a:path w="8651875" h="5894705">
                <a:moveTo>
                  <a:pt x="8356866" y="0"/>
                </a:moveTo>
                <a:lnTo>
                  <a:pt x="295008" y="0"/>
                </a:lnTo>
                <a:lnTo>
                  <a:pt x="247156" y="3861"/>
                </a:lnTo>
                <a:lnTo>
                  <a:pt x="201762" y="15039"/>
                </a:lnTo>
                <a:lnTo>
                  <a:pt x="159435" y="32928"/>
                </a:lnTo>
                <a:lnTo>
                  <a:pt x="120780" y="56919"/>
                </a:lnTo>
                <a:lnTo>
                  <a:pt x="86406" y="86406"/>
                </a:lnTo>
                <a:lnTo>
                  <a:pt x="56919" y="120780"/>
                </a:lnTo>
                <a:lnTo>
                  <a:pt x="32928" y="159435"/>
                </a:lnTo>
                <a:lnTo>
                  <a:pt x="15039" y="201762"/>
                </a:lnTo>
                <a:lnTo>
                  <a:pt x="3861" y="247156"/>
                </a:lnTo>
                <a:lnTo>
                  <a:pt x="0" y="295008"/>
                </a:lnTo>
                <a:lnTo>
                  <a:pt x="0" y="5599366"/>
                </a:lnTo>
                <a:lnTo>
                  <a:pt x="3861" y="5647218"/>
                </a:lnTo>
                <a:lnTo>
                  <a:pt x="15039" y="5692611"/>
                </a:lnTo>
                <a:lnTo>
                  <a:pt x="32928" y="5734939"/>
                </a:lnTo>
                <a:lnTo>
                  <a:pt x="56919" y="5773594"/>
                </a:lnTo>
                <a:lnTo>
                  <a:pt x="86406" y="5807968"/>
                </a:lnTo>
                <a:lnTo>
                  <a:pt x="120780" y="5837455"/>
                </a:lnTo>
                <a:lnTo>
                  <a:pt x="159435" y="5861446"/>
                </a:lnTo>
                <a:lnTo>
                  <a:pt x="201762" y="5879335"/>
                </a:lnTo>
                <a:lnTo>
                  <a:pt x="247156" y="5890513"/>
                </a:lnTo>
                <a:lnTo>
                  <a:pt x="295008" y="5894374"/>
                </a:lnTo>
                <a:lnTo>
                  <a:pt x="8356866" y="5894374"/>
                </a:lnTo>
                <a:lnTo>
                  <a:pt x="8404718" y="5890513"/>
                </a:lnTo>
                <a:lnTo>
                  <a:pt x="8450112" y="5879335"/>
                </a:lnTo>
                <a:lnTo>
                  <a:pt x="8492439" y="5861446"/>
                </a:lnTo>
                <a:lnTo>
                  <a:pt x="8531094" y="5837455"/>
                </a:lnTo>
                <a:lnTo>
                  <a:pt x="8565468" y="5807968"/>
                </a:lnTo>
                <a:lnTo>
                  <a:pt x="8594955" y="5773594"/>
                </a:lnTo>
                <a:lnTo>
                  <a:pt x="8618946" y="5734939"/>
                </a:lnTo>
                <a:lnTo>
                  <a:pt x="8636835" y="5692611"/>
                </a:lnTo>
                <a:lnTo>
                  <a:pt x="8648013" y="5647218"/>
                </a:lnTo>
                <a:lnTo>
                  <a:pt x="8651875" y="5599366"/>
                </a:lnTo>
                <a:lnTo>
                  <a:pt x="8651875" y="295008"/>
                </a:lnTo>
                <a:lnTo>
                  <a:pt x="8648013" y="247156"/>
                </a:lnTo>
                <a:lnTo>
                  <a:pt x="8636835" y="201762"/>
                </a:lnTo>
                <a:lnTo>
                  <a:pt x="8618946" y="159435"/>
                </a:lnTo>
                <a:lnTo>
                  <a:pt x="8594955" y="120780"/>
                </a:lnTo>
                <a:lnTo>
                  <a:pt x="8565468" y="86406"/>
                </a:lnTo>
                <a:lnTo>
                  <a:pt x="8531094" y="56919"/>
                </a:lnTo>
                <a:lnTo>
                  <a:pt x="8492439" y="32928"/>
                </a:lnTo>
                <a:lnTo>
                  <a:pt x="8450112" y="15039"/>
                </a:lnTo>
                <a:lnTo>
                  <a:pt x="8404718" y="3861"/>
                </a:lnTo>
                <a:lnTo>
                  <a:pt x="8356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1546" y="986944"/>
            <a:ext cx="4519587" cy="522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783" y="0"/>
            <a:ext cx="7565135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552" y="12191"/>
            <a:ext cx="7470648" cy="740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8379" y="143192"/>
            <a:ext cx="68929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Basics </a:t>
            </a:r>
            <a:r>
              <a:rPr dirty="0"/>
              <a:t>of Chloroplast</a:t>
            </a:r>
            <a:r>
              <a:rPr spc="-120" dirty="0"/>
              <a:t> </a:t>
            </a:r>
            <a:r>
              <a:rPr spc="-15" dirty="0"/>
              <a:t>Transformation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400" y="6330398"/>
            <a:ext cx="28632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CC"/>
                </a:solidFill>
                <a:latin typeface="Times New Roman"/>
                <a:cs typeface="Times New Roman"/>
              </a:rPr>
              <a:t>Chloroplast </a:t>
            </a:r>
            <a:r>
              <a:rPr sz="1600" spc="-10" dirty="0">
                <a:solidFill>
                  <a:srgbClr val="0000CC"/>
                </a:solidFill>
                <a:latin typeface="Times New Roman"/>
                <a:cs typeface="Times New Roman"/>
              </a:rPr>
              <a:t>Transgenic</a:t>
            </a:r>
            <a:r>
              <a:rPr sz="1600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CC"/>
                </a:solidFill>
                <a:latin typeface="Times New Roman"/>
                <a:cs typeface="Times New Roman"/>
              </a:rPr>
              <a:t>Production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1" y="304800"/>
            <a:ext cx="8324088" cy="908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3336" y="329184"/>
            <a:ext cx="7610856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256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/>
              <a:t>Chloroplast transformation</a:t>
            </a:r>
            <a:r>
              <a:rPr spc="2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335" y="1507820"/>
            <a:ext cx="7883525" cy="4426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Wingdings"/>
                <a:cs typeface="Wingdings"/>
              </a:rPr>
              <a:t></a:t>
            </a:r>
            <a:r>
              <a:rPr sz="2800" spc="15" dirty="0">
                <a:latin typeface="Times New Roman"/>
                <a:cs typeface="Times New Roman"/>
              </a:rPr>
              <a:t>Biolistic </a:t>
            </a:r>
            <a:r>
              <a:rPr sz="2800" spc="-5" dirty="0">
                <a:latin typeface="Times New Roman"/>
                <a:cs typeface="Times New Roman"/>
              </a:rPr>
              <a:t>delivery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0" dirty="0">
                <a:latin typeface="Wingdings"/>
                <a:cs typeface="Wingdings"/>
              </a:rPr>
              <a:t></a:t>
            </a:r>
            <a:r>
              <a:rPr sz="2800" spc="10" dirty="0">
                <a:latin typeface="Times New Roman"/>
                <a:cs typeface="Times New Roman"/>
              </a:rPr>
              <a:t>Polyethylene </a:t>
            </a:r>
            <a:r>
              <a:rPr sz="2800" spc="-5" dirty="0">
                <a:latin typeface="Times New Roman"/>
                <a:cs typeface="Times New Roman"/>
              </a:rPr>
              <a:t>glycol (PEG) </a:t>
            </a:r>
            <a:r>
              <a:rPr sz="2800" spc="-10" dirty="0">
                <a:latin typeface="Times New Roman"/>
                <a:cs typeface="Times New Roman"/>
              </a:rPr>
              <a:t>treatment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protoplast</a:t>
            </a:r>
            <a:endParaRPr sz="2800" dirty="0">
              <a:latin typeface="Times New Roman"/>
              <a:cs typeface="Times New Roman"/>
            </a:endParaRPr>
          </a:p>
          <a:p>
            <a:pPr marL="355600" marR="123825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technique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lower </a:t>
            </a:r>
            <a:r>
              <a:rPr sz="2400" spc="-5" dirty="0">
                <a:latin typeface="Times New Roman"/>
                <a:cs typeface="Times New Roman"/>
              </a:rPr>
              <a:t>success </a:t>
            </a:r>
            <a:r>
              <a:rPr sz="2400" dirty="0">
                <a:latin typeface="Times New Roman"/>
                <a:cs typeface="Times New Roman"/>
              </a:rPr>
              <a:t>rate  than biolistic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bombardment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long selection </a:t>
            </a:r>
            <a:r>
              <a:rPr sz="2400" spc="-5" dirty="0">
                <a:latin typeface="Times New Roman"/>
                <a:cs typeface="Times New Roman"/>
              </a:rPr>
              <a:t>times required after </a:t>
            </a:r>
            <a:r>
              <a:rPr sz="2400" dirty="0">
                <a:latin typeface="Times New Roman"/>
                <a:cs typeface="Times New Roman"/>
              </a:rPr>
              <a:t>initial </a:t>
            </a:r>
            <a:r>
              <a:rPr sz="2400" spc="-5" dirty="0">
                <a:latin typeface="Times New Roman"/>
                <a:cs typeface="Times New Roman"/>
              </a:rPr>
              <a:t>DNA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delivery</a:t>
            </a:r>
          </a:p>
          <a:p>
            <a:pPr marL="355600" marR="6413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echnically demanding </a:t>
            </a:r>
            <a:r>
              <a:rPr sz="2400" spc="1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requires specialized tissue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culture  skills</a:t>
            </a:r>
          </a:p>
          <a:p>
            <a:pPr marL="355600" marR="5080" indent="-342900">
              <a:lnSpc>
                <a:spcPct val="100499"/>
              </a:lnSpc>
              <a:spcBef>
                <a:spcPts val="640"/>
              </a:spcBef>
            </a:pPr>
            <a:r>
              <a:rPr sz="2800" spc="5" dirty="0">
                <a:latin typeface="Wingdings"/>
                <a:cs typeface="Wingdings"/>
              </a:rPr>
              <a:t></a:t>
            </a:r>
            <a:r>
              <a:rPr sz="2800" spc="5" dirty="0">
                <a:latin typeface="Times New Roman"/>
                <a:cs typeface="Times New Roman"/>
              </a:rPr>
              <a:t>Femtoinjection </a:t>
            </a:r>
            <a:r>
              <a:rPr sz="2800" spc="-5" dirty="0">
                <a:latin typeface="Times New Roman"/>
                <a:cs typeface="Times New Roman"/>
              </a:rPr>
              <a:t>technique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injection of </a:t>
            </a:r>
            <a:r>
              <a:rPr sz="2400" spc="-5" dirty="0">
                <a:latin typeface="Times New Roman"/>
                <a:cs typeface="Times New Roman"/>
              </a:rPr>
              <a:t>DNA material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 chloroplasts using syringes with </a:t>
            </a:r>
            <a:r>
              <a:rPr sz="2400" spc="-5" dirty="0">
                <a:latin typeface="Times New Roman"/>
                <a:cs typeface="Times New Roman"/>
              </a:rPr>
              <a:t>extremely </a:t>
            </a:r>
            <a:r>
              <a:rPr sz="2400" dirty="0">
                <a:latin typeface="Times New Roman"/>
                <a:cs typeface="Times New Roman"/>
              </a:rPr>
              <a:t>narrow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tips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800" dirty="0">
                <a:latin typeface="Wingdings"/>
                <a:cs typeface="Wingdings"/>
              </a:rPr>
              <a:t></a:t>
            </a:r>
            <a:r>
              <a:rPr sz="2800" i="1" dirty="0">
                <a:latin typeface="Times New Roman"/>
                <a:cs typeface="Times New Roman"/>
              </a:rPr>
              <a:t>Agrobacterium-mediated plastid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transformation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0847" y="249936"/>
            <a:ext cx="6169152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pc="-5" dirty="0"/>
              <a:t>Particle Delivery</a:t>
            </a:r>
            <a:r>
              <a:rPr spc="-30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2571737" y="1500171"/>
            <a:ext cx="3857650" cy="5145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128015"/>
            <a:ext cx="8503920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59" y="150876"/>
            <a:ext cx="841248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1211" y="699516"/>
            <a:ext cx="1972056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735" marR="5080" indent="-3161030">
              <a:lnSpc>
                <a:spcPct val="100000"/>
              </a:lnSpc>
            </a:pPr>
            <a:r>
              <a:rPr spc="-5" dirty="0"/>
              <a:t>Advantages and disadvantages </a:t>
            </a:r>
            <a:r>
              <a:rPr dirty="0"/>
              <a:t>of </a:t>
            </a:r>
            <a:r>
              <a:rPr spc="-5" dirty="0"/>
              <a:t>biolistic  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34235"/>
            <a:ext cx="7830184" cy="2480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Relatively </a:t>
            </a:r>
            <a:r>
              <a:rPr sz="2600" dirty="0">
                <a:latin typeface="Times New Roman"/>
                <a:cs typeface="Times New Roman"/>
              </a:rPr>
              <a:t>high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efficiency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Technical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simplicity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184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Genetic Manipulation of Chloroplast</vt:lpstr>
      <vt:lpstr>Chloroplast genetic system</vt:lpstr>
      <vt:lpstr>Chloroplast transformation</vt:lpstr>
      <vt:lpstr>Stable transplastomic plants</vt:lpstr>
      <vt:lpstr>Plastid transformed plants</vt:lpstr>
      <vt:lpstr>Basics of Chloroplast Transformation</vt:lpstr>
      <vt:lpstr>Chloroplast transformation techniques</vt:lpstr>
      <vt:lpstr>Particle Delivery System</vt:lpstr>
      <vt:lpstr>Advantages and disadvantages of biolistic  method</vt:lpstr>
      <vt:lpstr>Advantages of injection technique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Seyed Javad</dc:creator>
  <cp:lastModifiedBy>Windows User</cp:lastModifiedBy>
  <cp:revision>7</cp:revision>
  <dcterms:created xsi:type="dcterms:W3CDTF">2016-03-22T19:04:47Z</dcterms:created>
  <dcterms:modified xsi:type="dcterms:W3CDTF">2022-03-08T09:46:41Z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2010-06-27T00:00:00Z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2016-03-22T00:00:00Z</vt:filetime>
  </property>
</Properties>
</file>