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3" r:id="rId6"/>
    <p:sldId id="259" r:id="rId7"/>
    <p:sldId id="264" r:id="rId8"/>
    <p:sldId id="261" r:id="rId9"/>
    <p:sldId id="262"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2C29-0F5E-48EC-AAB7-554FA94D3D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F3CEE4-856C-412C-81E3-08CC71CF25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A3BAEC-EA5E-4300-9037-C72B9C347306}"/>
              </a:ext>
            </a:extLst>
          </p:cNvPr>
          <p:cNvSpPr>
            <a:spLocks noGrp="1"/>
          </p:cNvSpPr>
          <p:nvPr>
            <p:ph type="dt" sz="half" idx="10"/>
          </p:nvPr>
        </p:nvSpPr>
        <p:spPr/>
        <p:txBody>
          <a:bodyPr/>
          <a:lstStyle/>
          <a:p>
            <a:fld id="{68F3781F-F140-496D-A46C-B5D0C09FE905}" type="datetimeFigureOut">
              <a:rPr lang="en-US" smtClean="0"/>
              <a:t>27/03/2022</a:t>
            </a:fld>
            <a:endParaRPr lang="en-US"/>
          </a:p>
        </p:txBody>
      </p:sp>
      <p:sp>
        <p:nvSpPr>
          <p:cNvPr id="5" name="Footer Placeholder 4">
            <a:extLst>
              <a:ext uri="{FF2B5EF4-FFF2-40B4-BE49-F238E27FC236}">
                <a16:creationId xmlns:a16="http://schemas.microsoft.com/office/drawing/2014/main" id="{C7381779-B5B2-46C9-8FBB-F802F957B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2DB40-0C78-4293-83C7-73E5B37BD9E7}"/>
              </a:ext>
            </a:extLst>
          </p:cNvPr>
          <p:cNvSpPr>
            <a:spLocks noGrp="1"/>
          </p:cNvSpPr>
          <p:nvPr>
            <p:ph type="sldNum" sz="quarter" idx="12"/>
          </p:nvPr>
        </p:nvSpPr>
        <p:spPr/>
        <p:txBody>
          <a:bodyPr/>
          <a:lstStyle/>
          <a:p>
            <a:fld id="{97E17AF3-E6E6-4BA6-8860-3E8649746129}" type="slidenum">
              <a:rPr lang="en-US" smtClean="0"/>
              <a:t>‹#›</a:t>
            </a:fld>
            <a:endParaRPr lang="en-US"/>
          </a:p>
        </p:txBody>
      </p:sp>
    </p:spTree>
    <p:extLst>
      <p:ext uri="{BB962C8B-B14F-4D97-AF65-F5344CB8AC3E}">
        <p14:creationId xmlns:p14="http://schemas.microsoft.com/office/powerpoint/2010/main" val="15241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CCF33-2588-4983-B0E7-DABD676BA2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C49597-644F-462C-9FAA-021CBA496F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514F5C-C662-4F9F-823F-448F8701DB8A}"/>
              </a:ext>
            </a:extLst>
          </p:cNvPr>
          <p:cNvSpPr>
            <a:spLocks noGrp="1"/>
          </p:cNvSpPr>
          <p:nvPr>
            <p:ph type="dt" sz="half" idx="10"/>
          </p:nvPr>
        </p:nvSpPr>
        <p:spPr/>
        <p:txBody>
          <a:bodyPr/>
          <a:lstStyle/>
          <a:p>
            <a:fld id="{68F3781F-F140-496D-A46C-B5D0C09FE905}" type="datetimeFigureOut">
              <a:rPr lang="en-US" smtClean="0"/>
              <a:t>27/03/2022</a:t>
            </a:fld>
            <a:endParaRPr lang="en-US"/>
          </a:p>
        </p:txBody>
      </p:sp>
      <p:sp>
        <p:nvSpPr>
          <p:cNvPr id="5" name="Footer Placeholder 4">
            <a:extLst>
              <a:ext uri="{FF2B5EF4-FFF2-40B4-BE49-F238E27FC236}">
                <a16:creationId xmlns:a16="http://schemas.microsoft.com/office/drawing/2014/main" id="{FA219FEB-EC06-4198-BFFE-2270E92C4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0362F-101D-4A7D-97FC-38734B3D7360}"/>
              </a:ext>
            </a:extLst>
          </p:cNvPr>
          <p:cNvSpPr>
            <a:spLocks noGrp="1"/>
          </p:cNvSpPr>
          <p:nvPr>
            <p:ph type="sldNum" sz="quarter" idx="12"/>
          </p:nvPr>
        </p:nvSpPr>
        <p:spPr/>
        <p:txBody>
          <a:bodyPr/>
          <a:lstStyle/>
          <a:p>
            <a:fld id="{97E17AF3-E6E6-4BA6-8860-3E8649746129}" type="slidenum">
              <a:rPr lang="en-US" smtClean="0"/>
              <a:t>‹#›</a:t>
            </a:fld>
            <a:endParaRPr lang="en-US"/>
          </a:p>
        </p:txBody>
      </p:sp>
    </p:spTree>
    <p:extLst>
      <p:ext uri="{BB962C8B-B14F-4D97-AF65-F5344CB8AC3E}">
        <p14:creationId xmlns:p14="http://schemas.microsoft.com/office/powerpoint/2010/main" val="98902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47358A-221C-4A5C-872D-4E5E73A78B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E468CD-AAA7-468A-A5A7-6F4E3363D1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88B711-3CD6-4E4A-9B1D-72F870552E8F}"/>
              </a:ext>
            </a:extLst>
          </p:cNvPr>
          <p:cNvSpPr>
            <a:spLocks noGrp="1"/>
          </p:cNvSpPr>
          <p:nvPr>
            <p:ph type="dt" sz="half" idx="10"/>
          </p:nvPr>
        </p:nvSpPr>
        <p:spPr/>
        <p:txBody>
          <a:bodyPr/>
          <a:lstStyle/>
          <a:p>
            <a:fld id="{68F3781F-F140-496D-A46C-B5D0C09FE905}" type="datetimeFigureOut">
              <a:rPr lang="en-US" smtClean="0"/>
              <a:t>27/03/2022</a:t>
            </a:fld>
            <a:endParaRPr lang="en-US"/>
          </a:p>
        </p:txBody>
      </p:sp>
      <p:sp>
        <p:nvSpPr>
          <p:cNvPr id="5" name="Footer Placeholder 4">
            <a:extLst>
              <a:ext uri="{FF2B5EF4-FFF2-40B4-BE49-F238E27FC236}">
                <a16:creationId xmlns:a16="http://schemas.microsoft.com/office/drawing/2014/main" id="{032981D8-1387-4608-AEA9-6893C24D4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88156-730B-4FA2-96AE-2139209330D9}"/>
              </a:ext>
            </a:extLst>
          </p:cNvPr>
          <p:cNvSpPr>
            <a:spLocks noGrp="1"/>
          </p:cNvSpPr>
          <p:nvPr>
            <p:ph type="sldNum" sz="quarter" idx="12"/>
          </p:nvPr>
        </p:nvSpPr>
        <p:spPr/>
        <p:txBody>
          <a:bodyPr/>
          <a:lstStyle/>
          <a:p>
            <a:fld id="{97E17AF3-E6E6-4BA6-8860-3E8649746129}" type="slidenum">
              <a:rPr lang="en-US" smtClean="0"/>
              <a:t>‹#›</a:t>
            </a:fld>
            <a:endParaRPr lang="en-US"/>
          </a:p>
        </p:txBody>
      </p:sp>
    </p:spTree>
    <p:extLst>
      <p:ext uri="{BB962C8B-B14F-4D97-AF65-F5344CB8AC3E}">
        <p14:creationId xmlns:p14="http://schemas.microsoft.com/office/powerpoint/2010/main" val="1505207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3833-A5AF-4F27-8E47-260EBC6BED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D6989B-EF72-4173-8E00-F461408D86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C5EE92-A464-48B8-90FE-BDE7B905A988}"/>
              </a:ext>
            </a:extLst>
          </p:cNvPr>
          <p:cNvSpPr>
            <a:spLocks noGrp="1"/>
          </p:cNvSpPr>
          <p:nvPr>
            <p:ph type="dt" sz="half" idx="10"/>
          </p:nvPr>
        </p:nvSpPr>
        <p:spPr/>
        <p:txBody>
          <a:bodyPr/>
          <a:lstStyle/>
          <a:p>
            <a:fld id="{68F3781F-F140-496D-A46C-B5D0C09FE905}" type="datetimeFigureOut">
              <a:rPr lang="en-US" smtClean="0"/>
              <a:t>27/03/2022</a:t>
            </a:fld>
            <a:endParaRPr lang="en-US"/>
          </a:p>
        </p:txBody>
      </p:sp>
      <p:sp>
        <p:nvSpPr>
          <p:cNvPr id="5" name="Footer Placeholder 4">
            <a:extLst>
              <a:ext uri="{FF2B5EF4-FFF2-40B4-BE49-F238E27FC236}">
                <a16:creationId xmlns:a16="http://schemas.microsoft.com/office/drawing/2014/main" id="{D34203C7-6620-47C3-BEEB-7265BDAFE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2664F8-CC5F-478C-8F1E-DFA7078E4EC1}"/>
              </a:ext>
            </a:extLst>
          </p:cNvPr>
          <p:cNvSpPr>
            <a:spLocks noGrp="1"/>
          </p:cNvSpPr>
          <p:nvPr>
            <p:ph type="sldNum" sz="quarter" idx="12"/>
          </p:nvPr>
        </p:nvSpPr>
        <p:spPr/>
        <p:txBody>
          <a:bodyPr/>
          <a:lstStyle/>
          <a:p>
            <a:fld id="{97E17AF3-E6E6-4BA6-8860-3E8649746129}" type="slidenum">
              <a:rPr lang="en-US" smtClean="0"/>
              <a:t>‹#›</a:t>
            </a:fld>
            <a:endParaRPr lang="en-US"/>
          </a:p>
        </p:txBody>
      </p:sp>
    </p:spTree>
    <p:extLst>
      <p:ext uri="{BB962C8B-B14F-4D97-AF65-F5344CB8AC3E}">
        <p14:creationId xmlns:p14="http://schemas.microsoft.com/office/powerpoint/2010/main" val="215834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87E58-F579-4DA0-86C7-62F6728CED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41C82D-2CC5-4788-9593-53DFA836B9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3493B1-6E3B-433D-8CCC-565284170F58}"/>
              </a:ext>
            </a:extLst>
          </p:cNvPr>
          <p:cNvSpPr>
            <a:spLocks noGrp="1"/>
          </p:cNvSpPr>
          <p:nvPr>
            <p:ph type="dt" sz="half" idx="10"/>
          </p:nvPr>
        </p:nvSpPr>
        <p:spPr/>
        <p:txBody>
          <a:bodyPr/>
          <a:lstStyle/>
          <a:p>
            <a:fld id="{68F3781F-F140-496D-A46C-B5D0C09FE905}" type="datetimeFigureOut">
              <a:rPr lang="en-US" smtClean="0"/>
              <a:t>27/03/2022</a:t>
            </a:fld>
            <a:endParaRPr lang="en-US"/>
          </a:p>
        </p:txBody>
      </p:sp>
      <p:sp>
        <p:nvSpPr>
          <p:cNvPr id="5" name="Footer Placeholder 4">
            <a:extLst>
              <a:ext uri="{FF2B5EF4-FFF2-40B4-BE49-F238E27FC236}">
                <a16:creationId xmlns:a16="http://schemas.microsoft.com/office/drawing/2014/main" id="{BA1D57ED-8760-43B3-BE15-F376027D2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864BB-519D-437E-AFD0-A788AAD9C5C0}"/>
              </a:ext>
            </a:extLst>
          </p:cNvPr>
          <p:cNvSpPr>
            <a:spLocks noGrp="1"/>
          </p:cNvSpPr>
          <p:nvPr>
            <p:ph type="sldNum" sz="quarter" idx="12"/>
          </p:nvPr>
        </p:nvSpPr>
        <p:spPr/>
        <p:txBody>
          <a:bodyPr/>
          <a:lstStyle/>
          <a:p>
            <a:fld id="{97E17AF3-E6E6-4BA6-8860-3E8649746129}" type="slidenum">
              <a:rPr lang="en-US" smtClean="0"/>
              <a:t>‹#›</a:t>
            </a:fld>
            <a:endParaRPr lang="en-US"/>
          </a:p>
        </p:txBody>
      </p:sp>
    </p:spTree>
    <p:extLst>
      <p:ext uri="{BB962C8B-B14F-4D97-AF65-F5344CB8AC3E}">
        <p14:creationId xmlns:p14="http://schemas.microsoft.com/office/powerpoint/2010/main" val="2786381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12A7-EF08-4327-B03D-5DCFA23907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EB3336-5525-4B2C-AC52-CD6127E9BE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28B040-AE04-44A7-9895-75A377CAC3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4FD0FD-3700-41DC-BA73-B22DE1B77CD2}"/>
              </a:ext>
            </a:extLst>
          </p:cNvPr>
          <p:cNvSpPr>
            <a:spLocks noGrp="1"/>
          </p:cNvSpPr>
          <p:nvPr>
            <p:ph type="dt" sz="half" idx="10"/>
          </p:nvPr>
        </p:nvSpPr>
        <p:spPr/>
        <p:txBody>
          <a:bodyPr/>
          <a:lstStyle/>
          <a:p>
            <a:fld id="{68F3781F-F140-496D-A46C-B5D0C09FE905}" type="datetimeFigureOut">
              <a:rPr lang="en-US" smtClean="0"/>
              <a:t>27/03/2022</a:t>
            </a:fld>
            <a:endParaRPr lang="en-US"/>
          </a:p>
        </p:txBody>
      </p:sp>
      <p:sp>
        <p:nvSpPr>
          <p:cNvPr id="6" name="Footer Placeholder 5">
            <a:extLst>
              <a:ext uri="{FF2B5EF4-FFF2-40B4-BE49-F238E27FC236}">
                <a16:creationId xmlns:a16="http://schemas.microsoft.com/office/drawing/2014/main" id="{0F8449BA-6511-4CEA-9BAB-F350D47D0B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AD01B1-71BB-4F5A-AE03-F2D6A6FE1FB9}"/>
              </a:ext>
            </a:extLst>
          </p:cNvPr>
          <p:cNvSpPr>
            <a:spLocks noGrp="1"/>
          </p:cNvSpPr>
          <p:nvPr>
            <p:ph type="sldNum" sz="quarter" idx="12"/>
          </p:nvPr>
        </p:nvSpPr>
        <p:spPr/>
        <p:txBody>
          <a:bodyPr/>
          <a:lstStyle/>
          <a:p>
            <a:fld id="{97E17AF3-E6E6-4BA6-8860-3E8649746129}" type="slidenum">
              <a:rPr lang="en-US" smtClean="0"/>
              <a:t>‹#›</a:t>
            </a:fld>
            <a:endParaRPr lang="en-US"/>
          </a:p>
        </p:txBody>
      </p:sp>
    </p:spTree>
    <p:extLst>
      <p:ext uri="{BB962C8B-B14F-4D97-AF65-F5344CB8AC3E}">
        <p14:creationId xmlns:p14="http://schemas.microsoft.com/office/powerpoint/2010/main" val="4067504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0E329-325A-4E51-B03D-914DCDB3BB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652BD3-D657-40B1-AA3B-59F4D25B7E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1C1FB0-4EEB-43A0-ADCC-F4EDD2D6A1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AD9E39-2F57-4C9A-9E50-201444D088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2F664A-8A0E-40AD-B09F-4A203DAE5A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CBF44-41F6-4207-A464-42A5F5A5C722}"/>
              </a:ext>
            </a:extLst>
          </p:cNvPr>
          <p:cNvSpPr>
            <a:spLocks noGrp="1"/>
          </p:cNvSpPr>
          <p:nvPr>
            <p:ph type="dt" sz="half" idx="10"/>
          </p:nvPr>
        </p:nvSpPr>
        <p:spPr/>
        <p:txBody>
          <a:bodyPr/>
          <a:lstStyle/>
          <a:p>
            <a:fld id="{68F3781F-F140-496D-A46C-B5D0C09FE905}" type="datetimeFigureOut">
              <a:rPr lang="en-US" smtClean="0"/>
              <a:t>27/03/2022</a:t>
            </a:fld>
            <a:endParaRPr lang="en-US"/>
          </a:p>
        </p:txBody>
      </p:sp>
      <p:sp>
        <p:nvSpPr>
          <p:cNvPr id="8" name="Footer Placeholder 7">
            <a:extLst>
              <a:ext uri="{FF2B5EF4-FFF2-40B4-BE49-F238E27FC236}">
                <a16:creationId xmlns:a16="http://schemas.microsoft.com/office/drawing/2014/main" id="{4B92E3C5-1F3D-4DE3-BB0B-72A5A2556A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00ED63-52E1-4C5E-9C45-6BC509CEC1DF}"/>
              </a:ext>
            </a:extLst>
          </p:cNvPr>
          <p:cNvSpPr>
            <a:spLocks noGrp="1"/>
          </p:cNvSpPr>
          <p:nvPr>
            <p:ph type="sldNum" sz="quarter" idx="12"/>
          </p:nvPr>
        </p:nvSpPr>
        <p:spPr/>
        <p:txBody>
          <a:bodyPr/>
          <a:lstStyle/>
          <a:p>
            <a:fld id="{97E17AF3-E6E6-4BA6-8860-3E8649746129}" type="slidenum">
              <a:rPr lang="en-US" smtClean="0"/>
              <a:t>‹#›</a:t>
            </a:fld>
            <a:endParaRPr lang="en-US"/>
          </a:p>
        </p:txBody>
      </p:sp>
    </p:spTree>
    <p:extLst>
      <p:ext uri="{BB962C8B-B14F-4D97-AF65-F5344CB8AC3E}">
        <p14:creationId xmlns:p14="http://schemas.microsoft.com/office/powerpoint/2010/main" val="2639211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E635-3510-42CF-9CB8-1F53DA0848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9D8A0B-F709-48A2-9D87-97982C195F44}"/>
              </a:ext>
            </a:extLst>
          </p:cNvPr>
          <p:cNvSpPr>
            <a:spLocks noGrp="1"/>
          </p:cNvSpPr>
          <p:nvPr>
            <p:ph type="dt" sz="half" idx="10"/>
          </p:nvPr>
        </p:nvSpPr>
        <p:spPr/>
        <p:txBody>
          <a:bodyPr/>
          <a:lstStyle/>
          <a:p>
            <a:fld id="{68F3781F-F140-496D-A46C-B5D0C09FE905}" type="datetimeFigureOut">
              <a:rPr lang="en-US" smtClean="0"/>
              <a:t>27/03/2022</a:t>
            </a:fld>
            <a:endParaRPr lang="en-US"/>
          </a:p>
        </p:txBody>
      </p:sp>
      <p:sp>
        <p:nvSpPr>
          <p:cNvPr id="4" name="Footer Placeholder 3">
            <a:extLst>
              <a:ext uri="{FF2B5EF4-FFF2-40B4-BE49-F238E27FC236}">
                <a16:creationId xmlns:a16="http://schemas.microsoft.com/office/drawing/2014/main" id="{A4EEE53A-1438-45AB-9451-95940933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96982F-030B-4166-9AF2-BB3D0A6473C7}"/>
              </a:ext>
            </a:extLst>
          </p:cNvPr>
          <p:cNvSpPr>
            <a:spLocks noGrp="1"/>
          </p:cNvSpPr>
          <p:nvPr>
            <p:ph type="sldNum" sz="quarter" idx="12"/>
          </p:nvPr>
        </p:nvSpPr>
        <p:spPr/>
        <p:txBody>
          <a:bodyPr/>
          <a:lstStyle/>
          <a:p>
            <a:fld id="{97E17AF3-E6E6-4BA6-8860-3E8649746129}" type="slidenum">
              <a:rPr lang="en-US" smtClean="0"/>
              <a:t>‹#›</a:t>
            </a:fld>
            <a:endParaRPr lang="en-US"/>
          </a:p>
        </p:txBody>
      </p:sp>
    </p:spTree>
    <p:extLst>
      <p:ext uri="{BB962C8B-B14F-4D97-AF65-F5344CB8AC3E}">
        <p14:creationId xmlns:p14="http://schemas.microsoft.com/office/powerpoint/2010/main" val="3640621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D46F13-5541-4902-9900-A22B42FB0129}"/>
              </a:ext>
            </a:extLst>
          </p:cNvPr>
          <p:cNvSpPr>
            <a:spLocks noGrp="1"/>
          </p:cNvSpPr>
          <p:nvPr>
            <p:ph type="dt" sz="half" idx="10"/>
          </p:nvPr>
        </p:nvSpPr>
        <p:spPr/>
        <p:txBody>
          <a:bodyPr/>
          <a:lstStyle/>
          <a:p>
            <a:fld id="{68F3781F-F140-496D-A46C-B5D0C09FE905}" type="datetimeFigureOut">
              <a:rPr lang="en-US" smtClean="0"/>
              <a:t>27/03/2022</a:t>
            </a:fld>
            <a:endParaRPr lang="en-US"/>
          </a:p>
        </p:txBody>
      </p:sp>
      <p:sp>
        <p:nvSpPr>
          <p:cNvPr id="3" name="Footer Placeholder 2">
            <a:extLst>
              <a:ext uri="{FF2B5EF4-FFF2-40B4-BE49-F238E27FC236}">
                <a16:creationId xmlns:a16="http://schemas.microsoft.com/office/drawing/2014/main" id="{99956DCC-8FEB-41C2-9441-02964A7C8B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45761C-0785-4A77-96E8-D2C2621B4B5F}"/>
              </a:ext>
            </a:extLst>
          </p:cNvPr>
          <p:cNvSpPr>
            <a:spLocks noGrp="1"/>
          </p:cNvSpPr>
          <p:nvPr>
            <p:ph type="sldNum" sz="quarter" idx="12"/>
          </p:nvPr>
        </p:nvSpPr>
        <p:spPr/>
        <p:txBody>
          <a:bodyPr/>
          <a:lstStyle/>
          <a:p>
            <a:fld id="{97E17AF3-E6E6-4BA6-8860-3E8649746129}" type="slidenum">
              <a:rPr lang="en-US" smtClean="0"/>
              <a:t>‹#›</a:t>
            </a:fld>
            <a:endParaRPr lang="en-US"/>
          </a:p>
        </p:txBody>
      </p:sp>
    </p:spTree>
    <p:extLst>
      <p:ext uri="{BB962C8B-B14F-4D97-AF65-F5344CB8AC3E}">
        <p14:creationId xmlns:p14="http://schemas.microsoft.com/office/powerpoint/2010/main" val="1998613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244D-0BD2-4832-88D5-3360645B31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0A32B1-FBA5-48F0-95AB-4F0C9D9716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2DA89B-B296-4AE5-AAD8-D916C2C2A9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718F28-0CE8-48E3-A96E-34CB18AA6993}"/>
              </a:ext>
            </a:extLst>
          </p:cNvPr>
          <p:cNvSpPr>
            <a:spLocks noGrp="1"/>
          </p:cNvSpPr>
          <p:nvPr>
            <p:ph type="dt" sz="half" idx="10"/>
          </p:nvPr>
        </p:nvSpPr>
        <p:spPr/>
        <p:txBody>
          <a:bodyPr/>
          <a:lstStyle/>
          <a:p>
            <a:fld id="{68F3781F-F140-496D-A46C-B5D0C09FE905}" type="datetimeFigureOut">
              <a:rPr lang="en-US" smtClean="0"/>
              <a:t>27/03/2022</a:t>
            </a:fld>
            <a:endParaRPr lang="en-US"/>
          </a:p>
        </p:txBody>
      </p:sp>
      <p:sp>
        <p:nvSpPr>
          <p:cNvPr id="6" name="Footer Placeholder 5">
            <a:extLst>
              <a:ext uri="{FF2B5EF4-FFF2-40B4-BE49-F238E27FC236}">
                <a16:creationId xmlns:a16="http://schemas.microsoft.com/office/drawing/2014/main" id="{FEC99104-AE0E-4C70-B570-17A0F8AA4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36CE0-897A-4EDD-89C5-124C2834ECDD}"/>
              </a:ext>
            </a:extLst>
          </p:cNvPr>
          <p:cNvSpPr>
            <a:spLocks noGrp="1"/>
          </p:cNvSpPr>
          <p:nvPr>
            <p:ph type="sldNum" sz="quarter" idx="12"/>
          </p:nvPr>
        </p:nvSpPr>
        <p:spPr/>
        <p:txBody>
          <a:bodyPr/>
          <a:lstStyle/>
          <a:p>
            <a:fld id="{97E17AF3-E6E6-4BA6-8860-3E8649746129}" type="slidenum">
              <a:rPr lang="en-US" smtClean="0"/>
              <a:t>‹#›</a:t>
            </a:fld>
            <a:endParaRPr lang="en-US"/>
          </a:p>
        </p:txBody>
      </p:sp>
    </p:spTree>
    <p:extLst>
      <p:ext uri="{BB962C8B-B14F-4D97-AF65-F5344CB8AC3E}">
        <p14:creationId xmlns:p14="http://schemas.microsoft.com/office/powerpoint/2010/main" val="1071344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9288-156F-4C94-87A0-66831559C5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D37A21-BC3C-4F96-AA95-83C83D7D3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DE4B52-9072-4043-89AF-E7759DB72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3574E8-4CCF-4312-97A5-92ECE70AD003}"/>
              </a:ext>
            </a:extLst>
          </p:cNvPr>
          <p:cNvSpPr>
            <a:spLocks noGrp="1"/>
          </p:cNvSpPr>
          <p:nvPr>
            <p:ph type="dt" sz="half" idx="10"/>
          </p:nvPr>
        </p:nvSpPr>
        <p:spPr/>
        <p:txBody>
          <a:bodyPr/>
          <a:lstStyle/>
          <a:p>
            <a:fld id="{68F3781F-F140-496D-A46C-B5D0C09FE905}" type="datetimeFigureOut">
              <a:rPr lang="en-US" smtClean="0"/>
              <a:t>27/03/2022</a:t>
            </a:fld>
            <a:endParaRPr lang="en-US"/>
          </a:p>
        </p:txBody>
      </p:sp>
      <p:sp>
        <p:nvSpPr>
          <p:cNvPr id="6" name="Footer Placeholder 5">
            <a:extLst>
              <a:ext uri="{FF2B5EF4-FFF2-40B4-BE49-F238E27FC236}">
                <a16:creationId xmlns:a16="http://schemas.microsoft.com/office/drawing/2014/main" id="{429E1DB7-C1F5-46E7-8EEC-417224B04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3E7FE8-7125-4957-B727-C351006E3C3D}"/>
              </a:ext>
            </a:extLst>
          </p:cNvPr>
          <p:cNvSpPr>
            <a:spLocks noGrp="1"/>
          </p:cNvSpPr>
          <p:nvPr>
            <p:ph type="sldNum" sz="quarter" idx="12"/>
          </p:nvPr>
        </p:nvSpPr>
        <p:spPr/>
        <p:txBody>
          <a:bodyPr/>
          <a:lstStyle/>
          <a:p>
            <a:fld id="{97E17AF3-E6E6-4BA6-8860-3E8649746129}" type="slidenum">
              <a:rPr lang="en-US" smtClean="0"/>
              <a:t>‹#›</a:t>
            </a:fld>
            <a:endParaRPr lang="en-US"/>
          </a:p>
        </p:txBody>
      </p:sp>
    </p:spTree>
    <p:extLst>
      <p:ext uri="{BB962C8B-B14F-4D97-AF65-F5344CB8AC3E}">
        <p14:creationId xmlns:p14="http://schemas.microsoft.com/office/powerpoint/2010/main" val="2695519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0B4F56-86D1-4883-845E-A011E19D91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680AFD-F7D9-497A-9224-CAD921773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39CAB3-2CE0-4ADE-9137-511E64251D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3781F-F140-496D-A46C-B5D0C09FE905}" type="datetimeFigureOut">
              <a:rPr lang="en-US" smtClean="0"/>
              <a:t>27/03/2022</a:t>
            </a:fld>
            <a:endParaRPr lang="en-US"/>
          </a:p>
        </p:txBody>
      </p:sp>
      <p:sp>
        <p:nvSpPr>
          <p:cNvPr id="5" name="Footer Placeholder 4">
            <a:extLst>
              <a:ext uri="{FF2B5EF4-FFF2-40B4-BE49-F238E27FC236}">
                <a16:creationId xmlns:a16="http://schemas.microsoft.com/office/drawing/2014/main" id="{0E6D1239-CFEE-4DD6-9DBD-0340E9E11C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C3F398-9E98-45DA-88A4-C71F779DF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17AF3-E6E6-4BA6-8860-3E8649746129}" type="slidenum">
              <a:rPr lang="en-US" smtClean="0"/>
              <a:t>‹#›</a:t>
            </a:fld>
            <a:endParaRPr lang="en-US"/>
          </a:p>
        </p:txBody>
      </p:sp>
    </p:spTree>
    <p:extLst>
      <p:ext uri="{BB962C8B-B14F-4D97-AF65-F5344CB8AC3E}">
        <p14:creationId xmlns:p14="http://schemas.microsoft.com/office/powerpoint/2010/main" val="390223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microscopemaster.com/what-are-viruse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1569-A13F-48BC-8E7C-EC6B118277F1}"/>
              </a:ext>
            </a:extLst>
          </p:cNvPr>
          <p:cNvSpPr>
            <a:spLocks noGrp="1"/>
          </p:cNvSpPr>
          <p:nvPr>
            <p:ph type="ctrTitle"/>
          </p:nvPr>
        </p:nvSpPr>
        <p:spPr>
          <a:xfrm>
            <a:off x="1524000" y="762145"/>
            <a:ext cx="9144000" cy="2387600"/>
          </a:xfrm>
        </p:spPr>
        <p:txBody>
          <a:bodyPr/>
          <a:lstStyle/>
          <a:p>
            <a:r>
              <a:rPr lang="en-US" b="1" dirty="0"/>
              <a:t>Cryo-electron microscopy</a:t>
            </a:r>
          </a:p>
        </p:txBody>
      </p:sp>
      <p:sp>
        <p:nvSpPr>
          <p:cNvPr id="3" name="Subtitle 2">
            <a:extLst>
              <a:ext uri="{FF2B5EF4-FFF2-40B4-BE49-F238E27FC236}">
                <a16:creationId xmlns:a16="http://schemas.microsoft.com/office/drawing/2014/main" id="{667BF6B8-A5F2-4996-B223-B75282681F82}"/>
              </a:ext>
            </a:extLst>
          </p:cNvPr>
          <p:cNvSpPr>
            <a:spLocks noGrp="1"/>
          </p:cNvSpPr>
          <p:nvPr>
            <p:ph type="subTitle" idx="1"/>
          </p:nvPr>
        </p:nvSpPr>
        <p:spPr/>
        <p:txBody>
          <a:bodyPr>
            <a:normAutofit fontScale="77500" lnSpcReduction="20000"/>
          </a:bodyPr>
          <a:lstStyle/>
          <a:p>
            <a:r>
              <a:rPr lang="en-US" b="1" dirty="0"/>
              <a:t>By</a:t>
            </a:r>
          </a:p>
          <a:p>
            <a:r>
              <a:rPr lang="en-US" b="1" dirty="0"/>
              <a:t>Aparna Patil </a:t>
            </a:r>
            <a:r>
              <a:rPr lang="en-US" b="1" dirty="0" err="1"/>
              <a:t>Kose</a:t>
            </a:r>
            <a:endParaRPr lang="en-US" b="1" dirty="0"/>
          </a:p>
          <a:p>
            <a:r>
              <a:rPr lang="en-US" b="1" dirty="0"/>
              <a:t>Lecturer</a:t>
            </a:r>
          </a:p>
          <a:p>
            <a:r>
              <a:rPr lang="en-US" b="1" dirty="0"/>
              <a:t>Dept of Bioinformatics</a:t>
            </a:r>
          </a:p>
          <a:p>
            <a:r>
              <a:rPr lang="en-US" b="1" dirty="0"/>
              <a:t>G N Khalsa College</a:t>
            </a:r>
          </a:p>
          <a:p>
            <a:endParaRPr lang="en-US" b="1" dirty="0"/>
          </a:p>
        </p:txBody>
      </p:sp>
    </p:spTree>
    <p:extLst>
      <p:ext uri="{BB962C8B-B14F-4D97-AF65-F5344CB8AC3E}">
        <p14:creationId xmlns:p14="http://schemas.microsoft.com/office/powerpoint/2010/main" val="2502241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3E877AFD-A0FA-4D1A-8144-3D436C195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0144" y="844997"/>
            <a:ext cx="9268691" cy="5724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466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4606C-5FB0-46C1-92F1-770CFACF3105}"/>
              </a:ext>
            </a:extLst>
          </p:cNvPr>
          <p:cNvSpPr>
            <a:spLocks noGrp="1"/>
          </p:cNvSpPr>
          <p:nvPr>
            <p:ph type="title"/>
          </p:nvPr>
        </p:nvSpPr>
        <p:spPr>
          <a:xfrm>
            <a:off x="970395" y="642938"/>
            <a:ext cx="10515600" cy="1365971"/>
          </a:xfrm>
        </p:spPr>
        <p:txBody>
          <a:bodyPr/>
          <a:lstStyle/>
          <a:p>
            <a:pPr algn="ctr"/>
            <a:r>
              <a:rPr lang="en-US" b="1" dirty="0"/>
              <a:t>Cryo-electron microscopy</a:t>
            </a:r>
            <a:endParaRPr lang="en-US" dirty="0"/>
          </a:p>
        </p:txBody>
      </p:sp>
      <p:sp>
        <p:nvSpPr>
          <p:cNvPr id="3" name="Text Placeholder 2">
            <a:extLst>
              <a:ext uri="{FF2B5EF4-FFF2-40B4-BE49-F238E27FC236}">
                <a16:creationId xmlns:a16="http://schemas.microsoft.com/office/drawing/2014/main" id="{59081926-FD29-4326-9DFA-03A8660A2CE4}"/>
              </a:ext>
            </a:extLst>
          </p:cNvPr>
          <p:cNvSpPr>
            <a:spLocks noGrp="1"/>
          </p:cNvSpPr>
          <p:nvPr>
            <p:ph type="body" idx="1"/>
          </p:nvPr>
        </p:nvSpPr>
        <p:spPr>
          <a:xfrm>
            <a:off x="838200" y="2678906"/>
            <a:ext cx="10515600" cy="1500187"/>
          </a:xfrm>
        </p:spPr>
        <p:txBody>
          <a:bodyPr>
            <a:normAutofit/>
          </a:bodyPr>
          <a:lstStyle/>
          <a:p>
            <a:pPr algn="ctr"/>
            <a:r>
              <a:rPr lang="en-US" sz="4000" b="1" dirty="0"/>
              <a:t>Limitations and Applications</a:t>
            </a:r>
          </a:p>
          <a:p>
            <a:pPr algn="ctr"/>
            <a:r>
              <a:rPr lang="en-US" sz="4000" b="1" dirty="0"/>
              <a:t>(Self Study)</a:t>
            </a:r>
          </a:p>
        </p:txBody>
      </p:sp>
    </p:spTree>
    <p:extLst>
      <p:ext uri="{BB962C8B-B14F-4D97-AF65-F5344CB8AC3E}">
        <p14:creationId xmlns:p14="http://schemas.microsoft.com/office/powerpoint/2010/main" val="2658815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3C15-0EBA-4E08-AB43-961261F2C678}"/>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143D8712-E853-425D-9BE9-0954E9E0009B}"/>
              </a:ext>
            </a:extLst>
          </p:cNvPr>
          <p:cNvSpPr>
            <a:spLocks noGrp="1"/>
          </p:cNvSpPr>
          <p:nvPr>
            <p:ph idx="1"/>
          </p:nvPr>
        </p:nvSpPr>
        <p:spPr/>
        <p:txBody>
          <a:bodyPr/>
          <a:lstStyle/>
          <a:p>
            <a:r>
              <a:rPr lang="en-US" b="1" i="0" dirty="0">
                <a:solidFill>
                  <a:srgbClr val="000000"/>
                </a:solidFill>
                <a:effectLst/>
                <a:latin typeface="verdana" panose="020B0604030504040204" pitchFamily="34" charset="0"/>
              </a:rPr>
              <a:t>Cryo-electron microscopy (Cryo-EM)</a:t>
            </a:r>
            <a:r>
              <a:rPr lang="en-US" b="0" i="0" dirty="0">
                <a:solidFill>
                  <a:srgbClr val="000000"/>
                </a:solidFill>
                <a:effectLst/>
                <a:latin typeface="verdana" panose="020B0604030504040204" pitchFamily="34" charset="0"/>
              </a:rPr>
              <a:t> is a type of transmission electron microscopy (TEM) that allows for the specimen of interest to be viewed at cryogenic temperatures (-150 degree)</a:t>
            </a: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Following years of improvement, the cryo-electron microscope has become a valuable tool for viewing and studying the structures of various biological molecules. </a:t>
            </a:r>
          </a:p>
        </p:txBody>
      </p:sp>
    </p:spTree>
    <p:extLst>
      <p:ext uri="{BB962C8B-B14F-4D97-AF65-F5344CB8AC3E}">
        <p14:creationId xmlns:p14="http://schemas.microsoft.com/office/powerpoint/2010/main" val="2123978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0B18A-2CC4-4450-9D7C-428C79AACF87}"/>
              </a:ext>
            </a:extLst>
          </p:cNvPr>
          <p:cNvSpPr>
            <a:spLocks noGrp="1"/>
          </p:cNvSpPr>
          <p:nvPr>
            <p:ph type="title"/>
          </p:nvPr>
        </p:nvSpPr>
        <p:spPr/>
        <p:txBody>
          <a:bodyPr/>
          <a:lstStyle/>
          <a:p>
            <a:pPr algn="ctr"/>
            <a:r>
              <a:rPr lang="en-US" b="1" dirty="0"/>
              <a:t>TEM</a:t>
            </a:r>
          </a:p>
        </p:txBody>
      </p:sp>
      <p:sp>
        <p:nvSpPr>
          <p:cNvPr id="3" name="Content Placeholder 2">
            <a:extLst>
              <a:ext uri="{FF2B5EF4-FFF2-40B4-BE49-F238E27FC236}">
                <a16:creationId xmlns:a16="http://schemas.microsoft.com/office/drawing/2014/main" id="{B8EB76EC-2918-4CAF-AB33-83FE9D752801}"/>
              </a:ext>
            </a:extLst>
          </p:cNvPr>
          <p:cNvSpPr>
            <a:spLocks noGrp="1"/>
          </p:cNvSpPr>
          <p:nvPr>
            <p:ph idx="1"/>
          </p:nvPr>
        </p:nvSpPr>
        <p:spPr/>
        <p:txBody>
          <a:bodyPr>
            <a:normAutofit lnSpcReduction="10000"/>
          </a:bodyPr>
          <a:lstStyle/>
          <a:p>
            <a:r>
              <a:rPr lang="en-US" b="1" i="0" dirty="0">
                <a:solidFill>
                  <a:srgbClr val="000000"/>
                </a:solidFill>
                <a:effectLst/>
                <a:latin typeface="verdana" panose="020B0604030504040204" pitchFamily="34" charset="0"/>
              </a:rPr>
              <a:t>Transmission Electron Microscopy (TEM)</a:t>
            </a:r>
            <a:r>
              <a:rPr lang="en-US" b="0" i="0" dirty="0">
                <a:solidFill>
                  <a:srgbClr val="000000"/>
                </a:solidFill>
                <a:effectLst/>
                <a:latin typeface="verdana" panose="020B0604030504040204" pitchFamily="34" charset="0"/>
              </a:rPr>
              <a:t> refers to a technique where the image (of specimen) is formed by directing a high energy electron beam at a thin sample.</a:t>
            </a:r>
          </a:p>
          <a:p>
            <a:endParaRPr lang="en-US" dirty="0">
              <a:solidFill>
                <a:srgbClr val="000000"/>
              </a:solidFill>
              <a:latin typeface="verdana" panose="020B0604030504040204" pitchFamily="34" charset="0"/>
            </a:endParaRPr>
          </a:p>
          <a:p>
            <a:pPr algn="l"/>
            <a:r>
              <a:rPr lang="en-US" b="0" i="0" dirty="0">
                <a:solidFill>
                  <a:srgbClr val="000000"/>
                </a:solidFill>
                <a:effectLst/>
                <a:latin typeface="verdana" panose="020B0604030504040204" pitchFamily="34" charset="0"/>
              </a:rPr>
              <a:t>While cryo-electron microscopy encompasses a number of experimental methods (imaging intact tissue sections, imaging plunge frozen cells and </a:t>
            </a:r>
            <a:r>
              <a:rPr lang="en-US" b="0" i="0" u="sng" dirty="0">
                <a:solidFill>
                  <a:srgbClr val="226DAB"/>
                </a:solidFill>
                <a:effectLst/>
                <a:latin typeface="verdana" panose="020B0604030504040204" pitchFamily="34" charset="0"/>
                <a:hlinkClick r:id="rId2"/>
              </a:rPr>
              <a:t>virus</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etc</a:t>
            </a:r>
            <a:r>
              <a:rPr lang="en-US" b="0" i="0" dirty="0">
                <a:solidFill>
                  <a:srgbClr val="000000"/>
                </a:solidFill>
                <a:effectLst/>
                <a:latin typeface="verdana" panose="020B0604030504040204" pitchFamily="34" charset="0"/>
              </a:rPr>
              <a:t>), these methods are based on the principle of imaging radiation-sensitive specimens in a transmission electron microscope.</a:t>
            </a:r>
          </a:p>
          <a:p>
            <a:pPr marL="0" indent="0">
              <a:buNone/>
            </a:pPr>
            <a:endParaRPr lang="en-US" dirty="0"/>
          </a:p>
        </p:txBody>
      </p:sp>
    </p:spTree>
    <p:extLst>
      <p:ext uri="{BB962C8B-B14F-4D97-AF65-F5344CB8AC3E}">
        <p14:creationId xmlns:p14="http://schemas.microsoft.com/office/powerpoint/2010/main" val="1386630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25D6A-7322-47EF-AC96-467591EC5A28}"/>
              </a:ext>
            </a:extLst>
          </p:cNvPr>
          <p:cNvSpPr>
            <a:spLocks noGrp="1"/>
          </p:cNvSpPr>
          <p:nvPr>
            <p:ph type="title"/>
          </p:nvPr>
        </p:nvSpPr>
        <p:spPr/>
        <p:txBody>
          <a:bodyPr>
            <a:normAutofit fontScale="90000"/>
          </a:bodyPr>
          <a:lstStyle/>
          <a:p>
            <a:r>
              <a:rPr lang="en-US" b="1" i="0" dirty="0">
                <a:solidFill>
                  <a:srgbClr val="333333"/>
                </a:solidFill>
                <a:effectLst/>
                <a:latin typeface="verdana" panose="020B0604030504040204" pitchFamily="34" charset="0"/>
              </a:rPr>
              <a:t>Understanding the Significance of Electrons (Electrons vs. Photons)</a:t>
            </a:r>
            <a:br>
              <a:rPr lang="en-US" b="1" i="0" dirty="0">
                <a:solidFill>
                  <a:srgbClr val="333333"/>
                </a:solidFill>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C937FF55-3653-48FA-90CF-ABEED2889C49}"/>
              </a:ext>
            </a:extLst>
          </p:cNvPr>
          <p:cNvSpPr>
            <a:spLocks noGrp="1"/>
          </p:cNvSpPr>
          <p:nvPr>
            <p:ph idx="1"/>
          </p:nvPr>
        </p:nvSpPr>
        <p:spPr/>
        <p:txBody>
          <a:bodyPr>
            <a:normAutofit lnSpcReduction="10000"/>
          </a:bodyPr>
          <a:lstStyle/>
          <a:p>
            <a:pPr algn="l"/>
            <a:r>
              <a:rPr lang="en-US" sz="2400" b="0" i="0" dirty="0">
                <a:solidFill>
                  <a:srgbClr val="000000"/>
                </a:solidFill>
                <a:effectLst/>
                <a:latin typeface="verdana" panose="020B0604030504040204" pitchFamily="34" charset="0"/>
              </a:rPr>
              <a:t>Photons are packets of energy (basic particles of light) therefore, everything that one sees with their own eyes is due to the fact that these particles reflect off the physical objects we perceive and into our eyes. </a:t>
            </a:r>
          </a:p>
          <a:p>
            <a:pPr algn="l"/>
            <a:r>
              <a:rPr lang="en-US" sz="2400" b="0" i="0" dirty="0">
                <a:solidFill>
                  <a:srgbClr val="000000"/>
                </a:solidFill>
                <a:effectLst/>
                <a:latin typeface="verdana" panose="020B0604030504040204" pitchFamily="34" charset="0"/>
              </a:rPr>
              <a:t>However, because some of the objects (of specimen in this case) are too small compared to the wavelength of photons, they are unable to interact making it impossible to view them.</a:t>
            </a:r>
          </a:p>
          <a:p>
            <a:pPr algn="l"/>
            <a:r>
              <a:rPr lang="en-US" sz="2400" b="0" i="0" dirty="0">
                <a:solidFill>
                  <a:srgbClr val="000000"/>
                </a:solidFill>
                <a:effectLst/>
                <a:latin typeface="verdana" panose="020B0604030504040204" pitchFamily="34" charset="0"/>
              </a:rPr>
              <a:t>When it comes to the wavelength of electrons, it is small enough to interact with the objects making it possible to observe them. </a:t>
            </a:r>
          </a:p>
          <a:p>
            <a:pPr algn="l"/>
            <a:r>
              <a:rPr lang="en-US" sz="2400" b="0" i="0" dirty="0">
                <a:solidFill>
                  <a:srgbClr val="000000"/>
                </a:solidFill>
                <a:effectLst/>
                <a:latin typeface="verdana" panose="020B0604030504040204" pitchFamily="34" charset="0"/>
              </a:rPr>
              <a:t>Therefore, electrons become more suitable for the purposes of observing the small components of cells as well as a variety of molecular structures.</a:t>
            </a:r>
          </a:p>
          <a:p>
            <a:endParaRPr lang="en-US" sz="2400" dirty="0"/>
          </a:p>
        </p:txBody>
      </p:sp>
    </p:spTree>
    <p:extLst>
      <p:ext uri="{BB962C8B-B14F-4D97-AF65-F5344CB8AC3E}">
        <p14:creationId xmlns:p14="http://schemas.microsoft.com/office/powerpoint/2010/main" val="850908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5DAA3-B7CE-46D3-BB82-1B6D4803D6D1}"/>
              </a:ext>
            </a:extLst>
          </p:cNvPr>
          <p:cNvSpPr>
            <a:spLocks noGrp="1"/>
          </p:cNvSpPr>
          <p:nvPr>
            <p:ph type="title"/>
          </p:nvPr>
        </p:nvSpPr>
        <p:spPr/>
        <p:txBody>
          <a:bodyPr>
            <a:normAutofit fontScale="90000"/>
          </a:bodyPr>
          <a:lstStyle/>
          <a:p>
            <a:r>
              <a:rPr lang="en-US" b="1" i="0" dirty="0">
                <a:solidFill>
                  <a:srgbClr val="333333"/>
                </a:solidFill>
                <a:effectLst/>
                <a:latin typeface="verdana" panose="020B0604030504040204" pitchFamily="34" charset="0"/>
              </a:rPr>
              <a:t>Transmission Electron Microscope</a:t>
            </a:r>
            <a:br>
              <a:rPr lang="en-US" b="1" i="0" dirty="0">
                <a:solidFill>
                  <a:srgbClr val="333333"/>
                </a:solidFill>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E122D5DE-9CEF-475E-AECB-0494338B9F78}"/>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There are two major types of electron microscopes; </a:t>
            </a:r>
          </a:p>
          <a:p>
            <a:pPr marL="514350" indent="-514350">
              <a:buAutoNum type="alphaUcPeriod"/>
            </a:pPr>
            <a:r>
              <a:rPr lang="en-US" dirty="0">
                <a:solidFill>
                  <a:srgbClr val="000000"/>
                </a:solidFill>
                <a:latin typeface="verdana" panose="020B0604030504040204" pitchFamily="34" charset="0"/>
              </a:rPr>
              <a:t>T</a:t>
            </a:r>
            <a:r>
              <a:rPr lang="en-US" b="0" i="0" dirty="0">
                <a:solidFill>
                  <a:srgbClr val="000000"/>
                </a:solidFill>
                <a:effectLst/>
                <a:latin typeface="verdana" panose="020B0604030504040204" pitchFamily="34" charset="0"/>
              </a:rPr>
              <a:t>he scanning electron microscope</a:t>
            </a:r>
          </a:p>
          <a:p>
            <a:pPr marL="514350" indent="-514350">
              <a:buAutoNum type="alphaUcPeriod"/>
            </a:pPr>
            <a:r>
              <a:rPr lang="en-US" dirty="0">
                <a:solidFill>
                  <a:srgbClr val="000000"/>
                </a:solidFill>
                <a:latin typeface="verdana" panose="020B0604030504040204" pitchFamily="34" charset="0"/>
              </a:rPr>
              <a:t>The</a:t>
            </a:r>
            <a:r>
              <a:rPr lang="en-US" b="0" i="0" dirty="0">
                <a:solidFill>
                  <a:srgbClr val="000000"/>
                </a:solidFill>
                <a:effectLst/>
                <a:latin typeface="verdana" panose="020B0604030504040204" pitchFamily="34" charset="0"/>
              </a:rPr>
              <a:t> transmission electron microscope. </a:t>
            </a:r>
          </a:p>
          <a:p>
            <a:pPr marL="514350" indent="-514350">
              <a:buAutoNum type="alphaUcPeriod"/>
            </a:pPr>
            <a:endParaRPr lang="en-US" dirty="0">
              <a:solidFill>
                <a:srgbClr val="000000"/>
              </a:solidFill>
              <a:latin typeface="verdana" panose="020B0604030504040204" pitchFamily="34" charset="0"/>
            </a:endParaRPr>
          </a:p>
          <a:p>
            <a:pPr marL="0" indent="0">
              <a:buNone/>
            </a:pPr>
            <a:r>
              <a:rPr lang="en-US" b="0" i="0" dirty="0">
                <a:solidFill>
                  <a:srgbClr val="000000"/>
                </a:solidFill>
                <a:effectLst/>
                <a:latin typeface="verdana" panose="020B0604030504040204" pitchFamily="34" charset="0"/>
              </a:rPr>
              <a:t>However, because of the fact that the transmission electron microscopes offer higher resolution compared to the scanning electron microscopes, they are preferred when it comes to structural biology.</a:t>
            </a:r>
            <a:endParaRPr lang="en-US" dirty="0"/>
          </a:p>
        </p:txBody>
      </p:sp>
    </p:spTree>
    <p:extLst>
      <p:ext uri="{BB962C8B-B14F-4D97-AF65-F5344CB8AC3E}">
        <p14:creationId xmlns:p14="http://schemas.microsoft.com/office/powerpoint/2010/main" val="2114492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8781-DE43-4262-AB0A-82976D6E2AAB}"/>
              </a:ext>
            </a:extLst>
          </p:cNvPr>
          <p:cNvSpPr>
            <a:spLocks noGrp="1"/>
          </p:cNvSpPr>
          <p:nvPr>
            <p:ph type="title"/>
          </p:nvPr>
        </p:nvSpPr>
        <p:spPr/>
        <p:txBody>
          <a:bodyPr/>
          <a:lstStyle/>
          <a:p>
            <a:pPr algn="ctr"/>
            <a:r>
              <a:rPr lang="en-US" b="1" i="0" dirty="0">
                <a:solidFill>
                  <a:srgbClr val="333333"/>
                </a:solidFill>
                <a:effectLst/>
                <a:latin typeface="verdana" panose="020B0604030504040204" pitchFamily="34" charset="0"/>
              </a:rPr>
              <a:t>How the Cryo-EM Works</a:t>
            </a:r>
            <a:br>
              <a:rPr lang="en-US" b="1" i="0" dirty="0">
                <a:solidFill>
                  <a:srgbClr val="333333"/>
                </a:solidFill>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AD7F581E-0DCB-424F-8199-FA5FE86A46C6}"/>
              </a:ext>
            </a:extLst>
          </p:cNvPr>
          <p:cNvSpPr>
            <a:spLocks noGrp="1"/>
          </p:cNvSpPr>
          <p:nvPr>
            <p:ph idx="1"/>
          </p:nvPr>
        </p:nvSpPr>
        <p:spPr>
          <a:xfrm>
            <a:off x="512618" y="1330036"/>
            <a:ext cx="10841182" cy="4846927"/>
          </a:xfrm>
        </p:spPr>
        <p:txBody>
          <a:bodyPr>
            <a:normAutofit fontScale="70000" lnSpcReduction="20000"/>
          </a:bodyPr>
          <a:lstStyle/>
          <a:p>
            <a:pPr algn="l"/>
            <a:r>
              <a:rPr lang="en-US" b="0" i="0" dirty="0">
                <a:solidFill>
                  <a:srgbClr val="000000"/>
                </a:solidFill>
                <a:effectLst/>
                <a:latin typeface="verdana" panose="020B0604030504040204" pitchFamily="34" charset="0"/>
              </a:rPr>
              <a:t>TEM use the same working principle as the ordinary light microscope. </a:t>
            </a:r>
          </a:p>
          <a:p>
            <a:pPr algn="l"/>
            <a:r>
              <a:rPr lang="en-US" b="0" i="0" dirty="0">
                <a:solidFill>
                  <a:srgbClr val="000000"/>
                </a:solidFill>
                <a:effectLst/>
                <a:latin typeface="verdana" panose="020B0604030504040204" pitchFamily="34" charset="0"/>
              </a:rPr>
              <a:t>However, rather than using the limited wavelength of light, electrons with much lower wavelengths are used as the source of light.</a:t>
            </a:r>
          </a:p>
          <a:p>
            <a:pPr algn="l"/>
            <a:r>
              <a:rPr lang="en-US" b="0" i="0" dirty="0">
                <a:solidFill>
                  <a:srgbClr val="000000"/>
                </a:solidFill>
                <a:effectLst/>
                <a:latin typeface="verdana" panose="020B0604030504040204" pitchFamily="34" charset="0"/>
              </a:rPr>
              <a:t>For the TEM, there are two types of electron sources that are commonly used.</a:t>
            </a:r>
          </a:p>
          <a:p>
            <a:pPr marL="514350" indent="-514350" algn="l">
              <a:buAutoNum type="alphaUcPeriod"/>
            </a:pPr>
            <a:r>
              <a:rPr lang="en-US" b="0" i="0" dirty="0">
                <a:solidFill>
                  <a:srgbClr val="000000"/>
                </a:solidFill>
                <a:effectLst/>
                <a:latin typeface="verdana" panose="020B0604030504040204" pitchFamily="34" charset="0"/>
              </a:rPr>
              <a:t>thermionic electron guns and </a:t>
            </a:r>
            <a:endParaRPr lang="en-US" dirty="0">
              <a:solidFill>
                <a:srgbClr val="000000"/>
              </a:solidFill>
              <a:latin typeface="verdana" panose="020B0604030504040204" pitchFamily="34" charset="0"/>
            </a:endParaRPr>
          </a:p>
          <a:p>
            <a:pPr marL="514350" indent="-514350" algn="l">
              <a:buAutoNum type="alphaUcPeriod"/>
            </a:pPr>
            <a:r>
              <a:rPr lang="en-US" b="0" i="0" dirty="0">
                <a:solidFill>
                  <a:srgbClr val="000000"/>
                </a:solidFill>
                <a:effectLst/>
                <a:latin typeface="verdana" panose="020B0604030504040204" pitchFamily="34" charset="0"/>
              </a:rPr>
              <a:t>field emission guns. </a:t>
            </a:r>
          </a:p>
          <a:p>
            <a:pPr marL="0" indent="0" algn="l">
              <a:buNone/>
            </a:pPr>
            <a:endParaRPr lang="en-US" b="0" i="0" dirty="0">
              <a:solidFill>
                <a:srgbClr val="000000"/>
              </a:solidFill>
              <a:effectLst/>
              <a:latin typeface="verdana" panose="020B0604030504040204" pitchFamily="34" charset="0"/>
            </a:endParaRPr>
          </a:p>
          <a:p>
            <a:r>
              <a:rPr lang="en-US" b="0" i="0" dirty="0">
                <a:solidFill>
                  <a:srgbClr val="000000"/>
                </a:solidFill>
                <a:effectLst/>
                <a:latin typeface="verdana" panose="020B0604030504040204" pitchFamily="34" charset="0"/>
              </a:rPr>
              <a:t>Whereas electrons are emitted from such heated filaments as bent tungsten or sharp lanthanum hexaboride crystal in thermionic electron guns, they are emitted from a sharp, pointed cathode by a string electric field in field emission guns.</a:t>
            </a:r>
          </a:p>
          <a:p>
            <a:pPr algn="l"/>
            <a:r>
              <a:rPr lang="en-US" b="0" i="0" dirty="0">
                <a:solidFill>
                  <a:srgbClr val="000000"/>
                </a:solidFill>
                <a:effectLst/>
                <a:latin typeface="verdana" panose="020B0604030504040204" pitchFamily="34" charset="0"/>
              </a:rPr>
              <a:t>For TEM, the electron gun uses electronic coils as well as high voltages to accelerate the electrons to extremely high speeds (thus shorter waves). The electrons then travel through the anode, an aperture and into the vacuum tube.</a:t>
            </a:r>
          </a:p>
          <a:p>
            <a:pPr algn="l"/>
            <a:r>
              <a:rPr lang="en-US" b="0" i="0" dirty="0">
                <a:solidFill>
                  <a:srgbClr val="000000"/>
                </a:solidFill>
                <a:effectLst/>
                <a:latin typeface="verdana" panose="020B0604030504040204" pitchFamily="34" charset="0"/>
              </a:rPr>
              <a:t>Unlike the light microscope, the TEM has in place electromagnetic lenses that bend the electron beam though the Lorentz force. The lenses also direct the beam through the tube and onto the specimen.</a:t>
            </a:r>
          </a:p>
          <a:p>
            <a:endParaRPr lang="en-US" dirty="0"/>
          </a:p>
        </p:txBody>
      </p:sp>
    </p:spTree>
    <p:extLst>
      <p:ext uri="{BB962C8B-B14F-4D97-AF65-F5344CB8AC3E}">
        <p14:creationId xmlns:p14="http://schemas.microsoft.com/office/powerpoint/2010/main" val="1254940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64A4B6-F46E-4C42-A636-1DF5D3971AE8}"/>
              </a:ext>
            </a:extLst>
          </p:cNvPr>
          <p:cNvPicPr>
            <a:picLocks noChangeAspect="1"/>
          </p:cNvPicPr>
          <p:nvPr/>
        </p:nvPicPr>
        <p:blipFill>
          <a:blip r:embed="rId2"/>
          <a:stretch>
            <a:fillRect/>
          </a:stretch>
        </p:blipFill>
        <p:spPr>
          <a:xfrm>
            <a:off x="2951019" y="1091167"/>
            <a:ext cx="7495307" cy="5026914"/>
          </a:xfrm>
          <a:prstGeom prst="rect">
            <a:avLst/>
          </a:prstGeom>
        </p:spPr>
      </p:pic>
    </p:spTree>
    <p:extLst>
      <p:ext uri="{BB962C8B-B14F-4D97-AF65-F5344CB8AC3E}">
        <p14:creationId xmlns:p14="http://schemas.microsoft.com/office/powerpoint/2010/main" val="216044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DC614-E5BC-454B-9CE7-35C71249BDCF}"/>
              </a:ext>
            </a:extLst>
          </p:cNvPr>
          <p:cNvSpPr>
            <a:spLocks noGrp="1"/>
          </p:cNvSpPr>
          <p:nvPr>
            <p:ph type="title"/>
          </p:nvPr>
        </p:nvSpPr>
        <p:spPr/>
        <p:txBody>
          <a:bodyPr/>
          <a:lstStyle/>
          <a:p>
            <a:pPr algn="ctr"/>
            <a:r>
              <a:rPr lang="en-US" b="1"/>
              <a:t>WORKING</a:t>
            </a:r>
            <a:endParaRPr lang="en-US" b="1" dirty="0"/>
          </a:p>
        </p:txBody>
      </p:sp>
      <p:sp>
        <p:nvSpPr>
          <p:cNvPr id="3" name="Content Placeholder 2">
            <a:extLst>
              <a:ext uri="{FF2B5EF4-FFF2-40B4-BE49-F238E27FC236}">
                <a16:creationId xmlns:a16="http://schemas.microsoft.com/office/drawing/2014/main" id="{8300CEDC-8F3A-4298-934C-38DDDCD947C1}"/>
              </a:ext>
            </a:extLst>
          </p:cNvPr>
          <p:cNvSpPr>
            <a:spLocks noGrp="1"/>
          </p:cNvSpPr>
          <p:nvPr>
            <p:ph idx="1"/>
          </p:nvPr>
        </p:nvSpPr>
        <p:spPr>
          <a:xfrm>
            <a:off x="595745" y="1385455"/>
            <a:ext cx="10758055" cy="4791508"/>
          </a:xfrm>
        </p:spPr>
        <p:txBody>
          <a:bodyPr>
            <a:normAutofit lnSpcReduction="10000"/>
          </a:bodyPr>
          <a:lstStyle/>
          <a:p>
            <a:r>
              <a:rPr lang="en-US" b="0" i="0" dirty="0">
                <a:solidFill>
                  <a:srgbClr val="000000"/>
                </a:solidFill>
                <a:effectLst/>
                <a:latin typeface="verdana" panose="020B0604030504040204" pitchFamily="34" charset="0"/>
              </a:rPr>
              <a:t>In Cryo-Electron Microscopy the sample under observation is usually frozen (frozen-hydrated) for preservation purposes. </a:t>
            </a:r>
          </a:p>
          <a:p>
            <a:r>
              <a:rPr lang="en-US" b="0" i="0" dirty="0">
                <a:solidFill>
                  <a:srgbClr val="000000"/>
                </a:solidFill>
                <a:effectLst/>
                <a:latin typeface="verdana" panose="020B0604030504040204" pitchFamily="34" charset="0"/>
              </a:rPr>
              <a:t>Here, a very thin slide of the specimen may be rapidly plunged into a liquid ethane bath and viewed in their natural state. </a:t>
            </a:r>
          </a:p>
          <a:p>
            <a:r>
              <a:rPr lang="en-US" b="0" i="0" dirty="0">
                <a:solidFill>
                  <a:srgbClr val="000000"/>
                </a:solidFill>
                <a:effectLst/>
                <a:latin typeface="verdana" panose="020B0604030504040204" pitchFamily="34" charset="0"/>
              </a:rPr>
              <a:t>Solvents like water or a salt solution is used to ensure that the sample remains stable.</a:t>
            </a:r>
          </a:p>
          <a:p>
            <a:r>
              <a:rPr lang="en-US" dirty="0" err="1">
                <a:solidFill>
                  <a:srgbClr val="000000"/>
                </a:solidFill>
                <a:latin typeface="verdana" panose="020B0604030504040204" pitchFamily="34" charset="0"/>
              </a:rPr>
              <a:t>i.e</a:t>
            </a:r>
            <a:r>
              <a:rPr lang="en-US" dirty="0">
                <a:solidFill>
                  <a:srgbClr val="000000"/>
                </a:solidFill>
                <a:latin typeface="verdana" panose="020B0604030504040204" pitchFamily="34" charset="0"/>
              </a:rPr>
              <a:t> </a:t>
            </a:r>
            <a:r>
              <a:rPr lang="en-US" b="0" i="0" dirty="0">
                <a:solidFill>
                  <a:srgbClr val="000000"/>
                </a:solidFill>
                <a:effectLst/>
                <a:latin typeface="verdana" panose="020B0604030504040204" pitchFamily="34" charset="0"/>
              </a:rPr>
              <a:t>The solvent water around the specimen is frozen in place when the sample is plunged into the cold medium thus cryogenically preserving and protecting the specimen.</a:t>
            </a:r>
            <a:endParaRPr lang="en-US" dirty="0"/>
          </a:p>
        </p:txBody>
      </p:sp>
    </p:spTree>
    <p:extLst>
      <p:ext uri="{BB962C8B-B14F-4D97-AF65-F5344CB8AC3E}">
        <p14:creationId xmlns:p14="http://schemas.microsoft.com/office/powerpoint/2010/main" val="155313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88A163-2E1F-4A7D-AE21-9D9232DFD795}"/>
              </a:ext>
            </a:extLst>
          </p:cNvPr>
          <p:cNvSpPr>
            <a:spLocks noGrp="1"/>
          </p:cNvSpPr>
          <p:nvPr>
            <p:ph idx="1"/>
          </p:nvPr>
        </p:nvSpPr>
        <p:spPr>
          <a:xfrm>
            <a:off x="415636" y="415636"/>
            <a:ext cx="10938164" cy="5761327"/>
          </a:xfrm>
        </p:spPr>
        <p:txBody>
          <a:bodyPr/>
          <a:lstStyle/>
          <a:p>
            <a:r>
              <a:rPr lang="en-US" b="0" i="0" dirty="0">
                <a:solidFill>
                  <a:srgbClr val="000000"/>
                </a:solidFill>
                <a:effectLst/>
                <a:latin typeface="verdana" panose="020B0604030504040204" pitchFamily="34" charset="0"/>
              </a:rPr>
              <a:t>it is very important that the process of freezing the sample is very quick and prevents the frozen water around the specimen sample from forming cubic ice.</a:t>
            </a:r>
          </a:p>
          <a:p>
            <a:r>
              <a:rPr lang="en-US" b="0" i="0" dirty="0">
                <a:solidFill>
                  <a:srgbClr val="000000"/>
                </a:solidFill>
                <a:effectLst/>
                <a:latin typeface="verdana" panose="020B0604030504040204" pitchFamily="34" charset="0"/>
              </a:rPr>
              <a:t> In the event that ice is formed, it readily absorbs the electron beam, which in turn conceals the sample. </a:t>
            </a:r>
          </a:p>
          <a:p>
            <a:r>
              <a:rPr lang="en-US" b="0" i="0" dirty="0">
                <a:solidFill>
                  <a:srgbClr val="000000"/>
                </a:solidFill>
                <a:effectLst/>
                <a:latin typeface="verdana" panose="020B0604030504040204" pitchFamily="34" charset="0"/>
              </a:rPr>
              <a:t>For this reason, it is essential that the sample be plunged in to the cooling liquid rapidly so that the water only freezes around the specimen for clear images.</a:t>
            </a:r>
            <a:endParaRPr lang="en-US" dirty="0"/>
          </a:p>
        </p:txBody>
      </p:sp>
    </p:spTree>
    <p:extLst>
      <p:ext uri="{BB962C8B-B14F-4D97-AF65-F5344CB8AC3E}">
        <p14:creationId xmlns:p14="http://schemas.microsoft.com/office/powerpoint/2010/main" val="2609978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700</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verdana</vt:lpstr>
      <vt:lpstr>Office Theme</vt:lpstr>
      <vt:lpstr>Cryo-electron microscopy</vt:lpstr>
      <vt:lpstr>Introduction</vt:lpstr>
      <vt:lpstr>TEM</vt:lpstr>
      <vt:lpstr>Understanding the Significance of Electrons (Electrons vs. Photons) </vt:lpstr>
      <vt:lpstr>Transmission Electron Microscope </vt:lpstr>
      <vt:lpstr>How the Cryo-EM Works </vt:lpstr>
      <vt:lpstr>PowerPoint Presentation</vt:lpstr>
      <vt:lpstr>WORKING</vt:lpstr>
      <vt:lpstr>PowerPoint Presentation</vt:lpstr>
      <vt:lpstr>PowerPoint Presentation</vt:lpstr>
      <vt:lpstr>Cryo-electron microscopy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Cryo-electron microscopy</dc:title>
  <dc:creator>dell</dc:creator>
  <cp:lastModifiedBy>dell</cp:lastModifiedBy>
  <cp:revision>2</cp:revision>
  <dcterms:created xsi:type="dcterms:W3CDTF">2022-03-26T20:13:24Z</dcterms:created>
  <dcterms:modified xsi:type="dcterms:W3CDTF">2022-03-26T20:26:45Z</dcterms:modified>
</cp:coreProperties>
</file>