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8" roundtripDataSignature="AMtx7mgPWcTHOHz168GaQ9GY7C5hErix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5183188" y="987425"/>
            <a:ext cx="6172200" cy="4873625"/>
          </a:xfrm>
          <a:prstGeom prst="rect">
            <a:avLst/>
          </a:prstGeom>
          <a:noFill/>
          <a:ln>
            <a:noFill/>
          </a:ln>
        </p:spPr>
      </p:sp>
      <p:sp>
        <p:nvSpPr>
          <p:cNvPr id="64" name="Google Shape;64;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Roboto"/>
              <a:buNone/>
            </a:pPr>
            <a:r>
              <a:rPr b="0" i="0" lang="en-US" sz="3200">
                <a:latin typeface="Roboto"/>
                <a:ea typeface="Roboto"/>
                <a:cs typeface="Roboto"/>
                <a:sym typeface="Roboto"/>
              </a:rPr>
              <a:t>NMR Spectroscopy</a:t>
            </a:r>
            <a:br>
              <a:rPr b="0" i="0" lang="en-US" sz="3200">
                <a:latin typeface="Roboto"/>
                <a:ea typeface="Roboto"/>
                <a:cs typeface="Roboto"/>
                <a:sym typeface="Roboto"/>
              </a:rPr>
            </a:br>
            <a:r>
              <a:rPr b="0" i="0" lang="en-US" sz="3200">
                <a:latin typeface="Roboto"/>
                <a:ea typeface="Roboto"/>
                <a:cs typeface="Roboto"/>
                <a:sym typeface="Roboto"/>
              </a:rPr>
              <a:t> (Nuclear Magnetic Resonance)</a:t>
            </a:r>
            <a:br>
              <a:rPr b="0" i="0" lang="en-US" sz="3200">
                <a:latin typeface="Roboto"/>
                <a:ea typeface="Roboto"/>
                <a:cs typeface="Roboto"/>
                <a:sym typeface="Roboto"/>
              </a:rPr>
            </a:br>
            <a:endParaRPr sz="3200"/>
          </a:p>
        </p:txBody>
      </p:sp>
      <p:sp>
        <p:nvSpPr>
          <p:cNvPr id="85" name="Google Shape;85;p1"/>
          <p:cNvSpPr txBox="1"/>
          <p:nvPr>
            <p:ph idx="1" type="subTitle"/>
          </p:nvPr>
        </p:nvSpPr>
        <p:spPr>
          <a:xfrm>
            <a:off x="1524000" y="4202690"/>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b="1" lang="en-US" sz="2400"/>
              <a:t>By</a:t>
            </a:r>
            <a:endParaRPr/>
          </a:p>
          <a:p>
            <a:pPr indent="0" lvl="0" marL="0" rtl="0" algn="ctr">
              <a:lnSpc>
                <a:spcPct val="90000"/>
              </a:lnSpc>
              <a:spcBef>
                <a:spcPts val="1000"/>
              </a:spcBef>
              <a:spcAft>
                <a:spcPts val="0"/>
              </a:spcAft>
              <a:buClr>
                <a:schemeClr val="dk1"/>
              </a:buClr>
              <a:buSzPts val="2400"/>
              <a:buNone/>
            </a:pPr>
            <a:r>
              <a:rPr b="1" lang="en-US" sz="2400"/>
              <a:t>Aparna Patil Kose</a:t>
            </a:r>
            <a:endParaRPr/>
          </a:p>
          <a:p>
            <a:pPr indent="0" lvl="0" marL="0" rtl="0" algn="ctr">
              <a:lnSpc>
                <a:spcPct val="90000"/>
              </a:lnSpc>
              <a:spcBef>
                <a:spcPts val="1000"/>
              </a:spcBef>
              <a:spcAft>
                <a:spcPts val="0"/>
              </a:spcAft>
              <a:buClr>
                <a:schemeClr val="dk1"/>
              </a:buClr>
              <a:buSzPts val="2400"/>
              <a:buNone/>
            </a:pPr>
            <a:r>
              <a:rPr b="1" lang="en-US" sz="2400"/>
              <a:t>Lecturer</a:t>
            </a:r>
            <a:endParaRPr/>
          </a:p>
          <a:p>
            <a:pPr indent="0" lvl="0" marL="0" rtl="0" algn="ctr">
              <a:lnSpc>
                <a:spcPct val="90000"/>
              </a:lnSpc>
              <a:spcBef>
                <a:spcPts val="1000"/>
              </a:spcBef>
              <a:spcAft>
                <a:spcPts val="0"/>
              </a:spcAft>
              <a:buClr>
                <a:schemeClr val="dk1"/>
              </a:buClr>
              <a:buSzPts val="2400"/>
              <a:buNone/>
            </a:pPr>
            <a:r>
              <a:rPr b="1" lang="en-US" sz="2400"/>
              <a:t>Dept of Bioinformatics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Introduction</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800"/>
              <a:buChar char="•"/>
            </a:pPr>
            <a:r>
              <a:rPr b="0" i="0" lang="en-US">
                <a:solidFill>
                  <a:srgbClr val="333333"/>
                </a:solidFill>
                <a:latin typeface="Roboto"/>
                <a:ea typeface="Roboto"/>
                <a:cs typeface="Roboto"/>
                <a:sym typeface="Roboto"/>
              </a:rPr>
              <a:t>Nuclear magnetic resonance (NMR) spectroscopy is the study of molecules by recording the interaction of radiofrequency (Rf) electromagnetic radiations with the nuclei of molecules placed in a strong magnetic field.</a:t>
            </a:r>
            <a:endParaRPr/>
          </a:p>
          <a:p>
            <a:pPr indent="-50800" lvl="0" marL="228600" rtl="0" algn="l">
              <a:lnSpc>
                <a:spcPct val="90000"/>
              </a:lnSpc>
              <a:spcBef>
                <a:spcPts val="1000"/>
              </a:spcBef>
              <a:spcAft>
                <a:spcPts val="0"/>
              </a:spcAft>
              <a:buClr>
                <a:schemeClr val="dk1"/>
              </a:buClr>
              <a:buSzPts val="2800"/>
              <a:buNone/>
            </a:pPr>
            <a:r>
              <a:t/>
            </a:r>
            <a:endParaRPr>
              <a:solidFill>
                <a:srgbClr val="333333"/>
              </a:solidFill>
              <a:latin typeface="Roboto"/>
              <a:ea typeface="Roboto"/>
              <a:cs typeface="Roboto"/>
              <a:sym typeface="Roboto"/>
            </a:endParaRPr>
          </a:p>
          <a:p>
            <a:pPr indent="-228600" lvl="0" marL="228600" rtl="0" algn="l">
              <a:lnSpc>
                <a:spcPct val="90000"/>
              </a:lnSpc>
              <a:spcBef>
                <a:spcPts val="1000"/>
              </a:spcBef>
              <a:spcAft>
                <a:spcPts val="0"/>
              </a:spcAft>
              <a:buClr>
                <a:srgbClr val="333333"/>
              </a:buClr>
              <a:buSzPts val="2800"/>
              <a:buChar char="•"/>
            </a:pPr>
            <a:r>
              <a:rPr b="0" i="0" lang="en-US">
                <a:solidFill>
                  <a:srgbClr val="333333"/>
                </a:solidFill>
                <a:latin typeface="Roboto"/>
                <a:ea typeface="Roboto"/>
                <a:cs typeface="Roboto"/>
                <a:sym typeface="Roboto"/>
              </a:rPr>
              <a:t>It relies on the phenomenon of nuclear magnetic resonance and provides detailed information about the structure, dynamics, reaction state, and chemical environment of molecules.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813588"/>
              </a:buClr>
              <a:buSzPts val="4400"/>
              <a:buFont typeface="Roboto"/>
              <a:buNone/>
            </a:pPr>
            <a:r>
              <a:rPr b="0" i="0" lang="en-US">
                <a:solidFill>
                  <a:srgbClr val="813588"/>
                </a:solidFill>
                <a:latin typeface="Roboto"/>
                <a:ea typeface="Roboto"/>
                <a:cs typeface="Roboto"/>
                <a:sym typeface="Roboto"/>
              </a:rPr>
              <a:t>Basis of NMR </a:t>
            </a:r>
            <a:r>
              <a:rPr b="0" i="0" lang="en-US">
                <a:solidFill>
                  <a:srgbClr val="800080"/>
                </a:solidFill>
                <a:latin typeface="Roboto"/>
                <a:ea typeface="Roboto"/>
                <a:cs typeface="Roboto"/>
                <a:sym typeface="Roboto"/>
              </a:rPr>
              <a:t>Spectroscopy</a:t>
            </a:r>
            <a:br>
              <a:rPr b="0" i="0" lang="en-US">
                <a:solidFill>
                  <a:srgbClr val="813588"/>
                </a:solidFill>
                <a:latin typeface="Roboto"/>
                <a:ea typeface="Roboto"/>
                <a:cs typeface="Roboto"/>
                <a:sym typeface="Roboto"/>
              </a:rPr>
            </a:br>
            <a:endParaRPr/>
          </a:p>
        </p:txBody>
      </p:sp>
      <p:sp>
        <p:nvSpPr>
          <p:cNvPr id="97" name="Google Shape;97;p3"/>
          <p:cNvSpPr txBox="1"/>
          <p:nvPr>
            <p:ph idx="1" type="body"/>
          </p:nvPr>
        </p:nvSpPr>
        <p:spPr>
          <a:xfrm>
            <a:off x="424069" y="1298713"/>
            <a:ext cx="11502887" cy="4878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33333"/>
              </a:buClr>
              <a:buSzPts val="2000"/>
              <a:buChar char="•"/>
            </a:pPr>
            <a:r>
              <a:rPr b="0" i="0" lang="en-US" sz="2000">
                <a:solidFill>
                  <a:srgbClr val="333333"/>
                </a:solidFill>
                <a:latin typeface="Roboto"/>
                <a:ea typeface="Roboto"/>
                <a:cs typeface="Roboto"/>
                <a:sym typeface="Roboto"/>
              </a:rPr>
              <a:t>NMR was first detected experimentally at the end of 1945, nearly concurrently with the work groups Felix Bloch, Stanford University and Edward Purcell, Harvard University.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The first NMR spectra was first published in the same issue of the Physical Review in January 1946. Bloch and Purcell were jointly awarded the 1952 Nobel Prize in Physics for their research of Nuclear Magnetic Resonance Spectroscopy.</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NMR spectroscopy is a crucial analytical tool for organic chemists. </a:t>
            </a:r>
            <a:endParaRPr sz="2000">
              <a:solidFill>
                <a:srgbClr val="333333"/>
              </a:solidFill>
              <a:latin typeface="Roboto"/>
              <a:ea typeface="Roboto"/>
              <a:cs typeface="Roboto"/>
              <a:sym typeface="Roboto"/>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The research in the organic lab has been significantly improved with the aid of the NMR.</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Not only can it provide information on the structure of the molecule, it can also determine the content and purity of the sample.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Proton (1H) NMR is one of the most widely used NMR methods by organic chemists. </a:t>
            </a:r>
            <a:endParaRPr/>
          </a:p>
          <a:p>
            <a:pPr indent="-228600" lvl="0" marL="228600" rtl="0" algn="l">
              <a:lnSpc>
                <a:spcPct val="90000"/>
              </a:lnSpc>
              <a:spcBef>
                <a:spcPts val="1000"/>
              </a:spcBef>
              <a:spcAft>
                <a:spcPts val="0"/>
              </a:spcAft>
              <a:buClr>
                <a:srgbClr val="333333"/>
              </a:buClr>
              <a:buSzPts val="2000"/>
              <a:buChar char="•"/>
            </a:pPr>
            <a:r>
              <a:rPr b="0" i="0" lang="en-US" sz="2000">
                <a:solidFill>
                  <a:srgbClr val="333333"/>
                </a:solidFill>
                <a:latin typeface="Roboto"/>
                <a:ea typeface="Roboto"/>
                <a:cs typeface="Roboto"/>
                <a:sym typeface="Roboto"/>
              </a:rPr>
              <a:t>The protons present in the molecule will behave differently depending on the surrounding chemical environment, making it possible to elucidate their structure.</a:t>
            </a:r>
            <a:endParaRPr/>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823"/>
              </a:buClr>
              <a:buSzPts val="4400"/>
              <a:buFont typeface="Arial"/>
              <a:buNone/>
            </a:pPr>
            <a:r>
              <a:rPr b="1" i="0" lang="en-US">
                <a:solidFill>
                  <a:srgbClr val="000823"/>
                </a:solidFill>
                <a:latin typeface="Arial"/>
                <a:ea typeface="Arial"/>
                <a:cs typeface="Arial"/>
                <a:sym typeface="Arial"/>
              </a:rPr>
              <a:t>Principle of NMR spectroscopy</a:t>
            </a:r>
            <a:br>
              <a:rPr b="1" i="0" lang="en-US">
                <a:solidFill>
                  <a:srgbClr val="000823"/>
                </a:solidFill>
                <a:latin typeface="Arial"/>
                <a:ea typeface="Arial"/>
                <a:cs typeface="Arial"/>
                <a:sym typeface="Arial"/>
              </a:rPr>
            </a:br>
            <a:endParaRPr/>
          </a:p>
        </p:txBody>
      </p:sp>
      <p:sp>
        <p:nvSpPr>
          <p:cNvPr id="103" name="Google Shape;103;p4"/>
          <p:cNvSpPr txBox="1"/>
          <p:nvPr>
            <p:ph idx="1" type="body"/>
          </p:nvPr>
        </p:nvSpPr>
        <p:spPr>
          <a:xfrm>
            <a:off x="424069" y="1192696"/>
            <a:ext cx="11502887" cy="4984267"/>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Many nuclei have spin, and all nuclei are electrically charged, according to the NMR principle. </a:t>
            </a:r>
            <a:endParaRPr/>
          </a:p>
          <a:p>
            <a:pPr indent="-228600" lvl="0" marL="228600" rtl="0" algn="l">
              <a:lnSpc>
                <a:spcPct val="90000"/>
              </a:lnSpc>
              <a:spcBef>
                <a:spcPts val="1000"/>
              </a:spcBef>
              <a:spcAft>
                <a:spcPts val="0"/>
              </a:spcAft>
              <a:buClr>
                <a:srgbClr val="333333"/>
              </a:buClr>
              <a:buSzPct val="100000"/>
              <a:buChar char="•"/>
            </a:pPr>
            <a:r>
              <a:rPr b="0" i="0" lang="en-US">
                <a:solidFill>
                  <a:srgbClr val="333333"/>
                </a:solidFill>
                <a:latin typeface="Roboto"/>
                <a:ea typeface="Roboto"/>
                <a:cs typeface="Roboto"/>
                <a:sym typeface="Roboto"/>
              </a:rPr>
              <a:t>An energy transfer from the base energy to a higher energy level is achievable when an external magnetic field is supplied.</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All nuclei are electrically charged and many have spin.</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Transfer of energy is possible from base energy to higher energy levels when an external magnetic field is applied.</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The transfer of energy occurs at a wavelength that coincides with the radio frequency.</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Also, energy is emitted at the same frequency when the spin comes back to its base level.</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Therefore, by measuring the signal which matches this transfer the processing of the NMR spectrum for the concerned nucleus is yield.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800080"/>
              </a:buClr>
              <a:buSzPts val="4400"/>
              <a:buFont typeface="Roboto"/>
              <a:buNone/>
            </a:pPr>
            <a:r>
              <a:rPr b="0" i="0" lang="en-US">
                <a:solidFill>
                  <a:srgbClr val="800080"/>
                </a:solidFill>
                <a:latin typeface="Roboto"/>
                <a:ea typeface="Roboto"/>
                <a:cs typeface="Roboto"/>
                <a:sym typeface="Roboto"/>
              </a:rPr>
              <a:t>NMR Spectroscopy Working</a:t>
            </a:r>
            <a:endParaRPr b="0" i="0">
              <a:solidFill>
                <a:srgbClr val="813588"/>
              </a:solidFill>
              <a:latin typeface="Roboto"/>
              <a:ea typeface="Roboto"/>
              <a:cs typeface="Roboto"/>
              <a:sym typeface="Roboto"/>
            </a:endParaRPr>
          </a:p>
        </p:txBody>
      </p:sp>
      <p:sp>
        <p:nvSpPr>
          <p:cNvPr id="109" name="Google Shape;109;p5"/>
          <p:cNvSpPr txBox="1"/>
          <p:nvPr>
            <p:ph idx="1" type="body"/>
          </p:nvPr>
        </p:nvSpPr>
        <p:spPr>
          <a:xfrm>
            <a:off x="662609" y="1537252"/>
            <a:ext cx="10691191" cy="463971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Place the sample in a magnetic field.</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Excite the nuclei sample into nuclear magnetic resonance with the help of radio waves to produce NMR signals.</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These NMR signals are detected with sensitive radio receivers.</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The resonance frequency of an atom in a molecule is changed by the intramolecular magnetic field surrounding it.</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This gives details of a molecule’s individual </a:t>
            </a:r>
            <a:r>
              <a:rPr lang="en-US">
                <a:solidFill>
                  <a:srgbClr val="73AD21"/>
                </a:solidFill>
                <a:latin typeface="Roboto"/>
                <a:ea typeface="Roboto"/>
                <a:cs typeface="Roboto"/>
                <a:sym typeface="Roboto"/>
              </a:rPr>
              <a:t>functional groups</a:t>
            </a:r>
            <a:r>
              <a:rPr b="0" i="0" lang="en-US">
                <a:solidFill>
                  <a:srgbClr val="333333"/>
                </a:solidFill>
                <a:latin typeface="Roboto"/>
                <a:ea typeface="Roboto"/>
                <a:cs typeface="Roboto"/>
                <a:sym typeface="Roboto"/>
              </a:rPr>
              <a:t> and its electronic structure.</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Nuclear magnetic resonance spectroscopy is a conclusive method of identifying monomolecular organic compounds.</a:t>
            </a:r>
            <a:endParaRPr/>
          </a:p>
          <a:p>
            <a:pPr indent="-228600" lvl="0" marL="228600" rtl="0" algn="l">
              <a:lnSpc>
                <a:spcPct val="90000"/>
              </a:lnSpc>
              <a:spcBef>
                <a:spcPts val="1000"/>
              </a:spcBef>
              <a:spcAft>
                <a:spcPts val="0"/>
              </a:spcAft>
              <a:buClr>
                <a:srgbClr val="333333"/>
              </a:buClr>
              <a:buSzPct val="100000"/>
              <a:buFont typeface="Arial"/>
              <a:buChar char="•"/>
            </a:pPr>
            <a:r>
              <a:rPr b="0" i="0" lang="en-US">
                <a:solidFill>
                  <a:srgbClr val="333333"/>
                </a:solidFill>
                <a:latin typeface="Roboto"/>
                <a:ea typeface="Roboto"/>
                <a:cs typeface="Roboto"/>
                <a:sym typeface="Roboto"/>
              </a:rPr>
              <a:t>This method provides details of the reaction state, structure, chemical environment and dynamics of a molecule.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800080"/>
              </a:buClr>
              <a:buSzPts val="4400"/>
              <a:buFont typeface="Roboto"/>
              <a:buNone/>
            </a:pPr>
            <a:r>
              <a:rPr b="0" i="0" lang="en-US">
                <a:solidFill>
                  <a:srgbClr val="800080"/>
                </a:solidFill>
                <a:latin typeface="Roboto"/>
                <a:ea typeface="Roboto"/>
                <a:cs typeface="Roboto"/>
                <a:sym typeface="Roboto"/>
              </a:rPr>
              <a:t>NMR Spectroscopy Instrumentation</a:t>
            </a:r>
            <a:br>
              <a:rPr b="0" i="0" lang="en-US">
                <a:solidFill>
                  <a:srgbClr val="813588"/>
                </a:solidFill>
                <a:latin typeface="Roboto"/>
                <a:ea typeface="Roboto"/>
                <a:cs typeface="Roboto"/>
                <a:sym typeface="Roboto"/>
              </a:rPr>
            </a:b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333333"/>
              </a:buClr>
              <a:buSzPct val="100000"/>
              <a:buChar char="•"/>
            </a:pPr>
            <a:r>
              <a:rPr b="0" i="0" lang="en-US">
                <a:solidFill>
                  <a:srgbClr val="333333"/>
                </a:solidFill>
                <a:latin typeface="Roboto"/>
                <a:ea typeface="Roboto"/>
                <a:cs typeface="Roboto"/>
                <a:sym typeface="Roboto"/>
              </a:rPr>
              <a:t>This instrument consists of nine major parts. They are discussed below:</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Sample holder –</a:t>
            </a:r>
            <a:r>
              <a:rPr b="0" i="0" lang="en-US">
                <a:solidFill>
                  <a:srgbClr val="333333"/>
                </a:solidFill>
                <a:latin typeface="Roboto"/>
                <a:ea typeface="Roboto"/>
                <a:cs typeface="Roboto"/>
                <a:sym typeface="Roboto"/>
              </a:rPr>
              <a:t> It is a glass tube which is 8.5 cm long and 0.3 cm in diameter.</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Magnetic coils –</a:t>
            </a:r>
            <a:r>
              <a:rPr b="0" i="0" lang="en-US">
                <a:solidFill>
                  <a:srgbClr val="333333"/>
                </a:solidFill>
                <a:latin typeface="Roboto"/>
                <a:ea typeface="Roboto"/>
                <a:cs typeface="Roboto"/>
                <a:sym typeface="Roboto"/>
              </a:rPr>
              <a:t> Magnetic coil generates magnetic field whenever current flows through it</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Permanent magnet –</a:t>
            </a:r>
            <a:r>
              <a:rPr b="0" i="0" lang="en-US">
                <a:solidFill>
                  <a:srgbClr val="333333"/>
                </a:solidFill>
                <a:latin typeface="Roboto"/>
                <a:ea typeface="Roboto"/>
                <a:cs typeface="Roboto"/>
                <a:sym typeface="Roboto"/>
              </a:rPr>
              <a:t> It helps in providing a homogenous magnetic field at 60 – 100 MHZ</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Sweep generator –</a:t>
            </a:r>
            <a:r>
              <a:rPr b="0" i="0" lang="en-US">
                <a:solidFill>
                  <a:srgbClr val="333333"/>
                </a:solidFill>
                <a:latin typeface="Roboto"/>
                <a:ea typeface="Roboto"/>
                <a:cs typeface="Roboto"/>
                <a:sym typeface="Roboto"/>
              </a:rPr>
              <a:t> Modifies the strength of the magnetic field which is already applied.</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Radiofrequency transmitter –</a:t>
            </a:r>
            <a:r>
              <a:rPr b="0" i="0" lang="en-US">
                <a:solidFill>
                  <a:srgbClr val="333333"/>
                </a:solidFill>
                <a:latin typeface="Roboto"/>
                <a:ea typeface="Roboto"/>
                <a:cs typeface="Roboto"/>
                <a:sym typeface="Roboto"/>
              </a:rPr>
              <a:t> It produces a powerful but short pulse of the radio waves.</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Radiofrequency –</a:t>
            </a:r>
            <a:r>
              <a:rPr b="0" i="0" lang="en-US">
                <a:solidFill>
                  <a:srgbClr val="333333"/>
                </a:solidFill>
                <a:latin typeface="Roboto"/>
                <a:ea typeface="Roboto"/>
                <a:cs typeface="Roboto"/>
                <a:sym typeface="Roboto"/>
              </a:rPr>
              <a:t> It helps in detecting receiver radio frequencies.</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RF detector –</a:t>
            </a:r>
            <a:r>
              <a:rPr b="0" i="0" lang="en-US">
                <a:solidFill>
                  <a:srgbClr val="333333"/>
                </a:solidFill>
                <a:latin typeface="Roboto"/>
                <a:ea typeface="Roboto"/>
                <a:cs typeface="Roboto"/>
                <a:sym typeface="Roboto"/>
              </a:rPr>
              <a:t> It helps in determining unabsorbed radio frequencies</a:t>
            </a:r>
            <a:r>
              <a:rPr b="1" i="0" lang="en-US">
                <a:solidFill>
                  <a:srgbClr val="333333"/>
                </a:solidFill>
                <a:latin typeface="Roboto"/>
                <a:ea typeface="Roboto"/>
                <a:cs typeface="Roboto"/>
                <a:sym typeface="Roboto"/>
              </a:rPr>
              <a:t>.</a:t>
            </a:r>
            <a:endParaRPr b="0" i="0">
              <a:solidFill>
                <a:srgbClr val="333333"/>
              </a:solidFill>
              <a:latin typeface="Roboto"/>
              <a:ea typeface="Roboto"/>
              <a:cs typeface="Roboto"/>
              <a:sym typeface="Roboto"/>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Recorder –</a:t>
            </a:r>
            <a:r>
              <a:rPr b="0" i="0" lang="en-US">
                <a:solidFill>
                  <a:srgbClr val="333333"/>
                </a:solidFill>
                <a:latin typeface="Roboto"/>
                <a:ea typeface="Roboto"/>
                <a:cs typeface="Roboto"/>
                <a:sym typeface="Roboto"/>
              </a:rPr>
              <a:t> It records the NMR signals which are received by the RF detector.</a:t>
            </a:r>
            <a:endParaRPr/>
          </a:p>
          <a:p>
            <a:pPr indent="-228600" lvl="0" marL="228600" rtl="0" algn="l">
              <a:lnSpc>
                <a:spcPct val="90000"/>
              </a:lnSpc>
              <a:spcBef>
                <a:spcPts val="1000"/>
              </a:spcBef>
              <a:spcAft>
                <a:spcPts val="0"/>
              </a:spcAft>
              <a:buClr>
                <a:srgbClr val="333333"/>
              </a:buClr>
              <a:buSzPct val="100000"/>
              <a:buFont typeface="Arial"/>
              <a:buChar char="•"/>
            </a:pPr>
            <a:r>
              <a:rPr b="1" i="0" lang="en-US">
                <a:solidFill>
                  <a:srgbClr val="333333"/>
                </a:solidFill>
                <a:latin typeface="Roboto"/>
                <a:ea typeface="Roboto"/>
                <a:cs typeface="Roboto"/>
                <a:sym typeface="Roboto"/>
              </a:rPr>
              <a:t>Readout system –</a:t>
            </a:r>
            <a:r>
              <a:rPr b="0" i="0" lang="en-US">
                <a:solidFill>
                  <a:srgbClr val="333333"/>
                </a:solidFill>
                <a:latin typeface="Roboto"/>
                <a:ea typeface="Roboto"/>
                <a:cs typeface="Roboto"/>
                <a:sym typeface="Roboto"/>
              </a:rPr>
              <a:t> A computer that records the data.</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NMR Spectroscopy " id="120" name="Google Shape;120;p7"/>
          <p:cNvPicPr preferRelativeResize="0"/>
          <p:nvPr/>
        </p:nvPicPr>
        <p:blipFill rotWithShape="1">
          <a:blip r:embed="rId3">
            <a:alphaModFix/>
          </a:blip>
          <a:srcRect b="5380" l="0" r="0" t="8718"/>
          <a:stretch/>
        </p:blipFill>
        <p:spPr>
          <a:xfrm>
            <a:off x="940904" y="410817"/>
            <a:ext cx="10911268" cy="5155096"/>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descr="See the source image" id="125" name="Google Shape;125;p8"/>
          <p:cNvPicPr preferRelativeResize="0"/>
          <p:nvPr/>
        </p:nvPicPr>
        <p:blipFill rotWithShape="1">
          <a:blip r:embed="rId3">
            <a:alphaModFix/>
          </a:blip>
          <a:srcRect b="0" l="0" r="0" t="0"/>
          <a:stretch/>
        </p:blipFill>
        <p:spPr>
          <a:xfrm>
            <a:off x="1510748" y="582038"/>
            <a:ext cx="9422295" cy="58502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823"/>
              </a:buClr>
              <a:buSzPts val="4400"/>
              <a:buFont typeface="Arial"/>
              <a:buNone/>
            </a:pPr>
            <a:r>
              <a:rPr b="1" i="0" lang="en-US">
                <a:solidFill>
                  <a:srgbClr val="000823"/>
                </a:solidFill>
                <a:latin typeface="Arial"/>
                <a:ea typeface="Arial"/>
                <a:cs typeface="Arial"/>
                <a:sym typeface="Arial"/>
              </a:rPr>
              <a:t>Applications of NMR spectroscopy</a:t>
            </a:r>
            <a:br>
              <a:rPr b="1" i="0" lang="en-US">
                <a:solidFill>
                  <a:srgbClr val="000823"/>
                </a:solidFill>
                <a:latin typeface="Arial"/>
                <a:ea typeface="Arial"/>
                <a:cs typeface="Arial"/>
                <a:sym typeface="Arial"/>
              </a:rPr>
            </a:br>
            <a:endParaRPr/>
          </a:p>
        </p:txBody>
      </p:sp>
      <p:sp>
        <p:nvSpPr>
          <p:cNvPr id="131" name="Google Shape;131;p9"/>
          <p:cNvSpPr txBox="1"/>
          <p:nvPr>
            <p:ph idx="1" type="body"/>
          </p:nvPr>
        </p:nvSpPr>
        <p:spPr>
          <a:xfrm>
            <a:off x="463826" y="1338470"/>
            <a:ext cx="10889974" cy="48384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A3A3A"/>
              </a:buClr>
              <a:buSzPts val="2800"/>
              <a:buNone/>
            </a:pPr>
            <a:r>
              <a:rPr b="1" i="0" lang="en-US">
                <a:solidFill>
                  <a:srgbClr val="3A3A3A"/>
                </a:solidFill>
                <a:latin typeface="Arial"/>
                <a:ea typeface="Arial"/>
                <a:cs typeface="Arial"/>
                <a:sym typeface="Arial"/>
              </a:rPr>
              <a:t>1. Structural elucidation:</a:t>
            </a:r>
            <a:r>
              <a:rPr b="0" i="0" lang="en-US">
                <a:solidFill>
                  <a:srgbClr val="3A3A3A"/>
                </a:solidFill>
                <a:latin typeface="Arial"/>
                <a:ea typeface="Arial"/>
                <a:cs typeface="Arial"/>
                <a:sym typeface="Arial"/>
              </a:rPr>
              <a:t> Most organic compounds have hydrogen in them. NMR helps to identify the number of hydrogen atoms, their types, position and other characters. Thus it helps to understand the structure of a compound.</a:t>
            </a:r>
            <a:endParaRPr/>
          </a:p>
          <a:p>
            <a:pPr indent="0" lvl="0" marL="0" rtl="0" algn="l">
              <a:lnSpc>
                <a:spcPct val="90000"/>
              </a:lnSpc>
              <a:spcBef>
                <a:spcPts val="1000"/>
              </a:spcBef>
              <a:spcAft>
                <a:spcPts val="0"/>
              </a:spcAft>
              <a:buClr>
                <a:srgbClr val="3A3A3A"/>
              </a:buClr>
              <a:buSzPts val="2800"/>
              <a:buNone/>
            </a:pPr>
            <a:r>
              <a:rPr b="1" i="0" lang="en-US">
                <a:solidFill>
                  <a:srgbClr val="3A3A3A"/>
                </a:solidFill>
                <a:latin typeface="Arial"/>
                <a:ea typeface="Arial"/>
                <a:cs typeface="Arial"/>
                <a:sym typeface="Arial"/>
              </a:rPr>
              <a:t>2. Quantitative assay of components:</a:t>
            </a:r>
            <a:r>
              <a:rPr b="0" i="0" lang="en-US">
                <a:solidFill>
                  <a:srgbClr val="3A3A3A"/>
                </a:solidFill>
                <a:latin typeface="Arial"/>
                <a:ea typeface="Arial"/>
                <a:cs typeface="Arial"/>
                <a:sym typeface="Arial"/>
              </a:rPr>
              <a:t> A component or more can be estimated without separation. Even the percentage of hydrogen in a compound, the chain length of polymers like polythene, moisture content, etc. can be analyzed.</a:t>
            </a:r>
            <a:endParaRPr/>
          </a:p>
          <a:p>
            <a:pPr indent="0" lvl="0" marL="0" rtl="0" algn="l">
              <a:lnSpc>
                <a:spcPct val="90000"/>
              </a:lnSpc>
              <a:spcBef>
                <a:spcPts val="1000"/>
              </a:spcBef>
              <a:spcAft>
                <a:spcPts val="0"/>
              </a:spcAft>
              <a:buClr>
                <a:srgbClr val="3A3A3A"/>
              </a:buClr>
              <a:buSzPts val="2800"/>
              <a:buNone/>
            </a:pPr>
            <a:r>
              <a:rPr b="0" i="0" lang="en-US">
                <a:solidFill>
                  <a:srgbClr val="3A3A3A"/>
                </a:solidFill>
                <a:latin typeface="Arial"/>
                <a:ea typeface="Arial"/>
                <a:cs typeface="Arial"/>
                <a:sym typeface="Arial"/>
              </a:rPr>
              <a:t>3. </a:t>
            </a:r>
            <a:r>
              <a:rPr b="1" i="0" lang="en-US">
                <a:solidFill>
                  <a:srgbClr val="3A3A3A"/>
                </a:solidFill>
                <a:latin typeface="Arial"/>
                <a:ea typeface="Arial"/>
                <a:cs typeface="Arial"/>
                <a:sym typeface="Arial"/>
              </a:rPr>
              <a:t>Identification of properties of molecules</a:t>
            </a:r>
            <a:r>
              <a:rPr b="0" i="0" lang="en-US">
                <a:solidFill>
                  <a:srgbClr val="3A3A3A"/>
                </a:solidFill>
                <a:latin typeface="Arial"/>
                <a:ea typeface="Arial"/>
                <a:cs typeface="Arial"/>
                <a:sym typeface="Arial"/>
              </a:rPr>
              <a:t> like the isomerism, hydrogen bonding, tautomerism, etc. can be determined by using NMR spectroscopy</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2022-03-26T19:40:54Z</dcterms:created>
  <dc:creator>dell</dc:creator>
</cp:coreProperties>
</file>