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310307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38931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DE3C09-E7EE-45BB-A89B-1EFB63820C1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501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593CC7-EE3F-4BB5-AB10-3CF81B01A831}"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2562572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593CC7-EE3F-4BB5-AB10-3CF81B01A831}"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DE3C09-E7EE-45BB-A89B-1EFB63820C1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9182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593CC7-EE3F-4BB5-AB10-3CF81B01A831}"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215122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3871101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291966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14532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93CC7-EE3F-4BB5-AB10-3CF81B01A831}"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247712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593CC7-EE3F-4BB5-AB10-3CF81B01A831}"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347154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593CC7-EE3F-4BB5-AB10-3CF81B01A831}"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170059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3CC7-EE3F-4BB5-AB10-3CF81B01A831}"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153512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93CC7-EE3F-4BB5-AB10-3CF81B01A831}"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177613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93CC7-EE3F-4BB5-AB10-3CF81B01A831}"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425712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93CC7-EE3F-4BB5-AB10-3CF81B01A831}"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DE3C09-E7EE-45BB-A89B-1EFB63820C19}" type="slidenum">
              <a:rPr lang="en-US" smtClean="0"/>
              <a:t>‹#›</a:t>
            </a:fld>
            <a:endParaRPr lang="en-US"/>
          </a:p>
        </p:txBody>
      </p:sp>
    </p:spTree>
    <p:extLst>
      <p:ext uri="{BB962C8B-B14F-4D97-AF65-F5344CB8AC3E}">
        <p14:creationId xmlns:p14="http://schemas.microsoft.com/office/powerpoint/2010/main" val="313346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593CC7-EE3F-4BB5-AB10-3CF81B01A831}" type="datetimeFigureOut">
              <a:rPr lang="en-US" smtClean="0"/>
              <a:t>5/6/2021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DE3C09-E7EE-45BB-A89B-1EFB63820C19}" type="slidenum">
              <a:rPr lang="en-US" smtClean="0"/>
              <a:t>‹#›</a:t>
            </a:fld>
            <a:endParaRPr lang="en-US"/>
          </a:p>
        </p:txBody>
      </p:sp>
    </p:spTree>
    <p:extLst>
      <p:ext uri="{BB962C8B-B14F-4D97-AF65-F5344CB8AC3E}">
        <p14:creationId xmlns:p14="http://schemas.microsoft.com/office/powerpoint/2010/main" val="9124250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mathinsight.org/cartesian_coordina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4210" y="878983"/>
            <a:ext cx="8915399" cy="2262781"/>
          </a:xfrm>
        </p:spPr>
        <p:txBody>
          <a:bodyPr>
            <a:normAutofit fontScale="90000"/>
          </a:bodyPr>
          <a:lstStyle/>
          <a:p>
            <a:pPr algn="ctr"/>
            <a:r>
              <a:rPr lang="en-US" b="1" dirty="0" smtClean="0"/>
              <a:t>Potential Energy Maps </a:t>
            </a:r>
            <a:br>
              <a:rPr lang="en-US" b="1" dirty="0" smtClean="0"/>
            </a:br>
            <a:r>
              <a:rPr lang="en-US" b="1" dirty="0" smtClean="0"/>
              <a:t>&amp;</a:t>
            </a:r>
            <a:br>
              <a:rPr lang="en-US" b="1" dirty="0" smtClean="0"/>
            </a:br>
            <a:r>
              <a:rPr lang="en-US" b="1" dirty="0" smtClean="0"/>
              <a:t>Co-ordinate system</a:t>
            </a:r>
            <a:endParaRPr lang="en-US" b="1" dirty="0"/>
          </a:p>
        </p:txBody>
      </p:sp>
      <p:sp>
        <p:nvSpPr>
          <p:cNvPr id="3" name="Subtitle 2"/>
          <p:cNvSpPr>
            <a:spLocks noGrp="1"/>
          </p:cNvSpPr>
          <p:nvPr>
            <p:ph type="subTitle" idx="1"/>
          </p:nvPr>
        </p:nvSpPr>
        <p:spPr>
          <a:xfrm>
            <a:off x="8581622" y="4477801"/>
            <a:ext cx="2932090" cy="1655762"/>
          </a:xfrm>
        </p:spPr>
        <p:txBody>
          <a:bodyPr>
            <a:normAutofit/>
          </a:bodyPr>
          <a:lstStyle/>
          <a:p>
            <a:r>
              <a:rPr lang="en-US" b="1" dirty="0" smtClean="0">
                <a:solidFill>
                  <a:srgbClr val="FF0000"/>
                </a:solidFill>
              </a:rPr>
              <a:t>By</a:t>
            </a:r>
          </a:p>
          <a:p>
            <a:r>
              <a:rPr lang="en-US" b="1" dirty="0" smtClean="0">
                <a:solidFill>
                  <a:srgbClr val="FF0000"/>
                </a:solidFill>
              </a:rPr>
              <a:t>Mrs. Aparna </a:t>
            </a:r>
            <a:r>
              <a:rPr lang="en-US" b="1" dirty="0" err="1" smtClean="0">
                <a:solidFill>
                  <a:srgbClr val="FF0000"/>
                </a:solidFill>
              </a:rPr>
              <a:t>Patil</a:t>
            </a:r>
            <a:r>
              <a:rPr lang="en-US" b="1" dirty="0" smtClean="0">
                <a:solidFill>
                  <a:srgbClr val="FF0000"/>
                </a:solidFill>
              </a:rPr>
              <a:t> Kose</a:t>
            </a:r>
          </a:p>
          <a:p>
            <a:r>
              <a:rPr lang="en-US" b="1" dirty="0" smtClean="0">
                <a:solidFill>
                  <a:srgbClr val="FF0000"/>
                </a:solidFill>
              </a:rPr>
              <a:t>Lecturer</a:t>
            </a:r>
          </a:p>
          <a:p>
            <a:r>
              <a:rPr lang="en-US" b="1" dirty="0" err="1" smtClean="0">
                <a:solidFill>
                  <a:srgbClr val="FF0000"/>
                </a:solidFill>
              </a:rPr>
              <a:t>Dept</a:t>
            </a:r>
            <a:r>
              <a:rPr lang="en-US" b="1" dirty="0" smtClean="0">
                <a:solidFill>
                  <a:srgbClr val="FF0000"/>
                </a:solidFill>
              </a:rPr>
              <a:t> of Bioinformatics</a:t>
            </a:r>
          </a:p>
          <a:p>
            <a:endParaRPr lang="en-US" dirty="0"/>
          </a:p>
        </p:txBody>
      </p:sp>
    </p:spTree>
    <p:extLst>
      <p:ext uri="{BB962C8B-B14F-4D97-AF65-F5344CB8AC3E}">
        <p14:creationId xmlns:p14="http://schemas.microsoft.com/office/powerpoint/2010/main" val="188621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890" y="203648"/>
            <a:ext cx="8937938" cy="370133"/>
          </a:xfrm>
        </p:spPr>
        <p:txBody>
          <a:bodyPr>
            <a:normAutofit fontScale="90000"/>
          </a:bodyPr>
          <a:lstStyle/>
          <a:p>
            <a:r>
              <a:rPr lang="en-US" dirty="0"/>
              <a:t>Potential energy </a:t>
            </a:r>
            <a:r>
              <a:rPr lang="en-US" dirty="0" smtClean="0"/>
              <a:t>maps</a:t>
            </a:r>
            <a:endParaRPr lang="en-US" dirty="0"/>
          </a:p>
        </p:txBody>
      </p:sp>
      <p:sp>
        <p:nvSpPr>
          <p:cNvPr id="3" name="Content Placeholder 2"/>
          <p:cNvSpPr>
            <a:spLocks noGrp="1"/>
          </p:cNvSpPr>
          <p:nvPr>
            <p:ph idx="1"/>
          </p:nvPr>
        </p:nvSpPr>
        <p:spPr>
          <a:xfrm>
            <a:off x="618186" y="1023871"/>
            <a:ext cx="6606862" cy="5660264"/>
          </a:xfrm>
        </p:spPr>
        <p:txBody>
          <a:bodyPr>
            <a:normAutofit/>
          </a:bodyPr>
          <a:lstStyle/>
          <a:p>
            <a:r>
              <a:rPr lang="en-US" b="1" dirty="0"/>
              <a:t>What is the potential energy of a molecule</a:t>
            </a:r>
            <a:r>
              <a:rPr lang="en-US" b="1" dirty="0" smtClean="0"/>
              <a:t>?</a:t>
            </a:r>
          </a:p>
          <a:p>
            <a:pPr marL="0" indent="0">
              <a:buNone/>
            </a:pPr>
            <a:r>
              <a:rPr lang="en-US" dirty="0" err="1" smtClean="0"/>
              <a:t>Ans</a:t>
            </a:r>
            <a:r>
              <a:rPr lang="en-US" dirty="0" smtClean="0"/>
              <a:t>: Potential </a:t>
            </a:r>
            <a:r>
              <a:rPr lang="en-US" dirty="0"/>
              <a:t>energy related to the structural arrangement of atoms or </a:t>
            </a:r>
            <a:r>
              <a:rPr lang="en-US" dirty="0" smtClean="0"/>
              <a:t>molecules. This </a:t>
            </a:r>
            <a:r>
              <a:rPr lang="en-US" dirty="0"/>
              <a:t>arrangement may be the result of </a:t>
            </a:r>
            <a:r>
              <a:rPr lang="en-US" b="1" dirty="0"/>
              <a:t>chemical</a:t>
            </a:r>
            <a:r>
              <a:rPr lang="en-US" dirty="0"/>
              <a:t> bonds within a molecule or </a:t>
            </a:r>
            <a:r>
              <a:rPr lang="en-US" dirty="0" smtClean="0"/>
              <a:t>otherwise.</a:t>
            </a:r>
          </a:p>
          <a:p>
            <a:pPr marL="0" indent="0">
              <a:buNone/>
            </a:pPr>
            <a:endParaRPr lang="en-US" dirty="0"/>
          </a:p>
          <a:p>
            <a:r>
              <a:rPr lang="en-US" b="1" dirty="0"/>
              <a:t>What is meant by potential energy surface?</a:t>
            </a:r>
          </a:p>
          <a:p>
            <a:pPr marL="0" indent="0">
              <a:buNone/>
            </a:pPr>
            <a:r>
              <a:rPr lang="en-US" dirty="0" err="1" smtClean="0"/>
              <a:t>Ans</a:t>
            </a:r>
            <a:r>
              <a:rPr lang="en-US" dirty="0" smtClean="0"/>
              <a:t>: A</a:t>
            </a:r>
            <a:r>
              <a:rPr lang="en-US" dirty="0"/>
              <a:t> </a:t>
            </a:r>
            <a:r>
              <a:rPr lang="en-US" b="1" dirty="0"/>
              <a:t>potential energy surface</a:t>
            </a:r>
            <a:r>
              <a:rPr lang="en-US" dirty="0"/>
              <a:t> (</a:t>
            </a:r>
            <a:r>
              <a:rPr lang="en-US" b="1" dirty="0"/>
              <a:t>PES</a:t>
            </a:r>
            <a:r>
              <a:rPr lang="en-US" dirty="0"/>
              <a:t>) describes the </a:t>
            </a:r>
            <a:r>
              <a:rPr lang="en-US" b="1" dirty="0"/>
              <a:t>energy</a:t>
            </a:r>
            <a:r>
              <a:rPr lang="en-US" dirty="0"/>
              <a:t> of a system, especially a collection of atoms, in terms of certain parameters, normally the positions of the atoms</a:t>
            </a:r>
            <a:r>
              <a:rPr lang="en-US" dirty="0" smtClean="0"/>
              <a:t>.</a:t>
            </a:r>
          </a:p>
          <a:p>
            <a:pPr marL="0" indent="0">
              <a:buNone/>
            </a:pPr>
            <a:r>
              <a:rPr lang="en-US" dirty="0"/>
              <a:t>The surface might define the energy as a function of one or more </a:t>
            </a:r>
            <a:r>
              <a:rPr lang="en-US" dirty="0" smtClean="0"/>
              <a:t>coordinates.</a:t>
            </a:r>
          </a:p>
          <a:p>
            <a:pPr marL="0" indent="0">
              <a:buNone/>
            </a:pPr>
            <a:r>
              <a:rPr lang="en-US" dirty="0"/>
              <a:t>It can be used to theoretically explore properties of structures composed of atoms, for example, finding the minimum energy shape of a molecule or computing the rates of a chemical reaction.</a:t>
            </a:r>
          </a:p>
          <a:p>
            <a:pPr marL="0" indent="0">
              <a:buNone/>
            </a:pPr>
            <a:endParaRPr lang="en-US" dirty="0"/>
          </a:p>
        </p:txBody>
      </p:sp>
      <p:pic>
        <p:nvPicPr>
          <p:cNvPr id="4" name="Picture 3"/>
          <p:cNvPicPr>
            <a:picLocks noChangeAspect="1"/>
          </p:cNvPicPr>
          <p:nvPr/>
        </p:nvPicPr>
        <p:blipFill>
          <a:blip r:embed="rId2"/>
          <a:stretch>
            <a:fillRect/>
          </a:stretch>
        </p:blipFill>
        <p:spPr>
          <a:xfrm>
            <a:off x="7328079" y="573781"/>
            <a:ext cx="4515051" cy="5221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95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51528" y="437882"/>
            <a:ext cx="9839458" cy="5587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343955" y="3889420"/>
            <a:ext cx="2511380"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smtClean="0"/>
              <a:t>Electrostatic potential energy/Maps</a:t>
            </a:r>
            <a:endParaRPr lang="en-US" sz="2800" b="1" dirty="0"/>
          </a:p>
        </p:txBody>
      </p:sp>
    </p:spTree>
    <p:extLst>
      <p:ext uri="{BB962C8B-B14F-4D97-AF65-F5344CB8AC3E}">
        <p14:creationId xmlns:p14="http://schemas.microsoft.com/office/powerpoint/2010/main" val="31318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933" y="338070"/>
            <a:ext cx="9601200" cy="1485900"/>
          </a:xfrm>
        </p:spPr>
        <p:txBody>
          <a:bodyPr/>
          <a:lstStyle/>
          <a:p>
            <a:pPr algn="ctr"/>
            <a:r>
              <a:rPr lang="en-US" b="1" dirty="0" smtClean="0"/>
              <a:t>Potential </a:t>
            </a:r>
            <a:r>
              <a:rPr lang="en-US" b="1" dirty="0"/>
              <a:t>energy maps</a:t>
            </a:r>
            <a:endParaRPr lang="en-US" dirty="0"/>
          </a:p>
        </p:txBody>
      </p:sp>
      <p:sp>
        <p:nvSpPr>
          <p:cNvPr id="3" name="Content Placeholder 2"/>
          <p:cNvSpPr>
            <a:spLocks noGrp="1"/>
          </p:cNvSpPr>
          <p:nvPr>
            <p:ph idx="1"/>
          </p:nvPr>
        </p:nvSpPr>
        <p:spPr>
          <a:xfrm>
            <a:off x="1088265" y="1706450"/>
            <a:ext cx="10927724" cy="5286777"/>
          </a:xfrm>
        </p:spPr>
        <p:txBody>
          <a:bodyPr>
            <a:normAutofit/>
          </a:bodyPr>
          <a:lstStyle/>
          <a:p>
            <a:r>
              <a:rPr lang="en-US" dirty="0"/>
              <a:t>Electrostatic </a:t>
            </a:r>
            <a:r>
              <a:rPr lang="en-US" b="1" dirty="0"/>
              <a:t>potential maps</a:t>
            </a:r>
            <a:r>
              <a:rPr lang="en-US" dirty="0"/>
              <a:t>, also known as electrostatic </a:t>
            </a:r>
            <a:r>
              <a:rPr lang="en-US" b="1" dirty="0"/>
              <a:t>potential energy maps</a:t>
            </a:r>
            <a:r>
              <a:rPr lang="en-US" dirty="0"/>
              <a:t>, or </a:t>
            </a:r>
            <a:r>
              <a:rPr lang="en-US" b="1" dirty="0"/>
              <a:t>molecular</a:t>
            </a:r>
            <a:r>
              <a:rPr lang="en-US" dirty="0"/>
              <a:t> electrical </a:t>
            </a:r>
            <a:r>
              <a:rPr lang="en-US" b="1" dirty="0"/>
              <a:t>potential</a:t>
            </a:r>
            <a:r>
              <a:rPr lang="en-US" dirty="0"/>
              <a:t> surfaces, illustrate the charge distributions of molecules three dimensionally. </a:t>
            </a:r>
            <a:endParaRPr lang="en-US" dirty="0" smtClean="0"/>
          </a:p>
          <a:p>
            <a:r>
              <a:rPr lang="en-US" dirty="0" smtClean="0"/>
              <a:t>These</a:t>
            </a:r>
            <a:r>
              <a:rPr lang="en-US" dirty="0"/>
              <a:t> </a:t>
            </a:r>
            <a:r>
              <a:rPr lang="en-US" b="1" dirty="0"/>
              <a:t>maps</a:t>
            </a:r>
            <a:r>
              <a:rPr lang="en-US" dirty="0"/>
              <a:t> allow us to visualize variably charged regions of a </a:t>
            </a:r>
            <a:r>
              <a:rPr lang="en-US" dirty="0" smtClean="0"/>
              <a:t>molecule.</a:t>
            </a:r>
          </a:p>
          <a:p>
            <a:r>
              <a:rPr lang="en-US" sz="3200" b="1" dirty="0" smtClean="0"/>
              <a:t>IMPORTANCE</a:t>
            </a:r>
            <a:r>
              <a:rPr lang="en-US" dirty="0" smtClean="0"/>
              <a:t>: Knowledge </a:t>
            </a:r>
            <a:r>
              <a:rPr lang="en-US" dirty="0"/>
              <a:t>of the charge distributions can be used to determine how molecules interact with one another</a:t>
            </a:r>
            <a:r>
              <a:rPr lang="en-US" dirty="0" smtClean="0"/>
              <a:t>. </a:t>
            </a:r>
            <a:r>
              <a:rPr lang="en-US" dirty="0"/>
              <a:t>E</a:t>
            </a:r>
            <a:r>
              <a:rPr lang="en-US" dirty="0" smtClean="0"/>
              <a:t>lectrostatic </a:t>
            </a:r>
            <a:r>
              <a:rPr lang="en-US" dirty="0"/>
              <a:t>potential maps are invaluable in predicting the behavior of complex molecules</a:t>
            </a:r>
            <a:r>
              <a:rPr lang="en-US" dirty="0" smtClean="0"/>
              <a:t>.</a:t>
            </a:r>
          </a:p>
          <a:p>
            <a:r>
              <a:rPr lang="en-US" dirty="0" smtClean="0"/>
              <a:t>1</a:t>
            </a:r>
            <a:r>
              <a:rPr lang="en-US" baseline="30000" dirty="0" smtClean="0"/>
              <a:t>st</a:t>
            </a:r>
            <a:r>
              <a:rPr lang="en-US" dirty="0" smtClean="0"/>
              <a:t>: In </a:t>
            </a:r>
            <a:r>
              <a:rPr lang="en-US" dirty="0"/>
              <a:t>creating an </a:t>
            </a:r>
            <a:r>
              <a:rPr lang="en-US" b="1" dirty="0" smtClean="0"/>
              <a:t>EPM</a:t>
            </a:r>
            <a:r>
              <a:rPr lang="en-US" dirty="0" smtClean="0"/>
              <a:t> , important is to collect </a:t>
            </a:r>
            <a:r>
              <a:rPr lang="en-US" dirty="0"/>
              <a:t>a very specific type of data: </a:t>
            </a:r>
            <a:r>
              <a:rPr lang="en-US" b="1" dirty="0"/>
              <a:t>electrostatic potential energy</a:t>
            </a:r>
            <a:r>
              <a:rPr lang="en-US" dirty="0"/>
              <a:t>. </a:t>
            </a:r>
            <a:endParaRPr lang="en-US" dirty="0" smtClean="0"/>
          </a:p>
          <a:p>
            <a:r>
              <a:rPr lang="en-US" dirty="0" smtClean="0"/>
              <a:t>An </a:t>
            </a:r>
            <a:r>
              <a:rPr lang="en-US" dirty="0"/>
              <a:t>advanced computer program calculates the </a:t>
            </a:r>
            <a:r>
              <a:rPr lang="en-US" b="1" dirty="0"/>
              <a:t>electrostatic potential energy at a set distance </a:t>
            </a:r>
            <a:r>
              <a:rPr lang="en-US" dirty="0"/>
              <a:t>from the </a:t>
            </a:r>
            <a:r>
              <a:rPr lang="en-US" b="1" dirty="0"/>
              <a:t>nuclei of the molecule.</a:t>
            </a:r>
            <a:r>
              <a:rPr lang="en-US" dirty="0"/>
              <a:t> </a:t>
            </a:r>
            <a:endParaRPr lang="en-US" dirty="0" smtClean="0"/>
          </a:p>
          <a:p>
            <a:endParaRPr lang="en-US" dirty="0"/>
          </a:p>
        </p:txBody>
      </p:sp>
    </p:spTree>
    <p:extLst>
      <p:ext uri="{BB962C8B-B14F-4D97-AF65-F5344CB8AC3E}">
        <p14:creationId xmlns:p14="http://schemas.microsoft.com/office/powerpoint/2010/main" val="219099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062508" y="1152659"/>
            <a:ext cx="10798934" cy="5145109"/>
          </a:xfrm>
        </p:spPr>
        <p:txBody>
          <a:bodyPr>
            <a:normAutofit/>
          </a:bodyPr>
          <a:lstStyle/>
          <a:p>
            <a:r>
              <a:rPr lang="en-US" sz="2000" dirty="0"/>
              <a:t>EPM is fundamentally a measure of the </a:t>
            </a:r>
            <a:r>
              <a:rPr lang="en-US" sz="2000" b="1" dirty="0"/>
              <a:t>strength of the nearby charges, nuclei and electrons, at a particular position</a:t>
            </a:r>
            <a:r>
              <a:rPr lang="en-US" sz="2000" b="1" dirty="0" smtClean="0"/>
              <a:t>.</a:t>
            </a:r>
            <a:endParaRPr lang="en-US" sz="2000" dirty="0" smtClean="0"/>
          </a:p>
          <a:p>
            <a:r>
              <a:rPr lang="en-US" sz="2000" dirty="0" smtClean="0"/>
              <a:t>To </a:t>
            </a:r>
            <a:r>
              <a:rPr lang="en-US" sz="2000" dirty="0"/>
              <a:t>accurately analyze the </a:t>
            </a:r>
            <a:r>
              <a:rPr lang="en-US" sz="2000" b="1" dirty="0"/>
              <a:t>charge distribution of a molecule</a:t>
            </a:r>
            <a:r>
              <a:rPr lang="en-US" sz="2000" dirty="0"/>
              <a:t>, a very large quantity of </a:t>
            </a:r>
            <a:r>
              <a:rPr lang="en-US" sz="2000" b="1" dirty="0"/>
              <a:t>electrostatic potential energy values must be calculated.</a:t>
            </a:r>
            <a:r>
              <a:rPr lang="en-US" sz="2000" dirty="0"/>
              <a:t> </a:t>
            </a:r>
            <a:endParaRPr lang="en-US" sz="2000" dirty="0" smtClean="0"/>
          </a:p>
          <a:p>
            <a:r>
              <a:rPr lang="en-US" sz="2000" dirty="0" smtClean="0"/>
              <a:t>The </a:t>
            </a:r>
            <a:r>
              <a:rPr lang="en-US" sz="2000" dirty="0"/>
              <a:t>best way to convey this data is to visually represent it, as in an </a:t>
            </a:r>
            <a:r>
              <a:rPr lang="en-US" sz="2000" b="1" dirty="0"/>
              <a:t>electrostatic potential map</a:t>
            </a:r>
            <a:r>
              <a:rPr lang="en-US" sz="2000" dirty="0"/>
              <a:t>. </a:t>
            </a:r>
            <a:endParaRPr lang="en-US" sz="2000" dirty="0" smtClean="0"/>
          </a:p>
          <a:p>
            <a:r>
              <a:rPr lang="en-US" sz="2000" dirty="0" smtClean="0"/>
              <a:t>A </a:t>
            </a:r>
            <a:r>
              <a:rPr lang="en-US" sz="2000" dirty="0"/>
              <a:t>computer program then imposes the calculated data onto an </a:t>
            </a:r>
            <a:r>
              <a:rPr lang="en-US" sz="2000" b="1" dirty="0"/>
              <a:t>electron density model of the molecule derived from the Schrödinger equation</a:t>
            </a:r>
            <a:r>
              <a:rPr lang="en-US" sz="2000" dirty="0"/>
              <a:t>. </a:t>
            </a:r>
            <a:endParaRPr lang="en-US" sz="2000" dirty="0" smtClean="0"/>
          </a:p>
          <a:p>
            <a:r>
              <a:rPr lang="en-US" sz="2000" dirty="0" smtClean="0"/>
              <a:t>To </a:t>
            </a:r>
            <a:r>
              <a:rPr lang="en-US" sz="2000" dirty="0"/>
              <a:t>make the electrostatic potential energy data easy to interpret, a color spectrum, with </a:t>
            </a:r>
            <a:r>
              <a:rPr lang="en-US" sz="2000" b="1" dirty="0"/>
              <a:t>red as the lowest electrostatic potential energy value </a:t>
            </a:r>
            <a:r>
              <a:rPr lang="en-US" sz="2000" dirty="0"/>
              <a:t>and </a:t>
            </a:r>
            <a:r>
              <a:rPr lang="en-US" sz="2000" b="1" dirty="0"/>
              <a:t>blue as the highest</a:t>
            </a:r>
            <a:r>
              <a:rPr lang="en-US" sz="2000" dirty="0"/>
              <a:t>, is employed to convey the varying intensities of the electrostatic potential energy values.</a:t>
            </a:r>
          </a:p>
          <a:p>
            <a:endParaRPr lang="en-US" sz="2000" dirty="0"/>
          </a:p>
        </p:txBody>
      </p:sp>
    </p:spTree>
    <p:extLst>
      <p:ext uri="{BB962C8B-B14F-4D97-AF65-F5344CB8AC3E}">
        <p14:creationId xmlns:p14="http://schemas.microsoft.com/office/powerpoint/2010/main" val="271930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93228" y="96591"/>
            <a:ext cx="4991034" cy="6342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p:cNvSpPr>
            <a:spLocks noGrp="1"/>
          </p:cNvSpPr>
          <p:nvPr>
            <p:ph idx="1"/>
          </p:nvPr>
        </p:nvSpPr>
        <p:spPr>
          <a:xfrm>
            <a:off x="592428" y="96591"/>
            <a:ext cx="6104586" cy="6445877"/>
          </a:xfrm>
        </p:spPr>
        <p:txBody>
          <a:bodyPr>
            <a:normAutofit fontScale="85000" lnSpcReduction="10000"/>
          </a:bodyPr>
          <a:lstStyle/>
          <a:p>
            <a:r>
              <a:rPr lang="en-US" dirty="0"/>
              <a:t>Figure.1=&gt; Molecular Electrostatic Potential (MEP) surface, this is to </a:t>
            </a:r>
            <a:r>
              <a:rPr lang="en-US" b="1" dirty="0"/>
              <a:t>locate the positive and negative charged electrostatic potential in the molecule</a:t>
            </a:r>
            <a:r>
              <a:rPr lang="en-US" dirty="0"/>
              <a:t>. </a:t>
            </a:r>
            <a:endParaRPr lang="en-US" dirty="0" smtClean="0"/>
          </a:p>
          <a:p>
            <a:r>
              <a:rPr lang="en-US" dirty="0" smtClean="0"/>
              <a:t>In </a:t>
            </a:r>
            <a:r>
              <a:rPr lang="en-US" dirty="0"/>
              <a:t>each MEP </a:t>
            </a:r>
            <a:r>
              <a:rPr lang="en-US" dirty="0" smtClean="0"/>
              <a:t>surface, has </a:t>
            </a:r>
            <a:r>
              <a:rPr lang="en-US" dirty="0"/>
              <a:t>a color scale that indicates the </a:t>
            </a:r>
            <a:r>
              <a:rPr lang="en-US" b="1" dirty="0"/>
              <a:t>negative and positive value</a:t>
            </a:r>
            <a:r>
              <a:rPr lang="en-US" dirty="0"/>
              <a:t>. In the figure.1 you have </a:t>
            </a:r>
            <a:r>
              <a:rPr lang="en-US" b="1" dirty="0"/>
              <a:t>red as negative extreme </a:t>
            </a:r>
            <a:r>
              <a:rPr lang="en-US" dirty="0"/>
              <a:t>and </a:t>
            </a:r>
            <a:r>
              <a:rPr lang="en-US" b="1" dirty="0"/>
              <a:t>blue as positive extreme</a:t>
            </a:r>
            <a:r>
              <a:rPr lang="en-US" dirty="0"/>
              <a:t>. The </a:t>
            </a:r>
            <a:r>
              <a:rPr lang="en-US" b="1" dirty="0"/>
              <a:t>red color with negative indicate the minimum electrostatic potential </a:t>
            </a:r>
            <a:r>
              <a:rPr lang="en-US" dirty="0"/>
              <a:t>(that means it is bound loosely or excess electrons) and act as </a:t>
            </a:r>
            <a:r>
              <a:rPr lang="en-US" b="1" dirty="0"/>
              <a:t>electrophilic attack</a:t>
            </a:r>
            <a:r>
              <a:rPr lang="en-US" dirty="0"/>
              <a:t>. The </a:t>
            </a:r>
            <a:r>
              <a:rPr lang="en-US" b="1" dirty="0"/>
              <a:t>blue indicate the maximum of electrostatic potential, and it acts opposite</a:t>
            </a:r>
            <a:r>
              <a:rPr lang="en-US" dirty="0" smtClean="0"/>
              <a:t>..</a:t>
            </a:r>
            <a:endParaRPr lang="en-US" dirty="0"/>
          </a:p>
          <a:p>
            <a:r>
              <a:rPr lang="en-US" dirty="0"/>
              <a:t>Figure.2=&gt; </a:t>
            </a:r>
            <a:r>
              <a:rPr lang="en-US" dirty="0" smtClean="0"/>
              <a:t>In </a:t>
            </a:r>
            <a:r>
              <a:rPr lang="en-US" dirty="0"/>
              <a:t>order to see all the MEP surfaces one can simply plot each surface as a contour around the molecule. Now look at the figure.2, the each contour curves around the molecule is MEP surface, the outer contour is with lower </a:t>
            </a:r>
            <a:r>
              <a:rPr lang="en-US" dirty="0" err="1"/>
              <a:t>iso</a:t>
            </a:r>
            <a:r>
              <a:rPr lang="en-US" dirty="0"/>
              <a:t>-surface value and inner contour is with higher </a:t>
            </a:r>
            <a:r>
              <a:rPr lang="en-US" dirty="0" err="1"/>
              <a:t>iso</a:t>
            </a:r>
            <a:r>
              <a:rPr lang="en-US" dirty="0"/>
              <a:t>-surface value. The explanation is as similar as Figure.1 for selected contour.</a:t>
            </a:r>
          </a:p>
          <a:p>
            <a:r>
              <a:rPr lang="en-US" dirty="0"/>
              <a:t>Figure.3=&gt; It is entirely different from what has been plotted in the Figure.1 and Figure.2. However, it is just to correlate the same results that are drawn from the Figure.1 or Figure.2. This surface is to indicate the available unoccupied surface around the molecule where the excitation are going to reside around the molecule.</a:t>
            </a:r>
          </a:p>
          <a:p>
            <a:endParaRPr lang="en-US" dirty="0"/>
          </a:p>
          <a:p>
            <a:pPr marL="0" indent="0">
              <a:buNone/>
            </a:pPr>
            <a:r>
              <a:rPr lang="en-US" b="1" dirty="0"/>
              <a:t>Ref: https://www.researchgate.net/post/How-to-interpret-a-map-of-electrostatic-potential-MEP</a:t>
            </a:r>
          </a:p>
        </p:txBody>
      </p:sp>
    </p:spTree>
    <p:extLst>
      <p:ext uri="{BB962C8B-B14F-4D97-AF65-F5344CB8AC3E}">
        <p14:creationId xmlns:p14="http://schemas.microsoft.com/office/powerpoint/2010/main" val="360397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781" y="183524"/>
            <a:ext cx="9601200" cy="1485900"/>
          </a:xfrm>
        </p:spPr>
        <p:txBody>
          <a:bodyPr/>
          <a:lstStyle/>
          <a:p>
            <a:pPr algn="ctr"/>
            <a:r>
              <a:rPr lang="en-US" dirty="0"/>
              <a:t>Co-ordinate </a:t>
            </a:r>
            <a:r>
              <a:rPr lang="en-US" dirty="0" smtClean="0"/>
              <a:t>systems	</a:t>
            </a:r>
            <a:endParaRPr lang="en-US" dirty="0"/>
          </a:p>
        </p:txBody>
      </p:sp>
      <p:sp>
        <p:nvSpPr>
          <p:cNvPr id="3" name="Content Placeholder 2"/>
          <p:cNvSpPr>
            <a:spLocks noGrp="1"/>
          </p:cNvSpPr>
          <p:nvPr>
            <p:ph idx="1"/>
          </p:nvPr>
        </p:nvSpPr>
        <p:spPr>
          <a:xfrm>
            <a:off x="1294326" y="926474"/>
            <a:ext cx="10541358" cy="5719025"/>
          </a:xfrm>
        </p:spPr>
        <p:txBody>
          <a:bodyPr>
            <a:normAutofit/>
          </a:bodyPr>
          <a:lstStyle/>
          <a:p>
            <a:r>
              <a:rPr lang="en-US" dirty="0"/>
              <a:t>a </a:t>
            </a:r>
            <a:r>
              <a:rPr lang="en-US" b="1" dirty="0"/>
              <a:t>coordinate system</a:t>
            </a:r>
            <a:r>
              <a:rPr lang="en-US" dirty="0"/>
              <a:t> is a </a:t>
            </a:r>
            <a:r>
              <a:rPr lang="en-US" b="1" dirty="0"/>
              <a:t>system</a:t>
            </a:r>
            <a:r>
              <a:rPr lang="en-US" dirty="0"/>
              <a:t> that uses one or more numbers, or </a:t>
            </a:r>
            <a:r>
              <a:rPr lang="en-US" b="1" dirty="0"/>
              <a:t>coordinates</a:t>
            </a:r>
            <a:r>
              <a:rPr lang="en-US" dirty="0"/>
              <a:t>, to uniquely determine the position of the points or other geometric </a:t>
            </a:r>
            <a:r>
              <a:rPr lang="en-US" dirty="0" smtClean="0"/>
              <a:t>element.</a:t>
            </a:r>
          </a:p>
          <a:p>
            <a:r>
              <a:rPr lang="en-US" dirty="0" smtClean="0"/>
              <a:t>In</a:t>
            </a:r>
            <a:r>
              <a:rPr lang="en-US" dirty="0"/>
              <a:t> </a:t>
            </a:r>
            <a:r>
              <a:rPr lang="en-US" b="1" dirty="0"/>
              <a:t>three</a:t>
            </a:r>
            <a:r>
              <a:rPr lang="en-US" dirty="0"/>
              <a:t>-dimensional space, the Cartesian </a:t>
            </a:r>
            <a:r>
              <a:rPr lang="en-US" b="1" dirty="0"/>
              <a:t>coordinate system</a:t>
            </a:r>
            <a:r>
              <a:rPr lang="en-US" dirty="0"/>
              <a:t> is based on </a:t>
            </a:r>
            <a:r>
              <a:rPr lang="en-US" b="1" dirty="0"/>
              <a:t>three</a:t>
            </a:r>
            <a:r>
              <a:rPr lang="en-US" dirty="0"/>
              <a:t> mutually perpendicular </a:t>
            </a:r>
            <a:r>
              <a:rPr lang="en-US" b="1" dirty="0"/>
              <a:t>coordinate</a:t>
            </a:r>
            <a:r>
              <a:rPr lang="en-US" dirty="0"/>
              <a:t> axes: the x-axis, the y-axis, and the </a:t>
            </a:r>
            <a:r>
              <a:rPr lang="en-US" dirty="0" smtClean="0"/>
              <a:t>z-axis.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b="1" dirty="0" smtClean="0"/>
              <a:t>Ref: Cartesian </a:t>
            </a:r>
            <a:r>
              <a:rPr lang="en-US" b="1" dirty="0"/>
              <a:t>coordinates: https://mathinsight.org/cartesian_coordinates</a:t>
            </a:r>
          </a:p>
          <a:p>
            <a:endParaRPr lang="en-US" dirty="0"/>
          </a:p>
        </p:txBody>
      </p:sp>
      <p:pic>
        <p:nvPicPr>
          <p:cNvPr id="4" name="Picture 3"/>
          <p:cNvPicPr>
            <a:picLocks noChangeAspect="1"/>
          </p:cNvPicPr>
          <p:nvPr/>
        </p:nvPicPr>
        <p:blipFill>
          <a:blip r:embed="rId2"/>
          <a:stretch>
            <a:fillRect/>
          </a:stretch>
        </p:blipFill>
        <p:spPr>
          <a:xfrm>
            <a:off x="3391927" y="2505140"/>
            <a:ext cx="5855104" cy="3130977"/>
          </a:xfrm>
          <a:prstGeom prst="rect">
            <a:avLst/>
          </a:prstGeom>
        </p:spPr>
      </p:pic>
    </p:spTree>
    <p:extLst>
      <p:ext uri="{BB962C8B-B14F-4D97-AF65-F5344CB8AC3E}">
        <p14:creationId xmlns:p14="http://schemas.microsoft.com/office/powerpoint/2010/main" val="351724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425" y="296213"/>
            <a:ext cx="5323141" cy="3850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794353" y="1326523"/>
            <a:ext cx="6156839" cy="4584880"/>
          </a:xfrm>
          <a:prstGeom prst="rect">
            <a:avLst/>
          </a:prstGeom>
        </p:spPr>
      </p:pic>
    </p:spTree>
    <p:extLst>
      <p:ext uri="{BB962C8B-B14F-4D97-AF65-F5344CB8AC3E}">
        <p14:creationId xmlns:p14="http://schemas.microsoft.com/office/powerpoint/2010/main" val="97286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33341" y="1687132"/>
            <a:ext cx="9839459" cy="4180268"/>
          </a:xfrm>
        </p:spPr>
        <p:txBody>
          <a:bodyPr>
            <a:normAutofit/>
          </a:bodyPr>
          <a:lstStyle/>
          <a:p>
            <a:r>
              <a:rPr lang="en-US" b="1" dirty="0"/>
              <a:t>Electrostatic Potential </a:t>
            </a:r>
            <a:r>
              <a:rPr lang="en-US" b="1" dirty="0" smtClean="0"/>
              <a:t>maps/ </a:t>
            </a:r>
            <a:r>
              <a:rPr lang="en-US" dirty="0" smtClean="0"/>
              <a:t>Potential Energy Maps: https</a:t>
            </a:r>
            <a:r>
              <a:rPr lang="en-US" dirty="0"/>
              <a:t>://chem.libretexts.org/Bookshelves/Physical_and_Theoretical_Chemistry_Textbook_Maps/Supplemental_Modules_(Physical_and_Theoretical_Chemistry)/Chemical_Bonding/Fundamentals_of_Chemical_Bonding/Electrostatic_Potential_maps#:~:text=Electrostatic%20potential%20maps%2C%20also%20known,charged%20regions%20of%20a%20molecule</a:t>
            </a:r>
            <a:r>
              <a:rPr lang="en-US" dirty="0" smtClean="0"/>
              <a:t>.</a:t>
            </a:r>
          </a:p>
          <a:p>
            <a:r>
              <a:rPr lang="en-US" dirty="0"/>
              <a:t>Cartesian coordinates: </a:t>
            </a:r>
            <a:r>
              <a:rPr lang="en-US" dirty="0">
                <a:hlinkClick r:id="rId2"/>
              </a:rPr>
              <a:t>https://</a:t>
            </a:r>
            <a:r>
              <a:rPr lang="en-US" dirty="0" smtClean="0">
                <a:hlinkClick r:id="rId2"/>
              </a:rPr>
              <a:t>mathinsight.org/cartesian_coordinates</a:t>
            </a:r>
            <a:endParaRPr lang="en-US" dirty="0" smtClean="0"/>
          </a:p>
          <a:p>
            <a:r>
              <a:rPr lang="en-US" b="1" dirty="0"/>
              <a:t>Coordinate System: http://biosiva.50webs.org/genomics.htm</a:t>
            </a:r>
            <a:endParaRPr lang="en-US" dirty="0"/>
          </a:p>
          <a:p>
            <a:endParaRPr lang="en-US" dirty="0"/>
          </a:p>
        </p:txBody>
      </p:sp>
    </p:spTree>
    <p:extLst>
      <p:ext uri="{BB962C8B-B14F-4D97-AF65-F5344CB8AC3E}">
        <p14:creationId xmlns:p14="http://schemas.microsoft.com/office/powerpoint/2010/main" val="4175528314"/>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TotalTime>
  <Words>448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Potential Energy Maps  &amp; Co-ordinate system</vt:lpstr>
      <vt:lpstr>Potential energy maps</vt:lpstr>
      <vt:lpstr>PowerPoint Presentation</vt:lpstr>
      <vt:lpstr>Potential energy maps</vt:lpstr>
      <vt:lpstr>PowerPoint Presentation</vt:lpstr>
      <vt:lpstr>PowerPoint Presentation</vt:lpstr>
      <vt:lpstr>Co-ordinate systems </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Energy Maps  &amp; Co-ordinate system</dc:title>
  <dc:creator>Hiren Kose</dc:creator>
  <cp:lastModifiedBy>Hiren Kose</cp:lastModifiedBy>
  <cp:revision>1</cp:revision>
  <dcterms:created xsi:type="dcterms:W3CDTF">2021-05-06T07:25:52Z</dcterms:created>
  <dcterms:modified xsi:type="dcterms:W3CDTF">2021-05-06T07:29:14Z</dcterms:modified>
</cp:coreProperties>
</file>