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17040" y="807542"/>
            <a:ext cx="570991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1970" y="461899"/>
            <a:ext cx="556005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39" y="1298194"/>
            <a:ext cx="9011920" cy="474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Ramachandran</a:t>
            </a:r>
            <a:r>
              <a:rPr spc="-40" dirty="0"/>
              <a:t> </a:t>
            </a:r>
            <a:r>
              <a:rPr spc="-5" dirty="0"/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380" y="2273020"/>
            <a:ext cx="4723765" cy="120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100"/>
              </a:spcBef>
            </a:pPr>
            <a:r>
              <a:rPr lang="en-US" sz="3200" b="1" spc="-95" dirty="0" smtClean="0">
                <a:solidFill>
                  <a:srgbClr val="6600CC"/>
                </a:solidFill>
                <a:latin typeface="Calibri"/>
                <a:cs typeface="Calibri"/>
              </a:rPr>
              <a:t>Mrs. APARNA PATIL KOSE</a:t>
            </a:r>
          </a:p>
          <a:p>
            <a:pPr marL="12065" marR="5080" algn="ctr">
              <a:lnSpc>
                <a:spcPct val="120000"/>
              </a:lnSpc>
              <a:spcBef>
                <a:spcPts val="100"/>
              </a:spcBef>
            </a:pPr>
            <a:r>
              <a:rPr lang="en-US" sz="3200" b="1" spc="-95" dirty="0" smtClean="0">
                <a:solidFill>
                  <a:srgbClr val="6600CC"/>
                </a:solidFill>
                <a:latin typeface="Calibri"/>
                <a:cs typeface="Calibri"/>
              </a:rPr>
              <a:t>DEPT OF BIOINFORMATICS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704" y="72339"/>
            <a:ext cx="555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Ramachandran</a:t>
            </a:r>
            <a:r>
              <a:rPr spc="-40" dirty="0"/>
              <a:t> </a:t>
            </a:r>
            <a:r>
              <a:rPr spc="-5" dirty="0"/>
              <a:t>Plot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5523" y="2914577"/>
            <a:ext cx="3637521" cy="37041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1077213"/>
            <a:ext cx="7843520" cy="542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red</a:t>
            </a:r>
            <a:r>
              <a:rPr sz="2800" b="1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regions</a:t>
            </a:r>
            <a:r>
              <a:rPr sz="2800" b="1" spc="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correspond</a:t>
            </a:r>
            <a:r>
              <a:rPr sz="28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conformations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where </a:t>
            </a:r>
            <a:r>
              <a:rPr sz="2800" b="1" spc="-6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there</a:t>
            </a:r>
            <a:r>
              <a:rPr sz="2800" b="1" spc="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are</a:t>
            </a:r>
            <a:r>
              <a:rPr sz="2800" b="1" spc="3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no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FF"/>
                </a:solidFill>
                <a:latin typeface="Calibri"/>
                <a:cs typeface="Calibri"/>
              </a:rPr>
              <a:t>steric</a:t>
            </a:r>
            <a:r>
              <a:rPr sz="2800" b="1" spc="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clashes,</a:t>
            </a:r>
            <a:r>
              <a:rPr sz="2800" b="1" spc="3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ie</a:t>
            </a:r>
            <a:r>
              <a:rPr sz="2800" b="1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these</a:t>
            </a:r>
            <a:r>
              <a:rPr sz="2800" b="1" spc="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are</a:t>
            </a:r>
            <a:r>
              <a:rPr sz="2800" b="1" spc="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2800" b="1" spc="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allowed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regions</a:t>
            </a:r>
            <a:r>
              <a:rPr sz="2800" b="1" spc="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namely</a:t>
            </a:r>
            <a:r>
              <a:rPr sz="2800" b="1" spc="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alpha-helical</a:t>
            </a:r>
            <a:r>
              <a:rPr sz="2800" b="1" spc="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8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beta-sheet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 conformations</a:t>
            </a:r>
            <a:endParaRPr sz="2800">
              <a:latin typeface="Calibri"/>
              <a:cs typeface="Calibri"/>
            </a:endParaRPr>
          </a:p>
          <a:p>
            <a:pPr marL="355600" marR="3191510" indent="-342900">
              <a:lnSpc>
                <a:spcPct val="90000"/>
              </a:lnSpc>
              <a:spcBef>
                <a:spcPts val="21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The 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yellow areas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show the 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allowed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regions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if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slightly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shorter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6600"/>
                </a:solidFill>
                <a:latin typeface="Calibri"/>
                <a:cs typeface="Calibri"/>
              </a:rPr>
              <a:t>van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 der </a:t>
            </a:r>
            <a:r>
              <a:rPr sz="2700" b="1" spc="-20" dirty="0">
                <a:solidFill>
                  <a:srgbClr val="006600"/>
                </a:solidFill>
                <a:latin typeface="Calibri"/>
                <a:cs typeface="Calibri"/>
              </a:rPr>
              <a:t>Waals</a:t>
            </a:r>
            <a:r>
              <a:rPr sz="2700" b="1" spc="-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20" dirty="0">
                <a:solidFill>
                  <a:srgbClr val="006600"/>
                </a:solidFill>
                <a:latin typeface="Calibri"/>
                <a:cs typeface="Calibri"/>
              </a:rPr>
              <a:t>radi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6600"/>
                </a:solidFill>
                <a:latin typeface="Calibri"/>
                <a:cs typeface="Calibri"/>
              </a:rPr>
              <a:t>are </a:t>
            </a:r>
            <a:r>
              <a:rPr sz="2700" b="1" spc="-59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used in the 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calculation, 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ie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the 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6600"/>
                </a:solidFill>
                <a:latin typeface="Calibri"/>
                <a:cs typeface="Calibri"/>
              </a:rPr>
              <a:t>atoms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6600"/>
                </a:solidFill>
                <a:latin typeface="Calibri"/>
                <a:cs typeface="Calibri"/>
              </a:rPr>
              <a:t>are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allowed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6600"/>
                </a:solidFill>
                <a:latin typeface="Calibri"/>
                <a:cs typeface="Calibri"/>
              </a:rPr>
              <a:t>to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come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 a 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little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closer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together</a:t>
            </a:r>
            <a:endParaRPr sz="2700">
              <a:latin typeface="Calibri"/>
              <a:cs typeface="Calibri"/>
            </a:endParaRPr>
          </a:p>
          <a:p>
            <a:pPr marL="355600" marR="3354070" indent="-342900" algn="just">
              <a:lnSpc>
                <a:spcPts val="2920"/>
              </a:lnSpc>
              <a:spcBef>
                <a:spcPts val="690"/>
              </a:spcBef>
              <a:buClr>
                <a:srgbClr val="003366"/>
              </a:buClr>
              <a:buFont typeface="Arial"/>
              <a:buChar char="•"/>
              <a:tabLst>
                <a:tab pos="433705" algn="l"/>
              </a:tabLst>
            </a:pPr>
            <a:r>
              <a:rPr dirty="0"/>
              <a:t>	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This</a:t>
            </a:r>
            <a:r>
              <a:rPr sz="2700" b="1" spc="-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brings</a:t>
            </a:r>
            <a:r>
              <a:rPr sz="2700" b="1" spc="-2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out</a:t>
            </a:r>
            <a:r>
              <a:rPr sz="2700" b="1" spc="-2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an</a:t>
            </a:r>
            <a:r>
              <a:rPr sz="2700" b="1" spc="-2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additional </a:t>
            </a:r>
            <a:r>
              <a:rPr sz="2700" b="1" spc="-60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003366"/>
                </a:solidFill>
                <a:latin typeface="Calibri"/>
                <a:cs typeface="Calibri"/>
              </a:rPr>
              <a:t>region 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which </a:t>
            </a:r>
            <a:r>
              <a:rPr sz="2700" b="1" spc="-10" dirty="0">
                <a:solidFill>
                  <a:srgbClr val="003366"/>
                </a:solidFill>
                <a:latin typeface="Calibri"/>
                <a:cs typeface="Calibri"/>
              </a:rPr>
              <a:t>corresponds </a:t>
            </a:r>
            <a:r>
              <a:rPr sz="2700" b="1" spc="-15" dirty="0">
                <a:solidFill>
                  <a:srgbClr val="003366"/>
                </a:solidFill>
                <a:latin typeface="Calibri"/>
                <a:cs typeface="Calibri"/>
              </a:rPr>
              <a:t>to </a:t>
            </a:r>
            <a:r>
              <a:rPr sz="2700" b="1" spc="-1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the 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left-handed</a:t>
            </a:r>
            <a:r>
              <a:rPr sz="2700" b="1" spc="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alpha-helix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332" y="461899"/>
            <a:ext cx="4578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Ramachandran</a:t>
            </a:r>
            <a:r>
              <a:rPr spc="-70" dirty="0"/>
              <a:t> </a:t>
            </a:r>
            <a:r>
              <a:rPr dirty="0"/>
              <a:t>plot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9" y="2152577"/>
            <a:ext cx="3637521" cy="37041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8836" y="2012922"/>
            <a:ext cx="4735163" cy="4168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Ramachandran</a:t>
            </a:r>
            <a:r>
              <a:rPr spc="-35" dirty="0"/>
              <a:t> </a:t>
            </a:r>
            <a:r>
              <a:rPr spc="-5" dirty="0"/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7984490" cy="439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L-amino</a:t>
            </a:r>
            <a:r>
              <a:rPr sz="28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acids</a:t>
            </a:r>
            <a:r>
              <a:rPr sz="2800" b="1" spc="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cannot</a:t>
            </a:r>
            <a:r>
              <a:rPr sz="2800" b="1" spc="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600"/>
                </a:solidFill>
                <a:latin typeface="Calibri"/>
                <a:cs typeface="Calibri"/>
              </a:rPr>
              <a:t>form</a:t>
            </a:r>
            <a:r>
              <a:rPr sz="28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6600"/>
                </a:solidFill>
                <a:latin typeface="Calibri"/>
                <a:cs typeface="Calibri"/>
              </a:rPr>
              <a:t>extended</a:t>
            </a:r>
            <a:r>
              <a:rPr sz="2800" b="1" spc="3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600"/>
                </a:solidFill>
                <a:latin typeface="Calibri"/>
                <a:cs typeface="Calibri"/>
              </a:rPr>
              <a:t>regions</a:t>
            </a:r>
            <a:r>
              <a:rPr sz="2800" b="1" spc="2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of</a:t>
            </a:r>
            <a:r>
              <a:rPr sz="28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left- </a:t>
            </a:r>
            <a:r>
              <a:rPr sz="2800" b="1" spc="-6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handed</a:t>
            </a:r>
            <a:r>
              <a:rPr sz="2800" b="1" spc="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helix</a:t>
            </a:r>
            <a:endParaRPr sz="2800">
              <a:latin typeface="Calibri"/>
              <a:cs typeface="Calibri"/>
            </a:endParaRPr>
          </a:p>
          <a:p>
            <a:pPr marL="756285" marR="127190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solidFill>
                  <a:srgbClr val="0000CC"/>
                </a:solidFill>
                <a:latin typeface="Calibri"/>
                <a:cs typeface="Calibri"/>
              </a:rPr>
              <a:t>but occassionally individual </a:t>
            </a:r>
            <a:r>
              <a:rPr sz="2400" b="1" spc="-10" dirty="0">
                <a:solidFill>
                  <a:srgbClr val="0000CC"/>
                </a:solidFill>
                <a:latin typeface="Calibri"/>
                <a:cs typeface="Calibri"/>
              </a:rPr>
              <a:t>residues </a:t>
            </a:r>
            <a:r>
              <a:rPr sz="2400" b="1" spc="-5" dirty="0">
                <a:solidFill>
                  <a:srgbClr val="0000CC"/>
                </a:solidFill>
                <a:latin typeface="Calibri"/>
                <a:cs typeface="Calibri"/>
              </a:rPr>
              <a:t>adopt this </a:t>
            </a:r>
            <a:r>
              <a:rPr sz="2400" b="1" spc="-53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Calibri"/>
                <a:cs typeface="Calibri"/>
              </a:rPr>
              <a:t>conformation</a:t>
            </a:r>
            <a:endParaRPr sz="2400">
              <a:latin typeface="Calibri"/>
              <a:cs typeface="Calibri"/>
            </a:endParaRPr>
          </a:p>
          <a:p>
            <a:pPr marL="756285" marR="51752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These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residues</a:t>
            </a:r>
            <a:r>
              <a:rPr sz="2400" b="1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are</a:t>
            </a:r>
            <a:r>
              <a:rPr sz="2400" b="1" spc="-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usually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glycine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but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can</a:t>
            </a:r>
            <a:r>
              <a:rPr sz="2400" b="1" spc="-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also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be </a:t>
            </a:r>
            <a:r>
              <a:rPr sz="24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asparagine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or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aspartate where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the side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chain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forms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a </a:t>
            </a:r>
            <a:r>
              <a:rPr sz="2400" b="1" spc="-53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FF"/>
                </a:solidFill>
                <a:latin typeface="Calibri"/>
                <a:cs typeface="Calibri"/>
              </a:rPr>
              <a:t>hydrogen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bond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with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main chain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FF00FF"/>
                </a:solidFill>
                <a:latin typeface="Calibri"/>
                <a:cs typeface="Calibri"/>
              </a:rPr>
              <a:t>therefore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 stabilises</a:t>
            </a:r>
            <a:r>
              <a:rPr sz="2400" b="1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this</a:t>
            </a:r>
            <a:r>
              <a:rPr sz="2400" b="1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otherwise</a:t>
            </a:r>
            <a:r>
              <a:rPr sz="2400" b="1" spc="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FF"/>
                </a:solidFill>
                <a:latin typeface="Calibri"/>
                <a:cs typeface="Calibri"/>
              </a:rPr>
              <a:t>unfavourable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conformation</a:t>
            </a:r>
            <a:endParaRPr sz="2400">
              <a:latin typeface="Calibri"/>
              <a:cs typeface="Calibri"/>
            </a:endParaRPr>
          </a:p>
          <a:p>
            <a:pPr marL="756285" marR="76835" lvl="1" indent="-287020">
              <a:lnSpc>
                <a:spcPct val="100000"/>
              </a:lnSpc>
              <a:spcBef>
                <a:spcPts val="575"/>
              </a:spcBef>
              <a:buClr>
                <a:srgbClr val="006600"/>
              </a:buClr>
              <a:buFont typeface="Arial"/>
              <a:buChar char="–"/>
              <a:tabLst>
                <a:tab pos="824865" algn="l"/>
                <a:tab pos="825500" algn="l"/>
              </a:tabLst>
            </a:pPr>
            <a:r>
              <a:rPr dirty="0"/>
              <a:t>	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The 3(10) 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helix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occurs close </a:t>
            </a:r>
            <a:r>
              <a:rPr sz="2400" b="1" spc="-15" dirty="0">
                <a:solidFill>
                  <a:srgbClr val="006600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the upper </a:t>
            </a:r>
            <a:r>
              <a:rPr sz="2400" b="1" spc="-15" dirty="0">
                <a:solidFill>
                  <a:srgbClr val="006600"/>
                </a:solidFill>
                <a:latin typeface="Calibri"/>
                <a:cs typeface="Calibri"/>
              </a:rPr>
              <a:t>right 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alpha-helical </a:t>
            </a:r>
            <a:r>
              <a:rPr sz="2400" b="1" spc="-10" dirty="0">
                <a:solidFill>
                  <a:srgbClr val="006600"/>
                </a:solidFill>
                <a:latin typeface="Calibri"/>
                <a:cs typeface="Calibri"/>
              </a:rPr>
              <a:t>region 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and is on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006600"/>
                </a:solidFill>
                <a:latin typeface="Calibri"/>
                <a:cs typeface="Calibri"/>
              </a:rPr>
              <a:t>edge 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allowed </a:t>
            </a:r>
            <a:r>
              <a:rPr sz="2400" b="1" spc="-10" dirty="0">
                <a:solidFill>
                  <a:srgbClr val="006600"/>
                </a:solidFill>
                <a:latin typeface="Calibri"/>
                <a:cs typeface="Calibri"/>
              </a:rPr>
              <a:t>region </a:t>
            </a:r>
            <a:r>
              <a:rPr sz="2400" b="1" spc="-53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Calibri"/>
                <a:cs typeface="Calibri"/>
              </a:rPr>
              <a:t>indicating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Calibri"/>
                <a:cs typeface="Calibri"/>
              </a:rPr>
              <a:t>lower</a:t>
            </a:r>
            <a:r>
              <a:rPr sz="2400" b="1" spc="-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Calibri"/>
                <a:cs typeface="Calibri"/>
              </a:rPr>
              <a:t>stability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5370" y="461899"/>
            <a:ext cx="1953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3</a:t>
            </a:r>
            <a:r>
              <a:rPr sz="4350" spc="7" baseline="-21072" dirty="0"/>
              <a:t>10</a:t>
            </a:r>
            <a:r>
              <a:rPr sz="4350" spc="405" baseline="-21072" dirty="0"/>
              <a:t> </a:t>
            </a:r>
            <a:r>
              <a:rPr sz="4400" dirty="0"/>
              <a:t>helix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039" y="1298194"/>
            <a:ext cx="5905500" cy="47472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68300" marR="399415" indent="-342900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000" b="1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sz="3000" b="1" spc="-2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CC"/>
                </a:solidFill>
                <a:latin typeface="Calibri"/>
                <a:cs typeface="Calibri"/>
              </a:rPr>
              <a:t>3</a:t>
            </a:r>
            <a:r>
              <a:rPr sz="3000" b="1" baseline="-20833" dirty="0">
                <a:solidFill>
                  <a:srgbClr val="0000CC"/>
                </a:solidFill>
                <a:latin typeface="Calibri"/>
                <a:cs typeface="Calibri"/>
              </a:rPr>
              <a:t>10</a:t>
            </a:r>
            <a:r>
              <a:rPr sz="3000" b="1" spc="307" baseline="-20833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00CC"/>
                </a:solidFill>
                <a:latin typeface="Calibri"/>
                <a:cs typeface="Calibri"/>
              </a:rPr>
              <a:t>helix</a:t>
            </a:r>
            <a:r>
              <a:rPr sz="3000" b="1" spc="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CC"/>
                </a:solidFill>
                <a:latin typeface="Calibri"/>
                <a:cs typeface="Calibri"/>
              </a:rPr>
              <a:t>is</a:t>
            </a:r>
            <a:r>
              <a:rPr sz="3000" b="1" spc="-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sz="3000" b="1" spc="-2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00CC"/>
                </a:solidFill>
                <a:latin typeface="Calibri"/>
                <a:cs typeface="Calibri"/>
              </a:rPr>
              <a:t>type </a:t>
            </a:r>
            <a:r>
              <a:rPr sz="3000" b="1" dirty="0">
                <a:solidFill>
                  <a:srgbClr val="0000CC"/>
                </a:solidFill>
                <a:latin typeface="Calibri"/>
                <a:cs typeface="Calibri"/>
              </a:rPr>
              <a:t>of</a:t>
            </a:r>
            <a:r>
              <a:rPr sz="3000" b="1" spc="-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00CC"/>
                </a:solidFill>
                <a:latin typeface="Calibri"/>
                <a:cs typeface="Calibri"/>
              </a:rPr>
              <a:t>secondary </a:t>
            </a:r>
            <a:r>
              <a:rPr sz="3000" b="1" spc="-66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00CC"/>
                </a:solidFill>
                <a:latin typeface="Calibri"/>
                <a:cs typeface="Calibri"/>
              </a:rPr>
              <a:t>structure</a:t>
            </a:r>
            <a:endParaRPr sz="3000">
              <a:latin typeface="Calibri"/>
              <a:cs typeface="Calibri"/>
            </a:endParaRPr>
          </a:p>
          <a:p>
            <a:pPr marL="368300" marR="960119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000" b="1" spc="-15" dirty="0">
                <a:solidFill>
                  <a:srgbClr val="006600"/>
                </a:solidFill>
                <a:latin typeface="Calibri"/>
                <a:cs typeface="Calibri"/>
              </a:rPr>
              <a:t>found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6600"/>
                </a:solidFill>
                <a:latin typeface="Calibri"/>
                <a:cs typeface="Calibri"/>
              </a:rPr>
              <a:t>(often)</a:t>
            </a:r>
            <a:r>
              <a:rPr sz="3000" b="1" spc="-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in</a:t>
            </a:r>
            <a:r>
              <a:rPr sz="3000" b="1" spc="-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6600"/>
                </a:solidFill>
                <a:latin typeface="Calibri"/>
                <a:cs typeface="Calibri"/>
              </a:rPr>
              <a:t>proteins</a:t>
            </a:r>
            <a:r>
              <a:rPr sz="3000" b="1" spc="-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  <a:r>
              <a:rPr sz="3000" b="1" spc="-66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/>
                <a:cs typeface="Calibri"/>
              </a:rPr>
              <a:t>polypeptides</a:t>
            </a:r>
            <a:endParaRPr sz="3000">
              <a:latin typeface="Calibri"/>
              <a:cs typeface="Calibri"/>
            </a:endParaRPr>
          </a:p>
          <a:p>
            <a:pPr marL="368300" marR="194945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000" b="1" spc="-90" dirty="0">
                <a:solidFill>
                  <a:srgbClr val="FF00FF"/>
                </a:solidFill>
                <a:latin typeface="Calibri"/>
                <a:cs typeface="Calibri"/>
              </a:rPr>
              <a:t>Top</a:t>
            </a:r>
            <a:r>
              <a:rPr sz="3000" b="1" spc="-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00FF"/>
                </a:solidFill>
                <a:latin typeface="Calibri"/>
                <a:cs typeface="Calibri"/>
              </a:rPr>
              <a:t>view</a:t>
            </a:r>
            <a:r>
              <a:rPr sz="3000" b="1" dirty="0">
                <a:solidFill>
                  <a:srgbClr val="FF00FF"/>
                </a:solidFill>
                <a:latin typeface="Calibri"/>
                <a:cs typeface="Calibri"/>
              </a:rPr>
              <a:t> of</a:t>
            </a:r>
            <a:r>
              <a:rPr sz="3000" b="1" spc="-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3000" b="1" spc="-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00FF"/>
                </a:solidFill>
                <a:latin typeface="Calibri"/>
                <a:cs typeface="Calibri"/>
              </a:rPr>
              <a:t>same</a:t>
            </a:r>
            <a:r>
              <a:rPr sz="3000" b="1" spc="-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00FF"/>
                </a:solidFill>
                <a:latin typeface="Calibri"/>
                <a:cs typeface="Calibri"/>
              </a:rPr>
              <a:t>helix</a:t>
            </a:r>
            <a:r>
              <a:rPr sz="30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FF"/>
                </a:solidFill>
                <a:latin typeface="Calibri"/>
                <a:cs typeface="Calibri"/>
              </a:rPr>
              <a:t>shown </a:t>
            </a:r>
            <a:r>
              <a:rPr sz="3000" b="1" spc="-66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3000" b="1" spc="-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3000" b="1" spc="-10" dirty="0">
                <a:solidFill>
                  <a:srgbClr val="FF00FF"/>
                </a:solidFill>
                <a:latin typeface="Calibri"/>
                <a:cs typeface="Calibri"/>
              </a:rPr>
              <a:t> right</a:t>
            </a:r>
            <a:endParaRPr sz="3000">
              <a:latin typeface="Calibri"/>
              <a:cs typeface="Calibri"/>
            </a:endParaRPr>
          </a:p>
          <a:p>
            <a:pPr marL="368300" marR="17780" indent="-342900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000" b="1" spc="-10" dirty="0">
                <a:solidFill>
                  <a:srgbClr val="003366"/>
                </a:solidFill>
                <a:latin typeface="Calibri"/>
                <a:cs typeface="Calibri"/>
              </a:rPr>
              <a:t>Three </a:t>
            </a:r>
            <a:r>
              <a:rPr sz="3000" b="1" spc="-15" dirty="0">
                <a:solidFill>
                  <a:srgbClr val="003366"/>
                </a:solidFill>
                <a:latin typeface="Calibri"/>
                <a:cs typeface="Calibri"/>
              </a:rPr>
              <a:t>carbonyl </a:t>
            </a:r>
            <a:r>
              <a:rPr sz="3000" b="1" spc="-10" dirty="0">
                <a:solidFill>
                  <a:srgbClr val="003366"/>
                </a:solidFill>
                <a:latin typeface="Calibri"/>
                <a:cs typeface="Calibri"/>
              </a:rPr>
              <a:t>groups </a:t>
            </a:r>
            <a:r>
              <a:rPr sz="3000" b="1" spc="-15" dirty="0">
                <a:solidFill>
                  <a:srgbClr val="003366"/>
                </a:solidFill>
                <a:latin typeface="Calibri"/>
                <a:cs typeface="Calibri"/>
              </a:rPr>
              <a:t>are </a:t>
            </a:r>
            <a:r>
              <a:rPr sz="3000" b="1" spc="-10" dirty="0">
                <a:solidFill>
                  <a:srgbClr val="003366"/>
                </a:solidFill>
                <a:latin typeface="Calibri"/>
                <a:cs typeface="Calibri"/>
              </a:rPr>
              <a:t>pointing </a:t>
            </a:r>
            <a:r>
              <a:rPr sz="3000" b="1" spc="-66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3366"/>
                </a:solidFill>
                <a:latin typeface="Calibri"/>
                <a:cs typeface="Calibri"/>
              </a:rPr>
              <a:t>upwards</a:t>
            </a:r>
            <a:r>
              <a:rPr sz="3000" b="1" spc="-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3366"/>
                </a:solidFill>
                <a:latin typeface="Calibri"/>
                <a:cs typeface="Calibri"/>
              </a:rPr>
              <a:t>towards</a:t>
            </a:r>
            <a:r>
              <a:rPr sz="3000" b="1" spc="-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3366"/>
                </a:solidFill>
                <a:latin typeface="Calibri"/>
                <a:cs typeface="Calibri"/>
              </a:rPr>
              <a:t>the</a:t>
            </a:r>
            <a:r>
              <a:rPr sz="3000" b="1" spc="-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3366"/>
                </a:solidFill>
                <a:latin typeface="Calibri"/>
                <a:cs typeface="Calibri"/>
              </a:rPr>
              <a:t>viewer</a:t>
            </a:r>
            <a:endParaRPr sz="3000">
              <a:latin typeface="Calibri"/>
              <a:cs typeface="Calibri"/>
            </a:endParaRPr>
          </a:p>
          <a:p>
            <a:pPr marL="768985" marR="593725" lvl="1" indent="-287020">
              <a:lnSpc>
                <a:spcPct val="80000"/>
              </a:lnSpc>
              <a:spcBef>
                <a:spcPts val="665"/>
              </a:spcBef>
              <a:buFont typeface="Arial"/>
              <a:buChar char="–"/>
              <a:tabLst>
                <a:tab pos="769620" algn="l"/>
              </a:tabLst>
            </a:pPr>
            <a:r>
              <a:rPr sz="2600" b="1" dirty="0">
                <a:solidFill>
                  <a:srgbClr val="FF00FF"/>
                </a:solidFill>
                <a:latin typeface="Calibri"/>
                <a:cs typeface="Calibri"/>
              </a:rPr>
              <a:t>spaced </a:t>
            </a:r>
            <a:r>
              <a:rPr sz="2600" b="1" spc="-10" dirty="0">
                <a:solidFill>
                  <a:srgbClr val="FF00FF"/>
                </a:solidFill>
                <a:latin typeface="Calibri"/>
                <a:cs typeface="Calibri"/>
              </a:rPr>
              <a:t>roughly</a:t>
            </a:r>
            <a:r>
              <a:rPr sz="2600" b="1" spc="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FF"/>
                </a:solidFill>
                <a:latin typeface="Calibri"/>
                <a:cs typeface="Calibri"/>
              </a:rPr>
              <a:t>120°</a:t>
            </a:r>
            <a:r>
              <a:rPr sz="2600" b="1" spc="-3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FF"/>
                </a:solidFill>
                <a:latin typeface="Calibri"/>
                <a:cs typeface="Calibri"/>
              </a:rPr>
              <a:t>apart</a:t>
            </a:r>
            <a:r>
              <a:rPr sz="2600" b="1" dirty="0">
                <a:solidFill>
                  <a:srgbClr val="FF00FF"/>
                </a:solidFill>
                <a:latin typeface="Calibri"/>
                <a:cs typeface="Calibri"/>
              </a:rPr>
              <a:t> on </a:t>
            </a:r>
            <a:r>
              <a:rPr sz="2600" b="1" spc="-5" dirty="0">
                <a:solidFill>
                  <a:srgbClr val="FF00FF"/>
                </a:solidFill>
                <a:latin typeface="Calibri"/>
                <a:cs typeface="Calibri"/>
              </a:rPr>
              <a:t>the </a:t>
            </a:r>
            <a:r>
              <a:rPr sz="2600" b="1" spc="-5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FF"/>
                </a:solidFill>
                <a:latin typeface="Calibri"/>
                <a:cs typeface="Calibri"/>
              </a:rPr>
              <a:t>circle</a:t>
            </a:r>
            <a:endParaRPr sz="2600">
              <a:latin typeface="Calibri"/>
              <a:cs typeface="Calibri"/>
            </a:endParaRPr>
          </a:p>
          <a:p>
            <a:pPr marL="768985" marR="691515" lvl="1" indent="-287020">
              <a:lnSpc>
                <a:spcPct val="80000"/>
              </a:lnSpc>
              <a:spcBef>
                <a:spcPts val="625"/>
              </a:spcBef>
              <a:buFont typeface="Arial"/>
              <a:buChar char="–"/>
              <a:tabLst>
                <a:tab pos="769620" algn="l"/>
              </a:tabLst>
            </a:pPr>
            <a:r>
              <a:rPr sz="2600" b="1" spc="-5" dirty="0">
                <a:solidFill>
                  <a:srgbClr val="006600"/>
                </a:solidFill>
                <a:latin typeface="Calibri"/>
                <a:cs typeface="Calibri"/>
              </a:rPr>
              <a:t>corresponding </a:t>
            </a:r>
            <a:r>
              <a:rPr sz="2600" b="1" spc="-15" dirty="0">
                <a:solidFill>
                  <a:srgbClr val="006600"/>
                </a:solidFill>
                <a:latin typeface="Calibri"/>
                <a:cs typeface="Calibri"/>
              </a:rPr>
              <a:t>to </a:t>
            </a:r>
            <a:r>
              <a:rPr sz="2600" b="1" dirty="0">
                <a:solidFill>
                  <a:srgbClr val="006600"/>
                </a:solidFill>
                <a:latin typeface="Calibri"/>
                <a:cs typeface="Calibri"/>
              </a:rPr>
              <a:t>3.0 amino-acid </a:t>
            </a:r>
            <a:r>
              <a:rPr sz="2600" b="1" spc="-58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6600"/>
                </a:solidFill>
                <a:latin typeface="Calibri"/>
                <a:cs typeface="Calibri"/>
              </a:rPr>
              <a:t>residues</a:t>
            </a:r>
            <a:r>
              <a:rPr sz="26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6600"/>
                </a:solidFill>
                <a:latin typeface="Calibri"/>
                <a:cs typeface="Calibri"/>
              </a:rPr>
              <a:t>per</a:t>
            </a:r>
            <a:r>
              <a:rPr sz="26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6600"/>
                </a:solidFill>
                <a:latin typeface="Calibri"/>
                <a:cs typeface="Calibri"/>
              </a:rPr>
              <a:t>turn</a:t>
            </a:r>
            <a:r>
              <a:rPr sz="2600" b="1" spc="-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6600"/>
                </a:solidFill>
                <a:latin typeface="Calibri"/>
                <a:cs typeface="Calibri"/>
              </a:rPr>
              <a:t>of</a:t>
            </a:r>
            <a:r>
              <a:rPr sz="26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6600"/>
                </a:solidFill>
                <a:latin typeface="Calibri"/>
                <a:cs typeface="Calibri"/>
              </a:rPr>
              <a:t>the</a:t>
            </a:r>
            <a:r>
              <a:rPr sz="2600" b="1" spc="3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6600"/>
                </a:solidFill>
                <a:latin typeface="Calibri"/>
                <a:cs typeface="Calibri"/>
              </a:rPr>
              <a:t>helix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7355" y="1295400"/>
            <a:ext cx="2866642" cy="45156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04" y="72339"/>
            <a:ext cx="555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Ramachandran</a:t>
            </a:r>
            <a:r>
              <a:rPr spc="-40" dirty="0"/>
              <a:t> </a:t>
            </a:r>
            <a:r>
              <a:rPr spc="-5" dirty="0"/>
              <a:t>Plot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5523" y="2914577"/>
            <a:ext cx="3637521" cy="37041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1001013"/>
            <a:ext cx="8315325" cy="5314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08000" algn="l"/>
              </a:tabLst>
            </a:pP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Disallowed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regions generally </a:t>
            </a:r>
            <a:r>
              <a:rPr sz="2800" b="1" spc="-20" dirty="0">
                <a:solidFill>
                  <a:srgbClr val="FF00FF"/>
                </a:solidFill>
                <a:latin typeface="Calibri"/>
                <a:cs typeface="Calibri"/>
              </a:rPr>
              <a:t>involve steric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hindrance </a:t>
            </a:r>
            <a:r>
              <a:rPr sz="2800" b="1" spc="-6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between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the side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chain C-beta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methylene group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and 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main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chain</a:t>
            </a:r>
            <a:r>
              <a:rPr sz="2800" b="1" spc="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atoms</a:t>
            </a:r>
            <a:endParaRPr sz="2800">
              <a:latin typeface="Calibri"/>
              <a:cs typeface="Calibri"/>
            </a:endParaRPr>
          </a:p>
          <a:p>
            <a:pPr marL="12700" marR="3669665">
              <a:lnSpc>
                <a:spcPct val="100000"/>
              </a:lnSpc>
              <a:spcBef>
                <a:spcPts val="1320"/>
              </a:spcBef>
            </a:pPr>
            <a:r>
              <a:rPr sz="2800" b="1" spc="-15" dirty="0">
                <a:solidFill>
                  <a:srgbClr val="003366"/>
                </a:solidFill>
                <a:latin typeface="Calibri"/>
                <a:cs typeface="Calibri"/>
              </a:rPr>
              <a:t>Glycine</a:t>
            </a:r>
            <a:r>
              <a:rPr sz="2800" b="1" spc="4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has no</a:t>
            </a:r>
            <a:r>
              <a:rPr sz="2800" b="1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side </a:t>
            </a:r>
            <a:r>
              <a:rPr sz="2800" b="1" spc="-10" dirty="0">
                <a:solidFill>
                  <a:srgbClr val="003366"/>
                </a:solidFill>
                <a:latin typeface="Calibri"/>
                <a:cs typeface="Calibri"/>
              </a:rPr>
              <a:t>chain</a:t>
            </a:r>
            <a:r>
              <a:rPr sz="2800" b="1" spc="1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and </a:t>
            </a:r>
            <a:r>
              <a:rPr sz="2800" b="1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3366"/>
                </a:solidFill>
                <a:latin typeface="Calibri"/>
                <a:cs typeface="Calibri"/>
              </a:rPr>
              <a:t>therefore</a:t>
            </a:r>
            <a:r>
              <a:rPr sz="2800" b="1" spc="4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Calibri"/>
                <a:cs typeface="Calibri"/>
              </a:rPr>
              <a:t>can</a:t>
            </a:r>
            <a:r>
              <a:rPr sz="2800" b="1" spc="-1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Calibri"/>
                <a:cs typeface="Calibri"/>
              </a:rPr>
              <a:t>adopt</a:t>
            </a:r>
            <a:r>
              <a:rPr sz="2800" b="1" spc="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phi and </a:t>
            </a:r>
            <a:r>
              <a:rPr sz="2800" b="1" spc="-10" dirty="0">
                <a:solidFill>
                  <a:srgbClr val="003366"/>
                </a:solidFill>
                <a:latin typeface="Calibri"/>
                <a:cs typeface="Calibri"/>
              </a:rPr>
              <a:t>psi </a:t>
            </a:r>
            <a:r>
              <a:rPr sz="2800" b="1" spc="-61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angles</a:t>
            </a:r>
            <a:r>
              <a:rPr sz="2800" b="1" spc="1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in </a:t>
            </a:r>
            <a:r>
              <a:rPr sz="2800" b="1" spc="-10" dirty="0">
                <a:solidFill>
                  <a:srgbClr val="003366"/>
                </a:solidFill>
                <a:latin typeface="Calibri"/>
                <a:cs typeface="Calibri"/>
              </a:rPr>
              <a:t>all</a:t>
            </a:r>
            <a:r>
              <a:rPr sz="2800" b="1" spc="1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3366"/>
                </a:solidFill>
                <a:latin typeface="Calibri"/>
                <a:cs typeface="Calibri"/>
              </a:rPr>
              <a:t>four</a:t>
            </a:r>
            <a:r>
              <a:rPr sz="2800" b="1" spc="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3366"/>
                </a:solidFill>
                <a:latin typeface="Calibri"/>
                <a:cs typeface="Calibri"/>
              </a:rPr>
              <a:t>quadrants</a:t>
            </a:r>
            <a:r>
              <a:rPr sz="2800" b="1" spc="1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of </a:t>
            </a:r>
            <a:r>
              <a:rPr sz="2800" b="1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Calibri"/>
                <a:cs typeface="Calibri"/>
              </a:rPr>
              <a:t>Ramachandran</a:t>
            </a:r>
            <a:r>
              <a:rPr sz="2800" b="1" spc="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plot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marR="3797935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Hence</a:t>
            </a:r>
            <a:r>
              <a:rPr sz="28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it</a:t>
            </a:r>
            <a:r>
              <a:rPr sz="28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600"/>
                </a:solidFill>
                <a:latin typeface="Calibri"/>
                <a:cs typeface="Calibri"/>
              </a:rPr>
              <a:t>frequently</a:t>
            </a:r>
            <a:r>
              <a:rPr sz="2800" b="1" spc="3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occurs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 in </a:t>
            </a:r>
            <a:r>
              <a:rPr sz="28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turn</a:t>
            </a:r>
            <a:r>
              <a:rPr sz="28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600"/>
                </a:solidFill>
                <a:latin typeface="Calibri"/>
                <a:cs typeface="Calibri"/>
              </a:rPr>
              <a:t>regions</a:t>
            </a:r>
            <a:r>
              <a:rPr sz="2800" b="1" spc="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of </a:t>
            </a:r>
            <a:r>
              <a:rPr sz="2800" b="1" spc="-15" dirty="0">
                <a:solidFill>
                  <a:srgbClr val="006600"/>
                </a:solidFill>
                <a:latin typeface="Calibri"/>
                <a:cs typeface="Calibri"/>
              </a:rPr>
              <a:t>proteins</a:t>
            </a:r>
            <a:r>
              <a:rPr sz="2800" b="1" spc="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600"/>
                </a:solidFill>
                <a:latin typeface="Calibri"/>
                <a:cs typeface="Calibri"/>
              </a:rPr>
              <a:t>where </a:t>
            </a:r>
            <a:r>
              <a:rPr sz="2800" b="1" spc="-6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6600"/>
                </a:solidFill>
                <a:latin typeface="Calibri"/>
                <a:cs typeface="Calibri"/>
              </a:rPr>
              <a:t>any</a:t>
            </a:r>
            <a:r>
              <a:rPr sz="28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other</a:t>
            </a:r>
            <a:r>
              <a:rPr sz="28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600"/>
                </a:solidFill>
                <a:latin typeface="Calibri"/>
                <a:cs typeface="Calibri"/>
              </a:rPr>
              <a:t>residue</a:t>
            </a:r>
            <a:r>
              <a:rPr sz="2800" b="1" spc="2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would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 be </a:t>
            </a:r>
            <a:r>
              <a:rPr sz="28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600"/>
                </a:solidFill>
                <a:latin typeface="Calibri"/>
                <a:cs typeface="Calibri"/>
              </a:rPr>
              <a:t>sterically</a:t>
            </a:r>
            <a:r>
              <a:rPr sz="2800" b="1" spc="2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hindered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704" y="34239"/>
            <a:ext cx="555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Ramachandran</a:t>
            </a:r>
            <a:r>
              <a:rPr spc="-40" dirty="0"/>
              <a:t> </a:t>
            </a:r>
            <a:r>
              <a:rPr spc="-5" dirty="0"/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49197"/>
            <a:ext cx="8357870" cy="32454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297815" indent="-342900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06600"/>
                </a:solidFill>
                <a:latin typeface="Calibri"/>
                <a:cs typeface="Calibri"/>
              </a:rPr>
              <a:t>The two </a:t>
            </a:r>
            <a:r>
              <a:rPr sz="3200" b="1" spc="-10" dirty="0">
                <a:solidFill>
                  <a:srgbClr val="006600"/>
                </a:solidFill>
                <a:latin typeface="Calibri"/>
                <a:cs typeface="Calibri"/>
              </a:rPr>
              <a:t>torsion </a:t>
            </a:r>
            <a:r>
              <a:rPr sz="3200" b="1" dirty="0">
                <a:solidFill>
                  <a:srgbClr val="006600"/>
                </a:solidFill>
                <a:latin typeface="Calibri"/>
                <a:cs typeface="Calibri"/>
              </a:rPr>
              <a:t>angles of the polypeptide </a:t>
            </a:r>
            <a:r>
              <a:rPr sz="32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6600"/>
                </a:solidFill>
                <a:latin typeface="Calibri"/>
                <a:cs typeface="Calibri"/>
              </a:rPr>
              <a:t>chain, </a:t>
            </a:r>
            <a:r>
              <a:rPr sz="3200" b="1" dirty="0">
                <a:solidFill>
                  <a:srgbClr val="006600"/>
                </a:solidFill>
                <a:latin typeface="Calibri"/>
                <a:cs typeface="Calibri"/>
              </a:rPr>
              <a:t>describe the </a:t>
            </a:r>
            <a:r>
              <a:rPr sz="3200" b="1" spc="-10" dirty="0">
                <a:solidFill>
                  <a:srgbClr val="006600"/>
                </a:solidFill>
                <a:latin typeface="Calibri"/>
                <a:cs typeface="Calibri"/>
              </a:rPr>
              <a:t>rotations </a:t>
            </a:r>
            <a:r>
              <a:rPr sz="3200" b="1" dirty="0">
                <a:solidFill>
                  <a:srgbClr val="006600"/>
                </a:solidFill>
                <a:latin typeface="Calibri"/>
                <a:cs typeface="Calibri"/>
              </a:rPr>
              <a:t>of </a:t>
            </a:r>
            <a:r>
              <a:rPr sz="3200" b="1" spc="5" dirty="0">
                <a:solidFill>
                  <a:srgbClr val="006600"/>
                </a:solidFill>
                <a:latin typeface="Calibri"/>
                <a:cs typeface="Calibri"/>
              </a:rPr>
              <a:t>the </a:t>
            </a:r>
            <a:r>
              <a:rPr sz="32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6600"/>
                </a:solidFill>
                <a:latin typeface="Calibri"/>
                <a:cs typeface="Calibri"/>
              </a:rPr>
              <a:t>polypeptide </a:t>
            </a:r>
            <a:r>
              <a:rPr sz="3200" b="1" dirty="0">
                <a:solidFill>
                  <a:srgbClr val="006600"/>
                </a:solidFill>
                <a:latin typeface="Calibri"/>
                <a:cs typeface="Calibri"/>
              </a:rPr>
              <a:t>backbone </a:t>
            </a:r>
            <a:r>
              <a:rPr sz="3200" b="1" spc="-5" dirty="0">
                <a:solidFill>
                  <a:srgbClr val="006600"/>
                </a:solidFill>
                <a:latin typeface="Calibri"/>
                <a:cs typeface="Calibri"/>
              </a:rPr>
              <a:t>around </a:t>
            </a:r>
            <a:r>
              <a:rPr sz="3200" b="1" dirty="0">
                <a:solidFill>
                  <a:srgbClr val="006600"/>
                </a:solidFill>
                <a:latin typeface="Calibri"/>
                <a:cs typeface="Calibri"/>
              </a:rPr>
              <a:t>the bonds </a:t>
            </a:r>
            <a:r>
              <a:rPr sz="32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6600"/>
                </a:solidFill>
                <a:latin typeface="Calibri"/>
                <a:cs typeface="Calibri"/>
              </a:rPr>
              <a:t>between </a:t>
            </a:r>
            <a:r>
              <a:rPr sz="3200" b="1" dirty="0">
                <a:solidFill>
                  <a:srgbClr val="006600"/>
                </a:solidFill>
                <a:latin typeface="Calibri"/>
                <a:cs typeface="Calibri"/>
              </a:rPr>
              <a:t>N-Cα </a:t>
            </a:r>
            <a:r>
              <a:rPr sz="3200" b="1" spc="-5" dirty="0">
                <a:solidFill>
                  <a:srgbClr val="006600"/>
                </a:solidFill>
                <a:latin typeface="Calibri"/>
                <a:cs typeface="Calibri"/>
              </a:rPr>
              <a:t>(called Phi, φ) </a:t>
            </a:r>
            <a:r>
              <a:rPr sz="3200" b="1" dirty="0">
                <a:solidFill>
                  <a:srgbClr val="006600"/>
                </a:solidFill>
                <a:latin typeface="Calibri"/>
                <a:cs typeface="Calibri"/>
              </a:rPr>
              <a:t>and Cα-C </a:t>
            </a:r>
            <a:r>
              <a:rPr sz="3200" b="1" spc="-5" dirty="0">
                <a:solidFill>
                  <a:srgbClr val="006600"/>
                </a:solidFill>
                <a:latin typeface="Calibri"/>
                <a:cs typeface="Calibri"/>
              </a:rPr>
              <a:t>(called </a:t>
            </a:r>
            <a:r>
              <a:rPr sz="3200" b="1" spc="-7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6600"/>
                </a:solidFill>
                <a:latin typeface="Calibri"/>
                <a:cs typeface="Calibri"/>
              </a:rPr>
              <a:t>Psi, </a:t>
            </a:r>
            <a:r>
              <a:rPr sz="3200" b="1" dirty="0">
                <a:solidFill>
                  <a:srgbClr val="006600"/>
                </a:solidFill>
                <a:latin typeface="Calibri"/>
                <a:cs typeface="Calibri"/>
              </a:rPr>
              <a:t>ψ)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00FF"/>
                </a:solidFill>
                <a:latin typeface="Calibri"/>
                <a:cs typeface="Calibri"/>
              </a:rPr>
              <a:t>It </a:t>
            </a:r>
            <a:r>
              <a:rPr sz="3200" b="1" spc="-10" dirty="0">
                <a:solidFill>
                  <a:srgbClr val="FF00FF"/>
                </a:solidFill>
                <a:latin typeface="Calibri"/>
                <a:cs typeface="Calibri"/>
              </a:rPr>
              <a:t>provides</a:t>
            </a:r>
            <a:r>
              <a:rPr sz="3200" b="1" spc="-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FF"/>
                </a:solidFill>
                <a:latin typeface="Calibri"/>
                <a:cs typeface="Calibri"/>
              </a:rPr>
              <a:t>an</a:t>
            </a:r>
            <a:r>
              <a:rPr sz="3200" b="1" spc="-15" dirty="0">
                <a:solidFill>
                  <a:srgbClr val="FF00FF"/>
                </a:solidFill>
                <a:latin typeface="Calibri"/>
                <a:cs typeface="Calibri"/>
              </a:rPr>
              <a:t> easy</a:t>
            </a:r>
            <a:r>
              <a:rPr sz="3200" b="1" spc="-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FF00FF"/>
                </a:solidFill>
                <a:latin typeface="Calibri"/>
                <a:cs typeface="Calibri"/>
              </a:rPr>
              <a:t>way</a:t>
            </a:r>
            <a:r>
              <a:rPr sz="32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32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FF"/>
                </a:solidFill>
                <a:latin typeface="Calibri"/>
                <a:cs typeface="Calibri"/>
              </a:rPr>
              <a:t>view</a:t>
            </a:r>
            <a:r>
              <a:rPr sz="32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3200" b="1" spc="-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FF"/>
                </a:solidFill>
                <a:latin typeface="Calibri"/>
                <a:cs typeface="Calibri"/>
              </a:rPr>
              <a:t>distribution </a:t>
            </a:r>
            <a:r>
              <a:rPr sz="3200" b="1" spc="-70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32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FF"/>
                </a:solidFill>
                <a:latin typeface="Calibri"/>
                <a:cs typeface="Calibri"/>
              </a:rPr>
              <a:t>torsion</a:t>
            </a:r>
            <a:r>
              <a:rPr sz="3200" b="1" spc="-3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FF"/>
                </a:solidFill>
                <a:latin typeface="Calibri"/>
                <a:cs typeface="Calibri"/>
              </a:rPr>
              <a:t>angles</a:t>
            </a:r>
            <a:r>
              <a:rPr sz="3200" b="1" spc="-3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FF"/>
                </a:solidFill>
                <a:latin typeface="Calibri"/>
                <a:cs typeface="Calibri"/>
              </a:rPr>
              <a:t>of a </a:t>
            </a:r>
            <a:r>
              <a:rPr sz="3200" b="1" spc="-10" dirty="0">
                <a:solidFill>
                  <a:srgbClr val="FF00FF"/>
                </a:solidFill>
                <a:latin typeface="Calibri"/>
                <a:cs typeface="Calibri"/>
              </a:rPr>
              <a:t>protein</a:t>
            </a:r>
            <a:r>
              <a:rPr sz="3200" b="1" spc="-4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FF"/>
                </a:solidFill>
                <a:latin typeface="Calibri"/>
                <a:cs typeface="Calibri"/>
              </a:rPr>
              <a:t>structure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2188" y="4437402"/>
            <a:ext cx="3477777" cy="23500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04" y="187197"/>
            <a:ext cx="5559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Ramachandran</a:t>
            </a:r>
            <a:r>
              <a:rPr spc="-35" dirty="0"/>
              <a:t> </a:t>
            </a:r>
            <a:r>
              <a:rPr spc="-5" dirty="0"/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85774"/>
            <a:ext cx="8305165" cy="384619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marR="613410" indent="-342900">
              <a:lnSpc>
                <a:spcPts val="307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003366"/>
                </a:solidFill>
                <a:latin typeface="Calibri"/>
                <a:cs typeface="Calibri"/>
              </a:rPr>
              <a:t>It also </a:t>
            </a:r>
            <a:r>
              <a:rPr sz="3200" b="1" spc="-10" dirty="0">
                <a:solidFill>
                  <a:srgbClr val="003366"/>
                </a:solidFill>
                <a:latin typeface="Calibri"/>
                <a:cs typeface="Calibri"/>
              </a:rPr>
              <a:t>provides </a:t>
            </a:r>
            <a:r>
              <a:rPr sz="3200" b="1" dirty="0">
                <a:solidFill>
                  <a:srgbClr val="003366"/>
                </a:solidFill>
                <a:latin typeface="Calibri"/>
                <a:cs typeface="Calibri"/>
              </a:rPr>
              <a:t>an </a:t>
            </a:r>
            <a:r>
              <a:rPr sz="3200" b="1" spc="-5" dirty="0">
                <a:solidFill>
                  <a:srgbClr val="003366"/>
                </a:solidFill>
                <a:latin typeface="Calibri"/>
                <a:cs typeface="Calibri"/>
              </a:rPr>
              <a:t>overview </a:t>
            </a:r>
            <a:r>
              <a:rPr sz="3200" b="1" dirty="0">
                <a:solidFill>
                  <a:srgbClr val="003366"/>
                </a:solidFill>
                <a:latin typeface="Calibri"/>
                <a:cs typeface="Calibri"/>
              </a:rPr>
              <a:t>of </a:t>
            </a:r>
            <a:r>
              <a:rPr sz="3200" b="1" spc="-5" dirty="0">
                <a:solidFill>
                  <a:srgbClr val="003366"/>
                </a:solidFill>
                <a:latin typeface="Calibri"/>
                <a:cs typeface="Calibri"/>
              </a:rPr>
              <a:t>allowed </a:t>
            </a:r>
            <a:r>
              <a:rPr sz="3200" b="1" dirty="0">
                <a:solidFill>
                  <a:srgbClr val="003366"/>
                </a:solidFill>
                <a:latin typeface="Calibri"/>
                <a:cs typeface="Calibri"/>
              </a:rPr>
              <a:t>and </a:t>
            </a:r>
            <a:r>
              <a:rPr sz="3200" b="1" spc="-71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Calibri"/>
                <a:cs typeface="Calibri"/>
              </a:rPr>
              <a:t>disallowed</a:t>
            </a:r>
            <a:r>
              <a:rPr sz="3200" b="1" spc="-4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Calibri"/>
                <a:cs typeface="Calibri"/>
              </a:rPr>
              <a:t>regions</a:t>
            </a:r>
            <a:r>
              <a:rPr sz="3200" b="1" spc="-2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3366"/>
                </a:solidFill>
                <a:latin typeface="Calibri"/>
                <a:cs typeface="Calibri"/>
              </a:rPr>
              <a:t>of </a:t>
            </a:r>
            <a:r>
              <a:rPr sz="3200" b="1" spc="-10" dirty="0">
                <a:solidFill>
                  <a:srgbClr val="003366"/>
                </a:solidFill>
                <a:latin typeface="Calibri"/>
                <a:cs typeface="Calibri"/>
              </a:rPr>
              <a:t>torsion</a:t>
            </a:r>
            <a:r>
              <a:rPr sz="3200" b="1" spc="-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3366"/>
                </a:solidFill>
                <a:latin typeface="Calibri"/>
                <a:cs typeface="Calibri"/>
              </a:rPr>
              <a:t>angle</a:t>
            </a:r>
            <a:r>
              <a:rPr sz="3200" b="1" spc="-10" dirty="0">
                <a:solidFill>
                  <a:srgbClr val="003366"/>
                </a:solidFill>
                <a:latin typeface="Calibri"/>
                <a:cs typeface="Calibri"/>
              </a:rPr>
              <a:t> values</a:t>
            </a:r>
            <a:endParaRPr sz="3200">
              <a:latin typeface="Calibri"/>
              <a:cs typeface="Calibri"/>
            </a:endParaRPr>
          </a:p>
          <a:p>
            <a:pPr marL="756285" marR="245110" indent="-287020">
              <a:lnSpc>
                <a:spcPts val="2790"/>
              </a:lnSpc>
              <a:spcBef>
                <a:spcPts val="710"/>
              </a:spcBef>
            </a:pPr>
            <a:r>
              <a:rPr sz="29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2900" spc="-1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366"/>
                </a:solidFill>
                <a:latin typeface="Calibri"/>
                <a:cs typeface="Calibri"/>
              </a:rPr>
              <a:t>serve</a:t>
            </a:r>
            <a:r>
              <a:rPr sz="2900" b="1" spc="-2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003366"/>
                </a:solidFill>
                <a:latin typeface="Calibri"/>
                <a:cs typeface="Calibri"/>
              </a:rPr>
              <a:t>as</a:t>
            </a:r>
            <a:r>
              <a:rPr sz="2900" b="1" spc="-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003366"/>
                </a:solidFill>
                <a:latin typeface="Calibri"/>
                <a:cs typeface="Calibri"/>
              </a:rPr>
              <a:t>an </a:t>
            </a:r>
            <a:r>
              <a:rPr sz="2900" b="1" spc="-10" dirty="0">
                <a:solidFill>
                  <a:srgbClr val="003366"/>
                </a:solidFill>
                <a:latin typeface="Calibri"/>
                <a:cs typeface="Calibri"/>
              </a:rPr>
              <a:t>important</a:t>
            </a:r>
            <a:r>
              <a:rPr sz="2900" b="1" spc="-4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003366"/>
                </a:solidFill>
                <a:latin typeface="Calibri"/>
                <a:cs typeface="Calibri"/>
              </a:rPr>
              <a:t>indicator</a:t>
            </a:r>
            <a:r>
              <a:rPr sz="2900" b="1" spc="-3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003366"/>
                </a:solidFill>
                <a:latin typeface="Calibri"/>
                <a:cs typeface="Calibri"/>
              </a:rPr>
              <a:t>of</a:t>
            </a:r>
            <a:r>
              <a:rPr sz="2900" b="1" spc="-2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003366"/>
                </a:solidFill>
                <a:latin typeface="Calibri"/>
                <a:cs typeface="Calibri"/>
              </a:rPr>
              <a:t>the</a:t>
            </a:r>
            <a:r>
              <a:rPr sz="2900" b="1" spc="-1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900" b="1" spc="-5" dirty="0">
                <a:solidFill>
                  <a:srgbClr val="003366"/>
                </a:solidFill>
                <a:latin typeface="Calibri"/>
                <a:cs typeface="Calibri"/>
              </a:rPr>
              <a:t>quality</a:t>
            </a:r>
            <a:r>
              <a:rPr sz="2900" b="1" spc="-2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003366"/>
                </a:solidFill>
                <a:latin typeface="Calibri"/>
                <a:cs typeface="Calibri"/>
              </a:rPr>
              <a:t>of </a:t>
            </a:r>
            <a:r>
              <a:rPr sz="2900" b="1" spc="-64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900" b="1" spc="-15" dirty="0">
                <a:solidFill>
                  <a:srgbClr val="003366"/>
                </a:solidFill>
                <a:latin typeface="Calibri"/>
                <a:cs typeface="Calibri"/>
              </a:rPr>
              <a:t>protein</a:t>
            </a:r>
            <a:r>
              <a:rPr sz="2900" b="1" spc="-4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900" b="1" spc="-5" dirty="0">
                <a:solidFill>
                  <a:srgbClr val="003366"/>
                </a:solidFill>
                <a:latin typeface="Calibri"/>
                <a:cs typeface="Calibri"/>
              </a:rPr>
              <a:t>three-dimensional</a:t>
            </a:r>
            <a:r>
              <a:rPr sz="2900" b="1" spc="-4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003366"/>
                </a:solidFill>
                <a:latin typeface="Calibri"/>
                <a:cs typeface="Calibri"/>
              </a:rPr>
              <a:t>structures</a:t>
            </a:r>
            <a:endParaRPr sz="2900">
              <a:latin typeface="Calibri"/>
              <a:cs typeface="Calibri"/>
            </a:endParaRPr>
          </a:p>
          <a:p>
            <a:pPr marL="355600" marR="5080" indent="-342900">
              <a:lnSpc>
                <a:spcPts val="307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45" dirty="0">
                <a:solidFill>
                  <a:srgbClr val="FF3300"/>
                </a:solidFill>
                <a:latin typeface="Calibri"/>
                <a:cs typeface="Calibri"/>
              </a:rPr>
              <a:t>Torsion </a:t>
            </a:r>
            <a:r>
              <a:rPr sz="3200" b="1" dirty="0">
                <a:solidFill>
                  <a:srgbClr val="FF3300"/>
                </a:solidFill>
                <a:latin typeface="Calibri"/>
                <a:cs typeface="Calibri"/>
              </a:rPr>
              <a:t>angles </a:t>
            </a:r>
            <a:r>
              <a:rPr sz="3200" b="1" spc="-10" dirty="0">
                <a:solidFill>
                  <a:srgbClr val="FF3300"/>
                </a:solidFill>
                <a:latin typeface="Calibri"/>
                <a:cs typeface="Calibri"/>
              </a:rPr>
              <a:t>are </a:t>
            </a:r>
            <a:r>
              <a:rPr sz="3200" b="1" dirty="0">
                <a:solidFill>
                  <a:srgbClr val="FF3300"/>
                </a:solidFill>
                <a:latin typeface="Calibri"/>
                <a:cs typeface="Calibri"/>
              </a:rPr>
              <a:t>among the </a:t>
            </a:r>
            <a:r>
              <a:rPr sz="3200" b="1" spc="-15" dirty="0">
                <a:solidFill>
                  <a:srgbClr val="FF3300"/>
                </a:solidFill>
                <a:latin typeface="Calibri"/>
                <a:cs typeface="Calibri"/>
              </a:rPr>
              <a:t>most </a:t>
            </a:r>
            <a:r>
              <a:rPr sz="3200" b="1" spc="-5" dirty="0">
                <a:solidFill>
                  <a:srgbClr val="FF3300"/>
                </a:solidFill>
                <a:latin typeface="Calibri"/>
                <a:cs typeface="Calibri"/>
              </a:rPr>
              <a:t>important </a:t>
            </a:r>
            <a:r>
              <a:rPr sz="3200" b="1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3300"/>
                </a:solidFill>
                <a:latin typeface="Calibri"/>
                <a:cs typeface="Calibri"/>
              </a:rPr>
              <a:t>local </a:t>
            </a:r>
            <a:r>
              <a:rPr sz="3200" b="1" spc="-10" dirty="0">
                <a:solidFill>
                  <a:srgbClr val="FF3300"/>
                </a:solidFill>
                <a:latin typeface="Calibri"/>
                <a:cs typeface="Calibri"/>
              </a:rPr>
              <a:t>structural </a:t>
            </a:r>
            <a:r>
              <a:rPr sz="3200" b="1" spc="-20" dirty="0">
                <a:solidFill>
                  <a:srgbClr val="FF3300"/>
                </a:solidFill>
                <a:latin typeface="Calibri"/>
                <a:cs typeface="Calibri"/>
              </a:rPr>
              <a:t>parameters </a:t>
            </a:r>
            <a:r>
              <a:rPr sz="3200" b="1" spc="-5" dirty="0">
                <a:solidFill>
                  <a:srgbClr val="FF3300"/>
                </a:solidFill>
                <a:latin typeface="Calibri"/>
                <a:cs typeface="Calibri"/>
              </a:rPr>
              <a:t>that </a:t>
            </a:r>
            <a:r>
              <a:rPr sz="3200" b="1" spc="-10" dirty="0">
                <a:solidFill>
                  <a:srgbClr val="FF3300"/>
                </a:solidFill>
                <a:latin typeface="Calibri"/>
                <a:cs typeface="Calibri"/>
              </a:rPr>
              <a:t>control </a:t>
            </a:r>
            <a:r>
              <a:rPr sz="3200" b="1" spc="-15" dirty="0">
                <a:solidFill>
                  <a:srgbClr val="FF3300"/>
                </a:solidFill>
                <a:latin typeface="Calibri"/>
                <a:cs typeface="Calibri"/>
              </a:rPr>
              <a:t>protein </a:t>
            </a:r>
            <a:r>
              <a:rPr sz="3200" b="1" spc="-71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3300"/>
                </a:solidFill>
                <a:latin typeface="Calibri"/>
                <a:cs typeface="Calibri"/>
              </a:rPr>
              <a:t>folding</a:t>
            </a:r>
            <a:endParaRPr sz="3200">
              <a:latin typeface="Calibri"/>
              <a:cs typeface="Calibri"/>
            </a:endParaRPr>
          </a:p>
          <a:p>
            <a:pPr marL="355600" marR="139065" indent="-342900">
              <a:lnSpc>
                <a:spcPts val="307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solidFill>
                  <a:srgbClr val="FF00FF"/>
                </a:solidFill>
                <a:latin typeface="Calibri"/>
                <a:cs typeface="Calibri"/>
              </a:rPr>
              <a:t>Third</a:t>
            </a:r>
            <a:r>
              <a:rPr sz="3200" b="1" spc="-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FF"/>
                </a:solidFill>
                <a:latin typeface="Calibri"/>
                <a:cs typeface="Calibri"/>
              </a:rPr>
              <a:t>possible</a:t>
            </a:r>
            <a:r>
              <a:rPr sz="3200" b="1" spc="-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FF"/>
                </a:solidFill>
                <a:latin typeface="Calibri"/>
                <a:cs typeface="Calibri"/>
              </a:rPr>
              <a:t>torsion</a:t>
            </a:r>
            <a:r>
              <a:rPr sz="3200" b="1" spc="-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FF"/>
                </a:solidFill>
                <a:latin typeface="Calibri"/>
                <a:cs typeface="Calibri"/>
              </a:rPr>
              <a:t>angle</a:t>
            </a:r>
            <a:r>
              <a:rPr sz="3200" b="1" spc="-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FF"/>
                </a:solidFill>
                <a:latin typeface="Calibri"/>
                <a:cs typeface="Calibri"/>
              </a:rPr>
              <a:t>within</a:t>
            </a:r>
            <a:r>
              <a:rPr sz="3200" b="1" spc="-3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32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FF"/>
                </a:solidFill>
                <a:latin typeface="Calibri"/>
                <a:cs typeface="Calibri"/>
              </a:rPr>
              <a:t>protein </a:t>
            </a:r>
            <a:r>
              <a:rPr sz="3200" b="1" spc="-7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FF"/>
                </a:solidFill>
                <a:latin typeface="Calibri"/>
                <a:cs typeface="Calibri"/>
              </a:rPr>
              <a:t>backbone</a:t>
            </a:r>
            <a:r>
              <a:rPr sz="3200" b="1" spc="-3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FF"/>
                </a:solidFill>
                <a:latin typeface="Calibri"/>
                <a:cs typeface="Calibri"/>
              </a:rPr>
              <a:t>(called</a:t>
            </a:r>
            <a:r>
              <a:rPr sz="3200" b="1" spc="-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FF"/>
                </a:solidFill>
                <a:latin typeface="Calibri"/>
                <a:cs typeface="Calibri"/>
              </a:rPr>
              <a:t>omega,</a:t>
            </a:r>
            <a:r>
              <a:rPr sz="3200" b="1" spc="-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FF"/>
                </a:solidFill>
                <a:latin typeface="Calibri"/>
                <a:cs typeface="Calibri"/>
              </a:rPr>
              <a:t>ω)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9236" y="4601710"/>
            <a:ext cx="3241878" cy="2190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804" y="0"/>
            <a:ext cx="555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Ramachandran</a:t>
            </a:r>
            <a:r>
              <a:rPr spc="-40" dirty="0"/>
              <a:t> </a:t>
            </a:r>
            <a:r>
              <a:rPr spc="-5" dirty="0"/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27861"/>
            <a:ext cx="8739505" cy="54584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if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3366"/>
                </a:solidFill>
                <a:latin typeface="Calibri"/>
                <a:cs typeface="Calibri"/>
              </a:rPr>
              <a:t>we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would</a:t>
            </a:r>
            <a:r>
              <a:rPr sz="2700" b="1" spc="-1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20" dirty="0">
                <a:solidFill>
                  <a:srgbClr val="003366"/>
                </a:solidFill>
                <a:latin typeface="Calibri"/>
                <a:cs typeface="Calibri"/>
              </a:rPr>
              <a:t>have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 a</a:t>
            </a:r>
            <a:r>
              <a:rPr sz="2700" b="1" spc="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25" dirty="0">
                <a:solidFill>
                  <a:srgbClr val="003366"/>
                </a:solidFill>
                <a:latin typeface="Calibri"/>
                <a:cs typeface="Calibri"/>
              </a:rPr>
              <a:t>way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3366"/>
                </a:solidFill>
                <a:latin typeface="Calibri"/>
                <a:cs typeface="Calibri"/>
              </a:rPr>
              <a:t>to</a:t>
            </a:r>
            <a:r>
              <a:rPr sz="2700" b="1" spc="-10" dirty="0">
                <a:solidFill>
                  <a:srgbClr val="003366"/>
                </a:solidFill>
                <a:latin typeface="Calibri"/>
                <a:cs typeface="Calibri"/>
              </a:rPr>
              <a:t> predict 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the</a:t>
            </a:r>
            <a:r>
              <a:rPr sz="2700" b="1" spc="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Ramachandran 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 angles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3366"/>
                </a:solidFill>
                <a:latin typeface="Calibri"/>
                <a:cs typeface="Calibri"/>
              </a:rPr>
              <a:t>for 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a particular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3366"/>
                </a:solidFill>
                <a:latin typeface="Calibri"/>
                <a:cs typeface="Calibri"/>
              </a:rPr>
              <a:t>protein,</a:t>
            </a:r>
            <a:r>
              <a:rPr sz="2700" b="1" spc="1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003366"/>
                </a:solidFill>
                <a:latin typeface="Calibri"/>
                <a:cs typeface="Calibri"/>
              </a:rPr>
              <a:t>we 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would 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be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able</a:t>
            </a:r>
            <a:r>
              <a:rPr sz="2700" b="1" spc="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3366"/>
                </a:solidFill>
                <a:latin typeface="Calibri"/>
                <a:cs typeface="Calibri"/>
              </a:rPr>
              <a:t>to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003366"/>
                </a:solidFill>
                <a:latin typeface="Calibri"/>
                <a:cs typeface="Calibri"/>
              </a:rPr>
              <a:t>predict </a:t>
            </a:r>
            <a:r>
              <a:rPr sz="2700" b="1" spc="-59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its</a:t>
            </a:r>
            <a:r>
              <a:rPr sz="2700" b="1" spc="-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3366"/>
                </a:solidFill>
                <a:latin typeface="Calibri"/>
                <a:cs typeface="Calibri"/>
              </a:rPr>
              <a:t>3D</a:t>
            </a:r>
            <a:r>
              <a:rPr sz="2700" b="1" spc="-10" dirty="0">
                <a:solidFill>
                  <a:srgbClr val="003366"/>
                </a:solidFill>
                <a:latin typeface="Calibri"/>
                <a:cs typeface="Calibri"/>
              </a:rPr>
              <a:t> folding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150">
              <a:latin typeface="Calibri"/>
              <a:cs typeface="Calibri"/>
            </a:endParaRPr>
          </a:p>
          <a:p>
            <a:pPr marL="355600" marR="244475" indent="-342900">
              <a:lnSpc>
                <a:spcPct val="80000"/>
              </a:lnSpc>
              <a:buClr>
                <a:srgbClr val="FF00FF"/>
              </a:buClr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dirty="0"/>
              <a:t>	</a:t>
            </a:r>
            <a:r>
              <a:rPr sz="2700" b="1" spc="-5" dirty="0">
                <a:solidFill>
                  <a:srgbClr val="FF00FF"/>
                </a:solidFill>
                <a:latin typeface="Calibri"/>
                <a:cs typeface="Calibri"/>
              </a:rPr>
              <a:t>The </a:t>
            </a:r>
            <a:r>
              <a:rPr sz="2700" b="1" spc="-10" dirty="0">
                <a:solidFill>
                  <a:srgbClr val="FF00FF"/>
                </a:solidFill>
                <a:latin typeface="Calibri"/>
                <a:cs typeface="Calibri"/>
              </a:rPr>
              <a:t>reason</a:t>
            </a:r>
            <a:r>
              <a:rPr sz="2700" b="1" dirty="0">
                <a:solidFill>
                  <a:srgbClr val="FF00FF"/>
                </a:solidFill>
                <a:latin typeface="Calibri"/>
                <a:cs typeface="Calibri"/>
              </a:rPr>
              <a:t> is</a:t>
            </a:r>
            <a:r>
              <a:rPr sz="27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FF00FF"/>
                </a:solidFill>
                <a:latin typeface="Calibri"/>
                <a:cs typeface="Calibri"/>
              </a:rPr>
              <a:t>that</a:t>
            </a:r>
            <a:r>
              <a:rPr sz="2700" b="1" dirty="0">
                <a:solidFill>
                  <a:srgbClr val="FF00FF"/>
                </a:solidFill>
                <a:latin typeface="Calibri"/>
                <a:cs typeface="Calibri"/>
              </a:rPr>
              <a:t> these</a:t>
            </a:r>
            <a:r>
              <a:rPr sz="27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FF"/>
                </a:solidFill>
                <a:latin typeface="Calibri"/>
                <a:cs typeface="Calibri"/>
              </a:rPr>
              <a:t>angles</a:t>
            </a:r>
            <a:r>
              <a:rPr sz="27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FF00FF"/>
                </a:solidFill>
                <a:latin typeface="Calibri"/>
                <a:cs typeface="Calibri"/>
              </a:rPr>
              <a:t>provide</a:t>
            </a:r>
            <a:r>
              <a:rPr sz="27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2700" b="1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FF00FF"/>
                </a:solidFill>
                <a:latin typeface="Calibri"/>
                <a:cs typeface="Calibri"/>
              </a:rPr>
              <a:t>flexibility </a:t>
            </a:r>
            <a:r>
              <a:rPr sz="27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FF00FF"/>
                </a:solidFill>
                <a:latin typeface="Calibri"/>
                <a:cs typeface="Calibri"/>
              </a:rPr>
              <a:t>required</a:t>
            </a:r>
            <a:r>
              <a:rPr sz="2700" b="1" spc="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FF00FF"/>
                </a:solidFill>
                <a:latin typeface="Calibri"/>
                <a:cs typeface="Calibri"/>
              </a:rPr>
              <a:t>for</a:t>
            </a:r>
            <a:r>
              <a:rPr sz="2700" b="1" dirty="0">
                <a:solidFill>
                  <a:srgbClr val="FF00FF"/>
                </a:solidFill>
                <a:latin typeface="Calibri"/>
                <a:cs typeface="Calibri"/>
              </a:rPr>
              <a:t> the </a:t>
            </a:r>
            <a:r>
              <a:rPr sz="2700" b="1" spc="-5" dirty="0">
                <a:solidFill>
                  <a:srgbClr val="FF00FF"/>
                </a:solidFill>
                <a:latin typeface="Calibri"/>
                <a:cs typeface="Calibri"/>
              </a:rPr>
              <a:t>polypeptide</a:t>
            </a:r>
            <a:r>
              <a:rPr sz="2700" b="1" dirty="0">
                <a:solidFill>
                  <a:srgbClr val="FF00FF"/>
                </a:solidFill>
                <a:latin typeface="Calibri"/>
                <a:cs typeface="Calibri"/>
              </a:rPr>
              <a:t> backbone</a:t>
            </a:r>
            <a:r>
              <a:rPr sz="2700" b="1" spc="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27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FF00FF"/>
                </a:solidFill>
                <a:latin typeface="Calibri"/>
                <a:cs typeface="Calibri"/>
              </a:rPr>
              <a:t>adopt</a:t>
            </a:r>
            <a:r>
              <a:rPr sz="2700" b="1" dirty="0">
                <a:solidFill>
                  <a:srgbClr val="FF00FF"/>
                </a:solidFill>
                <a:latin typeface="Calibri"/>
                <a:cs typeface="Calibri"/>
              </a:rPr>
              <a:t> a </a:t>
            </a:r>
            <a:r>
              <a:rPr sz="2700" b="1" spc="-10" dirty="0">
                <a:solidFill>
                  <a:srgbClr val="FF00FF"/>
                </a:solidFill>
                <a:latin typeface="Calibri"/>
                <a:cs typeface="Calibri"/>
              </a:rPr>
              <a:t>certain </a:t>
            </a:r>
            <a:r>
              <a:rPr sz="2700" b="1" spc="-59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FF00FF"/>
                </a:solidFill>
                <a:latin typeface="Calibri"/>
                <a:cs typeface="Calibri"/>
              </a:rPr>
              <a:t>fold,</a:t>
            </a:r>
            <a:r>
              <a:rPr sz="27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FF"/>
                </a:solidFill>
                <a:latin typeface="Calibri"/>
                <a:cs typeface="Calibri"/>
              </a:rPr>
              <a:t>since ω </a:t>
            </a:r>
            <a:r>
              <a:rPr sz="2700" b="1" spc="-5" dirty="0">
                <a:solidFill>
                  <a:srgbClr val="FF00FF"/>
                </a:solidFill>
                <a:latin typeface="Calibri"/>
                <a:cs typeface="Calibri"/>
              </a:rPr>
              <a:t>is essentially</a:t>
            </a:r>
            <a:r>
              <a:rPr sz="27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FF00FF"/>
                </a:solidFill>
                <a:latin typeface="Calibri"/>
                <a:cs typeface="Calibri"/>
              </a:rPr>
              <a:t>flat</a:t>
            </a:r>
            <a:r>
              <a:rPr sz="27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FF"/>
                </a:solidFill>
                <a:latin typeface="Calibri"/>
                <a:cs typeface="Calibri"/>
              </a:rPr>
              <a:t>and </a:t>
            </a:r>
            <a:r>
              <a:rPr sz="2700" b="1" spc="-20" dirty="0">
                <a:solidFill>
                  <a:srgbClr val="FF00FF"/>
                </a:solidFill>
                <a:latin typeface="Calibri"/>
                <a:cs typeface="Calibri"/>
              </a:rPr>
              <a:t>fixed</a:t>
            </a:r>
            <a:r>
              <a:rPr sz="27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27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FF"/>
                </a:solidFill>
                <a:latin typeface="Calibri"/>
                <a:cs typeface="Calibri"/>
              </a:rPr>
              <a:t>180</a:t>
            </a:r>
            <a:r>
              <a:rPr sz="2700" b="1" spc="-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FF00FF"/>
                </a:solidFill>
                <a:latin typeface="Calibri"/>
                <a:cs typeface="Calibri"/>
              </a:rPr>
              <a:t>degrees</a:t>
            </a:r>
            <a:endParaRPr sz="2700">
              <a:latin typeface="Calibri"/>
              <a:cs typeface="Calibri"/>
            </a:endParaRPr>
          </a:p>
          <a:p>
            <a:pPr marL="756285" marR="288925" lvl="1" indent="-287020">
              <a:lnSpc>
                <a:spcPts val="259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This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 is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due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6600"/>
                </a:solidFill>
                <a:latin typeface="Calibri"/>
                <a:cs typeface="Calibri"/>
              </a:rPr>
              <a:t>to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the</a:t>
            </a:r>
            <a:r>
              <a:rPr sz="27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partial</a:t>
            </a:r>
            <a:r>
              <a:rPr sz="27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double-bond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6600"/>
                </a:solidFill>
                <a:latin typeface="Calibri"/>
                <a:cs typeface="Calibri"/>
              </a:rPr>
              <a:t>character</a:t>
            </a:r>
            <a:r>
              <a:rPr sz="2700" b="1" spc="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of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the </a:t>
            </a:r>
            <a:r>
              <a:rPr sz="2700" b="1" spc="-59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peptide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 bond, which</a:t>
            </a:r>
            <a:endParaRPr sz="2700">
              <a:latin typeface="Calibri"/>
              <a:cs typeface="Calibri"/>
            </a:endParaRPr>
          </a:p>
          <a:p>
            <a:pPr marL="756285" marR="510540" lvl="1" indent="-287020">
              <a:lnSpc>
                <a:spcPts val="259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restricts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6600"/>
                </a:solidFill>
                <a:latin typeface="Calibri"/>
                <a:cs typeface="Calibri"/>
              </a:rPr>
              <a:t>rotation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around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 the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C-N</a:t>
            </a:r>
            <a:r>
              <a:rPr sz="2700" b="1" spc="-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bond, 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placing</a:t>
            </a:r>
            <a:r>
              <a:rPr sz="27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two 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 successive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alpha-carbons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 and 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C,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35" dirty="0">
                <a:solidFill>
                  <a:srgbClr val="006600"/>
                </a:solidFill>
                <a:latin typeface="Calibri"/>
                <a:cs typeface="Calibri"/>
              </a:rPr>
              <a:t>O,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N and</a:t>
            </a:r>
            <a:r>
              <a:rPr sz="27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H</a:t>
            </a:r>
            <a:r>
              <a:rPr sz="2700" b="1" spc="-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006600"/>
                </a:solidFill>
                <a:latin typeface="Calibri"/>
                <a:cs typeface="Calibri"/>
              </a:rPr>
              <a:t>between </a:t>
            </a:r>
            <a:r>
              <a:rPr sz="2700" b="1" spc="-59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them</a:t>
            </a:r>
            <a:r>
              <a:rPr sz="2700" b="1" spc="-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006600"/>
                </a:solidFill>
                <a:latin typeface="Calibri"/>
                <a:cs typeface="Calibri"/>
              </a:rPr>
              <a:t>in one plane</a:t>
            </a:r>
            <a:endParaRPr sz="2700">
              <a:latin typeface="Calibri"/>
              <a:cs typeface="Calibri"/>
            </a:endParaRPr>
          </a:p>
          <a:p>
            <a:pPr marL="756285" marR="234950" lvl="1" indent="-287020">
              <a:lnSpc>
                <a:spcPts val="259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sz="2700" b="1" spc="-5" dirty="0">
                <a:solidFill>
                  <a:srgbClr val="6600CC"/>
                </a:solidFill>
                <a:latin typeface="Calibri"/>
                <a:cs typeface="Calibri"/>
              </a:rPr>
              <a:t>Thus,</a:t>
            </a:r>
            <a:r>
              <a:rPr sz="2700" b="1" spc="-10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6600CC"/>
                </a:solidFill>
                <a:latin typeface="Calibri"/>
                <a:cs typeface="Calibri"/>
              </a:rPr>
              <a:t>rotation</a:t>
            </a:r>
            <a:r>
              <a:rPr sz="2700" b="1" dirty="0">
                <a:solidFill>
                  <a:srgbClr val="6600CC"/>
                </a:solidFill>
                <a:latin typeface="Calibri"/>
                <a:cs typeface="Calibri"/>
              </a:rPr>
              <a:t> of</a:t>
            </a:r>
            <a:r>
              <a:rPr sz="2700" b="1" spc="-1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6600CC"/>
                </a:solidFill>
                <a:latin typeface="Calibri"/>
                <a:cs typeface="Calibri"/>
              </a:rPr>
              <a:t>the</a:t>
            </a:r>
            <a:r>
              <a:rPr sz="2700" b="1" spc="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6600CC"/>
                </a:solidFill>
                <a:latin typeface="Calibri"/>
                <a:cs typeface="Calibri"/>
              </a:rPr>
              <a:t>protein</a:t>
            </a:r>
            <a:r>
              <a:rPr sz="2700" b="1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6600CC"/>
                </a:solidFill>
                <a:latin typeface="Calibri"/>
                <a:cs typeface="Calibri"/>
              </a:rPr>
              <a:t>chain</a:t>
            </a:r>
            <a:r>
              <a:rPr sz="2700" b="1" spc="-10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6600CC"/>
                </a:solidFill>
                <a:latin typeface="Calibri"/>
                <a:cs typeface="Calibri"/>
              </a:rPr>
              <a:t>can </a:t>
            </a:r>
            <a:r>
              <a:rPr sz="2700" b="1" dirty="0">
                <a:solidFill>
                  <a:srgbClr val="6600CC"/>
                </a:solidFill>
                <a:latin typeface="Calibri"/>
                <a:cs typeface="Calibri"/>
              </a:rPr>
              <a:t>be described</a:t>
            </a:r>
            <a:r>
              <a:rPr sz="2700" b="1" spc="10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6600CC"/>
                </a:solidFill>
                <a:latin typeface="Calibri"/>
                <a:cs typeface="Calibri"/>
              </a:rPr>
              <a:t>as </a:t>
            </a:r>
            <a:r>
              <a:rPr sz="2700" b="1" spc="-59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6600CC"/>
                </a:solidFill>
                <a:latin typeface="Calibri"/>
                <a:cs typeface="Calibri"/>
              </a:rPr>
              <a:t>rotation</a:t>
            </a:r>
            <a:r>
              <a:rPr sz="2700" b="1" dirty="0">
                <a:solidFill>
                  <a:srgbClr val="6600CC"/>
                </a:solidFill>
                <a:latin typeface="Calibri"/>
                <a:cs typeface="Calibri"/>
              </a:rPr>
              <a:t> of</a:t>
            </a:r>
            <a:r>
              <a:rPr sz="2700" b="1" spc="-10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6600CC"/>
                </a:solidFill>
                <a:latin typeface="Calibri"/>
                <a:cs typeface="Calibri"/>
              </a:rPr>
              <a:t>the</a:t>
            </a:r>
            <a:r>
              <a:rPr sz="2700" b="1" spc="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6600CC"/>
                </a:solidFill>
                <a:latin typeface="Calibri"/>
                <a:cs typeface="Calibri"/>
              </a:rPr>
              <a:t>peptide</a:t>
            </a:r>
            <a:r>
              <a:rPr sz="2700" b="1" spc="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6600CC"/>
                </a:solidFill>
                <a:latin typeface="Calibri"/>
                <a:cs typeface="Calibri"/>
              </a:rPr>
              <a:t>bond </a:t>
            </a:r>
            <a:r>
              <a:rPr sz="2700" b="1" spc="-5" dirty="0">
                <a:solidFill>
                  <a:srgbClr val="6600CC"/>
                </a:solidFill>
                <a:latin typeface="Calibri"/>
                <a:cs typeface="Calibri"/>
              </a:rPr>
              <a:t>planes</a:t>
            </a:r>
            <a:r>
              <a:rPr sz="2700" b="1" spc="10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6600CC"/>
                </a:solidFill>
                <a:latin typeface="Calibri"/>
                <a:cs typeface="Calibri"/>
              </a:rPr>
              <a:t>relative</a:t>
            </a:r>
            <a:r>
              <a:rPr sz="2700" b="1" spc="2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6600CC"/>
                </a:solidFill>
                <a:latin typeface="Calibri"/>
                <a:cs typeface="Calibri"/>
              </a:rPr>
              <a:t>to</a:t>
            </a:r>
            <a:r>
              <a:rPr sz="2700" b="1" spc="-5" dirty="0">
                <a:solidFill>
                  <a:srgbClr val="6600CC"/>
                </a:solidFill>
                <a:latin typeface="Calibri"/>
                <a:cs typeface="Calibri"/>
              </a:rPr>
              <a:t> each </a:t>
            </a:r>
            <a:r>
              <a:rPr sz="2700" b="1" dirty="0">
                <a:solidFill>
                  <a:srgbClr val="6600CC"/>
                </a:solidFill>
                <a:latin typeface="Calibri"/>
                <a:cs typeface="Calibri"/>
              </a:rPr>
              <a:t> other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650" y="461899"/>
            <a:ext cx="3315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Torsion</a:t>
            </a:r>
            <a:r>
              <a:rPr spc="-60" dirty="0"/>
              <a:t> </a:t>
            </a:r>
            <a:r>
              <a:rPr spc="-5" dirty="0"/>
              <a:t>angles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8570"/>
            <a:ext cx="3905885" cy="51015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45" dirty="0">
                <a:solidFill>
                  <a:srgbClr val="6600CC"/>
                </a:solidFill>
                <a:latin typeface="Calibri"/>
                <a:cs typeface="Calibri"/>
              </a:rPr>
              <a:t>Torsion</a:t>
            </a:r>
            <a:r>
              <a:rPr sz="3000" b="1" spc="-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6600CC"/>
                </a:solidFill>
                <a:latin typeface="Calibri"/>
                <a:cs typeface="Calibri"/>
              </a:rPr>
              <a:t>angles</a:t>
            </a:r>
            <a:r>
              <a:rPr sz="3000" b="1" spc="-10" dirty="0">
                <a:solidFill>
                  <a:srgbClr val="6600CC"/>
                </a:solidFill>
                <a:latin typeface="Calibri"/>
                <a:cs typeface="Calibri"/>
              </a:rPr>
              <a:t> are </a:t>
            </a:r>
            <a:r>
              <a:rPr sz="3000" b="1" spc="-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6600CC"/>
                </a:solidFill>
                <a:latin typeface="Calibri"/>
                <a:cs typeface="Calibri"/>
              </a:rPr>
              <a:t>dihedral</a:t>
            </a:r>
            <a:r>
              <a:rPr sz="3000" b="1" spc="-4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6600CC"/>
                </a:solidFill>
                <a:latin typeface="Calibri"/>
                <a:cs typeface="Calibri"/>
              </a:rPr>
              <a:t>angles,</a:t>
            </a:r>
            <a:r>
              <a:rPr sz="3000" b="1" spc="-20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6600CC"/>
                </a:solidFill>
                <a:latin typeface="Calibri"/>
                <a:cs typeface="Calibri"/>
              </a:rPr>
              <a:t>which </a:t>
            </a:r>
            <a:r>
              <a:rPr sz="3000" b="1" spc="-660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6600CC"/>
                </a:solidFill>
                <a:latin typeface="Calibri"/>
                <a:cs typeface="Calibri"/>
              </a:rPr>
              <a:t>are</a:t>
            </a:r>
            <a:r>
              <a:rPr sz="3000" b="1" spc="1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6600CC"/>
                </a:solidFill>
                <a:latin typeface="Calibri"/>
                <a:cs typeface="Calibri"/>
              </a:rPr>
              <a:t>defined</a:t>
            </a:r>
            <a:r>
              <a:rPr sz="3000" b="1" spc="30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6600CC"/>
                </a:solidFill>
                <a:latin typeface="Calibri"/>
                <a:cs typeface="Calibri"/>
              </a:rPr>
              <a:t>by</a:t>
            </a:r>
            <a:r>
              <a:rPr sz="3000" b="1" spc="2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6600CC"/>
                </a:solidFill>
                <a:latin typeface="Calibri"/>
                <a:cs typeface="Calibri"/>
              </a:rPr>
              <a:t>4 </a:t>
            </a:r>
            <a:r>
              <a:rPr sz="3000" b="1" spc="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6600CC"/>
                </a:solidFill>
                <a:latin typeface="Calibri"/>
                <a:cs typeface="Calibri"/>
              </a:rPr>
              <a:t>points</a:t>
            </a:r>
            <a:r>
              <a:rPr sz="3000" b="1" dirty="0">
                <a:solidFill>
                  <a:srgbClr val="6600CC"/>
                </a:solidFill>
                <a:latin typeface="Calibri"/>
                <a:cs typeface="Calibri"/>
              </a:rPr>
              <a:t> in</a:t>
            </a:r>
            <a:r>
              <a:rPr sz="3000" b="1" spc="-1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6600CC"/>
                </a:solidFill>
                <a:latin typeface="Calibri"/>
                <a:cs typeface="Calibri"/>
              </a:rPr>
              <a:t>space</a:t>
            </a:r>
            <a:endParaRPr sz="3000">
              <a:latin typeface="Calibri"/>
              <a:cs typeface="Calibri"/>
            </a:endParaRPr>
          </a:p>
          <a:p>
            <a:pPr marL="355600" marR="24765" indent="-342900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In </a:t>
            </a:r>
            <a:r>
              <a:rPr sz="3000" b="1" spc="-15" dirty="0">
                <a:solidFill>
                  <a:srgbClr val="006600"/>
                </a:solidFill>
                <a:latin typeface="Calibri"/>
                <a:cs typeface="Calibri"/>
              </a:rPr>
              <a:t>proteins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the </a:t>
            </a:r>
            <a:r>
              <a:rPr sz="3000" b="1" spc="-10" dirty="0">
                <a:solidFill>
                  <a:srgbClr val="006600"/>
                </a:solidFill>
                <a:latin typeface="Calibri"/>
                <a:cs typeface="Calibri"/>
              </a:rPr>
              <a:t>two </a:t>
            </a:r>
            <a:r>
              <a:rPr sz="3000" b="1" spc="-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6600"/>
                </a:solidFill>
                <a:latin typeface="Calibri"/>
                <a:cs typeface="Calibri"/>
              </a:rPr>
              <a:t>torsion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angles phi and </a:t>
            </a:r>
            <a:r>
              <a:rPr sz="3000" b="1" spc="-66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/>
                <a:cs typeface="Calibri"/>
              </a:rPr>
              <a:t>psi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describe the </a:t>
            </a:r>
            <a:r>
              <a:rPr sz="30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6600"/>
                </a:solidFill>
                <a:latin typeface="Calibri"/>
                <a:cs typeface="Calibri"/>
              </a:rPr>
              <a:t>rotation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of the </a:t>
            </a:r>
            <a:r>
              <a:rPr sz="30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/>
                <a:cs typeface="Calibri"/>
              </a:rPr>
              <a:t>polypeptide</a:t>
            </a:r>
            <a:r>
              <a:rPr sz="3000" b="1" spc="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Calibri"/>
                <a:cs typeface="Calibri"/>
              </a:rPr>
              <a:t>chain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6600"/>
                </a:solidFill>
                <a:latin typeface="Calibri"/>
                <a:cs typeface="Calibri"/>
              </a:rPr>
              <a:t>around</a:t>
            </a:r>
            <a:r>
              <a:rPr sz="3000" b="1" spc="-2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the</a:t>
            </a:r>
            <a:r>
              <a:rPr sz="3000" b="1" spc="-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6600"/>
                </a:solidFill>
                <a:latin typeface="Calibri"/>
                <a:cs typeface="Calibri"/>
              </a:rPr>
              <a:t>two</a:t>
            </a:r>
            <a:r>
              <a:rPr sz="3000" b="1" spc="-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bonds </a:t>
            </a:r>
            <a:r>
              <a:rPr sz="3000" b="1" spc="-66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on both sides of the </a:t>
            </a:r>
            <a:r>
              <a:rPr sz="3000" b="1" dirty="0">
                <a:solidFill>
                  <a:srgbClr val="0000CC"/>
                </a:solidFill>
                <a:latin typeface="Calibri"/>
                <a:cs typeface="Calibri"/>
              </a:rPr>
              <a:t>C </a:t>
            </a:r>
            <a:r>
              <a:rPr sz="3000" b="1" spc="-66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00CC"/>
                </a:solidFill>
                <a:latin typeface="Calibri"/>
                <a:cs typeface="Calibri"/>
              </a:rPr>
              <a:t>alpha</a:t>
            </a:r>
            <a:r>
              <a:rPr sz="3000" b="1" spc="-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6600"/>
                </a:solidFill>
                <a:latin typeface="Calibri"/>
                <a:cs typeface="Calibri"/>
              </a:rPr>
              <a:t>atom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48645" y="1219149"/>
            <a:ext cx="3895725" cy="5515610"/>
            <a:chOff x="5248645" y="1219149"/>
            <a:chExt cx="3895725" cy="5515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645" y="2486755"/>
              <a:ext cx="3533438" cy="42474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0155" y="1219149"/>
              <a:ext cx="3323824" cy="1295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122" y="0"/>
            <a:ext cx="3382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Dihedral</a:t>
            </a:r>
            <a:r>
              <a:rPr spc="-95" dirty="0"/>
              <a:t> </a:t>
            </a:r>
            <a:r>
              <a:rPr dirty="0"/>
              <a:t>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93394"/>
            <a:ext cx="8754110" cy="41408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300355" indent="-342900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30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00FF"/>
                </a:solidFill>
                <a:latin typeface="Calibri"/>
                <a:cs typeface="Calibri"/>
              </a:rPr>
              <a:t>standard</a:t>
            </a:r>
            <a:r>
              <a:rPr sz="3000" b="1" spc="-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-50" dirty="0">
                <a:solidFill>
                  <a:srgbClr val="FF00FF"/>
                </a:solidFill>
                <a:latin typeface="Calibri"/>
                <a:cs typeface="Calibri"/>
              </a:rPr>
              <a:t>IUPAC</a:t>
            </a:r>
            <a:r>
              <a:rPr sz="30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00FF"/>
                </a:solidFill>
                <a:latin typeface="Calibri"/>
                <a:cs typeface="Calibri"/>
              </a:rPr>
              <a:t>definition</a:t>
            </a:r>
            <a:r>
              <a:rPr sz="3000" b="1" spc="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30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FF"/>
                </a:solidFill>
                <a:latin typeface="Calibri"/>
                <a:cs typeface="Calibri"/>
              </a:rPr>
              <a:t>a</a:t>
            </a:r>
            <a:r>
              <a:rPr sz="3000" b="1" spc="-15" dirty="0">
                <a:solidFill>
                  <a:srgbClr val="FF00FF"/>
                </a:solidFill>
                <a:latin typeface="Calibri"/>
                <a:cs typeface="Calibri"/>
              </a:rPr>
              <a:t> dihedral </a:t>
            </a:r>
            <a:r>
              <a:rPr sz="3000" b="1" dirty="0">
                <a:solidFill>
                  <a:srgbClr val="FF00FF"/>
                </a:solidFill>
                <a:latin typeface="Calibri"/>
                <a:cs typeface="Calibri"/>
              </a:rPr>
              <a:t>angle is </a:t>
            </a:r>
            <a:r>
              <a:rPr sz="3000" b="1" spc="-66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00FF"/>
                </a:solidFill>
                <a:latin typeface="Calibri"/>
                <a:cs typeface="Calibri"/>
              </a:rPr>
              <a:t>illustrated</a:t>
            </a:r>
            <a:r>
              <a:rPr sz="3000" b="1" spc="-10" dirty="0">
                <a:solidFill>
                  <a:srgbClr val="FF00FF"/>
                </a:solidFill>
                <a:latin typeface="Calibri"/>
                <a:cs typeface="Calibri"/>
              </a:rPr>
              <a:t> in</a:t>
            </a:r>
            <a:r>
              <a:rPr sz="3000" b="1" dirty="0">
                <a:solidFill>
                  <a:srgbClr val="FF00FF"/>
                </a:solidFill>
                <a:latin typeface="Calibri"/>
                <a:cs typeface="Calibri"/>
              </a:rPr>
              <a:t> the </a:t>
            </a:r>
            <a:r>
              <a:rPr sz="3000" b="1" spc="-10" dirty="0">
                <a:solidFill>
                  <a:srgbClr val="FF00FF"/>
                </a:solidFill>
                <a:latin typeface="Calibri"/>
                <a:cs typeface="Calibri"/>
              </a:rPr>
              <a:t>figure</a:t>
            </a:r>
            <a:r>
              <a:rPr sz="3000" b="1" spc="-5" dirty="0">
                <a:solidFill>
                  <a:srgbClr val="FF00FF"/>
                </a:solidFill>
                <a:latin typeface="Calibri"/>
                <a:cs typeface="Calibri"/>
              </a:rPr>
              <a:t> below</a:t>
            </a:r>
            <a:endParaRPr sz="3000">
              <a:latin typeface="Calibri"/>
              <a:cs typeface="Calibri"/>
            </a:endParaRPr>
          </a:p>
          <a:p>
            <a:pPr marL="355600" marR="523875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10" dirty="0">
                <a:solidFill>
                  <a:srgbClr val="006600"/>
                </a:solidFill>
                <a:latin typeface="Calibri"/>
                <a:cs typeface="Calibri"/>
              </a:rPr>
              <a:t>A, </a:t>
            </a:r>
            <a:r>
              <a:rPr sz="3000" b="1" spc="-25" dirty="0">
                <a:solidFill>
                  <a:srgbClr val="006600"/>
                </a:solidFill>
                <a:latin typeface="Calibri"/>
                <a:cs typeface="Calibri"/>
              </a:rPr>
              <a:t>B,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C </a:t>
            </a:r>
            <a:r>
              <a:rPr sz="3000" b="1" spc="-5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D </a:t>
            </a:r>
            <a:r>
              <a:rPr sz="3000" b="1" spc="-20" dirty="0">
                <a:solidFill>
                  <a:srgbClr val="006600"/>
                </a:solidFill>
                <a:latin typeface="Calibri"/>
                <a:cs typeface="Calibri"/>
              </a:rPr>
              <a:t>illustrate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the </a:t>
            </a:r>
            <a:r>
              <a:rPr sz="3000" b="1" spc="-5" dirty="0">
                <a:solidFill>
                  <a:srgbClr val="006600"/>
                </a:solidFill>
                <a:latin typeface="Calibri"/>
                <a:cs typeface="Calibri"/>
              </a:rPr>
              <a:t>position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of the 4 </a:t>
            </a:r>
            <a:r>
              <a:rPr sz="3000" b="1" spc="-15" dirty="0">
                <a:solidFill>
                  <a:srgbClr val="006600"/>
                </a:solidFill>
                <a:latin typeface="Calibri"/>
                <a:cs typeface="Calibri"/>
              </a:rPr>
              <a:t>atoms </a:t>
            </a:r>
            <a:r>
              <a:rPr sz="3000" b="1" spc="-66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used</a:t>
            </a:r>
            <a:r>
              <a:rPr sz="3000" b="1" spc="-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6600"/>
                </a:solidFill>
                <a:latin typeface="Calibri"/>
                <a:cs typeface="Calibri"/>
              </a:rPr>
              <a:t>to define</a:t>
            </a:r>
            <a:r>
              <a:rPr sz="30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the </a:t>
            </a:r>
            <a:r>
              <a:rPr sz="3000" b="1" spc="-10" dirty="0">
                <a:solidFill>
                  <a:srgbClr val="006600"/>
                </a:solidFill>
                <a:latin typeface="Calibri"/>
                <a:cs typeface="Calibri"/>
              </a:rPr>
              <a:t>dihedral</a:t>
            </a:r>
            <a:r>
              <a:rPr sz="3000" b="1" spc="-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6600"/>
                </a:solidFill>
                <a:latin typeface="Calibri"/>
                <a:cs typeface="Calibri"/>
              </a:rPr>
              <a:t>angle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30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00FF"/>
                </a:solidFill>
                <a:latin typeface="Calibri"/>
                <a:cs typeface="Calibri"/>
              </a:rPr>
              <a:t>rotation</a:t>
            </a:r>
            <a:r>
              <a:rPr sz="3000" b="1" spc="-25" dirty="0">
                <a:solidFill>
                  <a:srgbClr val="FF00FF"/>
                </a:solidFill>
                <a:latin typeface="Calibri"/>
                <a:cs typeface="Calibri"/>
              </a:rPr>
              <a:t> takes</a:t>
            </a:r>
            <a:r>
              <a:rPr sz="3000" b="1" spc="-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00FF"/>
                </a:solidFill>
                <a:latin typeface="Calibri"/>
                <a:cs typeface="Calibri"/>
              </a:rPr>
              <a:t>place </a:t>
            </a:r>
            <a:r>
              <a:rPr sz="3000" b="1" spc="-10" dirty="0">
                <a:solidFill>
                  <a:srgbClr val="FF00FF"/>
                </a:solidFill>
                <a:latin typeface="Calibri"/>
                <a:cs typeface="Calibri"/>
              </a:rPr>
              <a:t>around</a:t>
            </a:r>
            <a:r>
              <a:rPr sz="30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30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00FF"/>
                </a:solidFill>
                <a:latin typeface="Calibri"/>
                <a:cs typeface="Calibri"/>
              </a:rPr>
              <a:t>central</a:t>
            </a:r>
            <a:r>
              <a:rPr sz="3000" b="1" spc="-5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5" dirty="0">
                <a:solidFill>
                  <a:srgbClr val="FF00FF"/>
                </a:solidFill>
                <a:latin typeface="Calibri"/>
                <a:cs typeface="Calibri"/>
              </a:rPr>
              <a:t>B-C</a:t>
            </a:r>
            <a:r>
              <a:rPr sz="3000" b="1" spc="-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00FF"/>
                </a:solidFill>
                <a:latin typeface="Calibri"/>
                <a:cs typeface="Calibri"/>
              </a:rPr>
              <a:t>bond</a:t>
            </a:r>
            <a:endParaRPr sz="3000">
              <a:latin typeface="Calibri"/>
              <a:cs typeface="Calibri"/>
            </a:endParaRPr>
          </a:p>
          <a:p>
            <a:pPr marL="355600" marR="805815" indent="-342900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6600CC"/>
                </a:solidFill>
                <a:latin typeface="Calibri"/>
                <a:cs typeface="Calibri"/>
              </a:rPr>
              <a:t>The </a:t>
            </a:r>
            <a:r>
              <a:rPr sz="3000" b="1" spc="-10" dirty="0">
                <a:solidFill>
                  <a:srgbClr val="6600CC"/>
                </a:solidFill>
                <a:latin typeface="Calibri"/>
                <a:cs typeface="Calibri"/>
              </a:rPr>
              <a:t>view </a:t>
            </a:r>
            <a:r>
              <a:rPr sz="3000" b="1" dirty="0">
                <a:solidFill>
                  <a:srgbClr val="6600CC"/>
                </a:solidFill>
                <a:latin typeface="Calibri"/>
                <a:cs typeface="Calibri"/>
              </a:rPr>
              <a:t>on the </a:t>
            </a:r>
            <a:r>
              <a:rPr sz="3000" b="1" spc="-10" dirty="0">
                <a:solidFill>
                  <a:srgbClr val="6600CC"/>
                </a:solidFill>
                <a:latin typeface="Calibri"/>
                <a:cs typeface="Calibri"/>
              </a:rPr>
              <a:t>right </a:t>
            </a:r>
            <a:r>
              <a:rPr sz="3000" b="1" dirty="0">
                <a:solidFill>
                  <a:srgbClr val="6600CC"/>
                </a:solidFill>
                <a:latin typeface="Calibri"/>
                <a:cs typeface="Calibri"/>
              </a:rPr>
              <a:t>is </a:t>
            </a:r>
            <a:r>
              <a:rPr sz="3000" b="1" spc="-5" dirty="0">
                <a:solidFill>
                  <a:srgbClr val="6600CC"/>
                </a:solidFill>
                <a:latin typeface="Calibri"/>
                <a:cs typeface="Calibri"/>
              </a:rPr>
              <a:t>along </a:t>
            </a:r>
            <a:r>
              <a:rPr sz="3000" b="1" dirty="0">
                <a:solidFill>
                  <a:srgbClr val="6600CC"/>
                </a:solidFill>
                <a:latin typeface="Calibri"/>
                <a:cs typeface="Calibri"/>
              </a:rPr>
              <a:t>the B-C </a:t>
            </a:r>
            <a:r>
              <a:rPr sz="3000" b="1" spc="-5" dirty="0">
                <a:solidFill>
                  <a:srgbClr val="6600CC"/>
                </a:solidFill>
                <a:latin typeface="Calibri"/>
                <a:cs typeface="Calibri"/>
              </a:rPr>
              <a:t>bond with </a:t>
            </a:r>
            <a:r>
              <a:rPr sz="3000" b="1" spc="-66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6600CC"/>
                </a:solidFill>
                <a:latin typeface="Calibri"/>
                <a:cs typeface="Calibri"/>
              </a:rPr>
              <a:t>atom</a:t>
            </a:r>
            <a:r>
              <a:rPr sz="3000" b="1" spc="-35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6600CC"/>
                </a:solidFill>
                <a:latin typeface="Calibri"/>
                <a:cs typeface="Calibri"/>
              </a:rPr>
              <a:t>A </a:t>
            </a:r>
            <a:r>
              <a:rPr sz="3000" b="1" spc="-5" dirty="0">
                <a:solidFill>
                  <a:srgbClr val="6600CC"/>
                </a:solidFill>
                <a:latin typeface="Calibri"/>
                <a:cs typeface="Calibri"/>
              </a:rPr>
              <a:t>placed</a:t>
            </a:r>
            <a:r>
              <a:rPr sz="3000" b="1" dirty="0">
                <a:solidFill>
                  <a:srgbClr val="6600CC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6600CC"/>
                </a:solidFill>
                <a:latin typeface="Calibri"/>
                <a:cs typeface="Calibri"/>
              </a:rPr>
              <a:t>at</a:t>
            </a:r>
            <a:r>
              <a:rPr sz="3000" b="1" dirty="0">
                <a:solidFill>
                  <a:srgbClr val="6600CC"/>
                </a:solidFill>
                <a:latin typeface="Calibri"/>
                <a:cs typeface="Calibri"/>
              </a:rPr>
              <a:t> 12 </a:t>
            </a:r>
            <a:r>
              <a:rPr sz="3000" b="1" spc="-10" dirty="0">
                <a:solidFill>
                  <a:srgbClr val="6600CC"/>
                </a:solidFill>
                <a:latin typeface="Calibri"/>
                <a:cs typeface="Calibri"/>
              </a:rPr>
              <a:t>o'clock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solidFill>
                  <a:srgbClr val="FF3300"/>
                </a:solidFill>
                <a:latin typeface="Calibri"/>
                <a:cs typeface="Calibri"/>
              </a:rPr>
              <a:t>The </a:t>
            </a:r>
            <a:r>
              <a:rPr sz="3000" b="1" spc="-15" dirty="0">
                <a:solidFill>
                  <a:srgbClr val="FF3300"/>
                </a:solidFill>
                <a:latin typeface="Calibri"/>
                <a:cs typeface="Calibri"/>
              </a:rPr>
              <a:t>rotation </a:t>
            </a:r>
            <a:r>
              <a:rPr sz="3000" b="1" spc="-10" dirty="0">
                <a:solidFill>
                  <a:srgbClr val="FF3300"/>
                </a:solidFill>
                <a:latin typeface="Calibri"/>
                <a:cs typeface="Calibri"/>
              </a:rPr>
              <a:t>around </a:t>
            </a:r>
            <a:r>
              <a:rPr sz="3000" b="1" dirty="0">
                <a:solidFill>
                  <a:srgbClr val="FF3300"/>
                </a:solidFill>
                <a:latin typeface="Calibri"/>
                <a:cs typeface="Calibri"/>
              </a:rPr>
              <a:t>the </a:t>
            </a:r>
            <a:r>
              <a:rPr sz="3000" b="1" spc="-5" dirty="0">
                <a:solidFill>
                  <a:srgbClr val="FF3300"/>
                </a:solidFill>
                <a:latin typeface="Calibri"/>
                <a:cs typeface="Calibri"/>
              </a:rPr>
              <a:t>B-C bond </a:t>
            </a:r>
            <a:r>
              <a:rPr sz="3000" b="1" dirty="0">
                <a:solidFill>
                  <a:srgbClr val="FF3300"/>
                </a:solidFill>
                <a:latin typeface="Calibri"/>
                <a:cs typeface="Calibri"/>
              </a:rPr>
              <a:t>is </a:t>
            </a:r>
            <a:r>
              <a:rPr sz="3000" b="1" spc="-5" dirty="0">
                <a:solidFill>
                  <a:srgbClr val="FF3300"/>
                </a:solidFill>
                <a:latin typeface="Calibri"/>
                <a:cs typeface="Calibri"/>
              </a:rPr>
              <a:t>described by </a:t>
            </a:r>
            <a:r>
              <a:rPr sz="3000" b="1" dirty="0">
                <a:solidFill>
                  <a:srgbClr val="FF3300"/>
                </a:solidFill>
                <a:latin typeface="Calibri"/>
                <a:cs typeface="Calibri"/>
              </a:rPr>
              <a:t>the </a:t>
            </a:r>
            <a:r>
              <a:rPr sz="3000" b="1" spc="-66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3300"/>
                </a:solidFill>
                <a:latin typeface="Calibri"/>
                <a:cs typeface="Calibri"/>
              </a:rPr>
              <a:t>A-B-D </a:t>
            </a:r>
            <a:r>
              <a:rPr sz="3000" b="1" spc="-5" dirty="0">
                <a:solidFill>
                  <a:srgbClr val="FF3300"/>
                </a:solidFill>
                <a:latin typeface="Calibri"/>
                <a:cs typeface="Calibri"/>
              </a:rPr>
              <a:t>angle </a:t>
            </a:r>
            <a:r>
              <a:rPr sz="3000" b="1" dirty="0">
                <a:solidFill>
                  <a:srgbClr val="FF3300"/>
                </a:solidFill>
                <a:latin typeface="Calibri"/>
                <a:cs typeface="Calibri"/>
              </a:rPr>
              <a:t>shown of the </a:t>
            </a:r>
            <a:r>
              <a:rPr sz="3000" b="1" spc="-10" dirty="0">
                <a:solidFill>
                  <a:srgbClr val="FF3300"/>
                </a:solidFill>
                <a:latin typeface="Calibri"/>
                <a:cs typeface="Calibri"/>
              </a:rPr>
              <a:t>right figure: </a:t>
            </a:r>
            <a:r>
              <a:rPr sz="3000" b="1" spc="-15" dirty="0">
                <a:solidFill>
                  <a:srgbClr val="FF3300"/>
                </a:solidFill>
                <a:latin typeface="Calibri"/>
                <a:cs typeface="Calibri"/>
              </a:rPr>
              <a:t>Positive </a:t>
            </a:r>
            <a:r>
              <a:rPr sz="3000" b="1" spc="-5" dirty="0">
                <a:solidFill>
                  <a:srgbClr val="FF3300"/>
                </a:solidFill>
                <a:latin typeface="Calibri"/>
                <a:cs typeface="Calibri"/>
              </a:rPr>
              <a:t>angles </a:t>
            </a:r>
            <a:r>
              <a:rPr sz="3000" b="1" spc="-66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3300"/>
                </a:solidFill>
                <a:latin typeface="Calibri"/>
                <a:cs typeface="Calibri"/>
              </a:rPr>
              <a:t>correspond</a:t>
            </a:r>
            <a:r>
              <a:rPr sz="3000" b="1" spc="-2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3300"/>
                </a:solidFill>
                <a:latin typeface="Calibri"/>
                <a:cs typeface="Calibri"/>
              </a:rPr>
              <a:t>to </a:t>
            </a:r>
            <a:r>
              <a:rPr sz="3000" b="1" spc="-5" dirty="0">
                <a:solidFill>
                  <a:srgbClr val="FF3300"/>
                </a:solidFill>
                <a:latin typeface="Calibri"/>
                <a:cs typeface="Calibri"/>
              </a:rPr>
              <a:t>clockwise </a:t>
            </a:r>
            <a:r>
              <a:rPr sz="3000" b="1" spc="-15" dirty="0">
                <a:solidFill>
                  <a:srgbClr val="FF3300"/>
                </a:solidFill>
                <a:latin typeface="Calibri"/>
                <a:cs typeface="Calibri"/>
              </a:rPr>
              <a:t>rotation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9" y="5705855"/>
            <a:ext cx="2953456" cy="1152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225297"/>
            <a:ext cx="41071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Protein</a:t>
            </a:r>
            <a:r>
              <a:rPr spc="-85" dirty="0"/>
              <a:t> </a:t>
            </a:r>
            <a:r>
              <a:rPr dirty="0"/>
              <a:t>backbone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007" y="3124191"/>
            <a:ext cx="5269944" cy="35669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1229613"/>
            <a:ext cx="8705215" cy="5497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CC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Calibri"/>
                <a:cs typeface="Calibri"/>
              </a:rPr>
              <a:t>protein</a:t>
            </a:r>
            <a:r>
              <a:rPr sz="2800" b="1" spc="3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Calibri"/>
                <a:cs typeface="Calibri"/>
              </a:rPr>
              <a:t>backbone</a:t>
            </a:r>
            <a:r>
              <a:rPr sz="2800" b="1" spc="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CC"/>
                </a:solidFill>
                <a:latin typeface="Calibri"/>
                <a:cs typeface="Calibri"/>
              </a:rPr>
              <a:t>can</a:t>
            </a:r>
            <a:r>
              <a:rPr sz="2800" b="1" spc="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Calibri"/>
                <a:cs typeface="Calibri"/>
              </a:rPr>
              <a:t>be</a:t>
            </a:r>
            <a:r>
              <a:rPr sz="2800" b="1" spc="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Calibri"/>
                <a:cs typeface="Calibri"/>
              </a:rPr>
              <a:t>described</a:t>
            </a:r>
            <a:r>
              <a:rPr sz="2800" b="1" spc="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Calibri"/>
                <a:cs typeface="Calibri"/>
              </a:rPr>
              <a:t>in</a:t>
            </a:r>
            <a:r>
              <a:rPr sz="2800" b="1" spc="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Calibri"/>
                <a:cs typeface="Calibri"/>
              </a:rPr>
              <a:t>terms</a:t>
            </a:r>
            <a:r>
              <a:rPr sz="2800" b="1" spc="2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Calibri"/>
                <a:cs typeface="Calibri"/>
              </a:rPr>
              <a:t>of</a:t>
            </a:r>
            <a:r>
              <a:rPr sz="2800" b="1" spc="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Calibri"/>
                <a:cs typeface="Calibri"/>
              </a:rPr>
              <a:t>the</a:t>
            </a:r>
            <a:r>
              <a:rPr sz="2800" b="1" spc="3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00CC"/>
                </a:solidFill>
                <a:latin typeface="Calibri"/>
                <a:cs typeface="Calibri"/>
              </a:rPr>
              <a:t>phi, </a:t>
            </a:r>
            <a:r>
              <a:rPr sz="2800" b="1" i="1" spc="-62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0000CC"/>
                </a:solidFill>
                <a:latin typeface="Calibri"/>
                <a:cs typeface="Calibri"/>
              </a:rPr>
              <a:t>psi</a:t>
            </a:r>
            <a:r>
              <a:rPr sz="2800" b="1" i="1" spc="-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Calibri"/>
                <a:cs typeface="Calibri"/>
              </a:rPr>
              <a:t>and</a:t>
            </a:r>
            <a:r>
              <a:rPr sz="2800" b="1" spc="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0000CC"/>
                </a:solidFill>
                <a:latin typeface="Calibri"/>
                <a:cs typeface="Calibri"/>
              </a:rPr>
              <a:t>omega</a:t>
            </a:r>
            <a:r>
              <a:rPr sz="2800" b="1" i="1" spc="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CC"/>
                </a:solidFill>
                <a:latin typeface="Calibri"/>
                <a:cs typeface="Calibri"/>
              </a:rPr>
              <a:t>torsion</a:t>
            </a:r>
            <a:r>
              <a:rPr sz="2800" b="1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Calibri"/>
                <a:cs typeface="Calibri"/>
              </a:rPr>
              <a:t>angles</a:t>
            </a:r>
            <a:r>
              <a:rPr sz="2800" b="1" spc="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Calibri"/>
                <a:cs typeface="Calibri"/>
              </a:rPr>
              <a:t>bonds:</a:t>
            </a:r>
            <a:endParaRPr sz="2800">
              <a:latin typeface="Calibri"/>
              <a:cs typeface="Calibri"/>
            </a:endParaRPr>
          </a:p>
          <a:p>
            <a:pPr marL="12700" marR="208915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Calibri"/>
                <a:cs typeface="Calibri"/>
              </a:rPr>
              <a:t>phi</a:t>
            </a:r>
            <a:r>
              <a:rPr sz="2800" b="1" i="1" spc="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angle</a:t>
            </a:r>
            <a:r>
              <a:rPr sz="2800" b="1" spc="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is</a:t>
            </a:r>
            <a:r>
              <a:rPr sz="28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angle</a:t>
            </a:r>
            <a:r>
              <a:rPr sz="2800" b="1" spc="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around</a:t>
            </a:r>
            <a:r>
              <a:rPr sz="2800" b="1" spc="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the</a:t>
            </a:r>
            <a:r>
              <a:rPr sz="2800" b="1" spc="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-N-CA-</a:t>
            </a:r>
            <a:r>
              <a:rPr sz="2800" b="1" spc="5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bond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 (where </a:t>
            </a:r>
            <a:r>
              <a:rPr sz="2800" b="1" spc="-6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'CA'</a:t>
            </a:r>
            <a:r>
              <a:rPr sz="28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alpha-carbon)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12700" marR="4996815">
              <a:lnSpc>
                <a:spcPct val="100000"/>
              </a:lnSpc>
            </a:pP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The </a:t>
            </a:r>
            <a:r>
              <a:rPr sz="2800" b="1" i="1" spc="-10" dirty="0">
                <a:solidFill>
                  <a:srgbClr val="FF00FF"/>
                </a:solidFill>
                <a:latin typeface="Calibri"/>
                <a:cs typeface="Calibri"/>
              </a:rPr>
              <a:t>psi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angle</a:t>
            </a:r>
            <a:r>
              <a:rPr sz="2800" b="1" spc="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the angle </a:t>
            </a:r>
            <a:r>
              <a:rPr sz="2800" b="1" spc="-6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around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-CA-C-</a:t>
            </a:r>
            <a:r>
              <a:rPr sz="2800" b="1" spc="4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bond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marR="5266690">
              <a:lnSpc>
                <a:spcPct val="100000"/>
              </a:lnSpc>
            </a:pP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003366"/>
                </a:solidFill>
                <a:latin typeface="Calibri"/>
                <a:cs typeface="Calibri"/>
              </a:rPr>
              <a:t>omega</a:t>
            </a:r>
            <a:r>
              <a:rPr sz="2800" b="1" i="1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angle</a:t>
            </a:r>
            <a:r>
              <a:rPr sz="2800" b="1" spc="1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the </a:t>
            </a:r>
            <a:r>
              <a:rPr sz="2800" b="1" spc="-62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angle </a:t>
            </a:r>
            <a:r>
              <a:rPr sz="2800" b="1" spc="-10" dirty="0">
                <a:solidFill>
                  <a:srgbClr val="003366"/>
                </a:solidFill>
                <a:latin typeface="Calibri"/>
                <a:cs typeface="Calibri"/>
              </a:rPr>
              <a:t>around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Calibri"/>
                <a:cs typeface="Calibri"/>
              </a:rPr>
              <a:t>-C-N- </a:t>
            </a:r>
            <a:r>
              <a:rPr sz="2800" b="1" spc="-61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bond</a:t>
            </a:r>
            <a:r>
              <a:rPr sz="2800" b="1" spc="-2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(i.e.</a:t>
            </a:r>
            <a:r>
              <a:rPr sz="2800" b="1" spc="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peptide </a:t>
            </a:r>
            <a:r>
              <a:rPr sz="2800" b="1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Calibri"/>
                <a:cs typeface="Calibri"/>
              </a:rPr>
              <a:t>bond)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04" y="34239"/>
            <a:ext cx="5558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Ramachandran</a:t>
            </a:r>
            <a:r>
              <a:rPr spc="-40" dirty="0"/>
              <a:t> </a:t>
            </a:r>
            <a:r>
              <a:rPr spc="-5" dirty="0"/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04061"/>
            <a:ext cx="8547735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7010" indent="-342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In</a:t>
            </a:r>
            <a:r>
              <a:rPr sz="2400" b="1" spc="-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polypeptide</a:t>
            </a:r>
            <a:r>
              <a:rPr sz="24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main</a:t>
            </a:r>
            <a:r>
              <a:rPr sz="2400" b="1" spc="-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chain</a:t>
            </a:r>
            <a:r>
              <a:rPr sz="2400" b="1" spc="-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N-Calpha</a:t>
            </a:r>
            <a:r>
              <a:rPr sz="24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Calpha-C</a:t>
            </a:r>
            <a:r>
              <a:rPr sz="2400" b="1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bonds </a:t>
            </a:r>
            <a:r>
              <a:rPr sz="24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FF"/>
                </a:solidFill>
                <a:latin typeface="Calibri"/>
                <a:cs typeface="Calibri"/>
              </a:rPr>
              <a:t>relatively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are free</a:t>
            </a:r>
            <a:r>
              <a:rPr sz="2400" b="1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24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FF"/>
                </a:solidFill>
                <a:latin typeface="Calibri"/>
                <a:cs typeface="Calibri"/>
              </a:rPr>
              <a:t>rotate.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These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rotations</a:t>
            </a:r>
            <a:r>
              <a:rPr sz="24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are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FF"/>
                </a:solidFill>
                <a:latin typeface="Calibri"/>
                <a:cs typeface="Calibri"/>
              </a:rPr>
              <a:t>represented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by </a:t>
            </a:r>
            <a:r>
              <a:rPr sz="2400" b="1" spc="-5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torsion</a:t>
            </a:r>
            <a:r>
              <a:rPr sz="2400" b="1" spc="-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angles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phi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and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psi,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respectively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G</a:t>
            </a:r>
            <a:r>
              <a:rPr sz="2400" b="1" spc="-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N</a:t>
            </a:r>
            <a:r>
              <a:rPr sz="2400" b="1" spc="-2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Ramachandran</a:t>
            </a:r>
            <a:r>
              <a:rPr sz="2400" b="1" spc="-2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used </a:t>
            </a:r>
            <a:r>
              <a:rPr sz="2400" b="1" spc="-10" dirty="0">
                <a:solidFill>
                  <a:srgbClr val="006600"/>
                </a:solidFill>
                <a:latin typeface="Calibri"/>
                <a:cs typeface="Calibri"/>
              </a:rPr>
              <a:t>computer</a:t>
            </a:r>
            <a:r>
              <a:rPr sz="2400" b="1" spc="-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models</a:t>
            </a:r>
            <a:r>
              <a:rPr sz="2400" b="1" spc="-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small</a:t>
            </a:r>
            <a:r>
              <a:rPr sz="2400" b="1" spc="-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polypeptides </a:t>
            </a:r>
            <a:r>
              <a:rPr sz="2400" b="1" spc="-53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600"/>
                </a:solidFill>
                <a:latin typeface="Calibri"/>
                <a:cs typeface="Calibri"/>
              </a:rPr>
              <a:t>to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600"/>
                </a:solidFill>
                <a:latin typeface="Calibri"/>
                <a:cs typeface="Calibri"/>
              </a:rPr>
              <a:t>systematically </a:t>
            </a:r>
            <a:r>
              <a:rPr sz="2400" b="1" spc="-10" dirty="0">
                <a:solidFill>
                  <a:srgbClr val="006600"/>
                </a:solidFill>
                <a:latin typeface="Calibri"/>
                <a:cs typeface="Calibri"/>
              </a:rPr>
              <a:t>vary</a:t>
            </a:r>
            <a:r>
              <a:rPr sz="2400" b="1" spc="-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phi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and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psi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with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 the</a:t>
            </a:r>
            <a:r>
              <a:rPr sz="24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objective</a:t>
            </a:r>
            <a:r>
              <a:rPr sz="2400" b="1" spc="-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006600"/>
                </a:solidFill>
                <a:latin typeface="Calibri"/>
                <a:cs typeface="Calibri"/>
              </a:rPr>
              <a:t>finding 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Calibri"/>
                <a:cs typeface="Calibri"/>
              </a:rPr>
              <a:t>stable</a:t>
            </a:r>
            <a:r>
              <a:rPr sz="24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600"/>
                </a:solidFill>
                <a:latin typeface="Calibri"/>
                <a:cs typeface="Calibri"/>
              </a:rPr>
              <a:t>conformations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0000CC"/>
                </a:solidFill>
                <a:latin typeface="Calibri"/>
                <a:cs typeface="Calibri"/>
              </a:rPr>
              <a:t>For</a:t>
            </a:r>
            <a:r>
              <a:rPr sz="2400" b="1" spc="-2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Calibri"/>
                <a:cs typeface="Calibri"/>
              </a:rPr>
              <a:t>each </a:t>
            </a:r>
            <a:r>
              <a:rPr sz="2400" b="1" spc="-10" dirty="0">
                <a:solidFill>
                  <a:srgbClr val="0000CC"/>
                </a:solidFill>
                <a:latin typeface="Calibri"/>
                <a:cs typeface="Calibri"/>
              </a:rPr>
              <a:t>conformation,</a:t>
            </a:r>
            <a:r>
              <a:rPr sz="2400" b="1" spc="-2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Calibri"/>
                <a:cs typeface="Calibri"/>
              </a:rPr>
              <a:t>structure</a:t>
            </a:r>
            <a:r>
              <a:rPr sz="2400" b="1" spc="-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Calibri"/>
                <a:cs typeface="Calibri"/>
              </a:rPr>
              <a:t>was</a:t>
            </a:r>
            <a:r>
              <a:rPr sz="2400" b="1" spc="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Calibri"/>
                <a:cs typeface="Calibri"/>
              </a:rPr>
              <a:t>examined </a:t>
            </a:r>
            <a:r>
              <a:rPr sz="2400" b="1" spc="-15" dirty="0">
                <a:solidFill>
                  <a:srgbClr val="0000CC"/>
                </a:solidFill>
                <a:latin typeface="Calibri"/>
                <a:cs typeface="Calibri"/>
              </a:rPr>
              <a:t>for</a:t>
            </a:r>
            <a:r>
              <a:rPr sz="2400" b="1" spc="-5" dirty="0">
                <a:solidFill>
                  <a:srgbClr val="0000CC"/>
                </a:solidFill>
                <a:latin typeface="Calibri"/>
                <a:cs typeface="Calibri"/>
              </a:rPr>
              <a:t> close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10" dirty="0">
                <a:solidFill>
                  <a:srgbClr val="0000CC"/>
                </a:solidFill>
                <a:latin typeface="Calibri"/>
                <a:cs typeface="Calibri"/>
              </a:rPr>
              <a:t>contacts</a:t>
            </a:r>
            <a:r>
              <a:rPr sz="2400" b="1" spc="-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Calibri"/>
                <a:cs typeface="Calibri"/>
              </a:rPr>
              <a:t>between</a:t>
            </a:r>
            <a:r>
              <a:rPr sz="2400" b="1" spc="-1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Calibri"/>
                <a:cs typeface="Calibri"/>
              </a:rPr>
              <a:t>atoms</a:t>
            </a:r>
            <a:endParaRPr sz="2400">
              <a:latin typeface="Calibri"/>
              <a:cs typeface="Calibri"/>
            </a:endParaRPr>
          </a:p>
          <a:p>
            <a:pPr marL="355600" marR="146494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20" dirty="0">
                <a:solidFill>
                  <a:srgbClr val="003366"/>
                </a:solidFill>
                <a:latin typeface="Calibri"/>
                <a:cs typeface="Calibri"/>
              </a:rPr>
              <a:t>Atoms</a:t>
            </a:r>
            <a:r>
              <a:rPr sz="2400" b="1" spc="-15" dirty="0">
                <a:solidFill>
                  <a:srgbClr val="003366"/>
                </a:solidFill>
                <a:latin typeface="Calibri"/>
                <a:cs typeface="Calibri"/>
              </a:rPr>
              <a:t> were</a:t>
            </a:r>
            <a:r>
              <a:rPr sz="2400" b="1" spc="-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3366"/>
                </a:solidFill>
                <a:latin typeface="Calibri"/>
                <a:cs typeface="Calibri"/>
              </a:rPr>
              <a:t>treated</a:t>
            </a:r>
            <a:r>
              <a:rPr sz="2400" b="1" spc="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3366"/>
                </a:solidFill>
                <a:latin typeface="Calibri"/>
                <a:cs typeface="Calibri"/>
              </a:rPr>
              <a:t>as </a:t>
            </a:r>
            <a:r>
              <a:rPr sz="2400" b="1" spc="-10" dirty="0">
                <a:solidFill>
                  <a:srgbClr val="003366"/>
                </a:solidFill>
                <a:latin typeface="Calibri"/>
                <a:cs typeface="Calibri"/>
              </a:rPr>
              <a:t>hard spheres</a:t>
            </a:r>
            <a:r>
              <a:rPr sz="2400" b="1" spc="-5" dirty="0">
                <a:solidFill>
                  <a:srgbClr val="003366"/>
                </a:solidFill>
                <a:latin typeface="Calibri"/>
                <a:cs typeface="Calibri"/>
              </a:rPr>
              <a:t> with dimensions </a:t>
            </a:r>
            <a:r>
              <a:rPr sz="2400" b="1" spc="-52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alibri"/>
                <a:cs typeface="Calibri"/>
              </a:rPr>
              <a:t>corresponding</a:t>
            </a:r>
            <a:r>
              <a:rPr sz="2400" b="1" spc="-3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3366"/>
                </a:solidFill>
                <a:latin typeface="Calibri"/>
                <a:cs typeface="Calibri"/>
              </a:rPr>
              <a:t>to</a:t>
            </a:r>
            <a:r>
              <a:rPr sz="2400" b="1" spc="-5" dirty="0">
                <a:solidFill>
                  <a:srgbClr val="003366"/>
                </a:solidFill>
                <a:latin typeface="Calibri"/>
                <a:cs typeface="Calibri"/>
              </a:rPr>
              <a:t> their</a:t>
            </a:r>
            <a:r>
              <a:rPr sz="2400" b="1" spc="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3366"/>
                </a:solidFill>
                <a:latin typeface="Calibri"/>
                <a:cs typeface="Calibri"/>
              </a:rPr>
              <a:t>van</a:t>
            </a:r>
            <a:r>
              <a:rPr sz="2400" b="1" spc="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3366"/>
                </a:solidFill>
                <a:latin typeface="Calibri"/>
                <a:cs typeface="Calibri"/>
              </a:rPr>
              <a:t>der</a:t>
            </a:r>
            <a:r>
              <a:rPr sz="2400" b="1" spc="-10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3366"/>
                </a:solidFill>
                <a:latin typeface="Calibri"/>
                <a:cs typeface="Calibri"/>
              </a:rPr>
              <a:t>Waals</a:t>
            </a:r>
            <a:r>
              <a:rPr sz="2400" b="1" spc="-5" dirty="0">
                <a:solidFill>
                  <a:srgbClr val="00336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3366"/>
                </a:solidFill>
                <a:latin typeface="Calibri"/>
                <a:cs typeface="Calibri"/>
              </a:rPr>
              <a:t>radii</a:t>
            </a:r>
            <a:endParaRPr sz="2400">
              <a:latin typeface="Calibri"/>
              <a:cs typeface="Calibri"/>
            </a:endParaRPr>
          </a:p>
          <a:p>
            <a:pPr marL="355600" marR="64643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solidFill>
                  <a:srgbClr val="FF00FF"/>
                </a:solidFill>
                <a:latin typeface="Calibri"/>
                <a:cs typeface="Calibri"/>
              </a:rPr>
              <a:t>Therefore,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phi</a:t>
            </a:r>
            <a:r>
              <a:rPr sz="24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psi</a:t>
            </a:r>
            <a:r>
              <a:rPr sz="2400" b="1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angles</a:t>
            </a:r>
            <a:r>
              <a:rPr sz="24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which</a:t>
            </a:r>
            <a:r>
              <a:rPr sz="2400" b="1" spc="-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cause</a:t>
            </a:r>
            <a:r>
              <a:rPr sz="24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spheres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FF"/>
                </a:solidFill>
                <a:latin typeface="Calibri"/>
                <a:cs typeface="Calibri"/>
              </a:rPr>
              <a:t>to</a:t>
            </a:r>
            <a:r>
              <a:rPr sz="24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collide </a:t>
            </a:r>
            <a:r>
              <a:rPr sz="2400" b="1" spc="-5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correspond </a:t>
            </a:r>
            <a:r>
              <a:rPr sz="2400" b="1" spc="-15" dirty="0">
                <a:solidFill>
                  <a:srgbClr val="FF00FF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sterically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disallowed </a:t>
            </a:r>
            <a:r>
              <a:rPr sz="2400" b="1" spc="-10" dirty="0">
                <a:solidFill>
                  <a:srgbClr val="FF00FF"/>
                </a:solidFill>
                <a:latin typeface="Calibri"/>
                <a:cs typeface="Calibri"/>
              </a:rPr>
              <a:t>conformations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FF"/>
                </a:solidFill>
                <a:latin typeface="Calibri"/>
                <a:cs typeface="Calibri"/>
              </a:rPr>
              <a:t>polypeptide</a:t>
            </a:r>
            <a:r>
              <a:rPr sz="2400" b="1" dirty="0">
                <a:solidFill>
                  <a:srgbClr val="FF00FF"/>
                </a:solidFill>
                <a:latin typeface="Calibri"/>
                <a:cs typeface="Calibri"/>
              </a:rPr>
              <a:t> backbone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10" dirty="0"/>
              <a:t>Ramachandran</a:t>
            </a:r>
            <a:r>
              <a:rPr spc="-35" dirty="0"/>
              <a:t> </a:t>
            </a:r>
            <a:r>
              <a:rPr spc="-5" dirty="0"/>
              <a:t>Plot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99" y="2076377"/>
            <a:ext cx="3637521" cy="37041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1610613"/>
            <a:ext cx="455231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diagram</a:t>
            </a:r>
            <a:r>
              <a:rPr sz="2800" b="1" spc="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white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areas </a:t>
            </a:r>
            <a:r>
              <a:rPr sz="2800" b="1" spc="-6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correspond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conformations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where</a:t>
            </a:r>
            <a:r>
              <a:rPr sz="2800" b="1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atoms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in the 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polypeptide</a:t>
            </a:r>
            <a:r>
              <a:rPr sz="2800" b="1" spc="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come closer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than 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the sum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800" b="1" spc="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their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FF"/>
                </a:solidFill>
                <a:latin typeface="Calibri"/>
                <a:cs typeface="Calibri"/>
              </a:rPr>
              <a:t>van</a:t>
            </a:r>
            <a:r>
              <a:rPr sz="2800" b="1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Calibri"/>
                <a:cs typeface="Calibri"/>
              </a:rPr>
              <a:t>der</a:t>
            </a:r>
            <a:r>
              <a:rPr sz="2800" b="1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00FF"/>
                </a:solidFill>
                <a:latin typeface="Calibri"/>
                <a:cs typeface="Calibri"/>
              </a:rPr>
              <a:t>Waals </a:t>
            </a:r>
            <a:r>
              <a:rPr sz="2800" b="1" spc="-6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FF"/>
                </a:solidFill>
                <a:latin typeface="Calibri"/>
                <a:cs typeface="Calibri"/>
              </a:rPr>
              <a:t>radi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marR="7239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These</a:t>
            </a:r>
            <a:r>
              <a:rPr sz="28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600"/>
                </a:solidFill>
                <a:latin typeface="Calibri"/>
                <a:cs typeface="Calibri"/>
              </a:rPr>
              <a:t>regions</a:t>
            </a:r>
            <a:r>
              <a:rPr sz="2800" b="1" spc="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600"/>
                </a:solidFill>
                <a:latin typeface="Calibri"/>
                <a:cs typeface="Calibri"/>
              </a:rPr>
              <a:t>are</a:t>
            </a:r>
            <a:r>
              <a:rPr sz="2800" b="1" spc="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600"/>
                </a:solidFill>
                <a:latin typeface="Calibri"/>
                <a:cs typeface="Calibri"/>
              </a:rPr>
              <a:t>sterically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 disallowed</a:t>
            </a:r>
            <a:r>
              <a:rPr sz="2800" b="1" spc="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6600"/>
                </a:solidFill>
                <a:latin typeface="Calibri"/>
                <a:cs typeface="Calibri"/>
              </a:rPr>
              <a:t>for</a:t>
            </a:r>
            <a:r>
              <a:rPr sz="28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all</a:t>
            </a:r>
            <a:r>
              <a:rPr sz="28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amino</a:t>
            </a:r>
            <a:r>
              <a:rPr sz="28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acids </a:t>
            </a:r>
            <a:r>
              <a:rPr sz="28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6600"/>
                </a:solidFill>
                <a:latin typeface="Calibri"/>
                <a:cs typeface="Calibri"/>
              </a:rPr>
              <a:t>except</a:t>
            </a:r>
            <a:r>
              <a:rPr sz="2800" b="1" spc="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6600"/>
                </a:solidFill>
                <a:latin typeface="Calibri"/>
                <a:cs typeface="Calibri"/>
              </a:rPr>
              <a:t>glycine</a:t>
            </a:r>
            <a:r>
              <a:rPr sz="2800" b="1" spc="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which</a:t>
            </a:r>
            <a:r>
              <a:rPr sz="28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unique </a:t>
            </a:r>
            <a:r>
              <a:rPr sz="2800" b="1" spc="-6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in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that</a:t>
            </a:r>
            <a:r>
              <a:rPr sz="28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it</a:t>
            </a:r>
            <a:r>
              <a:rPr sz="2800" b="1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lacks</a:t>
            </a:r>
            <a:r>
              <a:rPr sz="28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a</a:t>
            </a:r>
            <a:r>
              <a:rPr sz="28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Calibri"/>
                <a:cs typeface="Calibri"/>
              </a:rPr>
              <a:t>side </a:t>
            </a:r>
            <a:r>
              <a:rPr sz="2800" b="1" spc="-10" dirty="0">
                <a:solidFill>
                  <a:srgbClr val="006600"/>
                </a:solidFill>
                <a:latin typeface="Calibri"/>
                <a:cs typeface="Calibri"/>
              </a:rPr>
              <a:t>chain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729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The Ramachandran Plot</vt:lpstr>
      <vt:lpstr>The Ramachandran Plot</vt:lpstr>
      <vt:lpstr>The Ramachandran Plot</vt:lpstr>
      <vt:lpstr>The Ramachandran Plot</vt:lpstr>
      <vt:lpstr>Torsion angles</vt:lpstr>
      <vt:lpstr>Dihedral angle</vt:lpstr>
      <vt:lpstr>Protein backbone</vt:lpstr>
      <vt:lpstr>The Ramachandran Plot</vt:lpstr>
      <vt:lpstr>The Ramachandran Plot</vt:lpstr>
      <vt:lpstr>The Ramachandran Plot</vt:lpstr>
      <vt:lpstr>Ramachandran plot</vt:lpstr>
      <vt:lpstr>The Ramachandran Plot</vt:lpstr>
      <vt:lpstr>310 helix</vt:lpstr>
      <vt:lpstr>The Ramachandran Plot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Ramachandran Plot</dc:title>
  <cp:lastModifiedBy>Hiren Kose</cp:lastModifiedBy>
  <cp:revision>1</cp:revision>
  <dcterms:created xsi:type="dcterms:W3CDTF">2021-05-04T02:28:11Z</dcterms:created>
  <dcterms:modified xsi:type="dcterms:W3CDTF">2021-05-04T02:29:44Z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2021-05-04T00:00:00Z</vt:filetime>
  </property>
</Properties>
</file>