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6038" y="192150"/>
            <a:ext cx="741192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378965"/>
            <a:ext cx="8077200" cy="451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p6G3yA-hO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836" y="484073"/>
            <a:ext cx="565721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6130" algn="ctr">
              <a:lnSpc>
                <a:spcPct val="100000"/>
              </a:lnSpc>
              <a:spcBef>
                <a:spcPts val="105"/>
              </a:spcBef>
            </a:pPr>
            <a:r>
              <a:rPr sz="4400" b="0" spc="-70" dirty="0" smtClean="0">
                <a:solidFill>
                  <a:srgbClr val="0F243E"/>
                </a:solidFill>
                <a:latin typeface="Calibri"/>
                <a:cs typeface="Calibri"/>
              </a:rPr>
              <a:t>Yeast</a:t>
            </a:r>
            <a:r>
              <a:rPr sz="4400" b="0" spc="-20" dirty="0" smtClean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4400" b="0" spc="-80" dirty="0">
                <a:solidFill>
                  <a:srgbClr val="0F243E"/>
                </a:solidFill>
                <a:latin typeface="Calibri"/>
                <a:cs typeface="Calibri"/>
              </a:rPr>
              <a:t>Two</a:t>
            </a:r>
            <a:r>
              <a:rPr sz="4400" b="0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F243E"/>
                </a:solidFill>
                <a:latin typeface="Calibri"/>
                <a:cs typeface="Calibri"/>
              </a:rPr>
              <a:t>Hybrid</a:t>
            </a:r>
            <a:r>
              <a:rPr sz="4400" b="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4400" b="0" spc="-30" dirty="0">
                <a:solidFill>
                  <a:srgbClr val="0F243E"/>
                </a:solidFill>
                <a:latin typeface="Calibri"/>
                <a:cs typeface="Calibri"/>
              </a:rPr>
              <a:t>System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0571" y="5778025"/>
            <a:ext cx="11620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483807"/>
            <a:ext cx="109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0F243E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2029586" y="3200400"/>
            <a:ext cx="5371465" cy="20954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73430">
              <a:lnSpc>
                <a:spcPct val="100000"/>
              </a:lnSpc>
              <a:spcBef>
                <a:spcPts val="1180"/>
              </a:spcBef>
            </a:pPr>
            <a:r>
              <a:rPr lang="en-US" sz="3600" b="1" spc="-5" dirty="0" smtClean="0">
                <a:solidFill>
                  <a:srgbClr val="1F487C"/>
                </a:solidFill>
                <a:latin typeface="Calibri"/>
                <a:cs typeface="Calibri"/>
              </a:rPr>
              <a:t>Mrs. Aparna </a:t>
            </a:r>
            <a:r>
              <a:rPr lang="en-US" sz="3600" b="1" spc="-5" dirty="0" err="1">
                <a:solidFill>
                  <a:srgbClr val="1F487C"/>
                </a:solidFill>
                <a:latin typeface="Calibri"/>
                <a:cs typeface="Calibri"/>
              </a:rPr>
              <a:t>P</a:t>
            </a:r>
            <a:r>
              <a:rPr lang="en-US" sz="3600" b="1" spc="-5" dirty="0" err="1" smtClean="0">
                <a:solidFill>
                  <a:srgbClr val="1F487C"/>
                </a:solidFill>
                <a:latin typeface="Calibri"/>
                <a:cs typeface="Calibri"/>
              </a:rPr>
              <a:t>atil</a:t>
            </a:r>
            <a:r>
              <a:rPr lang="en-US" sz="3600" b="1" spc="-5" dirty="0" smtClean="0">
                <a:solidFill>
                  <a:srgbClr val="1F487C"/>
                </a:solidFill>
                <a:latin typeface="Calibri"/>
                <a:cs typeface="Calibri"/>
              </a:rPr>
              <a:t> Kose</a:t>
            </a:r>
            <a:endParaRPr sz="3600" dirty="0">
              <a:latin typeface="Calibri"/>
              <a:cs typeface="Calibri"/>
            </a:endParaRPr>
          </a:p>
          <a:p>
            <a:pPr marL="723265" marR="19685" indent="-710565" algn="ctr">
              <a:lnSpc>
                <a:spcPct val="100000"/>
              </a:lnSpc>
              <a:spcBef>
                <a:spcPts val="1080"/>
              </a:spcBef>
            </a:pPr>
            <a:r>
              <a:rPr lang="en-US" sz="3600" spc="-10" dirty="0" err="1" smtClean="0">
                <a:latin typeface="Calibri"/>
                <a:cs typeface="Calibri"/>
              </a:rPr>
              <a:t>Dept</a:t>
            </a:r>
            <a:r>
              <a:rPr lang="en-US" sz="3600" spc="-10" dirty="0" smtClean="0">
                <a:latin typeface="Calibri"/>
                <a:cs typeface="Calibri"/>
              </a:rPr>
              <a:t> of Bioinformatics</a:t>
            </a:r>
          </a:p>
          <a:p>
            <a:pPr marL="723265" marR="19685" indent="-710565" algn="ctr">
              <a:lnSpc>
                <a:spcPct val="100000"/>
              </a:lnSpc>
              <a:spcBef>
                <a:spcPts val="1080"/>
              </a:spcBef>
            </a:pPr>
            <a:r>
              <a:rPr lang="en-US" sz="3600" spc="-10" dirty="0" smtClean="0">
                <a:latin typeface="Calibri"/>
                <a:cs typeface="Calibri"/>
              </a:rPr>
              <a:t>G N Khalsa College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99236"/>
            <a:ext cx="8059420" cy="1074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3990" marR="5080" indent="-161925">
              <a:lnSpc>
                <a:spcPts val="4130"/>
              </a:lnSpc>
              <a:spcBef>
                <a:spcPts val="195"/>
              </a:spcBef>
              <a:buSzPct val="110714"/>
              <a:buChar char="•"/>
              <a:tabLst>
                <a:tab pos="216535" algn="l"/>
              </a:tabLst>
            </a:pPr>
            <a:r>
              <a:rPr sz="2800" spc="-15" dirty="0">
                <a:latin typeface="Calibri"/>
                <a:cs typeface="Calibri"/>
              </a:rPr>
              <a:t>Proteins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activate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transcription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reporter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305" y="2362200"/>
            <a:ext cx="6239435" cy="29741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01013"/>
            <a:ext cx="80740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1044575" algn="l"/>
                <a:tab pos="2237740" algn="l"/>
                <a:tab pos="2972435" algn="l"/>
                <a:tab pos="3896360" algn="l"/>
                <a:tab pos="4340860" algn="l"/>
                <a:tab pos="4964430" algn="l"/>
                <a:tab pos="5662930" algn="l"/>
                <a:tab pos="6301105" algn="l"/>
                <a:tab pos="757872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ein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bai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transcription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reporter</a:t>
            </a:r>
            <a:r>
              <a:rPr sz="2800" spc="-10" dirty="0">
                <a:latin typeface="Calibri"/>
                <a:cs typeface="Calibri"/>
              </a:rPr>
              <a:t> gene.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59898"/>
            <a:ext cx="7568356" cy="3216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5"/>
            <a:ext cx="9144000" cy="6847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110" y="461899"/>
            <a:ext cx="2812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latin typeface="Calibri"/>
                <a:cs typeface="Calibri"/>
              </a:rPr>
              <a:t>Applications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78965"/>
            <a:ext cx="807339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3180080" algn="l"/>
                <a:tab pos="3935729" algn="l"/>
                <a:tab pos="6090920" algn="l"/>
                <a:tab pos="7587615" algn="l"/>
              </a:tabLst>
            </a:pP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ermin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	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-5" dirty="0">
                <a:latin typeface="Calibri"/>
                <a:cs typeface="Calibri"/>
              </a:rPr>
              <a:t>sequence</a:t>
            </a:r>
            <a:r>
              <a:rPr sz="3200" dirty="0">
                <a:latin typeface="Calibri"/>
                <a:cs typeface="Calibri"/>
              </a:rPr>
              <a:t>s	c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ucia</a:t>
            </a:r>
            <a:r>
              <a:rPr sz="3200" dirty="0">
                <a:latin typeface="Calibri"/>
                <a:cs typeface="Calibri"/>
              </a:rPr>
              <a:t>l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 </a:t>
            </a:r>
            <a:r>
              <a:rPr sz="3200" spc="-15" dirty="0">
                <a:latin typeface="Calibri"/>
                <a:cs typeface="Calibri"/>
              </a:rPr>
              <a:t>interaction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Drug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poison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discovery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Identifies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novel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protein-protein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interactions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protein</a:t>
            </a:r>
            <a:r>
              <a:rPr sz="3200" spc="-5" dirty="0">
                <a:latin typeface="Calibri"/>
                <a:cs typeface="Calibri"/>
              </a:rPr>
              <a:t> cascades</a:t>
            </a:r>
            <a:endParaRPr sz="3200">
              <a:latin typeface="Calibri"/>
              <a:cs typeface="Calibri"/>
            </a:endParaRPr>
          </a:p>
          <a:p>
            <a:pPr marL="355600" marR="117856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Identifies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mutations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affect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protein-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protein</a:t>
            </a:r>
            <a:r>
              <a:rPr sz="3200" spc="-5" dirty="0">
                <a:latin typeface="Calibri"/>
                <a:cs typeface="Calibri"/>
              </a:rPr>
              <a:t> binding</a:t>
            </a:r>
            <a:endParaRPr sz="3200">
              <a:latin typeface="Calibri"/>
              <a:cs typeface="Calibri"/>
            </a:endParaRPr>
          </a:p>
          <a:p>
            <a:pPr marL="355600" marR="74422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040" algn="l"/>
                <a:tab pos="447675" algn="l"/>
                <a:tab pos="597471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Can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interfering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proteins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known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interactions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(Reverse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Two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Hybrid	</a:t>
            </a:r>
            <a:r>
              <a:rPr sz="3200" spc="-20" dirty="0">
                <a:latin typeface="Calibri"/>
                <a:cs typeface="Calibri"/>
              </a:rPr>
              <a:t>System)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797" y="283210"/>
            <a:ext cx="2470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Advantages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7505" algn="l"/>
                <a:tab pos="358140" algn="l"/>
                <a:tab pos="2314575" algn="l"/>
                <a:tab pos="4243070" algn="l"/>
                <a:tab pos="4751070" algn="l"/>
                <a:tab pos="5469890" algn="l"/>
                <a:tab pos="6749415" algn="l"/>
                <a:tab pos="7724775" algn="l"/>
              </a:tabLst>
            </a:pPr>
            <a:r>
              <a:rPr dirty="0"/>
              <a:t>Immedia</a:t>
            </a:r>
            <a:r>
              <a:rPr spc="-45" dirty="0"/>
              <a:t>t</a:t>
            </a:r>
            <a:r>
              <a:rPr dirty="0"/>
              <a:t>e	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ailab</a:t>
            </a:r>
            <a:r>
              <a:rPr spc="5" dirty="0"/>
              <a:t>i</a:t>
            </a:r>
            <a:r>
              <a:rPr dirty="0"/>
              <a:t>lity	of	the	cloned	</a:t>
            </a:r>
            <a:r>
              <a:rPr spc="-25" dirty="0"/>
              <a:t>g</a:t>
            </a:r>
            <a:r>
              <a:rPr dirty="0"/>
              <a:t>ene	of  the</a:t>
            </a:r>
            <a:r>
              <a:rPr spc="-5" dirty="0"/>
              <a:t> </a:t>
            </a:r>
            <a:r>
              <a:rPr spc="-15" dirty="0"/>
              <a:t>interacting</a:t>
            </a:r>
            <a:r>
              <a:rPr spc="25" dirty="0"/>
              <a:t> </a:t>
            </a:r>
            <a:r>
              <a:rPr spc="-15" dirty="0"/>
              <a:t>protein.</a:t>
            </a:r>
          </a:p>
          <a:p>
            <a:pPr marL="3581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pc="-5" dirty="0"/>
              <a:t>Only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single</a:t>
            </a:r>
            <a:r>
              <a:rPr spc="15" dirty="0"/>
              <a:t> </a:t>
            </a:r>
            <a:r>
              <a:rPr spc="-5" dirty="0"/>
              <a:t>plasmid</a:t>
            </a:r>
            <a:r>
              <a:rPr spc="35" dirty="0"/>
              <a:t> </a:t>
            </a:r>
            <a:r>
              <a:rPr spc="-10" dirty="0"/>
              <a:t>construction</a:t>
            </a:r>
            <a:r>
              <a:rPr spc="1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10" dirty="0"/>
              <a:t>required</a:t>
            </a:r>
          </a:p>
          <a:p>
            <a:pPr marL="35814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pc="-10" dirty="0"/>
              <a:t>Interactions</a:t>
            </a:r>
            <a:r>
              <a:rPr spc="-20" dirty="0"/>
              <a:t> </a:t>
            </a:r>
            <a:r>
              <a:rPr spc="-15" dirty="0"/>
              <a:t>are</a:t>
            </a:r>
            <a:r>
              <a:rPr spc="-20" dirty="0"/>
              <a:t> </a:t>
            </a:r>
            <a:r>
              <a:rPr spc="-15" dirty="0"/>
              <a:t>detected</a:t>
            </a:r>
            <a:r>
              <a:rPr spc="-10" dirty="0"/>
              <a:t> </a:t>
            </a:r>
            <a:r>
              <a:rPr spc="-5" dirty="0"/>
              <a:t>in vivo.</a:t>
            </a:r>
          </a:p>
          <a:p>
            <a:pPr marL="3581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pc="-25" dirty="0"/>
              <a:t>Weak,</a:t>
            </a:r>
            <a:r>
              <a:rPr spc="-20" dirty="0"/>
              <a:t> </a:t>
            </a:r>
            <a:r>
              <a:rPr spc="-10" dirty="0"/>
              <a:t>transient</a:t>
            </a:r>
            <a:r>
              <a:rPr spc="20" dirty="0"/>
              <a:t> </a:t>
            </a:r>
            <a:r>
              <a:rPr spc="-15" dirty="0"/>
              <a:t>interactions</a:t>
            </a:r>
            <a:r>
              <a:rPr dirty="0"/>
              <a:t> </a:t>
            </a:r>
            <a:r>
              <a:rPr spc="-10" dirty="0"/>
              <a:t>can</a:t>
            </a:r>
            <a:r>
              <a:rPr spc="5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15" dirty="0"/>
              <a:t>detected</a:t>
            </a:r>
          </a:p>
          <a:p>
            <a:pPr marL="3581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pc="-5" dirty="0"/>
              <a:t>Can</a:t>
            </a:r>
            <a:r>
              <a:rPr spc="15" dirty="0"/>
              <a:t> </a:t>
            </a:r>
            <a:r>
              <a:rPr spc="-10" dirty="0"/>
              <a:t>accumulate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weak</a:t>
            </a:r>
            <a:r>
              <a:rPr spc="-25" dirty="0"/>
              <a:t> </a:t>
            </a:r>
            <a:r>
              <a:rPr spc="-5" dirty="0"/>
              <a:t>signal</a:t>
            </a:r>
            <a:r>
              <a:rPr spc="20" dirty="0"/>
              <a:t> </a:t>
            </a:r>
            <a:r>
              <a:rPr spc="-15" dirty="0"/>
              <a:t>over</a:t>
            </a:r>
            <a:r>
              <a:rPr spc="-10" dirty="0"/>
              <a:t> </a:t>
            </a:r>
            <a:r>
              <a:rPr spc="-5" dirty="0"/>
              <a:t>time</a:t>
            </a:r>
          </a:p>
          <a:p>
            <a:pPr marL="3581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pc="-15" dirty="0"/>
              <a:t>Protein</a:t>
            </a:r>
            <a:r>
              <a:rPr spc="-30" dirty="0"/>
              <a:t> </a:t>
            </a:r>
            <a:r>
              <a:rPr spc="-10" dirty="0"/>
              <a:t>purification</a:t>
            </a:r>
            <a:r>
              <a:rPr spc="30" dirty="0"/>
              <a:t> </a:t>
            </a:r>
            <a:r>
              <a:rPr spc="-5" dirty="0"/>
              <a:t>not</a:t>
            </a:r>
            <a:r>
              <a:rPr dirty="0"/>
              <a:t> </a:t>
            </a:r>
            <a:r>
              <a:rPr spc="-5" dirty="0"/>
              <a:t>necessary</a:t>
            </a:r>
          </a:p>
          <a:p>
            <a:pPr marL="3581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pc="-5" dirty="0"/>
              <a:t>No</a:t>
            </a:r>
            <a:r>
              <a:rPr spc="-30" dirty="0"/>
              <a:t> </a:t>
            </a:r>
            <a:r>
              <a:rPr spc="-5" dirty="0"/>
              <a:t>antibodies</a:t>
            </a:r>
            <a:r>
              <a:rPr spc="-10" dirty="0"/>
              <a:t> requires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217" y="461899"/>
            <a:ext cx="3368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Disadvantages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1484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364615" algn="l"/>
                <a:tab pos="2998470" algn="l"/>
                <a:tab pos="3716020" algn="l"/>
                <a:tab pos="4450715" algn="l"/>
                <a:tab pos="5740400" algn="l"/>
                <a:tab pos="7320915" algn="l"/>
              </a:tabLst>
            </a:pP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alse	</a:t>
            </a:r>
            <a:r>
              <a:rPr sz="3200" spc="-5" dirty="0">
                <a:latin typeface="Calibri"/>
                <a:cs typeface="Calibri"/>
              </a:rPr>
              <a:t>pos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es	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the	la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oble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	wi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 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yeast </a:t>
            </a:r>
            <a:r>
              <a:rPr sz="3200" spc="-10" dirty="0">
                <a:latin typeface="Calibri"/>
                <a:cs typeface="Calibri"/>
              </a:rPr>
              <a:t>two-hybrid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Possible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incorrect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protein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folding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yeast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551940" algn="l"/>
                <a:tab pos="3452495" algn="l"/>
                <a:tab pos="4829175" algn="l"/>
                <a:tab pos="6421755" algn="l"/>
                <a:tab pos="7642859" algn="l"/>
              </a:tabLst>
            </a:pP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ene	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odi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ein	mu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be  </a:t>
            </a:r>
            <a:r>
              <a:rPr sz="3200" spc="-10" dirty="0">
                <a:latin typeface="Calibri"/>
                <a:cs typeface="Calibri"/>
              </a:rPr>
              <a:t>available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failed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detect</a:t>
            </a:r>
            <a:r>
              <a:rPr sz="3200" spc="-5" dirty="0">
                <a:latin typeface="Calibri"/>
                <a:cs typeface="Calibri"/>
              </a:rPr>
              <a:t> some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interactions</a:t>
            </a:r>
            <a:endParaRPr sz="320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1780539" algn="l"/>
                <a:tab pos="3486150" algn="l"/>
                <a:tab pos="4523740" algn="l"/>
                <a:tab pos="5926455" algn="l"/>
                <a:tab pos="6821170" algn="l"/>
              </a:tabLst>
            </a:pPr>
            <a:r>
              <a:rPr sz="3200" spc="-5" dirty="0">
                <a:latin typeface="Calibri"/>
                <a:cs typeface="Calibri"/>
              </a:rPr>
              <a:t>Fusio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ei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7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	in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ibit	the	</a:t>
            </a:r>
            <a:r>
              <a:rPr sz="3200" spc="-5" dirty="0">
                <a:latin typeface="Calibri"/>
                <a:cs typeface="Calibri"/>
              </a:rPr>
              <a:t>orig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nal  </a:t>
            </a:r>
            <a:r>
              <a:rPr sz="3200" spc="-15" dirty="0">
                <a:latin typeface="Calibri"/>
                <a:cs typeface="Calibri"/>
              </a:rPr>
              <a:t>interaction.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8845" marR="5080" indent="-21767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Examples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Uses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80" dirty="0"/>
              <a:t>Yeast</a:t>
            </a:r>
            <a:r>
              <a:rPr dirty="0"/>
              <a:t> </a:t>
            </a:r>
            <a:r>
              <a:rPr spc="-50" dirty="0"/>
              <a:t>Two- </a:t>
            </a:r>
            <a:r>
              <a:rPr spc="-890" dirty="0"/>
              <a:t> </a:t>
            </a:r>
            <a:r>
              <a:rPr spc="-5" dirty="0"/>
              <a:t>Hybrid</a:t>
            </a:r>
            <a:r>
              <a:rPr spc="10" dirty="0"/>
              <a:t> </a:t>
            </a:r>
            <a:r>
              <a:rPr spc="-4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890509" cy="28555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Identification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caspase</a:t>
            </a:r>
            <a:r>
              <a:rPr sz="3200" spc="-20" dirty="0">
                <a:latin typeface="Calibri"/>
                <a:cs typeface="Calibri"/>
              </a:rPr>
              <a:t> substrates</a:t>
            </a:r>
            <a:endParaRPr sz="3200">
              <a:latin typeface="Calibri"/>
              <a:cs typeface="Calibri"/>
            </a:endParaRPr>
          </a:p>
          <a:p>
            <a:pPr marL="355600" marR="33083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dirty="0"/>
              <a:t>	</a:t>
            </a:r>
            <a:r>
              <a:rPr sz="3200" spc="-15" dirty="0">
                <a:latin typeface="Calibri"/>
                <a:cs typeface="Calibri"/>
              </a:rPr>
              <a:t>Interaction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Calmodulin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L-Isoaspartyl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Methyltransferase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Genetic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characterization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mutations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E2F1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Peptide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hormone-receptor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interactions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4447" y="4800600"/>
            <a:ext cx="4503508" cy="18955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2150"/>
            <a:ext cx="8049361" cy="61555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1"/>
            <a:ext cx="8381999" cy="295465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Y2H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youtu.be/2p6G3yA-hO4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The yeast two-hybrid system for studying protein-protein interactions </a:t>
            </a:r>
            <a:r>
              <a:rPr lang="en-US" dirty="0" smtClean="0"/>
              <a:t>;Jeremy </a:t>
            </a:r>
            <a:r>
              <a:rPr lang="en-US" dirty="0" err="1"/>
              <a:t>Luban</a:t>
            </a:r>
            <a:r>
              <a:rPr lang="en-US" dirty="0"/>
              <a:t> and Stephen P Goff </a:t>
            </a:r>
            <a:r>
              <a:rPr lang="en-US" dirty="0" smtClean="0"/>
              <a:t>;Columbia </a:t>
            </a:r>
            <a:r>
              <a:rPr lang="en-US" dirty="0"/>
              <a:t>University and Howard Hughes Medical Institute, New York, USA </a:t>
            </a:r>
          </a:p>
        </p:txBody>
      </p:sp>
    </p:spTree>
    <p:extLst>
      <p:ext uri="{BB962C8B-B14F-4D97-AF65-F5344CB8AC3E}">
        <p14:creationId xmlns:p14="http://schemas.microsoft.com/office/powerpoint/2010/main" val="303072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899"/>
            <a:ext cx="1705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libri"/>
                <a:cs typeface="Calibri"/>
              </a:rPr>
              <a:t>Outline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4587240" cy="43186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Definition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History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Principles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Calibri"/>
                <a:cs typeface="Calibri"/>
              </a:rPr>
              <a:t>Yeast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two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hybrid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Applications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Advantages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Disadvantages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009" y="192150"/>
            <a:ext cx="2124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8074025" cy="34893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Also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known</a:t>
            </a:r>
            <a:r>
              <a:rPr sz="3200" dirty="0">
                <a:latin typeface="Calibri"/>
                <a:cs typeface="Calibri"/>
              </a:rPr>
              <a:t> as</a:t>
            </a:r>
            <a:r>
              <a:rPr sz="3200" spc="-5" dirty="0">
                <a:latin typeface="Calibri"/>
                <a:cs typeface="Calibri"/>
              </a:rPr>
              <a:t> Y2H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Two-hybrid</a:t>
            </a:r>
            <a:r>
              <a:rPr sz="3200" spc="-10" dirty="0">
                <a:latin typeface="Calibri"/>
                <a:cs typeface="Calibri"/>
              </a:rPr>
              <a:t> screening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molecular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biology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discover protein-protein </a:t>
            </a:r>
            <a:r>
              <a:rPr sz="3200" spc="-10" dirty="0">
                <a:latin typeface="Calibri"/>
                <a:cs typeface="Calibri"/>
              </a:rPr>
              <a:t>interactions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protein–DNA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interactions</a:t>
            </a:r>
            <a:endParaRPr sz="3200">
              <a:latin typeface="Calibri"/>
              <a:cs typeface="Calibri"/>
            </a:endParaRPr>
          </a:p>
          <a:p>
            <a:pPr marL="355600" marR="5715" indent="-342900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447675" algn="l"/>
              </a:tabLst>
            </a:pPr>
            <a:r>
              <a:rPr dirty="0"/>
              <a:t>	</a:t>
            </a: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physical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interactions</a:t>
            </a:r>
            <a:r>
              <a:rPr sz="3200" spc="-5" dirty="0">
                <a:latin typeface="Calibri"/>
                <a:cs typeface="Calibri"/>
              </a:rPr>
              <a:t> (such</a:t>
            </a:r>
            <a:r>
              <a:rPr sz="3200" dirty="0">
                <a:latin typeface="Calibri"/>
                <a:cs typeface="Calibri"/>
              </a:rPr>
              <a:t> 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binding)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proteins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protein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DNA </a:t>
            </a:r>
            <a:r>
              <a:rPr sz="3200" dirty="0">
                <a:latin typeface="Calibri"/>
                <a:cs typeface="Calibri"/>
              </a:rPr>
              <a:t>molecule,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respectively.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5181600"/>
            <a:ext cx="2819400" cy="1447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190" y="192150"/>
            <a:ext cx="1531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5165"/>
            <a:ext cx="807275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184400" algn="l"/>
                <a:tab pos="2724150" algn="l"/>
                <a:tab pos="4074160" algn="l"/>
                <a:tab pos="5167630" algn="l"/>
                <a:tab pos="5935345" algn="l"/>
                <a:tab pos="7251065" algn="l"/>
              </a:tabLst>
            </a:pPr>
            <a:r>
              <a:rPr sz="3200" dirty="0">
                <a:latin typeface="Calibri"/>
                <a:cs typeface="Calibri"/>
              </a:rPr>
              <a:t>Pionee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nl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Field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4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yu	</a:t>
            </a:r>
            <a:r>
              <a:rPr sz="3200" spc="-5" dirty="0">
                <a:latin typeface="Calibri"/>
                <a:cs typeface="Calibri"/>
              </a:rPr>
              <a:t>Song  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1989.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2040889" algn="l"/>
                <a:tab pos="3702685" algn="l"/>
                <a:tab pos="4218940" algn="l"/>
                <a:tab pos="5446395" algn="l"/>
              </a:tabLst>
            </a:pPr>
            <a:r>
              <a:rPr sz="3200" spc="-5" dirty="0">
                <a:latin typeface="Calibri"/>
                <a:cs typeface="Calibri"/>
              </a:rPr>
              <a:t>originally	designed	</a:t>
            </a:r>
            <a:r>
              <a:rPr sz="3200" spc="-25" dirty="0">
                <a:latin typeface="Calibri"/>
                <a:cs typeface="Calibri"/>
              </a:rPr>
              <a:t>to	</a:t>
            </a:r>
            <a:r>
              <a:rPr sz="3200" spc="-10" dirty="0">
                <a:latin typeface="Calibri"/>
                <a:cs typeface="Calibri"/>
              </a:rPr>
              <a:t>detect	</a:t>
            </a:r>
            <a:r>
              <a:rPr sz="3200" spc="-15" dirty="0">
                <a:latin typeface="Calibri"/>
                <a:cs typeface="Calibri"/>
              </a:rPr>
              <a:t>protein–protein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016123"/>
            <a:ext cx="5033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9330" algn="l"/>
                <a:tab pos="3423920" algn="l"/>
                <a:tab pos="4268470" algn="l"/>
              </a:tabLst>
            </a:pP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usi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	the	Gal4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7425" y="3016123"/>
            <a:ext cx="25406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transcriptional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i="1" spc="-10" dirty="0">
                <a:latin typeface="Calibri"/>
                <a:cs typeface="Calibri"/>
              </a:rPr>
              <a:t>Saccharomyces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504057"/>
            <a:ext cx="47212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1514" algn="l"/>
                <a:tab pos="2794000" algn="l"/>
                <a:tab pos="3841115" algn="l"/>
              </a:tabLst>
            </a:pPr>
            <a:r>
              <a:rPr sz="3200" dirty="0">
                <a:latin typeface="Calibri"/>
                <a:cs typeface="Calibri"/>
              </a:rPr>
              <a:t>acti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of	the	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latin typeface="Calibri"/>
                <a:cs typeface="Calibri"/>
              </a:rPr>
              <a:t>cerevisiae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576952"/>
            <a:ext cx="80733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Gal4 </a:t>
            </a:r>
            <a:r>
              <a:rPr sz="3200" spc="-15" dirty="0">
                <a:latin typeface="Calibri"/>
                <a:cs typeface="Calibri"/>
              </a:rPr>
              <a:t>protein activated </a:t>
            </a:r>
            <a:r>
              <a:rPr sz="3200" spc="-5" dirty="0">
                <a:latin typeface="Calibri"/>
                <a:cs typeface="Calibri"/>
              </a:rPr>
              <a:t>transcription </a:t>
            </a:r>
            <a:r>
              <a:rPr sz="3200" dirty="0">
                <a:latin typeface="Calibri"/>
                <a:cs typeface="Calibri"/>
              </a:rPr>
              <a:t>of 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involved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galactose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utilization,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basis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selection.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021963" y="464565"/>
            <a:ext cx="1101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Cont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4693"/>
            <a:ext cx="3223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506220" algn="l"/>
                <a:tab pos="2656840" algn="l"/>
              </a:tabLst>
            </a:pPr>
            <a:r>
              <a:rPr sz="3200" spc="-5" dirty="0">
                <a:latin typeface="Calibri"/>
                <a:cs typeface="Calibri"/>
              </a:rPr>
              <a:t>Sinc</a:t>
            </a:r>
            <a:r>
              <a:rPr sz="3200" dirty="0">
                <a:latin typeface="Calibri"/>
                <a:cs typeface="Calibri"/>
              </a:rPr>
              <a:t>e	then,	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4342" y="1634693"/>
            <a:ext cx="90614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sa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8933" y="1634693"/>
            <a:ext cx="146177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pr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nciple  </a:t>
            </a:r>
            <a:r>
              <a:rPr sz="3200" spc="-15" dirty="0">
                <a:latin typeface="Calibri"/>
                <a:cs typeface="Calibri"/>
              </a:rPr>
              <a:t>many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9529" y="1634693"/>
            <a:ext cx="1708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2965" algn="l"/>
              </a:tabLst>
            </a:pP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been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0085" y="2123058"/>
            <a:ext cx="2246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4390" algn="l"/>
              </a:tabLst>
            </a:pPr>
            <a:r>
              <a:rPr sz="3200" spc="-25" dirty="0">
                <a:latin typeface="Calibri"/>
                <a:cs typeface="Calibri"/>
              </a:rPr>
              <a:t>to	</a:t>
            </a:r>
            <a:r>
              <a:rPr sz="3200" spc="-5" dirty="0">
                <a:latin typeface="Calibri"/>
                <a:cs typeface="Calibri"/>
              </a:rPr>
              <a:t>describe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123058"/>
            <a:ext cx="1934210" cy="158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adapted </a:t>
            </a:r>
            <a:r>
              <a:rPr sz="3200" dirty="0">
                <a:latin typeface="Calibri"/>
                <a:cs typeface="Calibri"/>
              </a:rPr>
              <a:t> 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thods,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including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468" y="2123058"/>
            <a:ext cx="1808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alternative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2277" y="3195650"/>
            <a:ext cx="5875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5555" algn="l"/>
                <a:tab pos="2297430" algn="l"/>
                <a:tab pos="3705860" algn="l"/>
              </a:tabLst>
            </a:pPr>
            <a:r>
              <a:rPr sz="3200" spc="-5" dirty="0">
                <a:latin typeface="Calibri"/>
                <a:cs typeface="Calibri"/>
              </a:rPr>
              <a:t>some	that	</a:t>
            </a:r>
            <a:r>
              <a:rPr sz="3200" spc="-10" dirty="0">
                <a:latin typeface="Calibri"/>
                <a:cs typeface="Calibri"/>
              </a:rPr>
              <a:t>detect	protein–DNA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3683889"/>
            <a:ext cx="77317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interactions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DNA-DNA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interactions,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well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4658944"/>
            <a:ext cx="694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21535" algn="l"/>
                <a:tab pos="3310890" algn="l"/>
                <a:tab pos="4094479" algn="l"/>
                <a:tab pos="6370320" algn="l"/>
              </a:tabLst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anis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su</a:t>
            </a:r>
            <a:r>
              <a:rPr sz="3200" spc="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	as	</a:t>
            </a:r>
            <a:r>
              <a:rPr sz="3200" i="1" spc="5" dirty="0">
                <a:latin typeface="Calibri"/>
                <a:cs typeface="Calibri"/>
              </a:rPr>
              <a:t>E</a:t>
            </a:r>
            <a:r>
              <a:rPr sz="3200" i="1" spc="-5" dirty="0">
                <a:latin typeface="Calibri"/>
                <a:cs typeface="Calibri"/>
              </a:rPr>
              <a:t>sche</a:t>
            </a:r>
            <a:r>
              <a:rPr sz="3200" i="1" spc="5" dirty="0">
                <a:latin typeface="Calibri"/>
                <a:cs typeface="Calibri"/>
              </a:rPr>
              <a:t>r</a:t>
            </a:r>
            <a:r>
              <a:rPr sz="3200" i="1" dirty="0">
                <a:latin typeface="Calibri"/>
                <a:cs typeface="Calibri"/>
              </a:rPr>
              <a:t>ich</a:t>
            </a:r>
            <a:r>
              <a:rPr sz="3200" i="1" spc="10" dirty="0">
                <a:latin typeface="Calibri"/>
                <a:cs typeface="Calibri"/>
              </a:rPr>
              <a:t>i</a:t>
            </a:r>
            <a:r>
              <a:rPr sz="3200" i="1" dirty="0">
                <a:latin typeface="Calibri"/>
                <a:cs typeface="Calibri"/>
              </a:rPr>
              <a:t>a	</a:t>
            </a:r>
            <a:r>
              <a:rPr sz="3200" i="1" spc="-30" dirty="0">
                <a:latin typeface="Calibri"/>
                <a:cs typeface="Calibri"/>
              </a:rPr>
              <a:t>c</a:t>
            </a:r>
            <a:r>
              <a:rPr sz="3200" i="1" spc="-5" dirty="0">
                <a:latin typeface="Calibri"/>
                <a:cs typeface="Calibri"/>
              </a:rPr>
              <a:t>oli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39" y="4171569"/>
            <a:ext cx="772985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50265" algn="l"/>
                <a:tab pos="2810510" algn="l"/>
                <a:tab pos="3987165" algn="l"/>
                <a:tab pos="5060315" algn="l"/>
                <a:tab pos="6983730" algn="l"/>
              </a:tabLst>
            </a:pPr>
            <a:r>
              <a:rPr sz="3200" dirty="0">
                <a:latin typeface="Calibri"/>
                <a:cs typeface="Calibri"/>
              </a:rPr>
              <a:t>as	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thods	th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39" y="5147309"/>
            <a:ext cx="5591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mammalian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cells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instead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yeast.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705" y="253111"/>
            <a:ext cx="2420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PRIN</a:t>
            </a:r>
            <a:r>
              <a:rPr spc="-20" dirty="0"/>
              <a:t>C</a:t>
            </a:r>
            <a:r>
              <a:rPr spc="-5" dirty="0"/>
              <a:t>IPL</a:t>
            </a:r>
            <a:r>
              <a:rPr spc="-4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31061"/>
            <a:ext cx="8275955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Calibri"/>
              <a:buAutoNum type="arabicPeriod"/>
              <a:tabLst>
                <a:tab pos="415290" algn="l"/>
              </a:tabLst>
            </a:pPr>
            <a:r>
              <a:rPr dirty="0"/>
              <a:t>	</a:t>
            </a:r>
            <a:r>
              <a:rPr sz="3200" dirty="0">
                <a:latin typeface="Calibri"/>
                <a:cs typeface="Calibri"/>
              </a:rPr>
              <a:t>Y2H </a:t>
            </a:r>
            <a:r>
              <a:rPr sz="3200" spc="-15" dirty="0">
                <a:latin typeface="Calibri"/>
                <a:cs typeface="Calibri"/>
              </a:rPr>
              <a:t>assay </a:t>
            </a:r>
            <a:r>
              <a:rPr sz="3200" spc="-10" dirty="0">
                <a:latin typeface="Calibri"/>
                <a:cs typeface="Calibri"/>
              </a:rPr>
              <a:t>relies </a:t>
            </a:r>
            <a:r>
              <a:rPr sz="3200" dirty="0">
                <a:latin typeface="Calibri"/>
                <a:cs typeface="Calibri"/>
              </a:rPr>
              <a:t>on the </a:t>
            </a:r>
            <a:r>
              <a:rPr sz="3200" spc="-10" dirty="0">
                <a:latin typeface="Calibri"/>
                <a:cs typeface="Calibri"/>
              </a:rPr>
              <a:t>expression </a:t>
            </a:r>
            <a:r>
              <a:rPr sz="3200" dirty="0">
                <a:latin typeface="Calibri"/>
                <a:cs typeface="Calibri"/>
              </a:rPr>
              <a:t>of a </a:t>
            </a:r>
            <a:r>
              <a:rPr sz="3200" spc="-10" dirty="0">
                <a:latin typeface="Calibri"/>
                <a:cs typeface="Calibri"/>
              </a:rPr>
              <a:t>reporter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gene (such </a:t>
            </a:r>
            <a:r>
              <a:rPr sz="3200" dirty="0">
                <a:latin typeface="Calibri"/>
                <a:cs typeface="Calibri"/>
              </a:rPr>
              <a:t>as lacZ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GFP), which is </a:t>
            </a:r>
            <a:r>
              <a:rPr sz="3200" spc="-15" dirty="0">
                <a:latin typeface="Calibri"/>
                <a:cs typeface="Calibri"/>
              </a:rPr>
              <a:t>activated </a:t>
            </a:r>
            <a:r>
              <a:rPr sz="3200" spc="-5" dirty="0">
                <a:latin typeface="Calibri"/>
                <a:cs typeface="Calibri"/>
              </a:rPr>
              <a:t>by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binding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particular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transcription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factor.</a:t>
            </a:r>
            <a:endParaRPr sz="3200">
              <a:latin typeface="Calibri"/>
              <a:cs typeface="Calibri"/>
            </a:endParaRPr>
          </a:p>
          <a:p>
            <a:pPr marL="355600" marR="139065" indent="-342900" algn="just">
              <a:lnSpc>
                <a:spcPct val="100000"/>
              </a:lnSpc>
              <a:spcBef>
                <a:spcPts val="770"/>
              </a:spcBef>
              <a:buFont typeface="Calibri"/>
              <a:buAutoNum type="arabicPeriod"/>
              <a:tabLst>
                <a:tab pos="415290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transcription </a:t>
            </a:r>
            <a:r>
              <a:rPr sz="3200" spc="-20" dirty="0">
                <a:latin typeface="Calibri"/>
                <a:cs typeface="Calibri"/>
              </a:rPr>
              <a:t>factor </a:t>
            </a:r>
            <a:r>
              <a:rPr sz="3200" spc="-5" dirty="0">
                <a:latin typeface="Calibri"/>
                <a:cs typeface="Calibri"/>
              </a:rPr>
              <a:t>is composed </a:t>
            </a:r>
            <a:r>
              <a:rPr sz="3200" dirty="0">
                <a:latin typeface="Calibri"/>
                <a:cs typeface="Calibri"/>
              </a:rPr>
              <a:t>of a </a:t>
            </a:r>
            <a:r>
              <a:rPr sz="3200" spc="-5" dirty="0">
                <a:latin typeface="Calibri"/>
                <a:cs typeface="Calibri"/>
              </a:rPr>
              <a:t>DNA-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binding domain (BD) </a:t>
            </a:r>
            <a:r>
              <a:rPr sz="3200" dirty="0">
                <a:latin typeface="Calibri"/>
                <a:cs typeface="Calibri"/>
              </a:rPr>
              <a:t>and an </a:t>
            </a:r>
            <a:r>
              <a:rPr sz="3200" spc="-10" dirty="0">
                <a:latin typeface="Calibri"/>
                <a:cs typeface="Calibri"/>
              </a:rPr>
              <a:t>activation </a:t>
            </a:r>
            <a:r>
              <a:rPr sz="3200" spc="-5" dirty="0">
                <a:latin typeface="Calibri"/>
                <a:cs typeface="Calibri"/>
              </a:rPr>
              <a:t>domain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(AD).</a:t>
            </a:r>
            <a:endParaRPr sz="3200">
              <a:latin typeface="Calibri"/>
              <a:cs typeface="Calibri"/>
            </a:endParaRPr>
          </a:p>
          <a:p>
            <a:pPr marL="355600" marR="64769" indent="-342900">
              <a:lnSpc>
                <a:spcPct val="100000"/>
              </a:lnSpc>
              <a:spcBef>
                <a:spcPts val="770"/>
              </a:spcBef>
              <a:buFont typeface="Calibri"/>
              <a:buAutoNum type="arabicPeriod"/>
              <a:tabLst>
                <a:tab pos="415290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query </a:t>
            </a:r>
            <a:r>
              <a:rPr sz="3200" spc="-15" dirty="0">
                <a:latin typeface="Calibri"/>
                <a:cs typeface="Calibri"/>
              </a:rPr>
              <a:t>protein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interest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fused</a:t>
            </a:r>
            <a:r>
              <a:rPr sz="3200" dirty="0">
                <a:latin typeface="Calibri"/>
                <a:cs typeface="Calibri"/>
              </a:rPr>
              <a:t> with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known as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dirty="0">
                <a:latin typeface="Calibri"/>
                <a:cs typeface="Calibri"/>
              </a:rPr>
              <a:t>Bait,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protein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library </a:t>
            </a:r>
            <a:r>
              <a:rPr sz="3200" spc="-5" dirty="0">
                <a:latin typeface="Calibri"/>
                <a:cs typeface="Calibri"/>
              </a:rPr>
              <a:t> fused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 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referred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55" dirty="0">
                <a:latin typeface="Calibri"/>
                <a:cs typeface="Calibri"/>
              </a:rPr>
              <a:t>Prey.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470" y="461899"/>
            <a:ext cx="162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libri"/>
                <a:cs typeface="Calibri"/>
              </a:rPr>
              <a:t>Co</a:t>
            </a:r>
            <a:r>
              <a:rPr sz="4400" b="0" spc="-25" dirty="0">
                <a:latin typeface="Calibri"/>
                <a:cs typeface="Calibri"/>
              </a:rPr>
              <a:t>n</a:t>
            </a:r>
            <a:r>
              <a:rPr sz="4400" b="0" dirty="0">
                <a:latin typeface="Calibri"/>
                <a:cs typeface="Calibri"/>
              </a:rPr>
              <a:t>t….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34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4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892" y="1607261"/>
            <a:ext cx="1553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190" algn="l"/>
              </a:tabLst>
            </a:pPr>
            <a:r>
              <a:rPr sz="3200" dirty="0">
                <a:latin typeface="Calibri"/>
                <a:cs typeface="Calibri"/>
              </a:rPr>
              <a:t>In	</a:t>
            </a:r>
            <a:r>
              <a:rPr sz="3200" spc="-15" dirty="0"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0689" y="1607261"/>
            <a:ext cx="45205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1670" algn="l"/>
                <a:tab pos="2266950" algn="l"/>
                <a:tab pos="3121660" algn="l"/>
              </a:tabLst>
            </a:pPr>
            <a:r>
              <a:rPr sz="3200" spc="-20" dirty="0">
                <a:latin typeface="Calibri"/>
                <a:cs typeface="Calibri"/>
              </a:rPr>
              <a:t>to	</a:t>
            </a:r>
            <a:r>
              <a:rPr sz="3200" spc="-15" dirty="0">
                <a:latin typeface="Calibri"/>
                <a:cs typeface="Calibri"/>
              </a:rPr>
              <a:t>activate	</a:t>
            </a:r>
            <a:r>
              <a:rPr sz="3200" dirty="0">
                <a:latin typeface="Calibri"/>
                <a:cs typeface="Calibri"/>
              </a:rPr>
              <a:t>the	</a:t>
            </a:r>
            <a:r>
              <a:rPr sz="3200" spc="-15" dirty="0">
                <a:latin typeface="Calibri"/>
                <a:cs typeface="Calibri"/>
              </a:rPr>
              <a:t>reporter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6209" y="1607261"/>
            <a:ext cx="834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095626"/>
            <a:ext cx="1892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essi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8502" y="2095626"/>
            <a:ext cx="3817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  <a:tab pos="3147695" algn="l"/>
              </a:tabLst>
            </a:pPr>
            <a:r>
              <a:rPr sz="3200" dirty="0">
                <a:latin typeface="Calibri"/>
                <a:cs typeface="Calibri"/>
              </a:rPr>
              <a:t>a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anscr</a:t>
            </a:r>
            <a:r>
              <a:rPr sz="3200" spc="-15" dirty="0">
                <a:latin typeface="Calibri"/>
                <a:cs typeface="Calibri"/>
              </a:rPr>
              <a:t>ip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na</a:t>
            </a:r>
            <a:r>
              <a:rPr sz="3200" dirty="0">
                <a:latin typeface="Calibri"/>
                <a:cs typeface="Calibri"/>
              </a:rPr>
              <a:t>l	</a:t>
            </a:r>
            <a:r>
              <a:rPr sz="3200" spc="-5" dirty="0">
                <a:latin typeface="Calibri"/>
                <a:cs typeface="Calibri"/>
              </a:rPr>
              <a:t>unit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7168" y="2095626"/>
            <a:ext cx="857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6354" y="2095626"/>
            <a:ext cx="441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be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2583307"/>
            <a:ext cx="6238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37970" algn="l"/>
                <a:tab pos="2131060" algn="l"/>
                <a:tab pos="2949575" algn="l"/>
                <a:tab pos="4022725" algn="l"/>
                <a:tab pos="5240655" algn="l"/>
              </a:tabLst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ese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	the	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ene	lo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dirty="0">
                <a:latin typeface="Calibri"/>
                <a:cs typeface="Calibri"/>
              </a:rPr>
              <a:t>,	which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7109" y="2583307"/>
            <a:ext cx="1249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0225" algn="l"/>
              </a:tabLst>
            </a:pP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only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39" y="3070682"/>
            <a:ext cx="5429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possible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interact.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191000"/>
            <a:ext cx="7543800" cy="16002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185" y="192150"/>
            <a:ext cx="5422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Yeast</a:t>
            </a:r>
            <a:r>
              <a:rPr spc="-10" dirty="0"/>
              <a:t> </a:t>
            </a:r>
            <a:r>
              <a:rPr spc="-20" dirty="0"/>
              <a:t>two</a:t>
            </a:r>
            <a:r>
              <a:rPr spc="-15" dirty="0"/>
              <a:t> hybrid</a:t>
            </a:r>
            <a:r>
              <a:rPr dirty="0"/>
              <a:t> </a:t>
            </a:r>
            <a:r>
              <a:rPr spc="-20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7213"/>
            <a:ext cx="80727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early </a:t>
            </a:r>
            <a:r>
              <a:rPr sz="2800" spc="-20" dirty="0">
                <a:latin typeface="Calibri"/>
                <a:cs typeface="Calibri"/>
              </a:rPr>
              <a:t>yeast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15" dirty="0">
                <a:latin typeface="Calibri"/>
                <a:cs typeface="Calibri"/>
              </a:rPr>
              <a:t>hybrid </a:t>
            </a: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were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 </a:t>
            </a:r>
            <a:r>
              <a:rPr sz="2800" spc="5" dirty="0">
                <a:latin typeface="Calibri"/>
                <a:cs typeface="Calibri"/>
              </a:rPr>
              <a:t>on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finding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many eukaryotic </a:t>
            </a:r>
            <a:r>
              <a:rPr sz="2800" spc="-10" dirty="0">
                <a:latin typeface="Calibri"/>
                <a:cs typeface="Calibri"/>
              </a:rPr>
              <a:t>transcription </a:t>
            </a:r>
            <a:r>
              <a:rPr sz="2800" spc="-25" dirty="0">
                <a:latin typeface="Calibri"/>
                <a:cs typeface="Calibri"/>
              </a:rPr>
              <a:t>factors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seperable </a:t>
            </a:r>
            <a:r>
              <a:rPr sz="2800" spc="-5" dirty="0">
                <a:latin typeface="Calibri"/>
                <a:cs typeface="Calibri"/>
              </a:rPr>
              <a:t>DNA </a:t>
            </a:r>
            <a:r>
              <a:rPr sz="2800" spc="-10" dirty="0">
                <a:latin typeface="Calibri"/>
                <a:cs typeface="Calibri"/>
              </a:rPr>
              <a:t>binding transcriptional </a:t>
            </a:r>
            <a:r>
              <a:rPr sz="2800" spc="-15" dirty="0">
                <a:latin typeface="Calibri"/>
                <a:cs typeface="Calibri"/>
              </a:rPr>
              <a:t>activator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009" y="3048000"/>
            <a:ext cx="6508590" cy="32533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4813"/>
            <a:ext cx="807339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protein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interest,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“bait”,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fused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DNA-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binding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  <a:tab pos="1682750" algn="l"/>
                <a:tab pos="2414270" algn="l"/>
                <a:tab pos="3196590" algn="l"/>
                <a:tab pos="3639820" algn="l"/>
                <a:tab pos="4423410" algn="l"/>
                <a:tab pos="5046980" algn="l"/>
                <a:tab pos="5998210" algn="l"/>
                <a:tab pos="6449060" algn="l"/>
                <a:tab pos="7593965" algn="l"/>
              </a:tabLst>
            </a:pP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eins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bind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ba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“fis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”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“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65" dirty="0">
                <a:latin typeface="Calibri"/>
                <a:cs typeface="Calibri"/>
              </a:rPr>
              <a:t>y</a:t>
            </a:r>
            <a:r>
              <a:rPr sz="2800" spc="-275" dirty="0">
                <a:latin typeface="Calibri"/>
                <a:cs typeface="Calibri"/>
              </a:rPr>
              <a:t>”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fused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transcription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activation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151" y="3266440"/>
            <a:ext cx="6954448" cy="2905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263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Yeast Two Hybrid System</vt:lpstr>
      <vt:lpstr>Outline</vt:lpstr>
      <vt:lpstr>Definition</vt:lpstr>
      <vt:lpstr>History</vt:lpstr>
      <vt:lpstr>PowerPoint Presentation</vt:lpstr>
      <vt:lpstr>PRINCIPLES</vt:lpstr>
      <vt:lpstr>Cont….</vt:lpstr>
      <vt:lpstr>Yeast two hybrid protocol</vt:lpstr>
      <vt:lpstr>PowerPoint Presentation</vt:lpstr>
      <vt:lpstr>PowerPoint Presentation</vt:lpstr>
      <vt:lpstr>PowerPoint Presentation</vt:lpstr>
      <vt:lpstr>PowerPoint Presentation</vt:lpstr>
      <vt:lpstr>Applications</vt:lpstr>
      <vt:lpstr>Advantages</vt:lpstr>
      <vt:lpstr>Disadvantages</vt:lpstr>
      <vt:lpstr>Examples of Uses of the Yeast Two-  Hybrid System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Yeast Two Hybrid System</dc:title>
  <cp:lastModifiedBy>Hiren Kose</cp:lastModifiedBy>
  <cp:revision>2</cp:revision>
  <dcterms:created xsi:type="dcterms:W3CDTF">2021-05-04T02:38:57Z</dcterms:created>
  <dcterms:modified xsi:type="dcterms:W3CDTF">2021-05-04T03:18:51Z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2021-05-04T00:00:00Z</vt:filetime>
  </property>
</Properties>
</file>