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615F6-26C5-4801-94C5-9D236FF600AE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84D7-7D81-451F-BDDC-36EFFF09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383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ECBF-E477-4BD0-A604-EB84F150B1ED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F1C9D-49FA-42C6-8C9E-0062BAAAB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56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F1C9D-49FA-42C6-8C9E-0062BAAAB16F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587EDC0-0E54-4C63-A087-74525DC722EB}" type="datetime1">
              <a:rPr lang="en-US" smtClean="0"/>
              <a:t>5/11/2021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0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C72E-B2B7-4805-899D-9F614E9C3328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8D17-144E-474F-975A-D0FDBCA234D2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0E00-9335-476C-B6E4-E3DBF0EA871F}" type="datetime1">
              <a:rPr lang="en-US" smtClean="0"/>
              <a:t>5/11/2021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DAAC-6D63-4101-9ECC-1C8124B32E99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728C-3272-4E89-A0B3-A584491223E4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725551"/>
            <a:ext cx="228600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9750" y="725551"/>
            <a:ext cx="228600" cy="228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7100" y="725551"/>
            <a:ext cx="22860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2420" y="524001"/>
            <a:ext cx="6979158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0228" y="1351533"/>
            <a:ext cx="3806825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79114" y="6291573"/>
            <a:ext cx="22885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5F48-293C-4995-833C-D7AAB9AB920E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77594" y="6293433"/>
            <a:ext cx="274319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66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davis.edu/~koehl/ProModel/fillgap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21920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512" y="2103501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73837" y="0"/>
                </a:moveTo>
                <a:lnTo>
                  <a:pt x="127623" y="6201"/>
                </a:lnTo>
                <a:lnTo>
                  <a:pt x="86096" y="23706"/>
                </a:lnTo>
                <a:lnTo>
                  <a:pt x="50914" y="50863"/>
                </a:lnTo>
                <a:lnTo>
                  <a:pt x="23733" y="86021"/>
                </a:lnTo>
                <a:lnTo>
                  <a:pt x="6209" y="127529"/>
                </a:lnTo>
                <a:lnTo>
                  <a:pt x="0" y="173736"/>
                </a:lnTo>
                <a:lnTo>
                  <a:pt x="6209" y="219952"/>
                </a:lnTo>
                <a:lnTo>
                  <a:pt x="23733" y="261483"/>
                </a:lnTo>
                <a:lnTo>
                  <a:pt x="50914" y="296672"/>
                </a:lnTo>
                <a:lnTo>
                  <a:pt x="86096" y="323859"/>
                </a:lnTo>
                <a:lnTo>
                  <a:pt x="127623" y="341387"/>
                </a:lnTo>
                <a:lnTo>
                  <a:pt x="173837" y="347599"/>
                </a:lnTo>
                <a:lnTo>
                  <a:pt x="220046" y="341387"/>
                </a:lnTo>
                <a:lnTo>
                  <a:pt x="261569" y="323859"/>
                </a:lnTo>
                <a:lnTo>
                  <a:pt x="296749" y="296672"/>
                </a:lnTo>
                <a:lnTo>
                  <a:pt x="323929" y="261483"/>
                </a:lnTo>
                <a:lnTo>
                  <a:pt x="341453" y="219952"/>
                </a:lnTo>
                <a:lnTo>
                  <a:pt x="347662" y="173736"/>
                </a:lnTo>
                <a:lnTo>
                  <a:pt x="341453" y="127529"/>
                </a:lnTo>
                <a:lnTo>
                  <a:pt x="323929" y="86021"/>
                </a:lnTo>
                <a:lnTo>
                  <a:pt x="296749" y="50863"/>
                </a:lnTo>
                <a:lnTo>
                  <a:pt x="261569" y="23706"/>
                </a:lnTo>
                <a:lnTo>
                  <a:pt x="220046" y="6201"/>
                </a:lnTo>
                <a:lnTo>
                  <a:pt x="173837" y="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775" y="2105025"/>
            <a:ext cx="349250" cy="347980"/>
          </a:xfrm>
          <a:custGeom>
            <a:avLst/>
            <a:gdLst/>
            <a:ahLst/>
            <a:cxnLst/>
            <a:rect l="l" t="t" r="r" b="b"/>
            <a:pathLst>
              <a:path w="349250" h="347980">
                <a:moveTo>
                  <a:pt x="174625" y="0"/>
                </a:moveTo>
                <a:lnTo>
                  <a:pt x="128202" y="6211"/>
                </a:lnTo>
                <a:lnTo>
                  <a:pt x="86487" y="23739"/>
                </a:lnTo>
                <a:lnTo>
                  <a:pt x="51146" y="50927"/>
                </a:lnTo>
                <a:lnTo>
                  <a:pt x="23841" y="86115"/>
                </a:lnTo>
                <a:lnTo>
                  <a:pt x="6237" y="127646"/>
                </a:lnTo>
                <a:lnTo>
                  <a:pt x="0" y="173862"/>
                </a:lnTo>
                <a:lnTo>
                  <a:pt x="6237" y="220079"/>
                </a:lnTo>
                <a:lnTo>
                  <a:pt x="23841" y="261610"/>
                </a:lnTo>
                <a:lnTo>
                  <a:pt x="51146" y="296799"/>
                </a:lnTo>
                <a:lnTo>
                  <a:pt x="86487" y="323986"/>
                </a:lnTo>
                <a:lnTo>
                  <a:pt x="128202" y="341514"/>
                </a:lnTo>
                <a:lnTo>
                  <a:pt x="174625" y="347725"/>
                </a:lnTo>
                <a:lnTo>
                  <a:pt x="221047" y="341514"/>
                </a:lnTo>
                <a:lnTo>
                  <a:pt x="262762" y="323986"/>
                </a:lnTo>
                <a:lnTo>
                  <a:pt x="298103" y="296799"/>
                </a:lnTo>
                <a:lnTo>
                  <a:pt x="325408" y="261610"/>
                </a:lnTo>
                <a:lnTo>
                  <a:pt x="343012" y="220079"/>
                </a:lnTo>
                <a:lnTo>
                  <a:pt x="349250" y="173862"/>
                </a:lnTo>
                <a:lnTo>
                  <a:pt x="343012" y="127646"/>
                </a:lnTo>
                <a:lnTo>
                  <a:pt x="325408" y="86115"/>
                </a:lnTo>
                <a:lnTo>
                  <a:pt x="298103" y="50927"/>
                </a:lnTo>
                <a:lnTo>
                  <a:pt x="262762" y="23739"/>
                </a:lnTo>
                <a:lnTo>
                  <a:pt x="221047" y="6211"/>
                </a:lnTo>
                <a:lnTo>
                  <a:pt x="174625" y="0"/>
                </a:lnTo>
                <a:close/>
              </a:path>
            </a:pathLst>
          </a:custGeom>
          <a:solidFill>
            <a:srgbClr val="99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7625" y="2105025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73862" y="0"/>
                </a:moveTo>
                <a:lnTo>
                  <a:pt x="127646" y="6211"/>
                </a:lnTo>
                <a:lnTo>
                  <a:pt x="86115" y="23739"/>
                </a:lnTo>
                <a:lnTo>
                  <a:pt x="50926" y="50927"/>
                </a:lnTo>
                <a:lnTo>
                  <a:pt x="23739" y="86115"/>
                </a:lnTo>
                <a:lnTo>
                  <a:pt x="6211" y="127646"/>
                </a:lnTo>
                <a:lnTo>
                  <a:pt x="0" y="173862"/>
                </a:lnTo>
                <a:lnTo>
                  <a:pt x="6211" y="220079"/>
                </a:lnTo>
                <a:lnTo>
                  <a:pt x="23739" y="261610"/>
                </a:lnTo>
                <a:lnTo>
                  <a:pt x="50927" y="296799"/>
                </a:lnTo>
                <a:lnTo>
                  <a:pt x="86115" y="323986"/>
                </a:lnTo>
                <a:lnTo>
                  <a:pt x="127646" y="341514"/>
                </a:lnTo>
                <a:lnTo>
                  <a:pt x="173862" y="347725"/>
                </a:lnTo>
                <a:lnTo>
                  <a:pt x="220079" y="341514"/>
                </a:lnTo>
                <a:lnTo>
                  <a:pt x="261610" y="323986"/>
                </a:lnTo>
                <a:lnTo>
                  <a:pt x="296799" y="296799"/>
                </a:lnTo>
                <a:lnTo>
                  <a:pt x="323986" y="261610"/>
                </a:lnTo>
                <a:lnTo>
                  <a:pt x="341514" y="220079"/>
                </a:lnTo>
                <a:lnTo>
                  <a:pt x="347725" y="173862"/>
                </a:lnTo>
                <a:lnTo>
                  <a:pt x="341514" y="127646"/>
                </a:lnTo>
                <a:lnTo>
                  <a:pt x="323986" y="86115"/>
                </a:lnTo>
                <a:lnTo>
                  <a:pt x="296798" y="50927"/>
                </a:lnTo>
                <a:lnTo>
                  <a:pt x="261610" y="23739"/>
                </a:lnTo>
                <a:lnTo>
                  <a:pt x="220079" y="6211"/>
                </a:lnTo>
                <a:lnTo>
                  <a:pt x="17386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2594" y="1452117"/>
            <a:ext cx="5819775" cy="1542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95"/>
              </a:spcBef>
            </a:pPr>
            <a:r>
              <a:rPr sz="2800" b="0" spc="-10" dirty="0">
                <a:latin typeface="Arial Black"/>
                <a:cs typeface="Arial Black"/>
              </a:rPr>
              <a:t>Protein Structure</a:t>
            </a:r>
            <a:r>
              <a:rPr sz="2800" b="0" spc="-5" dirty="0">
                <a:latin typeface="Arial Black"/>
                <a:cs typeface="Arial Black"/>
              </a:rPr>
              <a:t> Prediction:</a:t>
            </a:r>
            <a:endParaRPr sz="2800">
              <a:latin typeface="Arial Black"/>
              <a:cs typeface="Arial Black"/>
            </a:endParaRPr>
          </a:p>
          <a:p>
            <a:pPr marL="12700" marR="5080">
              <a:lnSpc>
                <a:spcPts val="4320"/>
              </a:lnSpc>
              <a:spcBef>
                <a:spcPts val="75"/>
              </a:spcBef>
            </a:pPr>
            <a:r>
              <a:rPr sz="3600" b="0" dirty="0">
                <a:latin typeface="Arial Black"/>
                <a:cs typeface="Arial Black"/>
              </a:rPr>
              <a:t>AB</a:t>
            </a:r>
            <a:r>
              <a:rPr sz="3600" b="0" spc="-35" dirty="0">
                <a:latin typeface="Arial Black"/>
                <a:cs typeface="Arial Black"/>
              </a:rPr>
              <a:t> </a:t>
            </a:r>
            <a:r>
              <a:rPr sz="3600" b="0" spc="-5" dirty="0">
                <a:latin typeface="Arial Black"/>
                <a:cs typeface="Arial Black"/>
              </a:rPr>
              <a:t>INITIO</a:t>
            </a:r>
            <a:r>
              <a:rPr sz="3600" b="0" spc="-50" dirty="0">
                <a:latin typeface="Arial Black"/>
                <a:cs typeface="Arial Black"/>
              </a:rPr>
              <a:t> </a:t>
            </a:r>
            <a:r>
              <a:rPr sz="3600" b="0" dirty="0">
                <a:latin typeface="Arial Black"/>
                <a:cs typeface="Arial Black"/>
              </a:rPr>
              <a:t>STRUCTURE </a:t>
            </a:r>
            <a:r>
              <a:rPr sz="3600" b="0" spc="-1190" dirty="0">
                <a:latin typeface="Arial Black"/>
                <a:cs typeface="Arial Black"/>
              </a:rPr>
              <a:t> </a:t>
            </a:r>
            <a:r>
              <a:rPr sz="3600" b="0" dirty="0">
                <a:latin typeface="Arial Black"/>
                <a:cs typeface="Arial Black"/>
              </a:rPr>
              <a:t>PREDICTION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4886" y="4301718"/>
            <a:ext cx="4738370" cy="112594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480"/>
              </a:spcBef>
            </a:pPr>
            <a:r>
              <a:rPr lang="en-US" sz="2000" b="1" spc="-5" dirty="0" smtClean="0">
                <a:latin typeface="Bodoni MT Black"/>
                <a:cs typeface="Bodoni MT Black"/>
              </a:rPr>
              <a:t>APARNA</a:t>
            </a:r>
            <a:r>
              <a:rPr sz="2000" b="1" spc="-25" dirty="0" smtClean="0">
                <a:latin typeface="Bodoni MT Black"/>
                <a:cs typeface="Bodoni MT Black"/>
              </a:rPr>
              <a:t> </a:t>
            </a:r>
            <a:r>
              <a:rPr sz="2000" b="1" dirty="0" smtClean="0">
                <a:latin typeface="Bodoni MT Black"/>
                <a:cs typeface="Bodoni MT Black"/>
              </a:rPr>
              <a:t>PATIL</a:t>
            </a:r>
            <a:r>
              <a:rPr lang="en-US" sz="2000" dirty="0">
                <a:latin typeface="Bodoni MT Black"/>
                <a:cs typeface="Bodoni MT Black"/>
              </a:rPr>
              <a:t> </a:t>
            </a:r>
            <a:r>
              <a:rPr lang="en-US" sz="2000" dirty="0" smtClean="0">
                <a:latin typeface="Bodoni MT Black"/>
                <a:cs typeface="Bodoni MT Black"/>
              </a:rPr>
              <a:t>KOSE</a:t>
            </a:r>
          </a:p>
          <a:p>
            <a:pPr marR="6350" algn="r">
              <a:lnSpc>
                <a:spcPct val="100000"/>
              </a:lnSpc>
              <a:spcBef>
                <a:spcPts val="480"/>
              </a:spcBef>
            </a:pPr>
            <a:r>
              <a:rPr sz="2000" b="1" spc="-5" dirty="0" smtClean="0">
                <a:latin typeface="Bodoni MT Black"/>
                <a:cs typeface="Bodoni MT Black"/>
              </a:rPr>
              <a:t>LECTURER</a:t>
            </a:r>
            <a:endParaRPr lang="en-US" sz="2000" b="1" spc="-5" dirty="0">
              <a:latin typeface="Bodoni MT Black"/>
              <a:cs typeface="Bodoni MT Black"/>
            </a:endParaRPr>
          </a:p>
          <a:p>
            <a:pPr marR="6350" algn="r">
              <a:lnSpc>
                <a:spcPct val="100000"/>
              </a:lnSpc>
              <a:spcBef>
                <a:spcPts val="480"/>
              </a:spcBef>
            </a:pPr>
            <a:r>
              <a:rPr lang="en-US" sz="2000" b="1" spc="-5" dirty="0" smtClean="0">
                <a:latin typeface="Bodoni MT Black"/>
                <a:cs typeface="Bodoni MT Black"/>
              </a:rPr>
              <a:t>DEPT OF BIOINFORMATICS</a:t>
            </a:r>
            <a:endParaRPr sz="2000" dirty="0">
              <a:latin typeface="Bodoni MT Black"/>
              <a:cs typeface="Bodoni MT Black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D74D89F-70F2-41F5-906F-C0674C1F2353}" type="datetime1">
              <a:rPr lang="en-US" smtClean="0"/>
              <a:t>5/11/2021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424637"/>
            <a:ext cx="5111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6666"/>
                </a:solidFill>
              </a:rPr>
              <a:t>Schrödinger's</a:t>
            </a:r>
            <a:r>
              <a:rPr sz="3600" spc="-20" dirty="0">
                <a:solidFill>
                  <a:srgbClr val="336666"/>
                </a:solidFill>
              </a:rPr>
              <a:t> </a:t>
            </a:r>
            <a:r>
              <a:rPr sz="3600" spc="-5" dirty="0">
                <a:solidFill>
                  <a:srgbClr val="336666"/>
                </a:solidFill>
              </a:rPr>
              <a:t>equation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243330"/>
            <a:ext cx="7042150" cy="2760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6666"/>
              </a:buClr>
              <a:buSzPct val="69565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Physicist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b="1" spc="10" dirty="0">
                <a:latin typeface="Arial"/>
                <a:cs typeface="Arial"/>
              </a:rPr>
              <a:t>Erwin</a:t>
            </a:r>
            <a:r>
              <a:rPr sz="2300" b="1" spc="-8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Schrödinger,</a:t>
            </a:r>
            <a:r>
              <a:rPr sz="2300" b="1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1926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6666"/>
              </a:buClr>
              <a:buFont typeface="Wingdings"/>
              <a:buChar char=""/>
            </a:pPr>
            <a:endParaRPr sz="33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6666"/>
              </a:buClr>
              <a:buSzPct val="69565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Describes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changes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quantum</a:t>
            </a:r>
            <a:r>
              <a:rPr sz="2300" b="1" spc="-3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state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of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physical</a:t>
            </a:r>
            <a:endParaRPr sz="23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300" b="1" spc="-5" dirty="0">
                <a:latin typeface="Arial"/>
                <a:cs typeface="Arial"/>
              </a:rPr>
              <a:t>system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with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time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6666"/>
              </a:buClr>
              <a:buSzPct val="69565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Used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find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allowed</a:t>
            </a:r>
            <a:r>
              <a:rPr sz="2300" b="1" spc="-6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energy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levels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of quantum</a:t>
            </a:r>
            <a:endParaRPr sz="23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mechanical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systems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(such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atoms).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257" y="4343400"/>
            <a:ext cx="4673600" cy="165660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A494283-DB03-4715-8A9A-5EA0D04C1457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40765"/>
            <a:ext cx="314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Wave</a:t>
            </a:r>
            <a:r>
              <a:rPr sz="3600" spc="-65" dirty="0"/>
              <a:t> </a:t>
            </a:r>
            <a:r>
              <a:rPr sz="3600" spc="-5" dirty="0"/>
              <a:t>function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624330"/>
            <a:ext cx="702119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mathematical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function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describes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600" b="1" dirty="0">
                <a:latin typeface="Arial"/>
                <a:cs typeface="Arial"/>
              </a:rPr>
              <a:t>full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behavior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of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physical</a:t>
            </a:r>
            <a:r>
              <a:rPr sz="2600" b="1" spc="-5" dirty="0">
                <a:latin typeface="Arial"/>
                <a:cs typeface="Arial"/>
              </a:rPr>
              <a:t> system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In theory: knowing all of the </a:t>
            </a:r>
            <a:r>
              <a:rPr sz="2600" b="1" dirty="0">
                <a:latin typeface="Arial"/>
                <a:cs typeface="Arial"/>
              </a:rPr>
              <a:t>variables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associated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 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system,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could predict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anything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about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87FDE45-EDD4-4A9C-826A-7AFDE24B10C5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625853"/>
            <a:ext cx="714692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Shows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like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properties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6666"/>
              </a:buClr>
              <a:buFont typeface="Wingdings"/>
              <a:buChar char=""/>
            </a:pPr>
            <a:endParaRPr sz="3500">
              <a:latin typeface="Arial"/>
              <a:cs typeface="Arial"/>
            </a:endParaRPr>
          </a:p>
          <a:p>
            <a:pPr marL="354965" marR="19685" indent="-342900">
              <a:lnSpc>
                <a:spcPct val="100000"/>
              </a:lnSpc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problems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about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atomic structure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matter.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Powerful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mathematical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tool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whole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basis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b="1" spc="5" dirty="0">
                <a:latin typeface="Arial"/>
                <a:cs typeface="Arial"/>
              </a:rPr>
              <a:t>wave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mechanics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Predicts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future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behavior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6EC3F96-8302-4D46-AF70-2B6362886EF5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487" y="533400"/>
            <a:ext cx="7758049" cy="5562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BC9DF98-922D-493A-B0D6-384716B60DAA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48240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Computational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43913"/>
            <a:ext cx="2976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6666"/>
              </a:buClr>
              <a:buSzPct val="69642"/>
              <a:buFont typeface="Wingdings"/>
              <a:buChar char="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Types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2144090"/>
            <a:ext cx="4324985" cy="358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299720" algn="l"/>
              </a:tabLst>
            </a:pPr>
            <a:r>
              <a:rPr sz="2400" b="1" i="1" dirty="0">
                <a:latin typeface="Arial"/>
                <a:cs typeface="Arial"/>
              </a:rPr>
              <a:t>Ab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initio</a:t>
            </a:r>
            <a:endParaRPr sz="2400">
              <a:latin typeface="Arial"/>
              <a:cs typeface="Arial"/>
            </a:endParaRPr>
          </a:p>
          <a:p>
            <a:pPr marL="697865" marR="351790" lvl="1" indent="-228600">
              <a:lnSpc>
                <a:spcPct val="100000"/>
              </a:lnSpc>
              <a:spcBef>
                <a:spcPts val="484"/>
              </a:spcBef>
              <a:buClr>
                <a:srgbClr val="CCCCCC"/>
              </a:buClr>
              <a:buSzPct val="150000"/>
              <a:buChar char="•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uses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Schrodinger's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equation,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approximations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Semi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Empirical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489"/>
              </a:spcBef>
              <a:buClr>
                <a:srgbClr val="CCCCCC"/>
              </a:buClr>
              <a:buSzPct val="150000"/>
              <a:buChar char="•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uses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experimental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parameters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extensive simplifications of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Schrodinger's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equation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Molecular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Mechanics</a:t>
            </a:r>
            <a:endParaRPr sz="24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484"/>
              </a:spcBef>
              <a:buClr>
                <a:srgbClr val="CCCCCC"/>
              </a:buClr>
              <a:buSzPct val="150000"/>
              <a:buFont typeface="Arial"/>
              <a:buChar char="•"/>
              <a:tabLst>
                <a:tab pos="698500" algn="l"/>
              </a:tabLst>
            </a:pPr>
            <a:r>
              <a:rPr sz="2000" b="1" dirty="0">
                <a:latin typeface="Arial"/>
                <a:cs typeface="Arial"/>
              </a:rPr>
              <a:t>does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Schrodinger's</a:t>
            </a:r>
            <a:endParaRPr sz="200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equation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7690" y="5590743"/>
            <a:ext cx="3191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0" marR="5080" indent="-1104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Simulated</a:t>
            </a:r>
            <a:r>
              <a:rPr sz="1800" spc="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(12,0)</a:t>
            </a:r>
            <a:r>
              <a:rPr sz="1800" spc="1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zigzag</a:t>
            </a:r>
            <a:r>
              <a:rPr sz="1800" spc="1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carbon </a:t>
            </a:r>
            <a:r>
              <a:rPr sz="1800" spc="-484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nanotube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2551" y="1111250"/>
            <a:ext cx="2614549" cy="4495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46BD9B-BF4A-4885-B3F1-C68AF2613219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430" y="476758"/>
            <a:ext cx="18503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6666"/>
                </a:solidFill>
              </a:rPr>
              <a:t>Ab</a:t>
            </a:r>
            <a:r>
              <a:rPr sz="3600" spc="-85" dirty="0">
                <a:solidFill>
                  <a:srgbClr val="336666"/>
                </a:solidFill>
              </a:rPr>
              <a:t> </a:t>
            </a:r>
            <a:r>
              <a:rPr sz="3600" spc="-5" dirty="0">
                <a:solidFill>
                  <a:srgbClr val="336666"/>
                </a:solidFill>
              </a:rPr>
              <a:t>initio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3505" y="2328164"/>
            <a:ext cx="147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82C2C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C82C2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82C2C"/>
                </a:solidFill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8900" y="2868548"/>
          <a:ext cx="2805428" cy="39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/>
                <a:gridCol w="319405"/>
                <a:gridCol w="314959"/>
                <a:gridCol w="318134"/>
                <a:gridCol w="313690"/>
                <a:gridCol w="280035"/>
                <a:gridCol w="311785"/>
                <a:gridCol w="316230"/>
                <a:gridCol w="318135"/>
              </a:tblGrid>
              <a:tr h="3953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28575">
                      <a:solidFill>
                        <a:srgbClr val="336666"/>
                      </a:solidFill>
                      <a:prstDash val="solid"/>
                    </a:lnT>
                    <a:lnB w="28575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28575">
                      <a:solidFill>
                        <a:srgbClr val="336666"/>
                      </a:solidFill>
                      <a:prstDash val="solid"/>
                    </a:lnT>
                    <a:lnB w="28575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28575">
                      <a:solidFill>
                        <a:srgbClr val="336666"/>
                      </a:solidFill>
                      <a:prstDash val="solid"/>
                    </a:lnT>
                    <a:lnB w="28575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28575">
                      <a:solidFill>
                        <a:srgbClr val="336666"/>
                      </a:solidFill>
                      <a:prstDash val="solid"/>
                    </a:lnT>
                    <a:lnB w="28575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28575">
                      <a:solidFill>
                        <a:srgbClr val="336666"/>
                      </a:solidFill>
                      <a:prstDash val="solid"/>
                    </a:lnT>
                    <a:lnB w="28575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28575">
                      <a:solidFill>
                        <a:srgbClr val="336666"/>
                      </a:solidFill>
                      <a:prstDash val="solid"/>
                    </a:lnT>
                    <a:lnB w="28575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28575">
                      <a:solidFill>
                        <a:srgbClr val="336666"/>
                      </a:solidFill>
                      <a:prstDash val="solid"/>
                    </a:lnT>
                    <a:lnB w="28575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28575">
                      <a:solidFill>
                        <a:srgbClr val="336666"/>
                      </a:solidFill>
                      <a:prstDash val="solid"/>
                    </a:lnT>
                    <a:lnB w="28575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28575">
                      <a:solidFill>
                        <a:srgbClr val="336666"/>
                      </a:solidFill>
                      <a:prstDash val="solid"/>
                    </a:lnR>
                    <a:lnT w="28575">
                      <a:solidFill>
                        <a:srgbClr val="336666"/>
                      </a:solidFill>
                      <a:prstDash val="solid"/>
                    </a:lnT>
                    <a:lnB w="28575">
                      <a:solidFill>
                        <a:srgbClr val="33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497323" y="2995548"/>
            <a:ext cx="532130" cy="76200"/>
          </a:xfrm>
          <a:custGeom>
            <a:avLst/>
            <a:gdLst/>
            <a:ahLst/>
            <a:cxnLst/>
            <a:rect l="l" t="t" r="r" b="b"/>
            <a:pathLst>
              <a:path w="532129" h="76200">
                <a:moveTo>
                  <a:pt x="455675" y="0"/>
                </a:moveTo>
                <a:lnTo>
                  <a:pt x="455675" y="76200"/>
                </a:lnTo>
                <a:lnTo>
                  <a:pt x="519175" y="44450"/>
                </a:lnTo>
                <a:lnTo>
                  <a:pt x="468375" y="44450"/>
                </a:lnTo>
                <a:lnTo>
                  <a:pt x="468375" y="31750"/>
                </a:lnTo>
                <a:lnTo>
                  <a:pt x="519175" y="31750"/>
                </a:lnTo>
                <a:lnTo>
                  <a:pt x="455675" y="0"/>
                </a:lnTo>
                <a:close/>
              </a:path>
              <a:path w="532129" h="76200">
                <a:moveTo>
                  <a:pt x="4556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5675" y="44450"/>
                </a:lnTo>
                <a:lnTo>
                  <a:pt x="455675" y="31750"/>
                </a:lnTo>
                <a:close/>
              </a:path>
              <a:path w="532129" h="76200">
                <a:moveTo>
                  <a:pt x="519175" y="31750"/>
                </a:moveTo>
                <a:lnTo>
                  <a:pt x="468375" y="31750"/>
                </a:lnTo>
                <a:lnTo>
                  <a:pt x="468375" y="44450"/>
                </a:lnTo>
                <a:lnTo>
                  <a:pt x="519175" y="44450"/>
                </a:lnTo>
                <a:lnTo>
                  <a:pt x="531876" y="38100"/>
                </a:lnTo>
                <a:lnTo>
                  <a:pt x="519175" y="3175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691520" y="1506325"/>
            <a:ext cx="2989580" cy="3185160"/>
            <a:chOff x="5691520" y="1506325"/>
            <a:chExt cx="2989580" cy="3185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5008" y="1677751"/>
              <a:ext cx="2022538" cy="27910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97881" y="1512685"/>
              <a:ext cx="2976880" cy="3172460"/>
            </a:xfrm>
            <a:custGeom>
              <a:avLst/>
              <a:gdLst/>
              <a:ahLst/>
              <a:cxnLst/>
              <a:rect l="l" t="t" r="r" b="b"/>
              <a:pathLst>
                <a:path w="2976879" h="3172460">
                  <a:moveTo>
                    <a:pt x="0" y="3171840"/>
                  </a:moveTo>
                  <a:lnTo>
                    <a:pt x="2976669" y="3171840"/>
                  </a:lnTo>
                  <a:lnTo>
                    <a:pt x="2976669" y="0"/>
                  </a:lnTo>
                  <a:lnTo>
                    <a:pt x="0" y="0"/>
                  </a:lnTo>
                  <a:lnTo>
                    <a:pt x="0" y="3171840"/>
                  </a:lnTo>
                  <a:close/>
                </a:path>
              </a:pathLst>
            </a:custGeom>
            <a:ln w="12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93740" y="4933569"/>
            <a:ext cx="164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82C2C"/>
                </a:solidFill>
                <a:latin typeface="Arial"/>
                <a:cs typeface="Arial"/>
              </a:rPr>
              <a:t>structural</a:t>
            </a:r>
            <a:r>
              <a:rPr sz="1800" spc="-55" dirty="0">
                <a:solidFill>
                  <a:srgbClr val="C82C2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82C2C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5BEABA5-D1FA-4DA0-B42C-2C3FC9F246EA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39116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Ab</a:t>
            </a:r>
            <a:r>
              <a:rPr i="1" spc="-5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initio</a:t>
            </a:r>
            <a:r>
              <a:rPr i="1" spc="-6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36666"/>
                </a:solidFill>
              </a:rPr>
              <a:t>BASICS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595374"/>
            <a:ext cx="6532880" cy="395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Latin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first-principles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“from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scratch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2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Template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6666"/>
              </a:buClr>
              <a:buFont typeface="Wingdings"/>
              <a:buChar char=""/>
            </a:pPr>
            <a:endParaRPr sz="2700">
              <a:latin typeface="Arial"/>
              <a:cs typeface="Arial"/>
            </a:endParaRPr>
          </a:p>
          <a:p>
            <a:pPr marL="354965" marR="5080" indent="-342900">
              <a:lnSpc>
                <a:spcPts val="2160"/>
              </a:lnSpc>
              <a:spcBef>
                <a:spcPts val="5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computational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chemistry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100%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mathematical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6666"/>
              </a:buClr>
              <a:buFont typeface="Wingdings"/>
              <a:buChar char=""/>
            </a:pPr>
            <a:endParaRPr sz="2450">
              <a:latin typeface="Arial"/>
              <a:cs typeface="Arial"/>
            </a:endParaRPr>
          </a:p>
          <a:p>
            <a:pPr marL="423545" indent="-411480">
              <a:lnSpc>
                <a:spcPct val="100000"/>
              </a:lnSpc>
              <a:buClr>
                <a:srgbClr val="336666"/>
              </a:buClr>
              <a:buSzPct val="70000"/>
              <a:buFont typeface="Wingdings"/>
              <a:buChar char=""/>
              <a:tabLst>
                <a:tab pos="423545" algn="l"/>
                <a:tab pos="424180" algn="l"/>
              </a:tabLst>
            </a:pPr>
            <a:r>
              <a:rPr sz="2000" dirty="0">
                <a:latin typeface="Arial"/>
                <a:cs typeface="Arial"/>
              </a:rPr>
              <a:t>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experimental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2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primarily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Schrodinger's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equation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6666"/>
              </a:buClr>
              <a:buFont typeface="Wingdings"/>
              <a:buChar char=""/>
            </a:pPr>
            <a:endParaRPr sz="2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calculate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variety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properties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671EAB9-0F8D-4236-83C9-2D6A88E46362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369773"/>
            <a:ext cx="19564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Ab</a:t>
            </a:r>
            <a:r>
              <a:rPr i="1" spc="-10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initio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177798"/>
            <a:ext cx="7461884" cy="450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Clr>
                <a:srgbClr val="336666"/>
              </a:buClr>
              <a:buSzPct val="68181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Build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purely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protein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sequences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225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Clr>
                <a:srgbClr val="336666"/>
              </a:buClr>
              <a:buSzPct val="68181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energy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function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describe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protein</a:t>
            </a:r>
            <a:endParaRPr sz="2200">
              <a:latin typeface="Arial"/>
              <a:cs typeface="Arial"/>
            </a:endParaRPr>
          </a:p>
          <a:p>
            <a:pPr marL="926465" lvl="1" indent="-457834">
              <a:lnSpc>
                <a:spcPct val="100000"/>
              </a:lnSpc>
              <a:spcBef>
                <a:spcPts val="20"/>
              </a:spcBef>
              <a:buClr>
                <a:srgbClr val="99CCCC"/>
              </a:buClr>
              <a:buSzPct val="75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bond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energy</a:t>
            </a:r>
            <a:endParaRPr sz="1800">
              <a:latin typeface="Arial"/>
              <a:cs typeface="Arial"/>
            </a:endParaRPr>
          </a:p>
          <a:p>
            <a:pPr marL="926465" lvl="1" indent="-457834">
              <a:lnSpc>
                <a:spcPct val="100000"/>
              </a:lnSpc>
              <a:buClr>
                <a:srgbClr val="99CCCC"/>
              </a:buClr>
              <a:buSzPct val="75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bond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angle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energy</a:t>
            </a:r>
            <a:endParaRPr sz="1800">
              <a:latin typeface="Arial"/>
              <a:cs typeface="Arial"/>
            </a:endParaRPr>
          </a:p>
          <a:p>
            <a:pPr marL="926465" lvl="1" indent="-457834">
              <a:lnSpc>
                <a:spcPct val="100000"/>
              </a:lnSpc>
              <a:buClr>
                <a:srgbClr val="99CCCC"/>
              </a:buClr>
              <a:buSzPct val="75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dihedral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angle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energy</a:t>
            </a:r>
            <a:endParaRPr sz="1800">
              <a:latin typeface="Arial"/>
              <a:cs typeface="Arial"/>
            </a:endParaRPr>
          </a:p>
          <a:p>
            <a:pPr marL="926465" lvl="1" indent="-457834">
              <a:lnSpc>
                <a:spcPct val="100000"/>
              </a:lnSpc>
              <a:buClr>
                <a:srgbClr val="99CCCC"/>
              </a:buClr>
              <a:buSzPct val="75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van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 Waals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energy</a:t>
            </a:r>
            <a:endParaRPr sz="1800">
              <a:latin typeface="Arial"/>
              <a:cs typeface="Arial"/>
            </a:endParaRPr>
          </a:p>
          <a:p>
            <a:pPr marL="926465" lvl="1" indent="-457834">
              <a:lnSpc>
                <a:spcPct val="100000"/>
              </a:lnSpc>
              <a:buClr>
                <a:srgbClr val="99CCCC"/>
              </a:buClr>
              <a:buSzPct val="75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electrostatic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CCCC"/>
              </a:buClr>
              <a:buFont typeface="Wingdings"/>
              <a:buChar char=""/>
            </a:pPr>
            <a:endParaRPr sz="2300">
              <a:latin typeface="Arial"/>
              <a:cs typeface="Arial"/>
            </a:endParaRPr>
          </a:p>
          <a:p>
            <a:pPr marL="469265" marR="5080" indent="-457200">
              <a:lnSpc>
                <a:spcPct val="80000"/>
              </a:lnSpc>
              <a:buClr>
                <a:srgbClr val="336666"/>
              </a:buClr>
              <a:buSzPct val="68181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Calculating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through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minimizing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energy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225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SzPct val="68181"/>
              <a:buAutoNum type="arabicPeriod"/>
              <a:tabLst>
                <a:tab pos="469265" algn="l"/>
                <a:tab pos="469900" algn="l"/>
              </a:tabLst>
            </a:pPr>
            <a:r>
              <a:rPr sz="2200" b="1" spc="-5" dirty="0">
                <a:latin typeface="Arial"/>
                <a:cs typeface="Arial"/>
              </a:rPr>
              <a:t>Not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practical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general</a:t>
            </a:r>
            <a:endParaRPr sz="2200">
              <a:latin typeface="Arial"/>
              <a:cs typeface="Arial"/>
            </a:endParaRPr>
          </a:p>
          <a:p>
            <a:pPr marL="850265" indent="-381635">
              <a:lnSpc>
                <a:spcPct val="100000"/>
              </a:lnSpc>
              <a:spcBef>
                <a:spcPts val="15"/>
              </a:spcBef>
              <a:buClr>
                <a:srgbClr val="99CCCC"/>
              </a:buClr>
              <a:buSzPct val="75000"/>
              <a:buChar char="o"/>
              <a:tabLst>
                <a:tab pos="850265" algn="l"/>
                <a:tab pos="850900" algn="l"/>
              </a:tabLst>
            </a:pPr>
            <a:r>
              <a:rPr sz="1800" spc="-5" dirty="0">
                <a:latin typeface="Arial"/>
                <a:cs typeface="Arial"/>
              </a:rPr>
              <a:t>Computationally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expensive</a:t>
            </a:r>
            <a:endParaRPr sz="1800">
              <a:latin typeface="Arial"/>
              <a:cs typeface="Arial"/>
            </a:endParaRPr>
          </a:p>
          <a:p>
            <a:pPr marL="850265" indent="-381635">
              <a:lnSpc>
                <a:spcPct val="100000"/>
              </a:lnSpc>
              <a:buClr>
                <a:srgbClr val="99CCCC"/>
              </a:buClr>
              <a:buSzPct val="75000"/>
              <a:buChar char="o"/>
              <a:tabLst>
                <a:tab pos="850265" algn="l"/>
                <a:tab pos="850900" algn="l"/>
              </a:tabLst>
            </a:pPr>
            <a:r>
              <a:rPr sz="1800" spc="-5" dirty="0">
                <a:latin typeface="Arial"/>
                <a:cs typeface="Arial"/>
              </a:rPr>
              <a:t>Accuracy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5650" y="1974850"/>
            <a:ext cx="3746500" cy="1797050"/>
            <a:chOff x="4565650" y="1974850"/>
            <a:chExt cx="3746500" cy="1797050"/>
          </a:xfrm>
        </p:grpSpPr>
        <p:sp>
          <p:nvSpPr>
            <p:cNvPr id="5" name="object 5"/>
            <p:cNvSpPr/>
            <p:nvPr/>
          </p:nvSpPr>
          <p:spPr>
            <a:xfrm>
              <a:off x="4876800" y="2286000"/>
              <a:ext cx="3200400" cy="1447800"/>
            </a:xfrm>
            <a:custGeom>
              <a:avLst/>
              <a:gdLst/>
              <a:ahLst/>
              <a:cxnLst/>
              <a:rect l="l" t="t" r="r" b="b"/>
              <a:pathLst>
                <a:path w="3200400" h="1447800">
                  <a:moveTo>
                    <a:pt x="0" y="304800"/>
                  </a:moveTo>
                  <a:lnTo>
                    <a:pt x="457200" y="1447800"/>
                  </a:lnTo>
                  <a:lnTo>
                    <a:pt x="2286000" y="1447800"/>
                  </a:lnTo>
                  <a:lnTo>
                    <a:pt x="3200400" y="0"/>
                  </a:lnTo>
                </a:path>
              </a:pathLst>
            </a:custGeom>
            <a:ln w="76200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0" y="2362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0" y="2362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10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28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28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800" y="1981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24800" y="1981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A75AD6A-4692-4D96-B1FE-C0583375530C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908" y="476758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solidFill>
                  <a:srgbClr val="336666"/>
                </a:solidFill>
                <a:latin typeface="Arial"/>
                <a:cs typeface="Arial"/>
              </a:rPr>
              <a:t>Ab</a:t>
            </a:r>
            <a:r>
              <a:rPr sz="3600" i="1" spc="-8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336666"/>
                </a:solidFill>
                <a:latin typeface="Arial"/>
                <a:cs typeface="Arial"/>
              </a:rPr>
              <a:t>initio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1816734"/>
            <a:ext cx="7675245" cy="348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159385" algn="just">
              <a:lnSpc>
                <a:spcPts val="2735"/>
              </a:lnSpc>
              <a:spcBef>
                <a:spcPts val="100"/>
              </a:spcBef>
              <a:buSzPct val="83333"/>
              <a:buFont typeface="Arial"/>
              <a:buChar char="•"/>
              <a:tabLst>
                <a:tab pos="279400" algn="l"/>
              </a:tabLst>
            </a:pPr>
            <a:r>
              <a:rPr sz="2400" b="1" spc="-5" dirty="0">
                <a:latin typeface="Arial"/>
                <a:cs typeface="Arial"/>
              </a:rPr>
              <a:t>No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sequence</a:t>
            </a:r>
            <a:r>
              <a:rPr sz="2400" b="1" spc="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alignments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direct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0014">
              <a:lnSpc>
                <a:spcPts val="2735"/>
              </a:lnSpc>
            </a:pPr>
            <a:r>
              <a:rPr sz="2400" b="1" dirty="0">
                <a:latin typeface="Arial"/>
                <a:cs typeface="Arial"/>
              </a:rPr>
              <a:t>known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Arial"/>
              <a:cs typeface="Arial"/>
            </a:endParaRPr>
          </a:p>
          <a:p>
            <a:pPr marL="12700" marR="21590" algn="just">
              <a:lnSpc>
                <a:spcPts val="2590"/>
              </a:lnSpc>
              <a:buChar char="•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basic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idea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build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empirical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function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simulates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real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physical</a:t>
            </a:r>
            <a:r>
              <a:rPr sz="2400" dirty="0">
                <a:latin typeface="Arial"/>
                <a:cs typeface="Arial"/>
              </a:rPr>
              <a:t> forces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potentials</a:t>
            </a:r>
            <a:r>
              <a:rPr sz="2400" spc="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chemical</a:t>
            </a:r>
            <a:r>
              <a:rPr sz="2400" dirty="0">
                <a:latin typeface="Arial"/>
                <a:cs typeface="Arial"/>
              </a:rPr>
              <a:t> contacts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43815" marR="5080" algn="just">
              <a:lnSpc>
                <a:spcPts val="2590"/>
              </a:lnSpc>
              <a:buChar char="•"/>
              <a:tabLst>
                <a:tab pos="23495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perfect </a:t>
            </a:r>
            <a:r>
              <a:rPr sz="2400" spc="-5" dirty="0">
                <a:latin typeface="Arial"/>
                <a:cs typeface="Arial"/>
              </a:rPr>
              <a:t>function and we </a:t>
            </a:r>
            <a:r>
              <a:rPr sz="240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be 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scan all the possible conformations</a:t>
            </a:r>
            <a:r>
              <a:rPr sz="2400" spc="-5" dirty="0">
                <a:latin typeface="Arial"/>
                <a:cs typeface="Arial"/>
              </a:rPr>
              <a:t>, then we </a:t>
            </a:r>
            <a:r>
              <a:rPr sz="2400" dirty="0">
                <a:latin typeface="Arial"/>
                <a:cs typeface="Arial"/>
              </a:rPr>
              <a:t>will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 able</a:t>
            </a:r>
            <a:r>
              <a:rPr sz="2400" dirty="0">
                <a:latin typeface="Arial"/>
                <a:cs typeface="Arial"/>
              </a:rPr>
              <a:t>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detect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correct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362A34-B4EC-4CF1-A4BC-44252BC33DAD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45021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Ab</a:t>
            </a:r>
            <a:r>
              <a:rPr i="1" spc="-5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initio</a:t>
            </a:r>
            <a:r>
              <a:rPr i="1" spc="-6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36666"/>
                </a:solidFill>
              </a:rPr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165426"/>
            <a:ext cx="7463155" cy="218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Ab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initio </a:t>
            </a:r>
            <a:r>
              <a:rPr sz="2400" b="1" dirty="0">
                <a:latin typeface="Arial"/>
                <a:cs typeface="Arial"/>
              </a:rPr>
              <a:t>states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/>
              <a:cs typeface="Arial"/>
            </a:endParaRPr>
          </a:p>
          <a:p>
            <a:pPr marL="413384" marR="5080" algn="just">
              <a:lnSpc>
                <a:spcPct val="9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If one knows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structure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molecule, </a:t>
            </a:r>
            <a:r>
              <a:rPr sz="2400" spc="-1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 </a:t>
            </a:r>
            <a:r>
              <a:rPr sz="2400" spc="-5" dirty="0">
                <a:latin typeface="Arial"/>
                <a:cs typeface="Arial"/>
              </a:rPr>
              <a:t>be 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perform a </a:t>
            </a:r>
            <a:r>
              <a:rPr sz="2400" b="1" spc="-5" dirty="0">
                <a:latin typeface="Arial"/>
                <a:cs typeface="Arial"/>
              </a:rPr>
              <a:t>complete calculation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molecule</a:t>
            </a:r>
            <a:r>
              <a:rPr sz="2400" dirty="0">
                <a:latin typeface="Arial"/>
                <a:cs typeface="Arial"/>
              </a:rPr>
              <a:t> completely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mathematical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principles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C678865-6219-4181-A317-1748EE23BC47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0" y="1143000"/>
            <a:ext cx="1733550" cy="4953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194" y="430733"/>
            <a:ext cx="6236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"/>
                <a:cs typeface="Arial"/>
              </a:rPr>
              <a:t>Protein</a:t>
            </a:r>
            <a:r>
              <a:rPr sz="4000" b="0" dirty="0">
                <a:latin typeface="Arial"/>
                <a:cs typeface="Arial"/>
              </a:rPr>
              <a:t> </a:t>
            </a:r>
            <a:r>
              <a:rPr sz="4000" b="0" spc="-5" dirty="0">
                <a:latin typeface="Arial"/>
                <a:cs typeface="Arial"/>
              </a:rPr>
              <a:t>Structure</a:t>
            </a:r>
            <a:r>
              <a:rPr sz="4000" b="0" spc="15" dirty="0">
                <a:latin typeface="Arial"/>
                <a:cs typeface="Arial"/>
              </a:rPr>
              <a:t> </a:t>
            </a:r>
            <a:r>
              <a:rPr sz="4000" b="0" spc="-5" dirty="0">
                <a:latin typeface="Arial"/>
                <a:cs typeface="Arial"/>
              </a:rPr>
              <a:t>Prediction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656333"/>
            <a:ext cx="6525259" cy="3178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solved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computationally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6666"/>
              </a:buClr>
              <a:buFont typeface="Wingdings"/>
              <a:buChar char=""/>
            </a:pPr>
            <a:endParaRPr sz="2500">
              <a:latin typeface="Arial"/>
              <a:cs typeface="Arial"/>
            </a:endParaRPr>
          </a:p>
          <a:p>
            <a:pPr marL="355600" marR="525145" indent="-355600">
              <a:lnSpc>
                <a:spcPct val="11000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protein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folds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minimize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free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potential energy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6666"/>
              </a:buClr>
              <a:buFont typeface="Wingdings"/>
              <a:buChar char=""/>
            </a:pPr>
            <a:endParaRPr sz="2750">
              <a:latin typeface="Arial"/>
              <a:cs typeface="Arial"/>
            </a:endParaRPr>
          </a:p>
          <a:p>
            <a:pPr marL="355600" indent="-343535">
              <a:lnSpc>
                <a:spcPts val="251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problem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 </a:t>
            </a:r>
            <a:r>
              <a:rPr sz="2200" spc="-5" dirty="0">
                <a:latin typeface="Arial"/>
                <a:cs typeface="Arial"/>
              </a:rPr>
              <a:t>formulated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problem for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minimum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energy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enormous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minima increases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exponentially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5715000"/>
            <a:ext cx="5562600" cy="37020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Computationally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exceedingly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difficult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4" y="627654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66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9531" y="6279591"/>
            <a:ext cx="516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6666"/>
                </a:solidFill>
                <a:latin typeface="Arial"/>
                <a:cs typeface="Arial"/>
              </a:rPr>
              <a:t>7/7/2014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6DF72C5-C510-4393-8146-432BEBB5FD92}" type="datetime1">
              <a:rPr lang="en-US" smtClean="0"/>
              <a:t>5/11/2021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545687"/>
            <a:ext cx="6172835" cy="375157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Model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Chemistry</a:t>
            </a:r>
            <a:endParaRPr sz="2600">
              <a:latin typeface="Arial"/>
              <a:cs typeface="Arial"/>
            </a:endParaRPr>
          </a:p>
          <a:p>
            <a:pPr marL="354965" marR="508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Arial"/>
                <a:cs typeface="Arial"/>
              </a:rPr>
              <a:t>Complete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mathematical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description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a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particular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calculation.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2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components:</a:t>
            </a:r>
            <a:endParaRPr sz="2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25"/>
              </a:spcBef>
              <a:buClr>
                <a:srgbClr val="336666"/>
              </a:buClr>
              <a:buSzPct val="69230"/>
              <a:buAutoNum type="arabicPeriod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Specific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theory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used</a:t>
            </a:r>
            <a:endParaRPr sz="2600">
              <a:latin typeface="Arial"/>
              <a:cs typeface="Arial"/>
            </a:endParaRPr>
          </a:p>
          <a:p>
            <a:pPr marL="354965" marR="21590" indent="-342900">
              <a:lnSpc>
                <a:spcPts val="3750"/>
              </a:lnSpc>
              <a:spcBef>
                <a:spcPts val="90"/>
              </a:spcBef>
              <a:buClr>
                <a:srgbClr val="336666"/>
              </a:buClr>
              <a:buSzPct val="69230"/>
              <a:buAutoNum type="arabicPeriod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Specific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basis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used as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starting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point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HF-SCF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Theory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F74A877-D5C6-4B2F-BDC0-B8A32231E535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45021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Ab</a:t>
            </a:r>
            <a:r>
              <a:rPr i="1" spc="-5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initio</a:t>
            </a:r>
            <a:r>
              <a:rPr i="1" spc="-6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36666"/>
                </a:solidFill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21053"/>
            <a:ext cx="771017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Different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Ab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Initio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Calculations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Hartree-Fock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(HF)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lr>
                <a:srgbClr val="CCCCCC"/>
              </a:buClr>
              <a:buSzPct val="150000"/>
              <a:buChar char="•"/>
              <a:tabLst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simplest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ab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initio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calculation</a:t>
            </a:r>
            <a:endParaRPr sz="2000">
              <a:latin typeface="Arial"/>
              <a:cs typeface="Arial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480"/>
              </a:spcBef>
              <a:buClr>
                <a:srgbClr val="CCCCCC"/>
              </a:buClr>
              <a:buSzPct val="150000"/>
              <a:buChar char="•"/>
              <a:tabLst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major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disadvantage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5" dirty="0">
                <a:latin typeface="Arial"/>
                <a:cs typeface="Arial"/>
              </a:rPr>
              <a:t>HF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calculations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electron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correlation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consideration.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4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Møller-Plesset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Perturbation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(MP)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Density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(DFT)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4320921"/>
            <a:ext cx="35731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Configuration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Interaction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4609" y="4371213"/>
            <a:ext cx="235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Take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consideration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electron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correlation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51450" y="4032250"/>
            <a:ext cx="996950" cy="622300"/>
            <a:chOff x="5251450" y="4032250"/>
            <a:chExt cx="996950" cy="622300"/>
          </a:xfrm>
        </p:grpSpPr>
        <p:sp>
          <p:nvSpPr>
            <p:cNvPr id="7" name="object 7"/>
            <p:cNvSpPr/>
            <p:nvPr/>
          </p:nvSpPr>
          <p:spPr>
            <a:xfrm>
              <a:off x="5943600" y="445770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228600" y="0"/>
                  </a:moveTo>
                  <a:lnTo>
                    <a:pt x="228600" y="76200"/>
                  </a:lnTo>
                  <a:lnTo>
                    <a:pt x="292100" y="44450"/>
                  </a:lnTo>
                  <a:lnTo>
                    <a:pt x="241300" y="44450"/>
                  </a:lnTo>
                  <a:lnTo>
                    <a:pt x="241300" y="31750"/>
                  </a:lnTo>
                  <a:lnTo>
                    <a:pt x="292100" y="31750"/>
                  </a:lnTo>
                  <a:lnTo>
                    <a:pt x="228600" y="0"/>
                  </a:lnTo>
                  <a:close/>
                </a:path>
                <a:path w="304800" h="76200">
                  <a:moveTo>
                    <a:pt x="228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304800" h="76200">
                  <a:moveTo>
                    <a:pt x="2921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92100" y="44450"/>
                  </a:lnTo>
                  <a:lnTo>
                    <a:pt x="304800" y="38100"/>
                  </a:lnTo>
                  <a:lnTo>
                    <a:pt x="292100" y="3175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7800" y="40386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685800" y="457200"/>
                  </a:moveTo>
                  <a:lnTo>
                    <a:pt x="457200" y="0"/>
                  </a:lnTo>
                </a:path>
                <a:path w="685800" h="609600">
                  <a:moveTo>
                    <a:pt x="685800" y="457200"/>
                  </a:moveTo>
                  <a:lnTo>
                    <a:pt x="152400" y="304800"/>
                  </a:lnTo>
                </a:path>
                <a:path w="685800" h="609600">
                  <a:moveTo>
                    <a:pt x="685800" y="457200"/>
                  </a:moveTo>
                  <a:lnTo>
                    <a:pt x="0" y="609600"/>
                  </a:lnTo>
                </a:path>
              </a:pathLst>
            </a:custGeom>
            <a:ln w="12700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D6667B7-52BF-4209-A8C0-3A056597205D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100" y="448055"/>
            <a:ext cx="8216900" cy="661670"/>
            <a:chOff x="927100" y="448055"/>
            <a:chExt cx="8216900" cy="661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39" y="577595"/>
              <a:ext cx="4468368" cy="524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391" y="448055"/>
              <a:ext cx="787908" cy="6614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9803" y="448055"/>
              <a:ext cx="2164079" cy="661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640" y="448055"/>
              <a:ext cx="2118359" cy="6614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2044" y="554177"/>
            <a:ext cx="7743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336666"/>
                </a:solidFill>
              </a:rPr>
              <a:t>Predicting</a:t>
            </a:r>
            <a:r>
              <a:rPr sz="2400" spc="-45" dirty="0">
                <a:solidFill>
                  <a:srgbClr val="336666"/>
                </a:solidFill>
              </a:rPr>
              <a:t> </a:t>
            </a:r>
            <a:r>
              <a:rPr sz="2400" spc="-5" dirty="0">
                <a:solidFill>
                  <a:srgbClr val="336666"/>
                </a:solidFill>
              </a:rPr>
              <a:t>Protein</a:t>
            </a:r>
            <a:r>
              <a:rPr sz="2400" spc="-15" dirty="0">
                <a:solidFill>
                  <a:srgbClr val="336666"/>
                </a:solidFill>
              </a:rPr>
              <a:t> </a:t>
            </a:r>
            <a:r>
              <a:rPr sz="2400" dirty="0">
                <a:solidFill>
                  <a:srgbClr val="336666"/>
                </a:solidFill>
              </a:rPr>
              <a:t>Structure</a:t>
            </a:r>
            <a:r>
              <a:rPr sz="3200" dirty="0">
                <a:solidFill>
                  <a:srgbClr val="336666"/>
                </a:solidFill>
              </a:rPr>
              <a:t>:</a:t>
            </a:r>
            <a:r>
              <a:rPr sz="3200" spc="-15" dirty="0">
                <a:solidFill>
                  <a:srgbClr val="336666"/>
                </a:solidFill>
              </a:rPr>
              <a:t> </a:t>
            </a:r>
            <a:r>
              <a:rPr sz="3200" i="1" dirty="0">
                <a:solidFill>
                  <a:srgbClr val="336666"/>
                </a:solidFill>
                <a:latin typeface="Arial"/>
                <a:cs typeface="Arial"/>
              </a:rPr>
              <a:t>Ab</a:t>
            </a:r>
            <a:r>
              <a:rPr sz="3200" i="1" spc="-2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336666"/>
                </a:solidFill>
                <a:latin typeface="Arial"/>
                <a:cs typeface="Arial"/>
              </a:rPr>
              <a:t>initio</a:t>
            </a:r>
            <a:r>
              <a:rPr sz="3200" i="1" spc="-3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6666"/>
                </a:solidFill>
              </a:rPr>
              <a:t>Methods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2190750"/>
            <a:ext cx="114300" cy="666750"/>
          </a:xfrm>
          <a:custGeom>
            <a:avLst/>
            <a:gdLst/>
            <a:ahLst/>
            <a:cxnLst/>
            <a:rect l="l" t="t" r="r" b="b"/>
            <a:pathLst>
              <a:path w="114300" h="666750">
                <a:moveTo>
                  <a:pt x="38100" y="552450"/>
                </a:moveTo>
                <a:lnTo>
                  <a:pt x="0" y="552450"/>
                </a:lnTo>
                <a:lnTo>
                  <a:pt x="57150" y="666750"/>
                </a:lnTo>
                <a:lnTo>
                  <a:pt x="104775" y="571500"/>
                </a:lnTo>
                <a:lnTo>
                  <a:pt x="38100" y="571500"/>
                </a:lnTo>
                <a:lnTo>
                  <a:pt x="38100" y="552450"/>
                </a:lnTo>
                <a:close/>
              </a:path>
              <a:path w="114300" h="666750">
                <a:moveTo>
                  <a:pt x="76200" y="0"/>
                </a:moveTo>
                <a:lnTo>
                  <a:pt x="38100" y="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0"/>
                </a:lnTo>
                <a:close/>
              </a:path>
              <a:path w="114300" h="666750">
                <a:moveTo>
                  <a:pt x="114300" y="552450"/>
                </a:moveTo>
                <a:lnTo>
                  <a:pt x="76200" y="552450"/>
                </a:lnTo>
                <a:lnTo>
                  <a:pt x="76200" y="571500"/>
                </a:lnTo>
                <a:lnTo>
                  <a:pt x="104775" y="571500"/>
                </a:lnTo>
                <a:lnTo>
                  <a:pt x="114300" y="55245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4040" y="1567434"/>
            <a:ext cx="1924050" cy="219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Sequence</a:t>
            </a:r>
            <a:endParaRPr sz="2800">
              <a:latin typeface="Arial"/>
              <a:cs typeface="Arial"/>
            </a:endParaRPr>
          </a:p>
          <a:p>
            <a:pPr marL="793750">
              <a:lnSpc>
                <a:spcPct val="100000"/>
              </a:lnSpc>
              <a:spcBef>
                <a:spcPts val="2365"/>
              </a:spcBef>
            </a:pPr>
            <a:r>
              <a:rPr sz="1800" b="1" spc="-5" dirty="0">
                <a:solidFill>
                  <a:srgbClr val="A46D0A"/>
                </a:solidFill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Arial"/>
              <a:cs typeface="Arial"/>
            </a:endParaRPr>
          </a:p>
          <a:p>
            <a:pPr marL="12700" marR="203200">
              <a:lnSpc>
                <a:spcPct val="100000"/>
              </a:lnSpc>
            </a:pP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Se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ry  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558665"/>
            <a:ext cx="112903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600" spc="-35" dirty="0">
                <a:solidFill>
                  <a:srgbClr val="336666"/>
                </a:solidFill>
                <a:latin typeface="Arial"/>
                <a:cs typeface="Arial"/>
              </a:rPr>
              <a:t>Tertiary </a:t>
            </a:r>
            <a:r>
              <a:rPr sz="2600" spc="-71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6666"/>
                </a:solidFill>
                <a:latin typeface="Arial"/>
                <a:cs typeface="Arial"/>
              </a:rPr>
              <a:t>structur  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4900" y="3886200"/>
            <a:ext cx="114300" cy="666750"/>
          </a:xfrm>
          <a:custGeom>
            <a:avLst/>
            <a:gdLst/>
            <a:ahLst/>
            <a:cxnLst/>
            <a:rect l="l" t="t" r="r" b="b"/>
            <a:pathLst>
              <a:path w="114300" h="666750">
                <a:moveTo>
                  <a:pt x="38100" y="552450"/>
                </a:moveTo>
                <a:lnTo>
                  <a:pt x="0" y="552450"/>
                </a:lnTo>
                <a:lnTo>
                  <a:pt x="57150" y="666750"/>
                </a:lnTo>
                <a:lnTo>
                  <a:pt x="104775" y="571500"/>
                </a:lnTo>
                <a:lnTo>
                  <a:pt x="38100" y="571500"/>
                </a:lnTo>
                <a:lnTo>
                  <a:pt x="38100" y="552450"/>
                </a:lnTo>
                <a:close/>
              </a:path>
              <a:path w="114300" h="666750">
                <a:moveTo>
                  <a:pt x="76200" y="0"/>
                </a:moveTo>
                <a:lnTo>
                  <a:pt x="38100" y="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0"/>
                </a:lnTo>
                <a:close/>
              </a:path>
              <a:path w="114300" h="666750">
                <a:moveTo>
                  <a:pt x="114300" y="552450"/>
                </a:moveTo>
                <a:lnTo>
                  <a:pt x="76200" y="552450"/>
                </a:lnTo>
                <a:lnTo>
                  <a:pt x="76200" y="571500"/>
                </a:lnTo>
                <a:lnTo>
                  <a:pt x="104775" y="571500"/>
                </a:lnTo>
                <a:lnTo>
                  <a:pt x="114300" y="55245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0725" y="4962525"/>
            <a:ext cx="1352550" cy="114300"/>
          </a:xfrm>
          <a:custGeom>
            <a:avLst/>
            <a:gdLst/>
            <a:ahLst/>
            <a:cxnLst/>
            <a:rect l="l" t="t" r="r" b="b"/>
            <a:pathLst>
              <a:path w="1352550" h="114300">
                <a:moveTo>
                  <a:pt x="1238250" y="0"/>
                </a:moveTo>
                <a:lnTo>
                  <a:pt x="1238250" y="114300"/>
                </a:lnTo>
                <a:lnTo>
                  <a:pt x="1314450" y="76200"/>
                </a:lnTo>
                <a:lnTo>
                  <a:pt x="1257300" y="76200"/>
                </a:lnTo>
                <a:lnTo>
                  <a:pt x="1257300" y="38100"/>
                </a:lnTo>
                <a:lnTo>
                  <a:pt x="1314450" y="38100"/>
                </a:lnTo>
                <a:lnTo>
                  <a:pt x="1238250" y="0"/>
                </a:lnTo>
                <a:close/>
              </a:path>
              <a:path w="1352550" h="114300">
                <a:moveTo>
                  <a:pt x="123825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238250" y="76200"/>
                </a:lnTo>
                <a:lnTo>
                  <a:pt x="1238250" y="38100"/>
                </a:lnTo>
                <a:close/>
              </a:path>
              <a:path w="1352550" h="114300">
                <a:moveTo>
                  <a:pt x="1314450" y="38100"/>
                </a:moveTo>
                <a:lnTo>
                  <a:pt x="1257300" y="38100"/>
                </a:lnTo>
                <a:lnTo>
                  <a:pt x="1257300" y="76200"/>
                </a:lnTo>
                <a:lnTo>
                  <a:pt x="1314450" y="76200"/>
                </a:lnTo>
                <a:lnTo>
                  <a:pt x="1352550" y="57150"/>
                </a:lnTo>
                <a:lnTo>
                  <a:pt x="1314450" y="3810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0775" y="4444365"/>
            <a:ext cx="15881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Low 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energy 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67375" y="4962525"/>
            <a:ext cx="1428750" cy="114300"/>
          </a:xfrm>
          <a:custGeom>
            <a:avLst/>
            <a:gdLst/>
            <a:ahLst/>
            <a:cxnLst/>
            <a:rect l="l" t="t" r="r" b="b"/>
            <a:pathLst>
              <a:path w="1428750" h="114300">
                <a:moveTo>
                  <a:pt x="1314450" y="0"/>
                </a:moveTo>
                <a:lnTo>
                  <a:pt x="1314450" y="114300"/>
                </a:lnTo>
                <a:lnTo>
                  <a:pt x="1390650" y="76200"/>
                </a:lnTo>
                <a:lnTo>
                  <a:pt x="1333500" y="76200"/>
                </a:lnTo>
                <a:lnTo>
                  <a:pt x="1333500" y="38100"/>
                </a:lnTo>
                <a:lnTo>
                  <a:pt x="1390650" y="38100"/>
                </a:lnTo>
                <a:lnTo>
                  <a:pt x="1314450" y="0"/>
                </a:lnTo>
                <a:close/>
              </a:path>
              <a:path w="1428750" h="114300">
                <a:moveTo>
                  <a:pt x="131445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314450" y="76200"/>
                </a:lnTo>
                <a:lnTo>
                  <a:pt x="1314450" y="38100"/>
                </a:lnTo>
                <a:close/>
              </a:path>
              <a:path w="1428750" h="114300">
                <a:moveTo>
                  <a:pt x="1390650" y="38100"/>
                </a:moveTo>
                <a:lnTo>
                  <a:pt x="1333500" y="38100"/>
                </a:lnTo>
                <a:lnTo>
                  <a:pt x="1333500" y="76200"/>
                </a:lnTo>
                <a:lnTo>
                  <a:pt x="1390650" y="76200"/>
                </a:lnTo>
                <a:lnTo>
                  <a:pt x="1428750" y="57150"/>
                </a:lnTo>
                <a:lnTo>
                  <a:pt x="1390650" y="3810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42809" y="4539741"/>
            <a:ext cx="15278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Pre</a:t>
            </a:r>
            <a:r>
              <a:rPr sz="2800" spc="5" dirty="0">
                <a:solidFill>
                  <a:srgbClr val="336666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ted  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983994" y="5133289"/>
            <a:ext cx="1411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46D0A"/>
                </a:solidFill>
                <a:latin typeface="Arial"/>
                <a:cs typeface="Arial"/>
              </a:rPr>
              <a:t>Energy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A46D0A"/>
                </a:solidFill>
                <a:latin typeface="Arial"/>
                <a:cs typeface="Arial"/>
              </a:rPr>
              <a:t>Mi</a:t>
            </a:r>
            <a:r>
              <a:rPr sz="1800" b="1" spc="5" dirty="0">
                <a:solidFill>
                  <a:srgbClr val="A46D0A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A46D0A"/>
                </a:solidFill>
                <a:latin typeface="Arial"/>
                <a:cs typeface="Arial"/>
              </a:rPr>
              <a:t>imizati</a:t>
            </a:r>
            <a:r>
              <a:rPr sz="1800" b="1" spc="5" dirty="0">
                <a:solidFill>
                  <a:srgbClr val="A46D0A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A46D0A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2228" y="4561713"/>
            <a:ext cx="1108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A46D0A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A46D0A"/>
                </a:solidFill>
                <a:latin typeface="Arial"/>
                <a:cs typeface="Arial"/>
              </a:rPr>
              <a:t>ali</a:t>
            </a:r>
            <a:r>
              <a:rPr sz="1800" b="1" spc="5" dirty="0">
                <a:solidFill>
                  <a:srgbClr val="A46D0A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A46D0A"/>
                </a:solidFill>
                <a:latin typeface="Arial"/>
                <a:cs typeface="Arial"/>
              </a:rPr>
              <a:t>ati</a:t>
            </a:r>
            <a:r>
              <a:rPr sz="1800" b="1" spc="5" dirty="0">
                <a:solidFill>
                  <a:srgbClr val="A46D0A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A46D0A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3305" y="5111241"/>
            <a:ext cx="1142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46D0A"/>
                </a:solidFill>
                <a:latin typeface="Arial"/>
                <a:cs typeface="Arial"/>
              </a:rPr>
              <a:t>Mean</a:t>
            </a:r>
            <a:r>
              <a:rPr sz="1800" b="1" spc="-90" dirty="0">
                <a:solidFill>
                  <a:srgbClr val="A46D0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46D0A"/>
                </a:solidFill>
                <a:latin typeface="Arial"/>
                <a:cs typeface="Arial"/>
              </a:rPr>
              <a:t>field </a:t>
            </a:r>
            <a:r>
              <a:rPr sz="1800" b="1" spc="-490" dirty="0">
                <a:solidFill>
                  <a:srgbClr val="A46D0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46D0A"/>
                </a:solidFill>
                <a:latin typeface="Arial"/>
                <a:cs typeface="Arial"/>
              </a:rPr>
              <a:t>potentials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CCA61E-86EC-4409-8790-E09D08AD4675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40735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Ab</a:t>
            </a:r>
            <a:r>
              <a:rPr i="1" spc="-5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6666"/>
                </a:solidFill>
                <a:latin typeface="Arial"/>
                <a:cs typeface="Arial"/>
              </a:rPr>
              <a:t>initio</a:t>
            </a:r>
            <a:r>
              <a:rPr i="1" spc="-5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36666"/>
                </a:solidFill>
              </a:rPr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46173" y="1351229"/>
            <a:ext cx="6240145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Arial"/>
                <a:cs typeface="Arial"/>
              </a:rPr>
              <a:t>Simplified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models</a:t>
            </a:r>
            <a:endParaRPr sz="2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simplified</a:t>
            </a:r>
            <a:r>
              <a:rPr sz="2900" spc="-6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alphabet</a:t>
            </a:r>
            <a:endParaRPr sz="290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simplified</a:t>
            </a:r>
            <a:r>
              <a:rPr sz="2900" spc="-6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representation</a:t>
            </a:r>
            <a:r>
              <a:rPr sz="2900" spc="-7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(lattice) </a:t>
            </a:r>
            <a:r>
              <a:rPr sz="2900" spc="-79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Build-up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techniques</a:t>
            </a:r>
            <a:endParaRPr sz="2900">
              <a:latin typeface="Arial"/>
              <a:cs typeface="Arial"/>
            </a:endParaRPr>
          </a:p>
          <a:p>
            <a:pPr marL="927100" marR="2009139" indent="-914400">
              <a:lnSpc>
                <a:spcPct val="100000"/>
              </a:lnSpc>
              <a:spcBef>
                <a:spcPts val="5"/>
              </a:spcBef>
            </a:pPr>
            <a:r>
              <a:rPr sz="2900" dirty="0">
                <a:latin typeface="Arial"/>
                <a:cs typeface="Arial"/>
              </a:rPr>
              <a:t>Deterministic methods 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quantum</a:t>
            </a:r>
            <a:r>
              <a:rPr sz="2900" spc="-1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mechanics </a:t>
            </a:r>
            <a:r>
              <a:rPr sz="2900" spc="-79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CCCCCC"/>
                </a:solidFill>
                <a:latin typeface="Arial"/>
                <a:cs typeface="Arial"/>
              </a:rPr>
              <a:t>diffusion</a:t>
            </a:r>
            <a:r>
              <a:rPr sz="2900" spc="-8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equations</a:t>
            </a:r>
            <a:endParaRPr sz="2900">
              <a:latin typeface="Arial"/>
              <a:cs typeface="Arial"/>
            </a:endParaRPr>
          </a:p>
          <a:p>
            <a:pPr marL="927100" marR="2312670" indent="-914400">
              <a:lnSpc>
                <a:spcPct val="100000"/>
              </a:lnSpc>
            </a:pPr>
            <a:r>
              <a:rPr sz="2900" dirty="0">
                <a:latin typeface="Arial"/>
                <a:cs typeface="Arial"/>
              </a:rPr>
              <a:t>Stochastic searches 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Monte Carlo </a:t>
            </a:r>
            <a:r>
              <a:rPr sz="2900" spc="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genetic</a:t>
            </a:r>
            <a:r>
              <a:rPr sz="2900" spc="-10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CCCCC"/>
                </a:solidFill>
                <a:latin typeface="Arial"/>
                <a:cs typeface="Arial"/>
              </a:rPr>
              <a:t>algorithms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D01DC9-7909-4B64-9817-4B8A33CDA251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685" y="331673"/>
            <a:ext cx="289369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Lattice</a:t>
            </a:r>
            <a:r>
              <a:rPr b="0" spc="-1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1222"/>
            <a:ext cx="8072755" cy="3848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3535" algn="just">
              <a:lnSpc>
                <a:spcPts val="2050"/>
              </a:lnSpc>
              <a:spcBef>
                <a:spcPts val="355"/>
              </a:spcBef>
              <a:buClr>
                <a:srgbClr val="336666"/>
              </a:buClr>
              <a:buSzPct val="68421"/>
              <a:buFont typeface="Wingdings"/>
              <a:buChar char=""/>
              <a:tabLst>
                <a:tab pos="356235" algn="l"/>
              </a:tabLst>
            </a:pPr>
            <a:r>
              <a:rPr sz="1900" spc="-5" dirty="0">
                <a:latin typeface="Arial"/>
                <a:cs typeface="Arial"/>
              </a:rPr>
              <a:t>The </a:t>
            </a:r>
            <a:r>
              <a:rPr sz="1900" dirty="0">
                <a:latin typeface="Arial"/>
                <a:cs typeface="Arial"/>
              </a:rPr>
              <a:t>model </a:t>
            </a:r>
            <a:r>
              <a:rPr sz="1900" spc="-5" dirty="0">
                <a:latin typeface="Arial"/>
                <a:cs typeface="Arial"/>
              </a:rPr>
              <a:t>chain </a:t>
            </a:r>
            <a:r>
              <a:rPr sz="1900" dirty="0">
                <a:latin typeface="Arial"/>
                <a:cs typeface="Arial"/>
              </a:rPr>
              <a:t>consists of </a:t>
            </a:r>
            <a:r>
              <a:rPr sz="1900" spc="-5" dirty="0">
                <a:latin typeface="Arial"/>
                <a:cs typeface="Arial"/>
              </a:rPr>
              <a:t>a string of </a:t>
            </a:r>
            <a:r>
              <a:rPr sz="1900" b="1" spc="-5" dirty="0">
                <a:latin typeface="Arial"/>
                <a:cs typeface="Arial"/>
              </a:rPr>
              <a:t>virtual </a:t>
            </a:r>
            <a:r>
              <a:rPr sz="1900" b="1" dirty="0">
                <a:latin typeface="Arial"/>
                <a:cs typeface="Arial"/>
              </a:rPr>
              <a:t>bonds </a:t>
            </a:r>
            <a:r>
              <a:rPr sz="1900" dirty="0">
                <a:latin typeface="Arial"/>
                <a:cs typeface="Arial"/>
              </a:rPr>
              <a:t>connecting the 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interaction centers that correspond </a:t>
            </a:r>
            <a:r>
              <a:rPr sz="1900" spc="-5" dirty="0">
                <a:latin typeface="Arial"/>
                <a:cs typeface="Arial"/>
              </a:rPr>
              <a:t>to </a:t>
            </a:r>
            <a:r>
              <a:rPr sz="1900" dirty="0">
                <a:latin typeface="Arial"/>
                <a:cs typeface="Arial"/>
              </a:rPr>
              <a:t>the center </a:t>
            </a:r>
            <a:r>
              <a:rPr sz="1900" spc="-5" dirty="0">
                <a:latin typeface="Arial"/>
                <a:cs typeface="Arial"/>
              </a:rPr>
              <a:t>of </a:t>
            </a:r>
            <a:r>
              <a:rPr sz="1900" dirty="0">
                <a:latin typeface="Arial"/>
                <a:cs typeface="Arial"/>
              </a:rPr>
              <a:t>mass </a:t>
            </a:r>
            <a:r>
              <a:rPr sz="1900" spc="-5" dirty="0">
                <a:latin typeface="Arial"/>
                <a:cs typeface="Arial"/>
              </a:rPr>
              <a:t>of the </a:t>
            </a:r>
            <a:r>
              <a:rPr sz="1900" dirty="0">
                <a:latin typeface="Arial"/>
                <a:cs typeface="Arial"/>
              </a:rPr>
              <a:t>side 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chains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and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the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backbone</a:t>
            </a:r>
            <a:r>
              <a:rPr sz="1900" spc="4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alpha</a:t>
            </a:r>
            <a:r>
              <a:rPr sz="1900" spc="4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carbons.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6666"/>
              </a:buClr>
              <a:buFont typeface="Wingdings"/>
              <a:buChar char=""/>
            </a:pPr>
            <a:endParaRPr sz="2550">
              <a:latin typeface="Arial"/>
              <a:cs typeface="Arial"/>
            </a:endParaRPr>
          </a:p>
          <a:p>
            <a:pPr marL="355600" marR="6985" indent="-343535" algn="just">
              <a:lnSpc>
                <a:spcPts val="2050"/>
              </a:lnSpc>
              <a:buClr>
                <a:srgbClr val="336666"/>
              </a:buClr>
              <a:buSzPct val="68421"/>
              <a:buFont typeface="Wingdings"/>
              <a:buChar char=""/>
              <a:tabLst>
                <a:tab pos="356235" algn="l"/>
              </a:tabLst>
            </a:pPr>
            <a:r>
              <a:rPr sz="1900" dirty="0">
                <a:latin typeface="Arial"/>
                <a:cs typeface="Arial"/>
              </a:rPr>
              <a:t>These interaction centers are projected onto an underlying cubic </a:t>
            </a:r>
            <a:r>
              <a:rPr sz="1900" spc="-5" dirty="0">
                <a:latin typeface="Arial"/>
                <a:cs typeface="Arial"/>
              </a:rPr>
              <a:t>lattice 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with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a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lattice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spacing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of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1.45</a:t>
            </a:r>
            <a:r>
              <a:rPr sz="1900" b="1" spc="2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A°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2350">
              <a:latin typeface="Arial"/>
              <a:cs typeface="Arial"/>
            </a:endParaRPr>
          </a:p>
          <a:p>
            <a:pPr marL="355600" indent="-343535">
              <a:lnSpc>
                <a:spcPts val="2165"/>
              </a:lnSpc>
              <a:buClr>
                <a:srgbClr val="336666"/>
              </a:buClr>
              <a:buSzPct val="68421"/>
              <a:buFont typeface="Wingdings"/>
              <a:buChar char=""/>
              <a:tabLst>
                <a:tab pos="355600" algn="l"/>
                <a:tab pos="356235" algn="l"/>
              </a:tabLst>
            </a:pPr>
            <a:r>
              <a:rPr sz="1900" spc="-5" dirty="0">
                <a:latin typeface="Arial"/>
                <a:cs typeface="Arial"/>
              </a:rPr>
              <a:t>A</a:t>
            </a:r>
            <a:r>
              <a:rPr sz="1900" spc="2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cluster</a:t>
            </a:r>
            <a:r>
              <a:rPr sz="1900" b="1" spc="2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of</a:t>
            </a:r>
            <a:r>
              <a:rPr sz="1900" spc="29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excluded</a:t>
            </a:r>
            <a:r>
              <a:rPr sz="1900" spc="29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volume</a:t>
            </a:r>
            <a:r>
              <a:rPr sz="1900" spc="29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points</a:t>
            </a:r>
            <a:r>
              <a:rPr sz="1900" spc="2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is</a:t>
            </a:r>
            <a:r>
              <a:rPr sz="1900" spc="29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associated</a:t>
            </a:r>
            <a:r>
              <a:rPr sz="1900" spc="3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with</a:t>
            </a:r>
            <a:r>
              <a:rPr sz="1900" spc="28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each</a:t>
            </a:r>
            <a:r>
              <a:rPr sz="1900" spc="29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bead</a:t>
            </a:r>
            <a:r>
              <a:rPr sz="1900" spc="29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ts val="2165"/>
              </a:lnSpc>
            </a:pPr>
            <a:r>
              <a:rPr sz="1900" spc="-5" dirty="0">
                <a:latin typeface="Arial"/>
                <a:cs typeface="Arial"/>
              </a:rPr>
              <a:t>the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model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chain.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99CCCC"/>
              </a:buClr>
              <a:buSzPct val="73684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900" spc="-5" dirty="0">
                <a:latin typeface="Arial"/>
                <a:cs typeface="Arial"/>
              </a:rPr>
              <a:t>Each cluster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consists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of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19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lattice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points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9CCCC"/>
              </a:buClr>
              <a:buFont typeface="Wingdings"/>
              <a:buChar char=""/>
            </a:pPr>
            <a:endParaRPr sz="2600">
              <a:latin typeface="Arial"/>
              <a:cs typeface="Arial"/>
            </a:endParaRPr>
          </a:p>
          <a:p>
            <a:pPr marL="355600" marR="6985" indent="-343535" algn="just">
              <a:lnSpc>
                <a:spcPts val="2050"/>
              </a:lnSpc>
              <a:buClr>
                <a:srgbClr val="336666"/>
              </a:buClr>
              <a:buSzPct val="68421"/>
              <a:buFont typeface="Wingdings"/>
              <a:buChar char=""/>
              <a:tabLst>
                <a:tab pos="356235" algn="l"/>
              </a:tabLst>
            </a:pPr>
            <a:r>
              <a:rPr sz="1900" spc="-5" dirty="0">
                <a:latin typeface="Arial"/>
                <a:cs typeface="Arial"/>
              </a:rPr>
              <a:t>Closest </a:t>
            </a:r>
            <a:r>
              <a:rPr sz="1900" dirty="0">
                <a:latin typeface="Arial"/>
                <a:cs typeface="Arial"/>
              </a:rPr>
              <a:t>approach distance </a:t>
            </a:r>
            <a:r>
              <a:rPr sz="1900" spc="-5" dirty="0">
                <a:latin typeface="Arial"/>
                <a:cs typeface="Arial"/>
              </a:rPr>
              <a:t>from </a:t>
            </a:r>
            <a:r>
              <a:rPr sz="1900" dirty="0">
                <a:latin typeface="Arial"/>
                <a:cs typeface="Arial"/>
              </a:rPr>
              <a:t>another </a:t>
            </a:r>
            <a:r>
              <a:rPr sz="1900" spc="-5" dirty="0">
                <a:latin typeface="Arial"/>
                <a:cs typeface="Arial"/>
              </a:rPr>
              <a:t>cluster </a:t>
            </a:r>
            <a:r>
              <a:rPr sz="1900" dirty="0">
                <a:latin typeface="Arial"/>
                <a:cs typeface="Arial"/>
              </a:rPr>
              <a:t>labels </a:t>
            </a:r>
            <a:r>
              <a:rPr sz="1900" spc="-5" dirty="0">
                <a:latin typeface="Arial"/>
                <a:cs typeface="Arial"/>
              </a:rPr>
              <a:t>smallest </a:t>
            </a:r>
            <a:r>
              <a:rPr sz="1900" dirty="0">
                <a:latin typeface="Arial"/>
                <a:cs typeface="Arial"/>
              </a:rPr>
              <a:t>inter- 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residue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distance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4740" y="4808461"/>
            <a:ext cx="1798020" cy="181439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71143D-AD9A-4E84-B2A8-EB4898F2C190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058" y="506933"/>
            <a:ext cx="289941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Lattice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8694" y="3817646"/>
            <a:ext cx="1813560" cy="1459865"/>
            <a:chOff x="1638694" y="3817646"/>
            <a:chExt cx="1813560" cy="1459865"/>
          </a:xfrm>
        </p:grpSpPr>
        <p:sp>
          <p:nvSpPr>
            <p:cNvPr id="4" name="object 4"/>
            <p:cNvSpPr/>
            <p:nvPr/>
          </p:nvSpPr>
          <p:spPr>
            <a:xfrm>
              <a:off x="2568174" y="5158105"/>
              <a:ext cx="17780" cy="64769"/>
            </a:xfrm>
            <a:custGeom>
              <a:avLst/>
              <a:gdLst/>
              <a:ahLst/>
              <a:cxnLst/>
              <a:rect l="l" t="t" r="r" b="b"/>
              <a:pathLst>
                <a:path w="17780" h="64770">
                  <a:moveTo>
                    <a:pt x="17713" y="0"/>
                  </a:moveTo>
                  <a:lnTo>
                    <a:pt x="0" y="16171"/>
                  </a:lnTo>
                  <a:lnTo>
                    <a:pt x="0" y="64710"/>
                  </a:lnTo>
                  <a:lnTo>
                    <a:pt x="17713" y="48538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8807" y="4457947"/>
              <a:ext cx="821690" cy="749300"/>
            </a:xfrm>
            <a:custGeom>
              <a:avLst/>
              <a:gdLst/>
              <a:ahLst/>
              <a:cxnLst/>
              <a:rect l="l" t="t" r="r" b="b"/>
              <a:pathLst>
                <a:path w="821689" h="749300">
                  <a:moveTo>
                    <a:pt x="821513" y="0"/>
                  </a:moveTo>
                  <a:lnTo>
                    <a:pt x="0" y="7492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8179" y="4441106"/>
              <a:ext cx="847090" cy="765810"/>
            </a:xfrm>
            <a:custGeom>
              <a:avLst/>
              <a:gdLst/>
              <a:ahLst/>
              <a:cxnLst/>
              <a:rect l="l" t="t" r="r" b="b"/>
              <a:pathLst>
                <a:path w="847089" h="765810">
                  <a:moveTo>
                    <a:pt x="811264" y="0"/>
                  </a:moveTo>
                  <a:lnTo>
                    <a:pt x="0" y="760993"/>
                  </a:lnTo>
                  <a:lnTo>
                    <a:pt x="4934" y="765538"/>
                  </a:lnTo>
                  <a:lnTo>
                    <a:pt x="846817" y="25261"/>
                  </a:lnTo>
                  <a:lnTo>
                    <a:pt x="826574" y="13957"/>
                  </a:lnTo>
                  <a:lnTo>
                    <a:pt x="811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5392" y="4438916"/>
              <a:ext cx="849630" cy="772795"/>
            </a:xfrm>
            <a:custGeom>
              <a:avLst/>
              <a:gdLst/>
              <a:ahLst/>
              <a:cxnLst/>
              <a:rect l="l" t="t" r="r" b="b"/>
              <a:pathLst>
                <a:path w="849629" h="772795">
                  <a:moveTo>
                    <a:pt x="38328" y="749274"/>
                  </a:moveTo>
                  <a:lnTo>
                    <a:pt x="10248" y="749274"/>
                  </a:lnTo>
                  <a:lnTo>
                    <a:pt x="0" y="760920"/>
                  </a:lnTo>
                  <a:lnTo>
                    <a:pt x="12776" y="772553"/>
                  </a:lnTo>
                  <a:lnTo>
                    <a:pt x="38328" y="749274"/>
                  </a:lnTo>
                  <a:close/>
                </a:path>
                <a:path w="849629" h="772795">
                  <a:moveTo>
                    <a:pt x="353631" y="471690"/>
                  </a:moveTo>
                  <a:lnTo>
                    <a:pt x="307949" y="471690"/>
                  </a:lnTo>
                  <a:lnTo>
                    <a:pt x="305422" y="471690"/>
                  </a:lnTo>
                  <a:lnTo>
                    <a:pt x="241909" y="531863"/>
                  </a:lnTo>
                  <a:lnTo>
                    <a:pt x="269875" y="531863"/>
                  </a:lnTo>
                  <a:lnTo>
                    <a:pt x="269875" y="545769"/>
                  </a:lnTo>
                  <a:lnTo>
                    <a:pt x="285153" y="531863"/>
                  </a:lnTo>
                  <a:lnTo>
                    <a:pt x="353631" y="471690"/>
                  </a:lnTo>
                  <a:close/>
                </a:path>
                <a:path w="849629" h="772795">
                  <a:moveTo>
                    <a:pt x="539496" y="307644"/>
                  </a:moveTo>
                  <a:lnTo>
                    <a:pt x="526707" y="263690"/>
                  </a:lnTo>
                  <a:lnTo>
                    <a:pt x="488505" y="300545"/>
                  </a:lnTo>
                  <a:lnTo>
                    <a:pt x="501281" y="339991"/>
                  </a:lnTo>
                  <a:lnTo>
                    <a:pt x="539496" y="307644"/>
                  </a:lnTo>
                  <a:close/>
                </a:path>
                <a:path w="849629" h="772795">
                  <a:moveTo>
                    <a:pt x="849604" y="34607"/>
                  </a:moveTo>
                  <a:lnTo>
                    <a:pt x="811644" y="0"/>
                  </a:lnTo>
                  <a:lnTo>
                    <a:pt x="811644" y="69215"/>
                  </a:lnTo>
                  <a:lnTo>
                    <a:pt x="849604" y="346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8168" y="4022508"/>
              <a:ext cx="17780" cy="76835"/>
            </a:xfrm>
            <a:custGeom>
              <a:avLst/>
              <a:gdLst/>
              <a:ahLst/>
              <a:cxnLst/>
              <a:rect l="l" t="t" r="r" b="b"/>
              <a:pathLst>
                <a:path w="17780" h="76835">
                  <a:moveTo>
                    <a:pt x="17716" y="9118"/>
                  </a:moveTo>
                  <a:lnTo>
                    <a:pt x="0" y="0"/>
                  </a:lnTo>
                  <a:lnTo>
                    <a:pt x="0" y="18453"/>
                  </a:lnTo>
                  <a:lnTo>
                    <a:pt x="0" y="64706"/>
                  </a:lnTo>
                  <a:lnTo>
                    <a:pt x="0" y="69215"/>
                  </a:lnTo>
                  <a:lnTo>
                    <a:pt x="17716" y="76365"/>
                  </a:lnTo>
                  <a:lnTo>
                    <a:pt x="17716" y="57556"/>
                  </a:lnTo>
                  <a:lnTo>
                    <a:pt x="17716" y="9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9186" y="3925725"/>
              <a:ext cx="1040765" cy="520700"/>
            </a:xfrm>
            <a:custGeom>
              <a:avLst/>
              <a:gdLst/>
              <a:ahLst/>
              <a:cxnLst/>
              <a:rect l="l" t="t" r="r" b="b"/>
              <a:pathLst>
                <a:path w="1040764" h="520700">
                  <a:moveTo>
                    <a:pt x="0" y="0"/>
                  </a:moveTo>
                  <a:lnTo>
                    <a:pt x="1040397" y="5205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3245" y="3902194"/>
              <a:ext cx="1058545" cy="541655"/>
            </a:xfrm>
            <a:custGeom>
              <a:avLst/>
              <a:gdLst/>
              <a:ahLst/>
              <a:cxnLst/>
              <a:rect l="l" t="t" r="r" b="b"/>
              <a:pathLst>
                <a:path w="1058545" h="541654">
                  <a:moveTo>
                    <a:pt x="20623" y="0"/>
                  </a:moveTo>
                  <a:lnTo>
                    <a:pt x="0" y="36796"/>
                  </a:lnTo>
                  <a:lnTo>
                    <a:pt x="1053303" y="541218"/>
                  </a:lnTo>
                  <a:lnTo>
                    <a:pt x="1058237" y="536720"/>
                  </a:lnTo>
                  <a:lnTo>
                    <a:pt x="20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0831" y="3897591"/>
              <a:ext cx="1063625" cy="550545"/>
            </a:xfrm>
            <a:custGeom>
              <a:avLst/>
              <a:gdLst/>
              <a:ahLst/>
              <a:cxnLst/>
              <a:rect l="l" t="t" r="r" b="b"/>
              <a:pathLst>
                <a:path w="1063625" h="550545">
                  <a:moveTo>
                    <a:pt x="144995" y="62509"/>
                  </a:moveTo>
                  <a:lnTo>
                    <a:pt x="76301" y="27559"/>
                  </a:lnTo>
                  <a:lnTo>
                    <a:pt x="32905" y="27559"/>
                  </a:lnTo>
                  <a:lnTo>
                    <a:pt x="32905" y="4610"/>
                  </a:lnTo>
                  <a:lnTo>
                    <a:pt x="25438" y="0"/>
                  </a:lnTo>
                  <a:lnTo>
                    <a:pt x="10274" y="27559"/>
                  </a:lnTo>
                  <a:lnTo>
                    <a:pt x="0" y="46253"/>
                  </a:lnTo>
                  <a:lnTo>
                    <a:pt x="32905" y="62509"/>
                  </a:lnTo>
                  <a:lnTo>
                    <a:pt x="144995" y="62509"/>
                  </a:lnTo>
                  <a:close/>
                </a:path>
                <a:path w="1063625" h="550545">
                  <a:moveTo>
                    <a:pt x="343382" y="164020"/>
                  </a:moveTo>
                  <a:lnTo>
                    <a:pt x="295059" y="138760"/>
                  </a:lnTo>
                  <a:lnTo>
                    <a:pt x="241541" y="161836"/>
                  </a:lnTo>
                  <a:lnTo>
                    <a:pt x="295059" y="187325"/>
                  </a:lnTo>
                  <a:lnTo>
                    <a:pt x="343382" y="164020"/>
                  </a:lnTo>
                  <a:close/>
                </a:path>
                <a:path w="1063625" h="550545">
                  <a:moveTo>
                    <a:pt x="582510" y="286639"/>
                  </a:moveTo>
                  <a:lnTo>
                    <a:pt x="544436" y="268300"/>
                  </a:lnTo>
                  <a:lnTo>
                    <a:pt x="544436" y="305092"/>
                  </a:lnTo>
                  <a:lnTo>
                    <a:pt x="582510" y="323900"/>
                  </a:lnTo>
                  <a:lnTo>
                    <a:pt x="582510" y="286639"/>
                  </a:lnTo>
                  <a:close/>
                </a:path>
                <a:path w="1063625" h="550545">
                  <a:moveTo>
                    <a:pt x="689178" y="376961"/>
                  </a:moveTo>
                  <a:lnTo>
                    <a:pt x="679310" y="337502"/>
                  </a:lnTo>
                  <a:lnTo>
                    <a:pt x="600227" y="298284"/>
                  </a:lnTo>
                  <a:lnTo>
                    <a:pt x="613003" y="340042"/>
                  </a:lnTo>
                  <a:lnTo>
                    <a:pt x="689178" y="376961"/>
                  </a:lnTo>
                  <a:close/>
                </a:path>
                <a:path w="1063625" h="550545">
                  <a:moveTo>
                    <a:pt x="864793" y="434860"/>
                  </a:moveTo>
                  <a:lnTo>
                    <a:pt x="826579" y="413867"/>
                  </a:lnTo>
                  <a:lnTo>
                    <a:pt x="826579" y="441667"/>
                  </a:lnTo>
                  <a:lnTo>
                    <a:pt x="864793" y="460121"/>
                  </a:lnTo>
                  <a:lnTo>
                    <a:pt x="864793" y="434860"/>
                  </a:lnTo>
                  <a:close/>
                </a:path>
                <a:path w="1063625" h="550545">
                  <a:moveTo>
                    <a:pt x="1063180" y="536486"/>
                  </a:moveTo>
                  <a:lnTo>
                    <a:pt x="1042936" y="527367"/>
                  </a:lnTo>
                  <a:lnTo>
                    <a:pt x="1002068" y="527367"/>
                  </a:lnTo>
                  <a:lnTo>
                    <a:pt x="1053185" y="550329"/>
                  </a:lnTo>
                  <a:lnTo>
                    <a:pt x="1063180" y="5364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4252" y="3969673"/>
              <a:ext cx="274955" cy="972185"/>
            </a:xfrm>
            <a:custGeom>
              <a:avLst/>
              <a:gdLst/>
              <a:ahLst/>
              <a:cxnLst/>
              <a:rect l="l" t="t" r="r" b="b"/>
              <a:pathLst>
                <a:path w="274955" h="972185">
                  <a:moveTo>
                    <a:pt x="0" y="971586"/>
                  </a:moveTo>
                  <a:lnTo>
                    <a:pt x="2749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93507" y="3962291"/>
              <a:ext cx="305435" cy="981075"/>
            </a:xfrm>
            <a:custGeom>
              <a:avLst/>
              <a:gdLst/>
              <a:ahLst/>
              <a:cxnLst/>
              <a:rect l="l" t="t" r="r" b="b"/>
              <a:pathLst>
                <a:path w="305435" h="981075">
                  <a:moveTo>
                    <a:pt x="305046" y="0"/>
                  </a:moveTo>
                  <a:lnTo>
                    <a:pt x="297581" y="0"/>
                  </a:lnTo>
                  <a:lnTo>
                    <a:pt x="0" y="980664"/>
                  </a:lnTo>
                  <a:lnTo>
                    <a:pt x="50735" y="973859"/>
                  </a:lnTo>
                  <a:lnTo>
                    <a:pt x="3050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90966" y="3960101"/>
              <a:ext cx="313055" cy="988060"/>
            </a:xfrm>
            <a:custGeom>
              <a:avLst/>
              <a:gdLst/>
              <a:ahLst/>
              <a:cxnLst/>
              <a:rect l="l" t="t" r="r" b="b"/>
              <a:pathLst>
                <a:path w="313055" h="988060">
                  <a:moveTo>
                    <a:pt x="60985" y="964412"/>
                  </a:moveTo>
                  <a:lnTo>
                    <a:pt x="48209" y="964412"/>
                  </a:lnTo>
                  <a:lnTo>
                    <a:pt x="48209" y="821080"/>
                  </a:lnTo>
                  <a:lnTo>
                    <a:pt x="9994" y="948232"/>
                  </a:lnTo>
                  <a:lnTo>
                    <a:pt x="9994" y="964412"/>
                  </a:lnTo>
                  <a:lnTo>
                    <a:pt x="4940" y="964412"/>
                  </a:lnTo>
                  <a:lnTo>
                    <a:pt x="0" y="973785"/>
                  </a:lnTo>
                  <a:lnTo>
                    <a:pt x="55676" y="987691"/>
                  </a:lnTo>
                  <a:lnTo>
                    <a:pt x="60985" y="964412"/>
                  </a:lnTo>
                  <a:close/>
                </a:path>
                <a:path w="313055" h="988060">
                  <a:moveTo>
                    <a:pt x="127038" y="714590"/>
                  </a:moveTo>
                  <a:lnTo>
                    <a:pt x="78701" y="714590"/>
                  </a:lnTo>
                  <a:lnTo>
                    <a:pt x="68453" y="749312"/>
                  </a:lnTo>
                  <a:lnTo>
                    <a:pt x="116789" y="749312"/>
                  </a:lnTo>
                  <a:lnTo>
                    <a:pt x="127038" y="714590"/>
                  </a:lnTo>
                  <a:close/>
                </a:path>
                <a:path w="313055" h="988060">
                  <a:moveTo>
                    <a:pt x="193332" y="464858"/>
                  </a:moveTo>
                  <a:lnTo>
                    <a:pt x="154990" y="464858"/>
                  </a:lnTo>
                  <a:lnTo>
                    <a:pt x="144741" y="499465"/>
                  </a:lnTo>
                  <a:lnTo>
                    <a:pt x="183083" y="499465"/>
                  </a:lnTo>
                  <a:lnTo>
                    <a:pt x="193332" y="464858"/>
                  </a:lnTo>
                  <a:close/>
                </a:path>
                <a:path w="313055" h="988060">
                  <a:moveTo>
                    <a:pt x="256844" y="215125"/>
                  </a:moveTo>
                  <a:lnTo>
                    <a:pt x="228752" y="215125"/>
                  </a:lnTo>
                  <a:lnTo>
                    <a:pt x="218503" y="249732"/>
                  </a:lnTo>
                  <a:lnTo>
                    <a:pt x="219392" y="249732"/>
                  </a:lnTo>
                  <a:lnTo>
                    <a:pt x="203327" y="298297"/>
                  </a:lnTo>
                  <a:lnTo>
                    <a:pt x="239128" y="282028"/>
                  </a:lnTo>
                  <a:lnTo>
                    <a:pt x="247675" y="249732"/>
                  </a:lnTo>
                  <a:lnTo>
                    <a:pt x="248996" y="249732"/>
                  </a:lnTo>
                  <a:lnTo>
                    <a:pt x="256844" y="215125"/>
                  </a:lnTo>
                  <a:close/>
                </a:path>
                <a:path w="313055" h="988060">
                  <a:moveTo>
                    <a:pt x="312889" y="4508"/>
                  </a:moveTo>
                  <a:lnTo>
                    <a:pt x="294805" y="0"/>
                  </a:lnTo>
                  <a:lnTo>
                    <a:pt x="284810" y="34607"/>
                  </a:lnTo>
                  <a:lnTo>
                    <a:pt x="284810" y="110972"/>
                  </a:lnTo>
                  <a:lnTo>
                    <a:pt x="312889" y="4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6598" y="3925150"/>
              <a:ext cx="1666239" cy="546100"/>
            </a:xfrm>
            <a:custGeom>
              <a:avLst/>
              <a:gdLst/>
              <a:ahLst/>
              <a:cxnLst/>
              <a:rect l="l" t="t" r="r" b="b"/>
              <a:pathLst>
                <a:path w="1666239" h="546100">
                  <a:moveTo>
                    <a:pt x="17741" y="460362"/>
                  </a:moveTo>
                  <a:lnTo>
                    <a:pt x="0" y="467512"/>
                  </a:lnTo>
                  <a:lnTo>
                    <a:pt x="0" y="518274"/>
                  </a:lnTo>
                  <a:lnTo>
                    <a:pt x="9956" y="539026"/>
                  </a:lnTo>
                  <a:lnTo>
                    <a:pt x="17741" y="536727"/>
                  </a:lnTo>
                  <a:lnTo>
                    <a:pt x="17741" y="460362"/>
                  </a:lnTo>
                  <a:close/>
                </a:path>
                <a:path w="1666239" h="546100">
                  <a:moveTo>
                    <a:pt x="292328" y="342595"/>
                  </a:moveTo>
                  <a:lnTo>
                    <a:pt x="274612" y="351701"/>
                  </a:lnTo>
                  <a:lnTo>
                    <a:pt x="274612" y="418604"/>
                  </a:lnTo>
                  <a:lnTo>
                    <a:pt x="292328" y="411797"/>
                  </a:lnTo>
                  <a:lnTo>
                    <a:pt x="292328" y="342595"/>
                  </a:lnTo>
                  <a:close/>
                </a:path>
                <a:path w="1666239" h="546100">
                  <a:moveTo>
                    <a:pt x="1126744" y="25501"/>
                  </a:moveTo>
                  <a:lnTo>
                    <a:pt x="1119162" y="9347"/>
                  </a:lnTo>
                  <a:lnTo>
                    <a:pt x="1116368" y="9347"/>
                  </a:lnTo>
                  <a:lnTo>
                    <a:pt x="1116368" y="0"/>
                  </a:lnTo>
                  <a:lnTo>
                    <a:pt x="1098664" y="4851"/>
                  </a:lnTo>
                  <a:lnTo>
                    <a:pt x="1098664" y="9347"/>
                  </a:lnTo>
                  <a:lnTo>
                    <a:pt x="1080947" y="9347"/>
                  </a:lnTo>
                  <a:lnTo>
                    <a:pt x="1042606" y="25501"/>
                  </a:lnTo>
                  <a:lnTo>
                    <a:pt x="1098664" y="25501"/>
                  </a:lnTo>
                  <a:lnTo>
                    <a:pt x="1098664" y="118122"/>
                  </a:lnTo>
                  <a:lnTo>
                    <a:pt x="1116368" y="175907"/>
                  </a:lnTo>
                  <a:lnTo>
                    <a:pt x="1116368" y="25501"/>
                  </a:lnTo>
                  <a:lnTo>
                    <a:pt x="1126744" y="25501"/>
                  </a:lnTo>
                  <a:close/>
                </a:path>
                <a:path w="1666239" h="546100">
                  <a:moveTo>
                    <a:pt x="1665859" y="522770"/>
                  </a:moveTo>
                  <a:lnTo>
                    <a:pt x="1658391" y="517664"/>
                  </a:lnTo>
                  <a:lnTo>
                    <a:pt x="1658391" y="515962"/>
                  </a:lnTo>
                  <a:lnTo>
                    <a:pt x="1640687" y="502119"/>
                  </a:lnTo>
                  <a:lnTo>
                    <a:pt x="1640687" y="508927"/>
                  </a:lnTo>
                  <a:lnTo>
                    <a:pt x="1589570" y="508927"/>
                  </a:lnTo>
                  <a:lnTo>
                    <a:pt x="1584629" y="525068"/>
                  </a:lnTo>
                  <a:lnTo>
                    <a:pt x="1640687" y="525068"/>
                  </a:lnTo>
                  <a:lnTo>
                    <a:pt x="1640687" y="546061"/>
                  </a:lnTo>
                  <a:lnTo>
                    <a:pt x="1658391" y="546061"/>
                  </a:lnTo>
                  <a:lnTo>
                    <a:pt x="1658391" y="525068"/>
                  </a:lnTo>
                  <a:lnTo>
                    <a:pt x="1665859" y="525068"/>
                  </a:lnTo>
                  <a:lnTo>
                    <a:pt x="1665859" y="522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694" y="3817646"/>
              <a:ext cx="1813143" cy="12262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0597" y="5122179"/>
              <a:ext cx="169976" cy="1552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3231" y="5156812"/>
              <a:ext cx="96203" cy="857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0958" y="5156812"/>
              <a:ext cx="96077" cy="8575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2241" y="5156807"/>
              <a:ext cx="93694" cy="8576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3995" y="5149986"/>
              <a:ext cx="108873" cy="1019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6788" y="5156812"/>
              <a:ext cx="96203" cy="85753"/>
            </a:xfrm>
            <a:prstGeom prst="rect">
              <a:avLst/>
            </a:prstGeom>
          </p:spPr>
        </p:pic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41355" y="1430533"/>
          <a:ext cx="3858257" cy="3996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75"/>
                <a:gridCol w="274955"/>
                <a:gridCol w="267335"/>
                <a:gridCol w="274954"/>
                <a:gridCol w="1099184"/>
                <a:gridCol w="282575"/>
                <a:gridCol w="542289"/>
                <a:gridCol w="283210"/>
                <a:gridCol w="267970"/>
                <a:gridCol w="283210"/>
              </a:tblGrid>
              <a:tr h="249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9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822092" y="1603752"/>
            <a:ext cx="3477260" cy="1425575"/>
            <a:chOff x="822092" y="1603752"/>
            <a:chExt cx="3477260" cy="1425575"/>
          </a:xfrm>
        </p:grpSpPr>
        <p:sp>
          <p:nvSpPr>
            <p:cNvPr id="25" name="object 25"/>
            <p:cNvSpPr/>
            <p:nvPr/>
          </p:nvSpPr>
          <p:spPr>
            <a:xfrm>
              <a:off x="1018984" y="1936076"/>
              <a:ext cx="3116580" cy="758825"/>
            </a:xfrm>
            <a:custGeom>
              <a:avLst/>
              <a:gdLst/>
              <a:ahLst/>
              <a:cxnLst/>
              <a:rect l="l" t="t" r="r" b="b"/>
              <a:pathLst>
                <a:path w="3116579" h="758825">
                  <a:moveTo>
                    <a:pt x="76581" y="492417"/>
                  </a:moveTo>
                  <a:lnTo>
                    <a:pt x="10274" y="492417"/>
                  </a:lnTo>
                  <a:lnTo>
                    <a:pt x="0" y="508914"/>
                  </a:lnTo>
                  <a:lnTo>
                    <a:pt x="68808" y="508914"/>
                  </a:lnTo>
                  <a:lnTo>
                    <a:pt x="76581" y="492417"/>
                  </a:lnTo>
                  <a:close/>
                </a:path>
                <a:path w="3116579" h="758825">
                  <a:moveTo>
                    <a:pt x="335915" y="0"/>
                  </a:moveTo>
                  <a:lnTo>
                    <a:pt x="269925" y="0"/>
                  </a:lnTo>
                  <a:lnTo>
                    <a:pt x="259651" y="16141"/>
                  </a:lnTo>
                  <a:lnTo>
                    <a:pt x="328142" y="16141"/>
                  </a:lnTo>
                  <a:lnTo>
                    <a:pt x="335915" y="0"/>
                  </a:lnTo>
                  <a:close/>
                </a:path>
                <a:path w="3116579" h="758825">
                  <a:moveTo>
                    <a:pt x="735355" y="22948"/>
                  </a:moveTo>
                  <a:lnTo>
                    <a:pt x="717613" y="0"/>
                  </a:lnTo>
                  <a:lnTo>
                    <a:pt x="717613" y="3556"/>
                  </a:lnTo>
                  <a:lnTo>
                    <a:pt x="714806" y="0"/>
                  </a:lnTo>
                  <a:lnTo>
                    <a:pt x="638530" y="0"/>
                  </a:lnTo>
                  <a:lnTo>
                    <a:pt x="651306" y="16141"/>
                  </a:lnTo>
                  <a:lnTo>
                    <a:pt x="717613" y="16141"/>
                  </a:lnTo>
                  <a:lnTo>
                    <a:pt x="717613" y="94818"/>
                  </a:lnTo>
                  <a:lnTo>
                    <a:pt x="735355" y="117767"/>
                  </a:lnTo>
                  <a:lnTo>
                    <a:pt x="735355" y="22948"/>
                  </a:lnTo>
                  <a:close/>
                </a:path>
                <a:path w="3116579" h="758825">
                  <a:moveTo>
                    <a:pt x="926185" y="258838"/>
                  </a:moveTo>
                  <a:lnTo>
                    <a:pt x="913409" y="242684"/>
                  </a:lnTo>
                  <a:lnTo>
                    <a:pt x="834351" y="242684"/>
                  </a:lnTo>
                  <a:lnTo>
                    <a:pt x="849617" y="258838"/>
                  </a:lnTo>
                  <a:lnTo>
                    <a:pt x="926185" y="258838"/>
                  </a:lnTo>
                  <a:close/>
                </a:path>
                <a:path w="3116579" h="758825">
                  <a:moveTo>
                    <a:pt x="1009942" y="360692"/>
                  </a:moveTo>
                  <a:lnTo>
                    <a:pt x="992225" y="337388"/>
                  </a:lnTo>
                  <a:lnTo>
                    <a:pt x="992225" y="432549"/>
                  </a:lnTo>
                  <a:lnTo>
                    <a:pt x="1009942" y="455510"/>
                  </a:lnTo>
                  <a:lnTo>
                    <a:pt x="1009942" y="360692"/>
                  </a:lnTo>
                  <a:close/>
                </a:path>
                <a:path w="3116579" h="758825">
                  <a:moveTo>
                    <a:pt x="1129512" y="508914"/>
                  </a:moveTo>
                  <a:lnTo>
                    <a:pt x="1116723" y="492417"/>
                  </a:lnTo>
                  <a:lnTo>
                    <a:pt x="1037907" y="492417"/>
                  </a:lnTo>
                  <a:lnTo>
                    <a:pt x="1053211" y="508914"/>
                  </a:lnTo>
                  <a:lnTo>
                    <a:pt x="1129512" y="508914"/>
                  </a:lnTo>
                  <a:close/>
                </a:path>
                <a:path w="3116579" h="758825">
                  <a:moveTo>
                    <a:pt x="1485671" y="492417"/>
                  </a:moveTo>
                  <a:lnTo>
                    <a:pt x="1411909" y="492417"/>
                  </a:lnTo>
                  <a:lnTo>
                    <a:pt x="1399133" y="508914"/>
                  </a:lnTo>
                  <a:lnTo>
                    <a:pt x="1472895" y="508914"/>
                  </a:lnTo>
                  <a:lnTo>
                    <a:pt x="1485671" y="492417"/>
                  </a:lnTo>
                  <a:close/>
                </a:path>
                <a:path w="3116579" h="758825">
                  <a:moveTo>
                    <a:pt x="1566900" y="284327"/>
                  </a:moveTo>
                  <a:lnTo>
                    <a:pt x="1549184" y="307403"/>
                  </a:lnTo>
                  <a:lnTo>
                    <a:pt x="1549184" y="406946"/>
                  </a:lnTo>
                  <a:lnTo>
                    <a:pt x="1566900" y="383768"/>
                  </a:lnTo>
                  <a:lnTo>
                    <a:pt x="1566900" y="284327"/>
                  </a:lnTo>
                  <a:close/>
                </a:path>
                <a:path w="3116579" h="758825">
                  <a:moveTo>
                    <a:pt x="1671154" y="242684"/>
                  </a:moveTo>
                  <a:lnTo>
                    <a:pt x="1597774" y="242684"/>
                  </a:lnTo>
                  <a:lnTo>
                    <a:pt x="1584985" y="258838"/>
                  </a:lnTo>
                  <a:lnTo>
                    <a:pt x="1658747" y="258838"/>
                  </a:lnTo>
                  <a:lnTo>
                    <a:pt x="1671154" y="242684"/>
                  </a:lnTo>
                  <a:close/>
                </a:path>
                <a:path w="3116579" h="758825">
                  <a:moveTo>
                    <a:pt x="2088426" y="258838"/>
                  </a:moveTo>
                  <a:lnTo>
                    <a:pt x="2073109" y="242684"/>
                  </a:lnTo>
                  <a:lnTo>
                    <a:pt x="1996821" y="242684"/>
                  </a:lnTo>
                  <a:lnTo>
                    <a:pt x="2009597" y="258838"/>
                  </a:lnTo>
                  <a:lnTo>
                    <a:pt x="2088426" y="258838"/>
                  </a:lnTo>
                  <a:close/>
                </a:path>
                <a:path w="3116579" h="758825">
                  <a:moveTo>
                    <a:pt x="2291994" y="508914"/>
                  </a:moveTo>
                  <a:lnTo>
                    <a:pt x="2279218" y="492417"/>
                  </a:lnTo>
                  <a:lnTo>
                    <a:pt x="2200402" y="492417"/>
                  </a:lnTo>
                  <a:lnTo>
                    <a:pt x="2215705" y="508914"/>
                  </a:lnTo>
                  <a:lnTo>
                    <a:pt x="2291994" y="508914"/>
                  </a:lnTo>
                  <a:close/>
                </a:path>
                <a:path w="3116579" h="758825">
                  <a:moveTo>
                    <a:pt x="2376005" y="608228"/>
                  </a:moveTo>
                  <a:lnTo>
                    <a:pt x="2358301" y="587463"/>
                  </a:lnTo>
                  <a:lnTo>
                    <a:pt x="2358301" y="682282"/>
                  </a:lnTo>
                  <a:lnTo>
                    <a:pt x="2376005" y="703046"/>
                  </a:lnTo>
                  <a:lnTo>
                    <a:pt x="2376005" y="608228"/>
                  </a:lnTo>
                  <a:close/>
                </a:path>
                <a:path w="3116579" h="758825">
                  <a:moveTo>
                    <a:pt x="2495575" y="758647"/>
                  </a:moveTo>
                  <a:lnTo>
                    <a:pt x="2482799" y="742492"/>
                  </a:lnTo>
                  <a:lnTo>
                    <a:pt x="2406497" y="742492"/>
                  </a:lnTo>
                  <a:lnTo>
                    <a:pt x="2419286" y="758647"/>
                  </a:lnTo>
                  <a:lnTo>
                    <a:pt x="2495575" y="758647"/>
                  </a:lnTo>
                  <a:close/>
                </a:path>
                <a:path w="3116579" h="758825">
                  <a:moveTo>
                    <a:pt x="2844025" y="742492"/>
                  </a:moveTo>
                  <a:lnTo>
                    <a:pt x="2777972" y="742492"/>
                  </a:lnTo>
                  <a:lnTo>
                    <a:pt x="2767723" y="758647"/>
                  </a:lnTo>
                  <a:lnTo>
                    <a:pt x="2836557" y="758647"/>
                  </a:lnTo>
                  <a:lnTo>
                    <a:pt x="2844025" y="742492"/>
                  </a:lnTo>
                  <a:close/>
                </a:path>
                <a:path w="3116579" h="758825">
                  <a:moveTo>
                    <a:pt x="2981299" y="492417"/>
                  </a:moveTo>
                  <a:lnTo>
                    <a:pt x="2912719" y="492417"/>
                  </a:lnTo>
                  <a:lnTo>
                    <a:pt x="2904998" y="508914"/>
                  </a:lnTo>
                  <a:lnTo>
                    <a:pt x="2971304" y="508914"/>
                  </a:lnTo>
                  <a:lnTo>
                    <a:pt x="2981299" y="492417"/>
                  </a:lnTo>
                  <a:close/>
                </a:path>
                <a:path w="3116579" h="758825">
                  <a:moveTo>
                    <a:pt x="3116046" y="242684"/>
                  </a:moveTo>
                  <a:lnTo>
                    <a:pt x="3047593" y="242684"/>
                  </a:lnTo>
                  <a:lnTo>
                    <a:pt x="3039745" y="258838"/>
                  </a:lnTo>
                  <a:lnTo>
                    <a:pt x="3106051" y="258838"/>
                  </a:lnTo>
                  <a:lnTo>
                    <a:pt x="3116046" y="2426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092" y="1603752"/>
              <a:ext cx="3476816" cy="142524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744067" y="5530488"/>
            <a:ext cx="553720" cy="162560"/>
            <a:chOff x="1744067" y="5530488"/>
            <a:chExt cx="553720" cy="162560"/>
          </a:xfrm>
        </p:grpSpPr>
        <p:sp>
          <p:nvSpPr>
            <p:cNvPr id="28" name="object 28"/>
            <p:cNvSpPr/>
            <p:nvPr/>
          </p:nvSpPr>
          <p:spPr>
            <a:xfrm>
              <a:off x="2293620" y="5530488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0"/>
                  </a:moveTo>
                  <a:lnTo>
                    <a:pt x="0" y="162077"/>
                  </a:lnTo>
                </a:path>
              </a:pathLst>
            </a:custGeom>
            <a:ln w="7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64740" y="5546671"/>
              <a:ext cx="229235" cy="106680"/>
            </a:xfrm>
            <a:custGeom>
              <a:avLst/>
              <a:gdLst/>
              <a:ahLst/>
              <a:cxnLst/>
              <a:rect l="l" t="t" r="r" b="b"/>
              <a:pathLst>
                <a:path w="229235" h="106679">
                  <a:moveTo>
                    <a:pt x="0" y="0"/>
                  </a:moveTo>
                  <a:lnTo>
                    <a:pt x="27708" y="53360"/>
                  </a:lnTo>
                  <a:lnTo>
                    <a:pt x="0" y="106432"/>
                  </a:lnTo>
                  <a:lnTo>
                    <a:pt x="228879" y="5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54657" y="5605142"/>
              <a:ext cx="340995" cy="0"/>
            </a:xfrm>
            <a:custGeom>
              <a:avLst/>
              <a:gdLst/>
              <a:ahLst/>
              <a:cxnLst/>
              <a:rect l="l" t="t" r="r" b="b"/>
              <a:pathLst>
                <a:path w="340994">
                  <a:moveTo>
                    <a:pt x="34095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4067" y="5586127"/>
              <a:ext cx="348615" cy="27940"/>
            </a:xfrm>
            <a:custGeom>
              <a:avLst/>
              <a:gdLst/>
              <a:ahLst/>
              <a:cxnLst/>
              <a:rect l="l" t="t" r="r" b="b"/>
              <a:pathLst>
                <a:path w="348614" h="27939">
                  <a:moveTo>
                    <a:pt x="348368" y="0"/>
                  </a:moveTo>
                  <a:lnTo>
                    <a:pt x="0" y="0"/>
                  </a:lnTo>
                  <a:lnTo>
                    <a:pt x="0" y="27815"/>
                  </a:lnTo>
                  <a:lnTo>
                    <a:pt x="348368" y="27815"/>
                  </a:lnTo>
                  <a:lnTo>
                    <a:pt x="3483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572156" y="5530488"/>
            <a:ext cx="462280" cy="214629"/>
            <a:chOff x="2572156" y="5530488"/>
            <a:chExt cx="462280" cy="214629"/>
          </a:xfrm>
        </p:grpSpPr>
        <p:sp>
          <p:nvSpPr>
            <p:cNvPr id="33" name="object 33"/>
            <p:cNvSpPr/>
            <p:nvPr/>
          </p:nvSpPr>
          <p:spPr>
            <a:xfrm>
              <a:off x="2575892" y="5553765"/>
              <a:ext cx="229235" cy="106680"/>
            </a:xfrm>
            <a:custGeom>
              <a:avLst/>
              <a:gdLst/>
              <a:ahLst/>
              <a:cxnLst/>
              <a:rect l="l" t="t" r="r" b="b"/>
              <a:pathLst>
                <a:path w="229235" h="106679">
                  <a:moveTo>
                    <a:pt x="228879" y="0"/>
                  </a:moveTo>
                  <a:lnTo>
                    <a:pt x="0" y="53072"/>
                  </a:lnTo>
                  <a:lnTo>
                    <a:pt x="228879" y="106432"/>
                  </a:lnTo>
                  <a:lnTo>
                    <a:pt x="200791" y="53072"/>
                  </a:lnTo>
                  <a:lnTo>
                    <a:pt x="228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84782" y="5611947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5">
                  <a:moveTo>
                    <a:pt x="0" y="0"/>
                  </a:moveTo>
                  <a:lnTo>
                    <a:pt x="2493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76684" y="5592933"/>
              <a:ext cx="257175" cy="27940"/>
            </a:xfrm>
            <a:custGeom>
              <a:avLst/>
              <a:gdLst/>
              <a:ahLst/>
              <a:cxnLst/>
              <a:rect l="l" t="t" r="r" b="b"/>
              <a:pathLst>
                <a:path w="257175" h="27939">
                  <a:moveTo>
                    <a:pt x="257157" y="0"/>
                  </a:moveTo>
                  <a:lnTo>
                    <a:pt x="0" y="0"/>
                  </a:lnTo>
                  <a:lnTo>
                    <a:pt x="0" y="27815"/>
                  </a:lnTo>
                  <a:lnTo>
                    <a:pt x="257157" y="27815"/>
                  </a:lnTo>
                  <a:lnTo>
                    <a:pt x="257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75892" y="5530488"/>
              <a:ext cx="68580" cy="210820"/>
            </a:xfrm>
            <a:custGeom>
              <a:avLst/>
              <a:gdLst/>
              <a:ahLst/>
              <a:cxnLst/>
              <a:rect l="l" t="t" r="r" b="b"/>
              <a:pathLst>
                <a:path w="68580" h="210820">
                  <a:moveTo>
                    <a:pt x="0" y="0"/>
                  </a:moveTo>
                  <a:lnTo>
                    <a:pt x="0" y="152710"/>
                  </a:lnTo>
                </a:path>
                <a:path w="68580" h="210820">
                  <a:moveTo>
                    <a:pt x="50735" y="201238"/>
                  </a:moveTo>
                  <a:lnTo>
                    <a:pt x="50735" y="206059"/>
                  </a:lnTo>
                  <a:lnTo>
                    <a:pt x="53266" y="210604"/>
                  </a:lnTo>
                  <a:lnTo>
                    <a:pt x="58580" y="210604"/>
                  </a:lnTo>
                  <a:lnTo>
                    <a:pt x="63514" y="210604"/>
                  </a:lnTo>
                  <a:lnTo>
                    <a:pt x="68575" y="206059"/>
                  </a:lnTo>
                  <a:lnTo>
                    <a:pt x="68575" y="201238"/>
                  </a:lnTo>
                  <a:lnTo>
                    <a:pt x="68575" y="196693"/>
                  </a:lnTo>
                  <a:lnTo>
                    <a:pt x="63514" y="192160"/>
                  </a:lnTo>
                  <a:lnTo>
                    <a:pt x="58580" y="192160"/>
                  </a:lnTo>
                  <a:lnTo>
                    <a:pt x="53266" y="192160"/>
                  </a:lnTo>
                  <a:lnTo>
                    <a:pt x="50735" y="196693"/>
                  </a:lnTo>
                  <a:lnTo>
                    <a:pt x="50735" y="201238"/>
                  </a:lnTo>
                  <a:close/>
                </a:path>
              </a:pathLst>
            </a:custGeom>
            <a:ln w="7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25132" y="1402587"/>
            <a:ext cx="80917" cy="7184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22842" y="3158312"/>
            <a:ext cx="80903" cy="7415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58017" y="1402587"/>
            <a:ext cx="80917" cy="7184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92241" y="1395775"/>
            <a:ext cx="93694" cy="8569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332977" y="3151275"/>
            <a:ext cx="96087" cy="8823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97650" y="3144470"/>
            <a:ext cx="96212" cy="880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49188" y="3651090"/>
            <a:ext cx="80892" cy="7184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798677" y="3651090"/>
            <a:ext cx="80892" cy="7184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15246" y="4407540"/>
            <a:ext cx="93817" cy="8800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516272" y="3637127"/>
            <a:ext cx="111522" cy="10195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59318" y="3637127"/>
            <a:ext cx="111522" cy="10195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073231" y="3643937"/>
            <a:ext cx="96203" cy="8579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15246" y="4143852"/>
            <a:ext cx="93817" cy="8800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615245" y="4643314"/>
            <a:ext cx="93817" cy="88078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32977" y="5142896"/>
            <a:ext cx="96087" cy="88313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2207030" y="5666239"/>
            <a:ext cx="52387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5" dirty="0">
                <a:latin typeface="Times New Roman"/>
                <a:cs typeface="Times New Roman"/>
              </a:rPr>
              <a:t>1.45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9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3629025" y="5731865"/>
            <a:ext cx="2080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336666"/>
                </a:solidFill>
                <a:latin typeface="Tahoma"/>
                <a:cs typeface="Tahoma"/>
              </a:rPr>
              <a:t>Taken</a:t>
            </a:r>
            <a:r>
              <a:rPr sz="1200" spc="-10" dirty="0">
                <a:solidFill>
                  <a:srgbClr val="336666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6666"/>
                </a:solidFill>
                <a:latin typeface="Tahoma"/>
                <a:cs typeface="Tahoma"/>
              </a:rPr>
              <a:t>from </a:t>
            </a:r>
            <a:r>
              <a:rPr sz="1200" spc="-20" dirty="0">
                <a:solidFill>
                  <a:srgbClr val="336666"/>
                </a:solidFill>
                <a:latin typeface="Tahoma"/>
                <a:cs typeface="Tahoma"/>
              </a:rPr>
              <a:t>Jeff.</a:t>
            </a:r>
            <a:r>
              <a:rPr sz="1200" spc="-15" dirty="0">
                <a:solidFill>
                  <a:srgbClr val="336666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6666"/>
                </a:solidFill>
                <a:latin typeface="Tahoma"/>
                <a:cs typeface="Tahoma"/>
              </a:rPr>
              <a:t>Skolnick </a:t>
            </a:r>
            <a:r>
              <a:rPr sz="1200" dirty="0">
                <a:solidFill>
                  <a:srgbClr val="336666"/>
                </a:solidFill>
                <a:latin typeface="Tahoma"/>
                <a:cs typeface="Tahoma"/>
              </a:rPr>
              <a:t>et</a:t>
            </a:r>
            <a:r>
              <a:rPr sz="1200" spc="-10" dirty="0">
                <a:solidFill>
                  <a:srgbClr val="336666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6666"/>
                </a:solidFill>
                <a:latin typeface="Tahoma"/>
                <a:cs typeface="Tahoma"/>
              </a:rPr>
              <a:t>al.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56428" y="1549653"/>
            <a:ext cx="346456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simplified rep</a:t>
            </a:r>
            <a:r>
              <a:rPr sz="2000" spc="5" dirty="0">
                <a:solidFill>
                  <a:srgbClr val="336666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36666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enta</a:t>
            </a:r>
            <a:r>
              <a:rPr sz="2000" spc="-20" dirty="0">
                <a:solidFill>
                  <a:srgbClr val="336666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ion  of</a:t>
            </a:r>
            <a:r>
              <a:rPr sz="2000" spc="-4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proteins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6666"/>
              </a:buClr>
              <a:buFont typeface="Arial"/>
              <a:buAutoNum type="arabicPeriod"/>
            </a:pPr>
            <a:endParaRPr sz="2050">
              <a:latin typeface="Arial"/>
              <a:cs typeface="Arial"/>
            </a:endParaRPr>
          </a:p>
          <a:p>
            <a:pPr marL="469900" marR="518795" indent="-45720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Arrange atoms at grid </a:t>
            </a:r>
            <a:r>
              <a:rPr sz="2000" spc="-54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points</a:t>
            </a:r>
            <a:r>
              <a:rPr sz="2000" spc="-5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by</a:t>
            </a:r>
            <a:r>
              <a:rPr sz="2000" spc="-4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Monte</a:t>
            </a:r>
            <a:r>
              <a:rPr sz="2000" spc="-4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Carlo </a:t>
            </a:r>
            <a:r>
              <a:rPr sz="2000" spc="-54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simulation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6666"/>
              </a:buClr>
              <a:buFont typeface="Arial"/>
              <a:buAutoNum type="arabicPeriod"/>
            </a:pPr>
            <a:endParaRPr sz="2050">
              <a:latin typeface="Arial"/>
              <a:cs typeface="Arial"/>
            </a:endParaRPr>
          </a:p>
          <a:p>
            <a:pPr marL="469900" marR="5334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NMR</a:t>
            </a:r>
            <a:r>
              <a:rPr sz="2000" spc="-4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restraints</a:t>
            </a:r>
            <a:r>
              <a:rPr sz="2000" spc="-7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speed </a:t>
            </a:r>
            <a:r>
              <a:rPr sz="2000" spc="-54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up</a:t>
            </a:r>
            <a:r>
              <a:rPr sz="2000" spc="-3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simulation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7B5124B-8900-4849-BC84-2701B60EC9A4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56324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Density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Functional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Theory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702054"/>
            <a:ext cx="7693025" cy="41116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3535" algn="just">
              <a:lnSpc>
                <a:spcPct val="90100"/>
              </a:lnSpc>
              <a:spcBef>
                <a:spcPts val="340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Considered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ab initio </a:t>
            </a:r>
            <a:r>
              <a:rPr sz="2000" dirty="0">
                <a:latin typeface="Arial"/>
                <a:cs typeface="Arial"/>
              </a:rPr>
              <a:t>method, </a:t>
            </a:r>
            <a:r>
              <a:rPr sz="2000" spc="-5" dirty="0">
                <a:latin typeface="Arial"/>
                <a:cs typeface="Arial"/>
              </a:rPr>
              <a:t>but different from other </a:t>
            </a:r>
            <a:r>
              <a:rPr sz="2000" i="1" spc="-5" dirty="0">
                <a:latin typeface="Arial"/>
                <a:cs typeface="Arial"/>
              </a:rPr>
              <a:t>ab </a:t>
            </a:r>
            <a:r>
              <a:rPr sz="2000" i="1" dirty="0">
                <a:latin typeface="Arial"/>
                <a:cs typeface="Arial"/>
              </a:rPr>
              <a:t>initio 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 because the </a:t>
            </a:r>
            <a:r>
              <a:rPr sz="2000" b="1" spc="-5" dirty="0">
                <a:latin typeface="Arial"/>
                <a:cs typeface="Arial"/>
              </a:rPr>
              <a:t>wave </a:t>
            </a:r>
            <a:r>
              <a:rPr sz="2000" b="1" dirty="0">
                <a:latin typeface="Arial"/>
                <a:cs typeface="Arial"/>
              </a:rPr>
              <a:t>function </a:t>
            </a:r>
            <a:r>
              <a:rPr sz="2000" b="1" spc="-5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not used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describe a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molecule,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instead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electron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density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  <a:tab pos="356235" algn="l"/>
              </a:tabLst>
            </a:pPr>
            <a:r>
              <a:rPr sz="2000" b="1" dirty="0">
                <a:latin typeface="Arial"/>
                <a:cs typeface="Arial"/>
              </a:rPr>
              <a:t>Three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types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DFT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calculations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exist: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2500">
              <a:latin typeface="Arial"/>
              <a:cs typeface="Arial"/>
            </a:endParaRPr>
          </a:p>
          <a:p>
            <a:pPr marL="756285" lvl="1" indent="-299720">
              <a:lnSpc>
                <a:spcPts val="2280"/>
              </a:lnSpc>
              <a:spcBef>
                <a:spcPts val="5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435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Local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density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approximation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(LDA)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fastest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method,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gives</a:t>
            </a:r>
            <a:endParaRPr sz="2000">
              <a:latin typeface="Arial"/>
              <a:cs typeface="Arial"/>
            </a:endParaRPr>
          </a:p>
          <a:p>
            <a:pPr marL="424180" algn="ctr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less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accurate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geometry,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Gradient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gives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accurate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geometries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9CCCC"/>
              </a:buClr>
              <a:buFont typeface="Wingdings"/>
              <a:buChar char=""/>
            </a:pPr>
            <a:endParaRPr sz="2700">
              <a:latin typeface="Arial"/>
              <a:cs typeface="Arial"/>
            </a:endParaRPr>
          </a:p>
          <a:p>
            <a:pPr marL="756285" marR="5715" lvl="1" indent="-287020">
              <a:lnSpc>
                <a:spcPts val="2160"/>
              </a:lnSpc>
              <a:spcBef>
                <a:spcPts val="5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Hybrids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(which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combination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DFT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HF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methods)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give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accurate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geometries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4AE69CC-05D1-48B1-AE87-1DE2301BDBA4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9645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DFT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0228" y="528269"/>
            <a:ext cx="38049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  <a:tab pos="1257935" algn="l"/>
                <a:tab pos="2058035" algn="l"/>
                <a:tab pos="2463165" algn="l"/>
              </a:tabLst>
            </a:pPr>
            <a:r>
              <a:rPr sz="2000" dirty="0">
                <a:latin typeface="Arial"/>
                <a:cs typeface="Arial"/>
              </a:rPr>
              <a:t>These	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	of	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alculat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128" y="802894"/>
            <a:ext cx="34645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tabLst>
                <a:tab pos="544195" algn="l"/>
                <a:tab pos="843280" algn="l"/>
                <a:tab pos="1117600" algn="l"/>
                <a:tab pos="1617345" algn="l"/>
                <a:tab pos="2384425" algn="l"/>
                <a:tab pos="2899410" algn="l"/>
                <a:tab pos="3154045" algn="l"/>
              </a:tabLst>
            </a:pPr>
            <a:r>
              <a:rPr sz="2000" dirty="0">
                <a:latin typeface="Arial"/>
                <a:cs typeface="Arial"/>
              </a:rPr>
              <a:t>are	f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st	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ecoming	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	most  relied	upon	calculatio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	f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715">
              <a:lnSpc>
                <a:spcPts val="2160"/>
              </a:lnSpc>
              <a:spcBef>
                <a:spcPts val="375"/>
              </a:spcBef>
              <a:tabLst>
                <a:tab pos="1903730" algn="l"/>
                <a:tab pos="2818765" algn="l"/>
              </a:tabLst>
            </a:pPr>
            <a:r>
              <a:rPr dirty="0"/>
              <a:t>nan</a:t>
            </a:r>
            <a:r>
              <a:rPr spc="5" dirty="0"/>
              <a:t>o</a:t>
            </a:r>
            <a:r>
              <a:rPr spc="-20" dirty="0"/>
              <a:t>t</a:t>
            </a:r>
            <a:r>
              <a:rPr dirty="0"/>
              <a:t>ube	and	</a:t>
            </a:r>
            <a:r>
              <a:rPr spc="-20" dirty="0"/>
              <a:t>f</a:t>
            </a:r>
            <a:r>
              <a:rPr dirty="0"/>
              <a:t>ullerene  systems.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/>
          </a:p>
          <a:p>
            <a:pPr marL="355600" marR="5080" indent="-342900" algn="just">
              <a:lnSpc>
                <a:spcPts val="2160"/>
              </a:lnSpc>
              <a:spcBef>
                <a:spcPts val="5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dirty="0"/>
              <a:t>DFT</a:t>
            </a:r>
            <a:r>
              <a:rPr spc="5" dirty="0"/>
              <a:t> </a:t>
            </a:r>
            <a:r>
              <a:rPr spc="-5" dirty="0"/>
              <a:t>methods</a:t>
            </a:r>
            <a:r>
              <a:rPr dirty="0"/>
              <a:t> </a:t>
            </a:r>
            <a:r>
              <a:rPr spc="-5" dirty="0"/>
              <a:t>take</a:t>
            </a:r>
            <a:r>
              <a:rPr dirty="0"/>
              <a:t> less </a:t>
            </a:r>
            <a:r>
              <a:rPr spc="5" dirty="0"/>
              <a:t> </a:t>
            </a:r>
            <a:r>
              <a:rPr spc="-5" dirty="0"/>
              <a:t>computational</a:t>
            </a:r>
            <a:r>
              <a:rPr dirty="0"/>
              <a:t> </a:t>
            </a:r>
            <a:r>
              <a:rPr spc="-5" dirty="0"/>
              <a:t>time</a:t>
            </a:r>
            <a:r>
              <a:rPr dirty="0"/>
              <a:t> </a:t>
            </a:r>
            <a:r>
              <a:rPr spc="-5" dirty="0"/>
              <a:t>than</a:t>
            </a:r>
            <a:r>
              <a:rPr dirty="0"/>
              <a:t> </a:t>
            </a:r>
            <a:r>
              <a:rPr spc="5" dirty="0"/>
              <a:t>HF </a:t>
            </a:r>
            <a:r>
              <a:rPr spc="10" dirty="0"/>
              <a:t> </a:t>
            </a:r>
            <a:r>
              <a:rPr dirty="0"/>
              <a:t>calculations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are </a:t>
            </a:r>
            <a:r>
              <a:rPr spc="-545" dirty="0"/>
              <a:t> </a:t>
            </a:r>
            <a:r>
              <a:rPr dirty="0"/>
              <a:t>considered</a:t>
            </a:r>
            <a:r>
              <a:rPr spc="-60" dirty="0"/>
              <a:t> </a:t>
            </a: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accurate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6666"/>
              </a:buClr>
              <a:buFont typeface="Wingdings"/>
              <a:buChar char=""/>
            </a:pPr>
            <a:endParaRPr sz="2650"/>
          </a:p>
          <a:p>
            <a:pPr marL="355600" marR="5080" indent="-342900" algn="just">
              <a:lnSpc>
                <a:spcPct val="90000"/>
              </a:lnSpc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dirty="0"/>
              <a:t>This</a:t>
            </a:r>
            <a:r>
              <a:rPr spc="5" dirty="0"/>
              <a:t> </a:t>
            </a:r>
            <a:r>
              <a:rPr spc="-5" dirty="0"/>
              <a:t>(15,0)</a:t>
            </a:r>
            <a:r>
              <a:rPr dirty="0"/>
              <a:t> </a:t>
            </a:r>
            <a:r>
              <a:rPr spc="-5" dirty="0"/>
              <a:t>short</a:t>
            </a:r>
            <a:r>
              <a:rPr spc="550" dirty="0"/>
              <a:t> </a:t>
            </a:r>
            <a:r>
              <a:rPr dirty="0"/>
              <a:t>zigzag </a:t>
            </a:r>
            <a:r>
              <a:rPr spc="5" dirty="0"/>
              <a:t> </a:t>
            </a:r>
            <a:r>
              <a:rPr dirty="0"/>
              <a:t>carbon</a:t>
            </a:r>
            <a:r>
              <a:rPr spc="5" dirty="0"/>
              <a:t> </a:t>
            </a:r>
            <a:r>
              <a:rPr spc="-5" dirty="0"/>
              <a:t>nanotube</a:t>
            </a:r>
            <a:r>
              <a:rPr dirty="0"/>
              <a:t> was </a:t>
            </a:r>
            <a:r>
              <a:rPr spc="-545" dirty="0"/>
              <a:t> </a:t>
            </a:r>
            <a:r>
              <a:rPr dirty="0"/>
              <a:t>simulated</a:t>
            </a:r>
            <a:r>
              <a:rPr spc="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dirty="0"/>
              <a:t>two</a:t>
            </a:r>
            <a:r>
              <a:rPr spc="5" dirty="0"/>
              <a:t> </a:t>
            </a:r>
            <a:r>
              <a:rPr spc="-5" dirty="0"/>
              <a:t>different </a:t>
            </a:r>
            <a:r>
              <a:rPr dirty="0"/>
              <a:t> models:</a:t>
            </a:r>
            <a:r>
              <a:rPr spc="5" dirty="0"/>
              <a:t> </a:t>
            </a:r>
            <a:r>
              <a:rPr spc="-5" dirty="0"/>
              <a:t>Hartree-Fock</a:t>
            </a:r>
            <a:r>
              <a:rPr dirty="0"/>
              <a:t> and </a:t>
            </a:r>
            <a:r>
              <a:rPr spc="5" dirty="0"/>
              <a:t> </a:t>
            </a:r>
            <a:r>
              <a:rPr dirty="0"/>
              <a:t>DFT.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differences</a:t>
            </a:r>
            <a:r>
              <a:rPr dirty="0"/>
              <a:t> </a:t>
            </a:r>
            <a:r>
              <a:rPr spc="-5" dirty="0"/>
              <a:t>in </a:t>
            </a:r>
            <a:r>
              <a:rPr dirty="0"/>
              <a:t> </a:t>
            </a:r>
            <a:r>
              <a:rPr spc="-5" dirty="0"/>
              <a:t>energetics</a:t>
            </a:r>
            <a:r>
              <a:rPr dirty="0"/>
              <a:t> </a:t>
            </a:r>
            <a:r>
              <a:rPr spc="-5" dirty="0"/>
              <a:t>are</a:t>
            </a:r>
            <a:r>
              <a:rPr dirty="0"/>
              <a:t> shown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the </a:t>
            </a:r>
            <a:r>
              <a:rPr spc="-545" dirty="0"/>
              <a:t> </a:t>
            </a:r>
            <a:r>
              <a:rPr dirty="0"/>
              <a:t>table.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0825"/>
            <a:ext cx="5184838" cy="316230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5041" y="4738268"/>
          <a:ext cx="3763644" cy="72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930"/>
                <a:gridCol w="58419"/>
                <a:gridCol w="1852295"/>
              </a:tblGrid>
              <a:tr h="360044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5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DFT:</a:t>
                      </a:r>
                      <a:r>
                        <a:rPr sz="1800" b="1" spc="-4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-6139.46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HF:</a:t>
                      </a:r>
                      <a:r>
                        <a:rPr sz="1800" b="1" spc="-4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-6132.89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</a:tr>
              <a:tr h="369036">
                <a:tc gridSpan="3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800" b="1" spc="-3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Difference:</a:t>
                      </a:r>
                      <a:r>
                        <a:rPr sz="1800" b="1" spc="5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0.11%</a:t>
                      </a:r>
                      <a:r>
                        <a:rPr sz="1800" b="1" spc="-15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(units:</a:t>
                      </a:r>
                      <a:r>
                        <a:rPr sz="1800" b="1" spc="-20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6666"/>
                          </a:solidFill>
                          <a:latin typeface="Arial"/>
                          <a:cs typeface="Arial"/>
                        </a:rPr>
                        <a:t>a.u.)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8068D8-6095-4EC4-A5CF-979DFDA51163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32410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Semi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Empirical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363725"/>
            <a:ext cx="7463155" cy="44519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5080" indent="-342900" algn="just">
              <a:lnSpc>
                <a:spcPts val="2380"/>
              </a:lnSpc>
              <a:spcBef>
                <a:spcPts val="390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Semi</a:t>
            </a:r>
            <a:r>
              <a:rPr sz="2200" dirty="0">
                <a:latin typeface="Arial"/>
                <a:cs typeface="Arial"/>
              </a:rPr>
              <a:t> empirical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experimental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to 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parameterize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equations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6666"/>
              </a:buClr>
              <a:buFont typeface="Wingdings"/>
              <a:buChar char=""/>
            </a:pPr>
            <a:endParaRPr sz="2950">
              <a:latin typeface="Arial"/>
              <a:cs typeface="Arial"/>
            </a:endParaRPr>
          </a:p>
          <a:p>
            <a:pPr marL="354965" marR="5080" indent="-342900" algn="just">
              <a:lnSpc>
                <a:spcPts val="238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Like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ab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initio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methods,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Hamiltonian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dirty="0">
                <a:latin typeface="Arial"/>
                <a:cs typeface="Arial"/>
              </a:rPr>
              <a:t> wave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function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25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much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equation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approximated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eliminated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9CCCC"/>
              </a:buClr>
              <a:buFont typeface="Wingdings"/>
              <a:buChar char=""/>
            </a:pPr>
            <a:endParaRPr sz="2750">
              <a:latin typeface="Arial"/>
              <a:cs typeface="Arial"/>
            </a:endParaRPr>
          </a:p>
          <a:p>
            <a:pPr marL="354965" indent="-342900">
              <a:lnSpc>
                <a:spcPts val="251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  <a:tab pos="1144905" algn="l"/>
                <a:tab pos="2447925" algn="l"/>
                <a:tab pos="3144520" algn="l"/>
                <a:tab pos="3608070" algn="l"/>
                <a:tab pos="4335145" algn="l"/>
                <a:tab pos="5560695" algn="l"/>
                <a:tab pos="6101715" algn="l"/>
                <a:tab pos="6766559" algn="l"/>
              </a:tabLst>
            </a:pPr>
            <a:r>
              <a:rPr sz="2200" b="1" spc="-5" dirty="0">
                <a:latin typeface="Arial"/>
                <a:cs typeface="Arial"/>
              </a:rPr>
              <a:t>Less	ac</a:t>
            </a:r>
            <a:r>
              <a:rPr sz="2200" b="1" dirty="0">
                <a:latin typeface="Arial"/>
                <a:cs typeface="Arial"/>
              </a:rPr>
              <a:t>c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ate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than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i="1" spc="-5" dirty="0">
                <a:latin typeface="Arial"/>
                <a:cs typeface="Arial"/>
              </a:rPr>
              <a:t>ab</a:t>
            </a:r>
            <a:r>
              <a:rPr sz="2200" i="1" dirty="0">
                <a:latin typeface="Arial"/>
                <a:cs typeface="Arial"/>
              </a:rPr>
              <a:t>	</a:t>
            </a:r>
            <a:r>
              <a:rPr sz="2200" i="1" spc="-5" dirty="0">
                <a:latin typeface="Arial"/>
                <a:cs typeface="Arial"/>
              </a:rPr>
              <a:t>init</a:t>
            </a:r>
            <a:r>
              <a:rPr sz="2200" i="1" dirty="0">
                <a:latin typeface="Arial"/>
                <a:cs typeface="Arial"/>
              </a:rPr>
              <a:t>i</a:t>
            </a:r>
            <a:r>
              <a:rPr sz="2200" i="1" spc="-5" dirty="0">
                <a:latin typeface="Arial"/>
                <a:cs typeface="Arial"/>
              </a:rPr>
              <a:t>o</a:t>
            </a:r>
            <a:r>
              <a:rPr sz="2200" i="1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me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but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also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much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ts val="2510"/>
              </a:lnSpc>
            </a:pPr>
            <a:r>
              <a:rPr sz="2200" b="1" spc="-5" dirty="0">
                <a:latin typeface="Arial"/>
                <a:cs typeface="Arial"/>
              </a:rPr>
              <a:t>faster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354965" marR="5080" indent="-342900" algn="just">
              <a:lnSpc>
                <a:spcPct val="9000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b="1" dirty="0">
                <a:latin typeface="Arial"/>
                <a:cs typeface="Arial"/>
              </a:rPr>
              <a:t>equations </a:t>
            </a:r>
            <a:r>
              <a:rPr sz="2200" b="1" spc="-5" dirty="0">
                <a:latin typeface="Arial"/>
                <a:cs typeface="Arial"/>
              </a:rPr>
              <a:t>are parameterized </a:t>
            </a:r>
            <a:r>
              <a:rPr sz="2200" spc="-5" dirty="0">
                <a:latin typeface="Arial"/>
                <a:cs typeface="Arial"/>
              </a:rPr>
              <a:t>to reproduce specific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results, usually the geometry and </a:t>
            </a:r>
            <a:r>
              <a:rPr sz="2200" dirty="0">
                <a:latin typeface="Arial"/>
                <a:cs typeface="Arial"/>
              </a:rPr>
              <a:t>heat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formation, </a:t>
            </a:r>
            <a:r>
              <a:rPr sz="2200" spc="-5" dirty="0">
                <a:latin typeface="Arial"/>
                <a:cs typeface="Arial"/>
              </a:rPr>
              <a:t>but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these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other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59BA889-57D8-4535-A93E-034AA4B1B099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620013"/>
            <a:ext cx="66725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Typical</a:t>
            </a:r>
            <a:r>
              <a:rPr sz="2600" spc="-15" dirty="0"/>
              <a:t> </a:t>
            </a:r>
            <a:r>
              <a:rPr sz="2600" dirty="0"/>
              <a:t>shortcuts</a:t>
            </a:r>
            <a:r>
              <a:rPr sz="2600" spc="-20" dirty="0"/>
              <a:t> </a:t>
            </a:r>
            <a:r>
              <a:rPr sz="2600" dirty="0"/>
              <a:t>for</a:t>
            </a:r>
            <a:r>
              <a:rPr sz="2600" spc="-5" dirty="0"/>
              <a:t> </a:t>
            </a:r>
            <a:r>
              <a:rPr sz="2600" dirty="0"/>
              <a:t>Structure</a:t>
            </a:r>
            <a:r>
              <a:rPr sz="2600" spc="-15" dirty="0"/>
              <a:t> </a:t>
            </a:r>
            <a:r>
              <a:rPr sz="2600" dirty="0"/>
              <a:t>Prediction: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807743"/>
            <a:ext cx="7285355" cy="36480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30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Reduce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conformational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1,2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atoms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residue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fixed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lattices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9CCCC"/>
              </a:buClr>
              <a:buFont typeface="Wingdings"/>
              <a:buChar char=""/>
            </a:pP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Statistic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force-fields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obtained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known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structures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25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Average distances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between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residues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Interactions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9CCCC"/>
              </a:buClr>
              <a:buFont typeface="Wingdings"/>
              <a:buChar char=""/>
            </a:pP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Use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building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blocks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3-9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residues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PDB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1EBC751-40D1-4153-B3C0-C36F42D6F37A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4073"/>
            <a:ext cx="287147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Observat</a:t>
            </a:r>
            <a:r>
              <a:rPr b="0" spc="-20" dirty="0">
                <a:latin typeface="Arial"/>
                <a:cs typeface="Arial"/>
              </a:rPr>
              <a:t>i</a:t>
            </a:r>
            <a:r>
              <a:rPr b="0" dirty="0">
                <a:latin typeface="Arial"/>
                <a:cs typeface="Arial"/>
              </a:rPr>
              <a:t>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594" y="6293433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336666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813306"/>
            <a:ext cx="7427595" cy="2245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Sequences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determine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structures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6666"/>
              </a:buClr>
              <a:buFont typeface="Wingdings"/>
              <a:buChar char=""/>
            </a:pPr>
            <a:endParaRPr sz="2900">
              <a:latin typeface="Arial"/>
              <a:cs typeface="Arial"/>
            </a:endParaRPr>
          </a:p>
          <a:p>
            <a:pPr marL="354965" marR="5080" indent="-342900">
              <a:lnSpc>
                <a:spcPct val="90000"/>
              </a:lnSpc>
              <a:spcBef>
                <a:spcPts val="2595"/>
              </a:spcBef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Structures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more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conserved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sequences.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Two protein with 30% identity likely share the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same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fold.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81D534A-CE25-4621-8189-DF40E0A2D38F}" type="datetime1">
              <a:rPr lang="en-US" smtClean="0"/>
              <a:t>5/11/2021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1676400"/>
            <a:ext cx="3505200" cy="35052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91767" y="4911852"/>
            <a:ext cx="2679700" cy="931544"/>
            <a:chOff x="1191767" y="4911852"/>
            <a:chExt cx="2679700" cy="93154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005" y="5043913"/>
              <a:ext cx="2097220" cy="241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1632" y="4911852"/>
              <a:ext cx="719328" cy="382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2747" y="5186172"/>
              <a:ext cx="2103119" cy="3825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1767" y="5460492"/>
              <a:ext cx="2545080" cy="382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18540" y="1724355"/>
            <a:ext cx="3951604" cy="4094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Average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error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Å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-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10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Å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6666"/>
              </a:buClr>
              <a:buFont typeface="Wingdings"/>
              <a:buChar char=""/>
            </a:pPr>
            <a:endParaRPr sz="3750">
              <a:latin typeface="Arial"/>
              <a:cs typeface="Arial"/>
            </a:endParaRPr>
          </a:p>
          <a:p>
            <a:pPr marL="354965" marR="777875" indent="-342900">
              <a:lnSpc>
                <a:spcPct val="100000"/>
              </a:lnSpc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Function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cannot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predicted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6666"/>
              </a:buClr>
              <a:buFont typeface="Wingdings"/>
              <a:buChar char=""/>
            </a:pP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Long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simulations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Arial"/>
              <a:cs typeface="Arial"/>
            </a:endParaRPr>
          </a:p>
          <a:p>
            <a:pPr marL="582295" marR="859790" algn="ctr">
              <a:lnSpc>
                <a:spcPct val="100000"/>
              </a:lnSpc>
            </a:pP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Some</a:t>
            </a:r>
            <a:r>
              <a:rPr sz="1800" spc="-3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protein</a:t>
            </a:r>
            <a:r>
              <a:rPr sz="1800" spc="-2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6666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6666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336666"/>
                </a:solidFill>
                <a:latin typeface="Arial"/>
                <a:cs typeface="Arial"/>
              </a:rPr>
              <a:t>.coli </a:t>
            </a:r>
            <a:r>
              <a:rPr sz="1800" i="1" spc="-484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predicted at 7.6 Å </a:t>
            </a:r>
            <a:r>
              <a:rPr sz="180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(CASP3,</a:t>
            </a:r>
            <a:r>
              <a:rPr sz="1800" spc="-1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H.Scheraga)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02994" y="571245"/>
            <a:ext cx="36150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"/>
                <a:cs typeface="Arial"/>
              </a:rPr>
              <a:t>Ab-initio</a:t>
            </a:r>
            <a:r>
              <a:rPr sz="3200" b="0" spc="-85" dirty="0">
                <a:latin typeface="Arial"/>
                <a:cs typeface="Arial"/>
              </a:rPr>
              <a:t> </a:t>
            </a:r>
            <a:r>
              <a:rPr sz="3200" b="0" dirty="0">
                <a:latin typeface="Arial"/>
                <a:cs typeface="Arial"/>
              </a:rPr>
              <a:t>Drawbacks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6C4104B-971A-4B8E-9FCE-A03386109B67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207320"/>
            <a:ext cx="5954395" cy="580928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3200" dirty="0"/>
              <a:t>Applications</a:t>
            </a:r>
            <a:r>
              <a:rPr sz="3200" spc="-80" dirty="0"/>
              <a:t> </a:t>
            </a:r>
            <a:r>
              <a:rPr sz="3200" dirty="0"/>
              <a:t>of</a:t>
            </a:r>
            <a:r>
              <a:rPr sz="3200" spc="-35" dirty="0"/>
              <a:t> </a:t>
            </a:r>
            <a:r>
              <a:rPr sz="3200" spc="5" dirty="0"/>
              <a:t>MM</a:t>
            </a:r>
            <a:r>
              <a:rPr sz="3200" spc="-25" dirty="0"/>
              <a:t> </a:t>
            </a:r>
            <a:r>
              <a:rPr sz="3200" dirty="0"/>
              <a:t>in</a:t>
            </a:r>
            <a:r>
              <a:rPr sz="3200" spc="-30" dirty="0"/>
              <a:t> </a:t>
            </a:r>
            <a:r>
              <a:rPr sz="3200" i="1" dirty="0" err="1">
                <a:latin typeface="Arial"/>
                <a:cs typeface="Arial"/>
              </a:rPr>
              <a:t>Ab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i="1" dirty="0" smtClean="0">
                <a:latin typeface="Arial"/>
                <a:cs typeface="Arial"/>
              </a:rPr>
              <a:t>Initio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9644" y="1383537"/>
            <a:ext cx="7289800" cy="44430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80"/>
              </a:spcBef>
              <a:buClr>
                <a:srgbClr val="336666"/>
              </a:buClr>
              <a:buSzPct val="69444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Basic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idea</a:t>
            </a:r>
            <a:endParaRPr sz="1800" dirty="0">
              <a:latin typeface="Arial"/>
              <a:cs typeface="Arial"/>
            </a:endParaRPr>
          </a:p>
          <a:p>
            <a:pPr marL="354965" marR="5080">
              <a:lnSpc>
                <a:spcPct val="130100"/>
              </a:lnSpc>
              <a:spcBef>
                <a:spcPts val="430"/>
              </a:spcBef>
            </a:pPr>
            <a:r>
              <a:rPr sz="1800" b="1" spc="-10" dirty="0">
                <a:latin typeface="Arial"/>
                <a:cs typeface="Arial"/>
              </a:rPr>
              <a:t>Anfinsen’s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theory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Protein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native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r>
              <a:rPr sz="1800" spc="-5" dirty="0">
                <a:latin typeface="Arial"/>
                <a:cs typeface="Arial"/>
              </a:rPr>
              <a:t> corresponds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state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lowest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free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protein-solvent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</a:t>
            </a:r>
            <a:endParaRPr sz="1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80"/>
              </a:spcBef>
              <a:buClr>
                <a:srgbClr val="336666"/>
              </a:buClr>
              <a:buSzPct val="69444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General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procedures</a:t>
            </a:r>
            <a:endParaRPr sz="18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Potential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function</a:t>
            </a:r>
            <a:endParaRPr sz="18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1080"/>
              </a:spcBef>
              <a:buClr>
                <a:srgbClr val="CCCCCC"/>
              </a:buClr>
              <a:buSzPct val="150000"/>
              <a:buChar char="•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Evaluate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protein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conformation</a:t>
            </a:r>
            <a:endParaRPr sz="18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1080"/>
              </a:spcBef>
              <a:buClr>
                <a:srgbClr val="CCCCCC"/>
              </a:buClr>
              <a:buSzPct val="150000"/>
              <a:buChar char="•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Select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native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Conformational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search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algorithm</a:t>
            </a:r>
            <a:endParaRPr sz="18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1080"/>
              </a:spcBef>
              <a:buClr>
                <a:srgbClr val="CCCCCC"/>
              </a:buClr>
              <a:buSzPct val="150000"/>
              <a:buChar char="•"/>
              <a:tabLst>
                <a:tab pos="1155700" algn="l"/>
              </a:tabLst>
            </a:pPr>
            <a:r>
              <a:rPr sz="1800" spc="5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produce new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conformations</a:t>
            </a:r>
            <a:endParaRPr sz="18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1085"/>
              </a:spcBef>
              <a:buClr>
                <a:srgbClr val="CCCCCC"/>
              </a:buClr>
              <a:buSzPct val="150000"/>
              <a:buChar char="•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Search 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potential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energy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surface 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global</a:t>
            </a:r>
            <a:endParaRPr sz="1800" dirty="0">
              <a:latin typeface="Arial"/>
              <a:cs typeface="Arial"/>
            </a:endParaRPr>
          </a:p>
          <a:p>
            <a:pPr marL="1155065"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latin typeface="Arial"/>
                <a:cs typeface="Arial"/>
              </a:rPr>
              <a:t>minimum (native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conformation)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6537437-E6D0-45F3-8288-650E8387381F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40765"/>
            <a:ext cx="248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6666"/>
                </a:solidFill>
              </a:rPr>
              <a:t>Importance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1410055"/>
            <a:ext cx="7226934" cy="4075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69265" indent="-287020">
              <a:lnSpc>
                <a:spcPct val="120000"/>
              </a:lnSpc>
              <a:spcBef>
                <a:spcPts val="1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ab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initio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important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though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 are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computationally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demanding</a:t>
            </a:r>
            <a:endParaRPr sz="2000">
              <a:latin typeface="Arial"/>
              <a:cs typeface="Arial"/>
            </a:endParaRPr>
          </a:p>
          <a:p>
            <a:pPr marL="299085" marR="130175" indent="-287020">
              <a:lnSpc>
                <a:spcPct val="120000"/>
              </a:lnSpc>
              <a:spcBef>
                <a:spcPts val="48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2000" i="1" dirty="0">
                <a:latin typeface="Arial"/>
                <a:cs typeface="Arial"/>
              </a:rPr>
              <a:t>Ab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initio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predict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protein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physical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models, they are indispensable complementary methods to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Knowledge-based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CCCC"/>
              </a:buClr>
              <a:buFont typeface="Wingdings"/>
              <a:buChar char=""/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000" i="1" dirty="0">
                <a:latin typeface="Arial"/>
                <a:cs typeface="Arial"/>
              </a:rPr>
              <a:t>Eg.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Knowledge-based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would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fail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conditions: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960"/>
              </a:spcBef>
              <a:buClr>
                <a:srgbClr val="CCCCCC"/>
              </a:buClr>
              <a:buSzPct val="150000"/>
              <a:buChar char="•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Structure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homologues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960"/>
              </a:spcBef>
              <a:buClr>
                <a:srgbClr val="CCCCCC"/>
              </a:buClr>
              <a:buSzPct val="150000"/>
              <a:buChar char="•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Possible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undiscovered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exists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751B92A-3A4C-4177-BE3F-36DC694CDDB4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461517"/>
            <a:ext cx="28143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336666"/>
                </a:solidFill>
              </a:rPr>
              <a:t>ROSETTA</a:t>
            </a:r>
            <a:endParaRPr sz="4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558798"/>
            <a:ext cx="7462520" cy="4116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One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most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successful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ab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initio </a:t>
            </a:r>
            <a:r>
              <a:rPr sz="2200" dirty="0">
                <a:latin typeface="Arial"/>
                <a:cs typeface="Arial"/>
              </a:rPr>
              <a:t>strategies.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2750">
              <a:latin typeface="Arial"/>
              <a:cs typeface="Arial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5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web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server</a:t>
            </a:r>
            <a:r>
              <a:rPr sz="2200" dirty="0">
                <a:latin typeface="Arial"/>
                <a:cs typeface="Arial"/>
              </a:rPr>
              <a:t> which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predicts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protein</a:t>
            </a:r>
            <a:r>
              <a:rPr sz="2200" b="1" spc="6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three- 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dimensional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conformations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using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ab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initio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6666"/>
              </a:buClr>
              <a:buFont typeface="Wingdings"/>
              <a:buChar char=""/>
            </a:pPr>
            <a:endParaRPr sz="2250">
              <a:latin typeface="Arial"/>
              <a:cs typeface="Arial"/>
            </a:endParaRPr>
          </a:p>
          <a:p>
            <a:pPr marL="354965" indent="-342900">
              <a:lnSpc>
                <a:spcPts val="2375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Target</a:t>
            </a:r>
            <a:r>
              <a:rPr sz="2200" spc="3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protein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evaluated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into</a:t>
            </a:r>
            <a:r>
              <a:rPr sz="2200" spc="3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fragments</a:t>
            </a:r>
            <a:r>
              <a:rPr sz="2200" b="1" spc="3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(of</a:t>
            </a:r>
            <a:r>
              <a:rPr sz="2200" spc="3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9</a:t>
            </a:r>
            <a:r>
              <a:rPr sz="2200" spc="3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a.a;</a:t>
            </a:r>
            <a:r>
              <a:rPr sz="2200" spc="3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mini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threading);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compared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known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structures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PDB.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Model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Accuracies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3-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6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A° </a:t>
            </a:r>
            <a:r>
              <a:rPr sz="2200" spc="-10" dirty="0">
                <a:latin typeface="Arial"/>
                <a:cs typeface="Arial"/>
              </a:rPr>
              <a:t>RMSD.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2750">
              <a:latin typeface="Arial"/>
              <a:cs typeface="Arial"/>
            </a:endParaRPr>
          </a:p>
          <a:p>
            <a:pPr marL="354965" marR="6350" indent="-342900" algn="just">
              <a:lnSpc>
                <a:spcPct val="8000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Bonneau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et.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al.</a:t>
            </a:r>
            <a:r>
              <a:rPr sz="2200" spc="2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(2002)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used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Rosetta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2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model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 all </a:t>
            </a:r>
            <a:r>
              <a:rPr sz="2200" dirty="0">
                <a:latin typeface="Arial"/>
                <a:cs typeface="Arial"/>
              </a:rPr>
              <a:t>Pfam-A sequence </a:t>
            </a:r>
            <a:r>
              <a:rPr sz="2200" spc="-5" dirty="0">
                <a:latin typeface="Arial"/>
                <a:cs typeface="Arial"/>
              </a:rPr>
              <a:t>families for which 3D structures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unknown.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5D30837-C1A8-4282-AA56-F5CFE3DA9571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38334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Rosetta</a:t>
            </a:r>
            <a:r>
              <a:rPr b="0" spc="-114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approach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595374"/>
            <a:ext cx="7465059" cy="37153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90525" marR="7620" indent="-378460">
              <a:lnSpc>
                <a:spcPts val="2160"/>
              </a:lnSpc>
              <a:spcBef>
                <a:spcPts val="375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90525" algn="l"/>
                <a:tab pos="391160" algn="l"/>
                <a:tab pos="2256155" algn="l"/>
                <a:tab pos="3131185" algn="l"/>
                <a:tab pos="4586605" algn="l"/>
                <a:tab pos="6026785" algn="l"/>
                <a:tab pos="7254240" algn="l"/>
              </a:tabLst>
            </a:pPr>
            <a:r>
              <a:rPr sz="2000" dirty="0">
                <a:latin typeface="Arial"/>
                <a:cs typeface="Arial"/>
              </a:rPr>
              <a:t>Rose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ta 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id	Bak</a:t>
            </a:r>
            <a:r>
              <a:rPr sz="2000" spc="-10" dirty="0">
                <a:latin typeface="Arial"/>
                <a:cs typeface="Arial"/>
              </a:rPr>
              <a:t>er</a:t>
            </a:r>
            <a:r>
              <a:rPr sz="2000" dirty="0">
                <a:latin typeface="Arial"/>
                <a:cs typeface="Arial"/>
              </a:rPr>
              <a:t>)	consi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ently	ou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sta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ding	p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r	</a:t>
            </a:r>
            <a:r>
              <a:rPr sz="2000" spc="-15" dirty="0">
                <a:latin typeface="Arial"/>
                <a:cs typeface="Arial"/>
              </a:rPr>
              <a:t>in  </a:t>
            </a:r>
            <a:r>
              <a:rPr sz="2000" dirty="0">
                <a:latin typeface="Arial"/>
                <a:cs typeface="Arial"/>
              </a:rPr>
              <a:t>last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CASPs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6666"/>
              </a:buClr>
              <a:buFont typeface="Wingdings"/>
              <a:buChar char=""/>
            </a:pPr>
            <a:endParaRPr sz="2450">
              <a:latin typeface="Arial"/>
              <a:cs typeface="Arial"/>
            </a:endParaRPr>
          </a:p>
          <a:p>
            <a:pPr marL="390525" indent="-378460" algn="just"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91160" algn="l"/>
              </a:tabLst>
            </a:pPr>
            <a:r>
              <a:rPr sz="2000" b="1" dirty="0">
                <a:latin typeface="Arial"/>
                <a:cs typeface="Arial"/>
              </a:rPr>
              <a:t>Integrated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832485" marR="5715" lvl="1" indent="-317500" algn="just">
              <a:lnSpc>
                <a:spcPts val="2160"/>
              </a:lnSpc>
              <a:spcBef>
                <a:spcPts val="509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833119" algn="l"/>
              </a:tabLst>
            </a:pPr>
            <a:r>
              <a:rPr sz="2000" dirty="0">
                <a:latin typeface="Arial"/>
                <a:cs typeface="Arial"/>
              </a:rPr>
              <a:t>I-Sites: </a:t>
            </a:r>
            <a:r>
              <a:rPr sz="2000" spc="-5" dirty="0">
                <a:latin typeface="Arial"/>
                <a:cs typeface="Arial"/>
              </a:rPr>
              <a:t>much </a:t>
            </a:r>
            <a:r>
              <a:rPr sz="2000" dirty="0">
                <a:latin typeface="Arial"/>
                <a:cs typeface="Arial"/>
              </a:rPr>
              <a:t>finer </a:t>
            </a:r>
            <a:r>
              <a:rPr sz="2000" spc="-5" dirty="0">
                <a:latin typeface="Arial"/>
                <a:cs typeface="Arial"/>
              </a:rPr>
              <a:t>grained substructures than secondary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structures.</a:t>
            </a:r>
            <a:r>
              <a:rPr sz="2000" spc="1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library of all </a:t>
            </a:r>
            <a:r>
              <a:rPr sz="2000" spc="-5" dirty="0">
                <a:latin typeface="Arial"/>
                <a:cs typeface="Arial"/>
              </a:rPr>
              <a:t>structures </a:t>
            </a:r>
            <a:r>
              <a:rPr sz="2000" dirty="0">
                <a:latin typeface="Arial"/>
                <a:cs typeface="Arial"/>
              </a:rPr>
              <a:t>each AA </a:t>
            </a:r>
            <a:r>
              <a:rPr sz="2000" spc="-5" dirty="0">
                <a:latin typeface="Arial"/>
                <a:cs typeface="Arial"/>
              </a:rPr>
              <a:t>9mer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found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(taken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PDB)</a:t>
            </a:r>
            <a:endParaRPr sz="2000">
              <a:latin typeface="Arial"/>
              <a:cs typeface="Arial"/>
            </a:endParaRPr>
          </a:p>
          <a:p>
            <a:pPr marL="832485" lvl="1" indent="-318135" algn="just">
              <a:lnSpc>
                <a:spcPct val="100000"/>
              </a:lnSpc>
              <a:spcBef>
                <a:spcPts val="21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833119" algn="l"/>
              </a:tabLst>
            </a:pPr>
            <a:r>
              <a:rPr sz="2000" dirty="0">
                <a:latin typeface="Arial"/>
                <a:cs typeface="Arial"/>
              </a:rPr>
              <a:t>Heuristic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global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energy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estimate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quality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folds</a:t>
            </a:r>
            <a:endParaRPr sz="2000">
              <a:latin typeface="Arial"/>
              <a:cs typeface="Arial"/>
            </a:endParaRPr>
          </a:p>
          <a:p>
            <a:pPr marL="832485" marR="6350" lvl="1" indent="-317500" algn="just">
              <a:lnSpc>
                <a:spcPts val="2160"/>
              </a:lnSpc>
              <a:spcBef>
                <a:spcPts val="509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833119" algn="l"/>
              </a:tabLst>
            </a:pPr>
            <a:r>
              <a:rPr sz="2000" spc="-5" dirty="0">
                <a:latin typeface="Arial"/>
                <a:cs typeface="Arial"/>
              </a:rPr>
              <a:t>Monte</a:t>
            </a:r>
            <a:r>
              <a:rPr sz="2000" dirty="0">
                <a:latin typeface="Arial"/>
                <a:cs typeface="Arial"/>
              </a:rPr>
              <a:t> Carlo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search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through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assignments</a:t>
            </a:r>
            <a:r>
              <a:rPr sz="2000" dirty="0">
                <a:latin typeface="Arial"/>
                <a:cs typeface="Arial"/>
              </a:rPr>
              <a:t> 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I-Sites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minimize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energy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  <a:p>
            <a:pPr marL="1272540" lvl="2" indent="-253365">
              <a:lnSpc>
                <a:spcPts val="2280"/>
              </a:lnSpc>
              <a:spcBef>
                <a:spcPts val="210"/>
              </a:spcBef>
              <a:buClr>
                <a:srgbClr val="CCCCCC"/>
              </a:buClr>
              <a:buSzPct val="150000"/>
              <a:buChar char="•"/>
              <a:tabLst>
                <a:tab pos="1273175" algn="l"/>
              </a:tabLst>
            </a:pPr>
            <a:r>
              <a:rPr sz="2000" dirty="0">
                <a:latin typeface="Arial"/>
                <a:cs typeface="Arial"/>
              </a:rPr>
              <a:t>Also,</a:t>
            </a:r>
            <a:r>
              <a:rPr sz="2000" spc="3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HMMSTR,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HMM-driven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</a:t>
            </a:r>
            <a:r>
              <a:rPr sz="2000" spc="3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assigning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I-</a:t>
            </a:r>
            <a:endParaRPr sz="2000">
              <a:latin typeface="Arial"/>
              <a:cs typeface="Arial"/>
            </a:endParaRPr>
          </a:p>
          <a:p>
            <a:pPr marL="127254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Sites.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EE0B82-8A9F-4FCF-8EED-2C0E0F718564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56559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Rosetta</a:t>
            </a:r>
            <a:r>
              <a:rPr b="0" spc="-7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prediction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method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397254"/>
            <a:ext cx="5935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95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90525" algn="l"/>
                <a:tab pos="391160" algn="l"/>
                <a:tab pos="1527810" algn="l"/>
                <a:tab pos="2680970" algn="l"/>
                <a:tab pos="4020820" algn="l"/>
                <a:tab pos="5457190" algn="l"/>
              </a:tabLst>
            </a:pPr>
            <a:r>
              <a:rPr sz="2200" spc="-5" dirty="0">
                <a:latin typeface="Arial"/>
                <a:cs typeface="Arial"/>
              </a:rPr>
              <a:t>Define	</a:t>
            </a:r>
            <a:r>
              <a:rPr sz="2200" b="1" spc="-5" dirty="0">
                <a:latin typeface="Arial"/>
                <a:cs typeface="Arial"/>
              </a:rPr>
              <a:t>gl</a:t>
            </a:r>
            <a:r>
              <a:rPr sz="2200" b="1" spc="10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bal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sc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r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ng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5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un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spc="5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that  probability of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given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sequence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3666" y="1397254"/>
            <a:ext cx="122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estimates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537586"/>
            <a:ext cx="7462520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6350" indent="-378460">
              <a:lnSpc>
                <a:spcPct val="100000"/>
              </a:lnSpc>
              <a:spcBef>
                <a:spcPts val="95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90525" algn="l"/>
                <a:tab pos="391160" algn="l"/>
                <a:tab pos="1788160" algn="l"/>
                <a:tab pos="2920365" algn="l"/>
                <a:tab pos="3383915" algn="l"/>
                <a:tab pos="4362450" algn="l"/>
                <a:tab pos="5089525" algn="l"/>
                <a:tab pos="5909945" algn="l"/>
                <a:tab pos="6903720" algn="l"/>
              </a:tabLst>
            </a:pPr>
            <a:r>
              <a:rPr sz="2200" spc="-5" dirty="0">
                <a:latin typeface="Arial"/>
                <a:cs typeface="Arial"/>
              </a:rPr>
              <a:t>Gener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rsion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-s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tes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fixed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gth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ub</a:t>
            </a:r>
            <a:r>
              <a:rPr sz="2200" spc="-5" dirty="0">
                <a:latin typeface="Arial"/>
                <a:cs typeface="Arial"/>
              </a:rPr>
              <a:t>-  sequences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(9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amino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acids)</a:t>
            </a:r>
            <a:endParaRPr sz="2200">
              <a:latin typeface="Arial"/>
              <a:cs typeface="Arial"/>
            </a:endParaRPr>
          </a:p>
          <a:p>
            <a:pPr marL="832485" lvl="1" indent="-318135">
              <a:lnSpc>
                <a:spcPct val="100000"/>
              </a:lnSpc>
              <a:spcBef>
                <a:spcPts val="53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832485" algn="l"/>
                <a:tab pos="833119" algn="l"/>
              </a:tabLst>
            </a:pPr>
            <a:r>
              <a:rPr sz="2200" spc="-5" dirty="0">
                <a:latin typeface="Arial"/>
                <a:cs typeface="Arial"/>
              </a:rPr>
              <a:t>Calculate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P(I-Site/sequence)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all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sequences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I-</a:t>
            </a:r>
            <a:endParaRPr sz="2200">
              <a:latin typeface="Arial"/>
              <a:cs typeface="Arial"/>
            </a:endParaRPr>
          </a:p>
          <a:p>
            <a:pPr marL="8324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sites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390525" marR="5715" indent="-378460">
              <a:lnSpc>
                <a:spcPct val="10000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90525" algn="l"/>
                <a:tab pos="391160" algn="l"/>
                <a:tab pos="1818639" algn="l"/>
                <a:tab pos="3309620" algn="l"/>
                <a:tab pos="3865879" algn="l"/>
                <a:tab pos="4905375" algn="l"/>
                <a:tab pos="5835015" algn="l"/>
                <a:tab pos="7214234" algn="l"/>
              </a:tabLst>
            </a:pPr>
            <a:r>
              <a:rPr sz="2200" spc="-5" dirty="0">
                <a:latin typeface="Arial"/>
                <a:cs typeface="Arial"/>
              </a:rPr>
              <a:t>Gener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stru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tur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by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nte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Carlo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mpling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of  assignments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fixed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size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I-sites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sub-sequences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6666"/>
              </a:buClr>
              <a:buFont typeface="Wingdings"/>
              <a:buChar char=""/>
            </a:pPr>
            <a:endParaRPr sz="3200">
              <a:latin typeface="Arial"/>
              <a:cs typeface="Arial"/>
            </a:endParaRPr>
          </a:p>
          <a:p>
            <a:pPr marL="390525" indent="-378460">
              <a:lnSpc>
                <a:spcPct val="10000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sz="2200" spc="-5" dirty="0">
                <a:latin typeface="Arial"/>
                <a:cs typeface="Arial"/>
              </a:rPr>
              <a:t>End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up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ensemble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plausible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116ABC5-C0A2-4DE4-8BA2-7F9F986EBA19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520" y="2966450"/>
            <a:ext cx="7412318" cy="3370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994" y="524001"/>
            <a:ext cx="463740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Rosetta</a:t>
            </a:r>
            <a:r>
              <a:rPr b="0" spc="-6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is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way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ahead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531362"/>
            <a:ext cx="6517005" cy="11233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819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sz="3000" dirty="0">
                <a:latin typeface="Arial"/>
                <a:cs typeface="Arial"/>
              </a:rPr>
              <a:t>CASP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4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results.</a:t>
            </a:r>
            <a:endParaRPr sz="3000">
              <a:latin typeface="Arial"/>
              <a:cs typeface="Arial"/>
            </a:endParaRPr>
          </a:p>
          <a:p>
            <a:pPr marL="390525" indent="-378460">
              <a:lnSpc>
                <a:spcPct val="100000"/>
              </a:lnSpc>
              <a:spcBef>
                <a:spcPts val="720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sz="3000" dirty="0">
                <a:latin typeface="Arial"/>
                <a:cs typeface="Arial"/>
              </a:rPr>
              <a:t>CASP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5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similar,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but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not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-5" dirty="0">
                <a:latin typeface="Arial"/>
                <a:cs typeface="Arial"/>
              </a:rPr>
              <a:t> dramatic.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327C014-343D-48A5-93C4-9FAC47B0409B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461517"/>
            <a:ext cx="16471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336666"/>
                </a:solidFill>
              </a:rPr>
              <a:t>CASP</a:t>
            </a:r>
            <a:endParaRPr sz="4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625853"/>
            <a:ext cx="7369809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19405" indent="-342900">
              <a:lnSpc>
                <a:spcPct val="100000"/>
              </a:lnSpc>
              <a:spcBef>
                <a:spcPts val="1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Critical </a:t>
            </a:r>
            <a:r>
              <a:rPr sz="2400" b="1" spc="-5" dirty="0">
                <a:latin typeface="Arial"/>
                <a:cs typeface="Arial"/>
              </a:rPr>
              <a:t>Assessment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Techniques for </a:t>
            </a:r>
            <a:r>
              <a:rPr sz="2400" b="1" dirty="0">
                <a:latin typeface="Arial"/>
                <a:cs typeface="Arial"/>
              </a:rPr>
              <a:t>Protein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Structure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Prediction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6666"/>
              </a:buClr>
              <a:buFont typeface="Wingdings"/>
              <a:buChar char=""/>
            </a:pPr>
            <a:endParaRPr sz="35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Provide independent,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unbiased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blind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assessment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(competition)</a:t>
            </a:r>
            <a:r>
              <a:rPr sz="2400" dirty="0">
                <a:latin typeface="Arial"/>
                <a:cs typeface="Arial"/>
              </a:rPr>
              <a:t>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different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 methods.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Checks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reliability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5" dirty="0">
                <a:latin typeface="Arial"/>
                <a:cs typeface="Arial"/>
              </a:rPr>
              <a:t> 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prediction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methods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8D8F6D3-4E42-4D70-B4C3-B66F12F0D9F5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445973"/>
            <a:ext cx="3405504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CASP/CAFASP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584706"/>
            <a:ext cx="3273425" cy="1136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15"/>
              </a:spcBef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CASP: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ritical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ssessment of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tructure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rediction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3605860"/>
            <a:ext cx="3401060" cy="14928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CAFASP: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ritical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ssessment of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ully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utomated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tructure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3399"/>
                </a:solidFill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rediction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318" y="1450719"/>
            <a:ext cx="1791122" cy="18145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1521" y="3655860"/>
            <a:ext cx="1686622" cy="10213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47864" y="2008454"/>
            <a:ext cx="100139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CASP</a:t>
            </a:r>
            <a:endParaRPr sz="18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Predictor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395464" y="4218813"/>
            <a:ext cx="10013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36666"/>
                </a:solidFill>
                <a:latin typeface="Arial"/>
                <a:cs typeface="Arial"/>
              </a:rPr>
              <a:t>CAFASP</a:t>
            </a:r>
            <a:endParaRPr sz="18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Predictor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0525" y="5492750"/>
            <a:ext cx="2500630" cy="7112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9910" indent="-45783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2000" spc="-10" dirty="0">
                <a:solidFill>
                  <a:srgbClr val="336666"/>
                </a:solidFill>
                <a:latin typeface="Tahoma"/>
                <a:cs typeface="Tahoma"/>
              </a:rPr>
              <a:t>Won’t</a:t>
            </a:r>
            <a:r>
              <a:rPr sz="2000" spc="-45" dirty="0">
                <a:solidFill>
                  <a:srgbClr val="33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6666"/>
                </a:solidFill>
                <a:latin typeface="Tahoma"/>
                <a:cs typeface="Tahoma"/>
              </a:rPr>
              <a:t>get</a:t>
            </a:r>
            <a:r>
              <a:rPr sz="2000" spc="-20" dirty="0">
                <a:solidFill>
                  <a:srgbClr val="3366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36666"/>
                </a:solidFill>
                <a:latin typeface="Tahoma"/>
                <a:cs typeface="Tahoma"/>
              </a:rPr>
              <a:t>tired</a:t>
            </a:r>
            <a:endParaRPr sz="2000">
              <a:latin typeface="Tahoma"/>
              <a:cs typeface="Tahoma"/>
            </a:endParaRPr>
          </a:p>
          <a:p>
            <a:pPr marL="549910" indent="-457834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2000" spc="-5" dirty="0">
                <a:solidFill>
                  <a:srgbClr val="336666"/>
                </a:solidFill>
                <a:latin typeface="Tahoma"/>
                <a:cs typeface="Tahoma"/>
              </a:rPr>
              <a:t>High-throughput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AB32B17-5C36-409F-A700-430B2FC96D3C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407873"/>
            <a:ext cx="51498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CASP/CAFASP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(cont’d)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844" y="1329588"/>
            <a:ext cx="7418705" cy="43853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Public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Organized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community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Evaluated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unbiased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third-party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Held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every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two years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9CCCC"/>
              </a:buClr>
              <a:buFont typeface="Wingdings"/>
              <a:buChar char=""/>
            </a:pPr>
            <a:endParaRPr sz="2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Blind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ts val="2510"/>
              </a:lnSpc>
              <a:spcBef>
                <a:spcPts val="265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Experimental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determined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centers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after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competition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36666"/>
              </a:buClr>
              <a:buSzPct val="68181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Drawback: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&lt;100 targets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Blindness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Some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centers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reluctant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release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their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structures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FA74D49-908E-491D-AA25-7D31FA17AF9A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45973"/>
            <a:ext cx="61931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What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determines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structures?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594" y="6293433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336666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1436878"/>
            <a:ext cx="7535545" cy="412305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30835" indent="-342900">
              <a:lnSpc>
                <a:spcPts val="2590"/>
              </a:lnSpc>
              <a:spcBef>
                <a:spcPts val="425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Hydrogen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bonds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essential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stabilizing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basic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secondary </a:t>
            </a:r>
            <a:r>
              <a:rPr sz="2400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6666"/>
              </a:buClr>
              <a:buFont typeface="Wingdings"/>
              <a:buChar char=""/>
            </a:pPr>
            <a:endParaRPr sz="3250">
              <a:latin typeface="Arial"/>
              <a:cs typeface="Arial"/>
            </a:endParaRPr>
          </a:p>
          <a:p>
            <a:pPr marL="355600" marR="619760" indent="-342900">
              <a:lnSpc>
                <a:spcPts val="2590"/>
              </a:lnSpc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Hydrophobic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effects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strongest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determinants of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protein </a:t>
            </a:r>
            <a:r>
              <a:rPr sz="2400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6666"/>
              </a:buClr>
              <a:buFont typeface="Wingdings"/>
              <a:buChar char=""/>
            </a:pPr>
            <a:endParaRPr sz="3250">
              <a:latin typeface="Arial"/>
              <a:cs typeface="Arial"/>
            </a:endParaRPr>
          </a:p>
          <a:p>
            <a:pPr marL="355600" marR="414655" indent="-342900">
              <a:lnSpc>
                <a:spcPts val="2590"/>
              </a:lnSpc>
              <a:spcBef>
                <a:spcPts val="5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Van der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Waal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Forces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stabilizing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hydrophobic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6666"/>
              </a:buClr>
              <a:buFont typeface="Wingdings"/>
              <a:buChar char=""/>
            </a:pPr>
            <a:endParaRPr sz="3250">
              <a:latin typeface="Arial"/>
              <a:cs typeface="Arial"/>
            </a:endParaRPr>
          </a:p>
          <a:p>
            <a:pPr marL="355600" marR="5080" indent="-342900">
              <a:lnSpc>
                <a:spcPts val="2600"/>
              </a:lnSpc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Electrostatic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forces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oppositely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charged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chains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salt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bridges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5B92B59-D2B1-46FE-BEE3-AA1403432BE9}" type="datetime1">
              <a:rPr lang="en-US" smtClean="0"/>
              <a:t>5/11/2021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407873"/>
            <a:ext cx="51498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CAFASP/CASP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(cont’d)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844" y="1333309"/>
            <a:ext cx="6184900" cy="410082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336666"/>
              </a:buClr>
              <a:buSzPct val="69047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Time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each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target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Individual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Servers: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48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Meta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Servers: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96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CASP5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Predictors: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months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336666"/>
              </a:buClr>
              <a:buSzPct val="69047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Resources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predictors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X-ray,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NMR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course)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CAFASP3 </a:t>
            </a:r>
            <a:r>
              <a:rPr sz="2000" dirty="0">
                <a:latin typeface="Arial"/>
                <a:cs typeface="Arial"/>
              </a:rPr>
              <a:t>predictors: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manual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intervention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CASP5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predictors: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anything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(servers,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google,…)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336666"/>
              </a:buClr>
              <a:buSzPct val="69047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Evaluation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4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CASP5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experts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CAFASP3</a:t>
            </a:r>
            <a:r>
              <a:rPr sz="2000" dirty="0">
                <a:latin typeface="Arial"/>
                <a:cs typeface="Arial"/>
              </a:rPr>
              <a:t> evaluated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5EC3D4A-D5A3-4535-A21B-21B34309837C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445973"/>
            <a:ext cx="27076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Reading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844" y="1624330"/>
            <a:ext cx="7447915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CASP1, CASP2, CASP3, CASP4, CASP5 and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CASP6 Special Issues, Proteins: Structure,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Function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Genetics,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1995,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1997, 1999,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2001,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2003,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2005</a:t>
            </a:r>
            <a:endParaRPr sz="2600">
              <a:latin typeface="Arial"/>
              <a:cs typeface="Arial"/>
            </a:endParaRPr>
          </a:p>
          <a:p>
            <a:pPr marL="355600" marR="100330" indent="-342900">
              <a:lnSpc>
                <a:spcPct val="100000"/>
              </a:lnSpc>
              <a:spcBef>
                <a:spcPts val="1925"/>
              </a:spcBef>
              <a:buClr>
                <a:srgbClr val="336666"/>
              </a:buClr>
              <a:buSzPct val="6923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Jinbo </a:t>
            </a:r>
            <a:r>
              <a:rPr sz="2600" spc="-10" dirty="0">
                <a:latin typeface="Arial"/>
                <a:cs typeface="Arial"/>
              </a:rPr>
              <a:t>Xu. </a:t>
            </a:r>
            <a:r>
              <a:rPr sz="2600" dirty="0">
                <a:latin typeface="Arial"/>
                <a:cs typeface="Arial"/>
              </a:rPr>
              <a:t>Rapid Protein Side-Chain Packing via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Tree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Decomposition.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RECOMB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2005.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47C13C-7974-4108-BE22-44BFCBD5C37F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4073"/>
            <a:ext cx="592264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Protein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Structure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Prediction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313" y="1125537"/>
            <a:ext cx="5063607" cy="44053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59882" y="1263472"/>
            <a:ext cx="2704465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Stage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Backbone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Prediction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Ab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initio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folding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Protein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Homology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modeling</a:t>
            </a:r>
            <a:endParaRPr sz="2000">
              <a:latin typeface="Arial"/>
              <a:cs typeface="Arial"/>
            </a:endParaRPr>
          </a:p>
          <a:p>
            <a:pPr marL="355600" marR="760730" indent="-342900">
              <a:lnSpc>
                <a:spcPts val="2160"/>
              </a:lnSpc>
              <a:spcBef>
                <a:spcPts val="1830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Stage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1530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Stage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Side-Chain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Packing</a:t>
            </a:r>
            <a:endParaRPr sz="2000">
              <a:latin typeface="Arial"/>
              <a:cs typeface="Arial"/>
            </a:endParaRPr>
          </a:p>
          <a:p>
            <a:pPr marL="355600" marR="294640" indent="-342900">
              <a:lnSpc>
                <a:spcPts val="2160"/>
              </a:lnSpc>
              <a:spcBef>
                <a:spcPts val="1830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Stage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Refinement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7809" y="6293433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336666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5458" y="5820867"/>
            <a:ext cx="5626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66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6666"/>
                </a:solidFill>
                <a:latin typeface="Arial"/>
                <a:cs typeface="Arial"/>
              </a:rPr>
              <a:t>picture</a:t>
            </a:r>
            <a:r>
              <a:rPr sz="1200" spc="-1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6666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6666"/>
                </a:solidFill>
                <a:latin typeface="Arial"/>
                <a:cs typeface="Arial"/>
              </a:rPr>
              <a:t>adapted from</a:t>
            </a:r>
            <a:r>
              <a:rPr sz="1200" spc="-3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6666"/>
                </a:solidFill>
                <a:latin typeface="Arial"/>
                <a:cs typeface="Arial"/>
                <a:hlinkClick r:id="rId3"/>
              </a:rPr>
              <a:t>http://www.cs.ucdavis.edu/~koehl/ProModel/fillgap.html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>
          <a:xfrm>
            <a:off x="440313" y="6293433"/>
            <a:ext cx="2103120" cy="342900"/>
          </a:xfrm>
        </p:spPr>
        <p:txBody>
          <a:bodyPr/>
          <a:lstStyle/>
          <a:p>
            <a:fld id="{B493FAE1-BDC0-42B8-B979-446A06C51906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5"/>
              </a:spcBef>
            </a:pPr>
            <a:r>
              <a:rPr dirty="0"/>
              <a:t>Protein</a:t>
            </a:r>
            <a:r>
              <a:rPr spc="-75" dirty="0"/>
              <a:t> </a:t>
            </a: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Prediction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7809" y="6293433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336666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622805"/>
            <a:ext cx="6247130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sz="3000" i="1" spc="-5" dirty="0">
                <a:latin typeface="Arial"/>
                <a:cs typeface="Arial"/>
              </a:rPr>
              <a:t>Ab</a:t>
            </a:r>
            <a:r>
              <a:rPr sz="3000" i="1" spc="-5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initio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6666"/>
              </a:buClr>
              <a:buFont typeface="Wingdings"/>
              <a:buChar char=""/>
            </a:pPr>
            <a:endParaRPr sz="43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Threading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6666"/>
              </a:buClr>
              <a:buFont typeface="Wingdings"/>
              <a:buChar char=""/>
            </a:pPr>
            <a:endParaRPr sz="43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Comparative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(Homology)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modeling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6D8834F-3A85-4AD0-8E53-0D1217F62303}" type="datetime1">
              <a:rPr lang="en-US" smtClean="0"/>
              <a:t>5/11/2021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5"/>
              </a:spcBef>
            </a:pPr>
            <a:r>
              <a:rPr dirty="0"/>
              <a:t>Protein</a:t>
            </a:r>
            <a:r>
              <a:rPr spc="-75" dirty="0"/>
              <a:t> </a:t>
            </a: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Prediction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07809" y="6293433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336666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622805"/>
            <a:ext cx="1722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sz="3000" i="1" spc="-5" dirty="0">
                <a:latin typeface="Arial"/>
                <a:cs typeface="Arial"/>
              </a:rPr>
              <a:t>Ab</a:t>
            </a:r>
            <a:r>
              <a:rPr sz="3000" i="1" spc="-9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initio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720466"/>
            <a:ext cx="624713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sz="3000" spc="-5" dirty="0">
                <a:solidFill>
                  <a:srgbClr val="CCCCCC"/>
                </a:solidFill>
                <a:latin typeface="Arial"/>
                <a:cs typeface="Arial"/>
              </a:rPr>
              <a:t>Threading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6666"/>
              </a:buClr>
              <a:buFont typeface="Wingdings"/>
              <a:buChar char=""/>
            </a:pPr>
            <a:endParaRPr sz="43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sz="3000" spc="-5" dirty="0">
                <a:solidFill>
                  <a:srgbClr val="CCCCCC"/>
                </a:solidFill>
                <a:latin typeface="Arial"/>
                <a:cs typeface="Arial"/>
              </a:rPr>
              <a:t>Comparative</a:t>
            </a:r>
            <a:r>
              <a:rPr sz="3000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CCCCC"/>
                </a:solidFill>
                <a:latin typeface="Arial"/>
                <a:cs typeface="Arial"/>
              </a:rPr>
              <a:t>(Homology)</a:t>
            </a:r>
            <a:r>
              <a:rPr sz="300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CCCCC"/>
                </a:solidFill>
                <a:latin typeface="Arial"/>
                <a:cs typeface="Arial"/>
              </a:rPr>
              <a:t>modeling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30C2EC5-D880-409F-8804-32E9A0EBBEAE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484073"/>
            <a:ext cx="340042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State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of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58214"/>
            <a:ext cx="7815580" cy="421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68750"/>
              <a:buFont typeface="Wingdings"/>
              <a:buChar char="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336666"/>
                </a:solidFill>
                <a:latin typeface="Arial"/>
                <a:cs typeface="Arial"/>
              </a:rPr>
              <a:t>Ab</a:t>
            </a:r>
            <a:r>
              <a:rPr sz="2400" b="1" spc="-3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666"/>
                </a:solidFill>
                <a:latin typeface="Arial"/>
                <a:cs typeface="Arial"/>
              </a:rPr>
              <a:t>initio</a:t>
            </a:r>
            <a:r>
              <a:rPr sz="2400" b="1" spc="-5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666"/>
                </a:solidFill>
                <a:latin typeface="Arial"/>
                <a:cs typeface="Arial"/>
              </a:rPr>
              <a:t>folding</a:t>
            </a:r>
            <a:r>
              <a:rPr sz="2400" b="1" spc="-5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666"/>
                </a:solidFill>
                <a:latin typeface="Arial"/>
                <a:cs typeface="Arial"/>
              </a:rPr>
              <a:t>(simulation-based</a:t>
            </a:r>
            <a:r>
              <a:rPr sz="2400" b="1" spc="-4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666"/>
                </a:solidFill>
                <a:latin typeface="Arial"/>
                <a:cs typeface="Arial"/>
              </a:rPr>
              <a:t>method)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Font typeface="Wingdings"/>
              <a:buChar char=""/>
            </a:pP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1998</a:t>
            </a:r>
            <a:r>
              <a:rPr sz="2400" spc="-1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Duan and Kollman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Do</a:t>
            </a:r>
            <a:r>
              <a:rPr sz="2400" spc="-2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not</a:t>
            </a:r>
            <a:r>
              <a:rPr sz="240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find native </a:t>
            </a:r>
            <a:r>
              <a:rPr sz="2400" dirty="0">
                <a:solidFill>
                  <a:srgbClr val="336666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"/>
            </a:pPr>
            <a:endParaRPr sz="2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"/>
            </a:pPr>
            <a:endParaRPr sz="23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336666"/>
              </a:buClr>
              <a:buSzPct val="68750"/>
              <a:buFont typeface="Wingdings"/>
              <a:buChar char="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Template-based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(or</a:t>
            </a:r>
            <a:r>
              <a:rPr sz="2400" b="1" dirty="0">
                <a:latin typeface="Arial"/>
                <a:cs typeface="Arial"/>
              </a:rPr>
              <a:t> knowledge-based)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6666"/>
              </a:buClr>
              <a:buFont typeface="Wingdings"/>
              <a:buChar char=""/>
            </a:pPr>
            <a:endParaRPr sz="2950">
              <a:latin typeface="Arial"/>
              <a:cs typeface="Arial"/>
            </a:endParaRPr>
          </a:p>
          <a:p>
            <a:pPr marL="756285" marR="5080" lvl="1" indent="-287020">
              <a:lnSpc>
                <a:spcPts val="2210"/>
              </a:lnSpc>
              <a:buClr>
                <a:srgbClr val="99CCCC"/>
              </a:buClr>
              <a:buSzPct val="73913"/>
              <a:buFont typeface="Wingdings"/>
              <a:buChar char=""/>
              <a:tabLst>
                <a:tab pos="756920" algn="l"/>
              </a:tabLst>
            </a:pPr>
            <a:r>
              <a:rPr sz="2300" b="1" dirty="0">
                <a:latin typeface="Arial"/>
                <a:cs typeface="Arial"/>
              </a:rPr>
              <a:t>Protein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threading</a:t>
            </a:r>
            <a:r>
              <a:rPr sz="2300" dirty="0">
                <a:latin typeface="Arial"/>
                <a:cs typeface="Arial"/>
              </a:rPr>
              <a:t>: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sequence-structure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alignment,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can </a:t>
            </a:r>
            <a:r>
              <a:rPr sz="2300" spc="-6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go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beyond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25%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limit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ts val="2485"/>
              </a:lnSpc>
              <a:spcBef>
                <a:spcPts val="20"/>
              </a:spcBef>
              <a:buClr>
                <a:srgbClr val="99CCCC"/>
              </a:buClr>
              <a:buSzPct val="73913"/>
              <a:buFont typeface="Wingdings"/>
              <a:buChar char=""/>
              <a:tabLst>
                <a:tab pos="756920" algn="l"/>
              </a:tabLst>
            </a:pPr>
            <a:r>
              <a:rPr sz="2300" b="1" dirty="0">
                <a:latin typeface="Arial"/>
                <a:cs typeface="Arial"/>
              </a:rPr>
              <a:t>Homology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modeling</a:t>
            </a:r>
            <a:r>
              <a:rPr sz="2300" spc="-5" dirty="0">
                <a:latin typeface="Arial"/>
                <a:cs typeface="Arial"/>
              </a:rPr>
              <a:t>: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sequence-sequence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alignment,</a:t>
            </a:r>
            <a:endParaRPr sz="2300">
              <a:latin typeface="Arial"/>
              <a:cs typeface="Arial"/>
            </a:endParaRPr>
          </a:p>
          <a:p>
            <a:pPr marL="756285">
              <a:lnSpc>
                <a:spcPts val="2485"/>
              </a:lnSpc>
            </a:pPr>
            <a:r>
              <a:rPr sz="2300" dirty="0">
                <a:latin typeface="Arial"/>
                <a:cs typeface="Arial"/>
              </a:rPr>
              <a:t>works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if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sequence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identity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&gt;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25%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8E1FCF-4FE2-495E-8A55-E924A86CBCF5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524001"/>
            <a:ext cx="48240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Computational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702053"/>
            <a:ext cx="724217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model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equations,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computations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r>
              <a:rPr sz="2400" dirty="0">
                <a:latin typeface="Arial"/>
                <a:cs typeface="Arial"/>
              </a:rPr>
              <a:t>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determine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energetics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molecule</a:t>
            </a:r>
            <a:endParaRPr sz="2400">
              <a:latin typeface="Arial"/>
              <a:cs typeface="Arial"/>
            </a:endParaRPr>
          </a:p>
          <a:p>
            <a:pPr marL="354965" marR="102235" indent="-342900">
              <a:lnSpc>
                <a:spcPct val="100000"/>
              </a:lnSpc>
              <a:spcBef>
                <a:spcPts val="1155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Different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models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different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approximations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(or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theory)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</a:t>
            </a:r>
            <a:r>
              <a:rPr sz="2400" dirty="0">
                <a:latin typeface="Arial"/>
                <a:cs typeface="Arial"/>
              </a:rPr>
              <a:t> 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varying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levels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accuracy.</a:t>
            </a:r>
            <a:endParaRPr sz="2400">
              <a:latin typeface="Arial"/>
              <a:cs typeface="Arial"/>
            </a:endParaRPr>
          </a:p>
          <a:p>
            <a:pPr marL="354965" marR="1084580" indent="-342900">
              <a:lnSpc>
                <a:spcPct val="100000"/>
              </a:lnSpc>
              <a:spcBef>
                <a:spcPts val="1155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trade </a:t>
            </a:r>
            <a:r>
              <a:rPr sz="2400" b="1" dirty="0">
                <a:latin typeface="Arial"/>
                <a:cs typeface="Arial"/>
              </a:rPr>
              <a:t>off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accuracy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computational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354965" marR="73025" indent="-342900">
              <a:lnSpc>
                <a:spcPct val="100000"/>
              </a:lnSpc>
              <a:spcBef>
                <a:spcPts val="115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two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main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types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models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;</a:t>
            </a:r>
            <a:r>
              <a:rPr sz="2400" spc="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those</a:t>
            </a:r>
            <a:r>
              <a:rPr sz="2400" dirty="0">
                <a:latin typeface="Arial"/>
                <a:cs typeface="Arial"/>
              </a:rPr>
              <a:t> that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Schrödinger's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(or </a:t>
            </a:r>
            <a:r>
              <a:rPr sz="2400" spc="-5" dirty="0">
                <a:latin typeface="Arial"/>
                <a:cs typeface="Arial"/>
              </a:rPr>
              <a:t>simplifications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it)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those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1222376-F524-454F-B681-E1CFE6DD4194}" type="datetime1">
              <a:rPr lang="en-US" smtClean="0"/>
              <a:t>5/11/2021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1651</Words>
  <Application>Microsoft Office PowerPoint</Application>
  <PresentationFormat>On-screen Show (4:3)</PresentationFormat>
  <Paragraphs>434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Bodoni MT Black</vt:lpstr>
      <vt:lpstr>Calibri</vt:lpstr>
      <vt:lpstr>Tahoma</vt:lpstr>
      <vt:lpstr>Times New Roman</vt:lpstr>
      <vt:lpstr>Wingdings</vt:lpstr>
      <vt:lpstr>Office Theme</vt:lpstr>
      <vt:lpstr>Protein Structure Prediction: AB INITIO STRUCTURE  PREDICTION</vt:lpstr>
      <vt:lpstr>Protein Structure Prediction</vt:lpstr>
      <vt:lpstr>Observations</vt:lpstr>
      <vt:lpstr>What determines structures?</vt:lpstr>
      <vt:lpstr>Protein Structure Prediction</vt:lpstr>
      <vt:lpstr>Protein Structure Prediction</vt:lpstr>
      <vt:lpstr>Protein Structure Prediction</vt:lpstr>
      <vt:lpstr>State of The Art</vt:lpstr>
      <vt:lpstr>Computational Models</vt:lpstr>
      <vt:lpstr>Schrödinger's equation</vt:lpstr>
      <vt:lpstr>Wave function</vt:lpstr>
      <vt:lpstr>PowerPoint Presentation</vt:lpstr>
      <vt:lpstr>PowerPoint Presentation</vt:lpstr>
      <vt:lpstr>Computational Models</vt:lpstr>
      <vt:lpstr>Ab initio</vt:lpstr>
      <vt:lpstr>Ab initio BASICS</vt:lpstr>
      <vt:lpstr>Ab initio</vt:lpstr>
      <vt:lpstr>Ab initio</vt:lpstr>
      <vt:lpstr>Ab initio METHODS</vt:lpstr>
      <vt:lpstr>PowerPoint Presentation</vt:lpstr>
      <vt:lpstr>Ab initio METHODS</vt:lpstr>
      <vt:lpstr>Predicting Protein Structure: Ab initio Methods</vt:lpstr>
      <vt:lpstr>Ab initio Methods</vt:lpstr>
      <vt:lpstr>Lattice Model</vt:lpstr>
      <vt:lpstr>Lattice Model</vt:lpstr>
      <vt:lpstr>Density Functional Theory</vt:lpstr>
      <vt:lpstr>DFT</vt:lpstr>
      <vt:lpstr>Semi Empirical</vt:lpstr>
      <vt:lpstr>Typical shortcuts for Structure Prediction:</vt:lpstr>
      <vt:lpstr>Ab-initio Drawbacks</vt:lpstr>
      <vt:lpstr>Applications of MM in Ab Initio</vt:lpstr>
      <vt:lpstr>Importance</vt:lpstr>
      <vt:lpstr>ROSETTA</vt:lpstr>
      <vt:lpstr>Rosetta approach</vt:lpstr>
      <vt:lpstr>Rosetta prediction method</vt:lpstr>
      <vt:lpstr>Rosetta is way ahead</vt:lpstr>
      <vt:lpstr>CASP</vt:lpstr>
      <vt:lpstr>CASP/CAFASP</vt:lpstr>
      <vt:lpstr>CASP/CAFASP (cont’d)</vt:lpstr>
      <vt:lpstr>CAFASP/CASP (cont’d)</vt:lpstr>
      <vt:lpstr>Reading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Hiren Kose</dc:creator>
  <cp:lastModifiedBy>Hiren Kose</cp:lastModifiedBy>
  <cp:revision>4</cp:revision>
  <dcterms:created xsi:type="dcterms:W3CDTF">2021-05-06T17:52:55Z</dcterms:created>
  <dcterms:modified xsi:type="dcterms:W3CDTF">2021-05-11T07:40:57Z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2021-05-06T00:00:00Z</vt:filetime>
  </property>
</Properties>
</file>