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48" r:id="rId3"/>
    <p:sldId id="372" r:id="rId4"/>
    <p:sldId id="349" r:id="rId5"/>
    <p:sldId id="350" r:id="rId6"/>
    <p:sldId id="373" r:id="rId7"/>
    <p:sldId id="371" r:id="rId8"/>
    <p:sldId id="374" r:id="rId9"/>
    <p:sldId id="375" r:id="rId10"/>
    <p:sldId id="351" r:id="rId11"/>
    <p:sldId id="377" r:id="rId12"/>
    <p:sldId id="352" r:id="rId13"/>
    <p:sldId id="353" r:id="rId14"/>
    <p:sldId id="354" r:id="rId15"/>
    <p:sldId id="355" r:id="rId16"/>
    <p:sldId id="376" r:id="rId17"/>
    <p:sldId id="378" r:id="rId18"/>
    <p:sldId id="379" r:id="rId19"/>
    <p:sldId id="381" r:id="rId20"/>
    <p:sldId id="380" r:id="rId21"/>
    <p:sldId id="383" r:id="rId22"/>
    <p:sldId id="3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92F25-0F14-4D41-9CBD-95F68D92A456}"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A103C-7666-41CB-B99B-AFC07C532FEB}" type="slidenum">
              <a:rPr lang="en-US" smtClean="0"/>
              <a:t>‹#›</a:t>
            </a:fld>
            <a:endParaRPr lang="en-US"/>
          </a:p>
        </p:txBody>
      </p:sp>
    </p:spTree>
    <p:extLst>
      <p:ext uri="{BB962C8B-B14F-4D97-AF65-F5344CB8AC3E}">
        <p14:creationId xmlns:p14="http://schemas.microsoft.com/office/powerpoint/2010/main" val="220528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E8A2F94-402F-43AA-A118-097551EF60C5}" type="datetimeFigureOut">
              <a:rPr lang="en-US" smtClean="0"/>
              <a:t>2/11/2022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00A69D1-B6BE-4A17-9E91-9D64A22FAB7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798251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A2F94-402F-43AA-A118-097551EF60C5}"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A69D1-B6BE-4A17-9E91-9D64A22FAB7C}" type="slidenum">
              <a:rPr lang="en-US" smtClean="0"/>
              <a:t>‹#›</a:t>
            </a:fld>
            <a:endParaRPr lang="en-US"/>
          </a:p>
        </p:txBody>
      </p:sp>
    </p:spTree>
    <p:extLst>
      <p:ext uri="{BB962C8B-B14F-4D97-AF65-F5344CB8AC3E}">
        <p14:creationId xmlns:p14="http://schemas.microsoft.com/office/powerpoint/2010/main" val="185642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A2F94-402F-43AA-A118-097551EF60C5}"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A69D1-B6BE-4A17-9E91-9D64A22FAB7C}" type="slidenum">
              <a:rPr lang="en-US" smtClean="0"/>
              <a:t>‹#›</a:t>
            </a:fld>
            <a:endParaRPr lang="en-US"/>
          </a:p>
        </p:txBody>
      </p:sp>
    </p:spTree>
    <p:extLst>
      <p:ext uri="{BB962C8B-B14F-4D97-AF65-F5344CB8AC3E}">
        <p14:creationId xmlns:p14="http://schemas.microsoft.com/office/powerpoint/2010/main" val="39654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A2F94-402F-43AA-A118-097551EF60C5}"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A69D1-B6BE-4A17-9E91-9D64A22FAB7C}" type="slidenum">
              <a:rPr lang="en-US" smtClean="0"/>
              <a:t>‹#›</a:t>
            </a:fld>
            <a:endParaRPr lang="en-US"/>
          </a:p>
        </p:txBody>
      </p:sp>
    </p:spTree>
    <p:extLst>
      <p:ext uri="{BB962C8B-B14F-4D97-AF65-F5344CB8AC3E}">
        <p14:creationId xmlns:p14="http://schemas.microsoft.com/office/powerpoint/2010/main" val="180047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E8A2F94-402F-43AA-A118-097551EF60C5}" type="datetimeFigureOut">
              <a:rPr lang="en-US" smtClean="0"/>
              <a:t>2/11/2022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00A69D1-B6BE-4A17-9E91-9D64A22FAB7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208644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A2F94-402F-43AA-A118-097551EF60C5}"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A69D1-B6BE-4A17-9E91-9D64A22FAB7C}" type="slidenum">
              <a:rPr lang="en-US" smtClean="0"/>
              <a:t>‹#›</a:t>
            </a:fld>
            <a:endParaRPr lang="en-US"/>
          </a:p>
        </p:txBody>
      </p:sp>
    </p:spTree>
    <p:extLst>
      <p:ext uri="{BB962C8B-B14F-4D97-AF65-F5344CB8AC3E}">
        <p14:creationId xmlns:p14="http://schemas.microsoft.com/office/powerpoint/2010/main" val="115643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8A2F94-402F-43AA-A118-097551EF60C5}" type="datetimeFigureOut">
              <a:rPr lang="en-US" smtClean="0"/>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A69D1-B6BE-4A17-9E91-9D64A22FAB7C}" type="slidenum">
              <a:rPr lang="en-US" smtClean="0"/>
              <a:t>‹#›</a:t>
            </a:fld>
            <a:endParaRPr lang="en-US"/>
          </a:p>
        </p:txBody>
      </p:sp>
    </p:spTree>
    <p:extLst>
      <p:ext uri="{BB962C8B-B14F-4D97-AF65-F5344CB8AC3E}">
        <p14:creationId xmlns:p14="http://schemas.microsoft.com/office/powerpoint/2010/main" val="111906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A2F94-402F-43AA-A118-097551EF60C5}"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A69D1-B6BE-4A17-9E91-9D64A22FAB7C}" type="slidenum">
              <a:rPr lang="en-US" smtClean="0"/>
              <a:t>‹#›</a:t>
            </a:fld>
            <a:endParaRPr lang="en-US"/>
          </a:p>
        </p:txBody>
      </p:sp>
    </p:spTree>
    <p:extLst>
      <p:ext uri="{BB962C8B-B14F-4D97-AF65-F5344CB8AC3E}">
        <p14:creationId xmlns:p14="http://schemas.microsoft.com/office/powerpoint/2010/main" val="281903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A2F94-402F-43AA-A118-097551EF60C5}" type="datetimeFigureOut">
              <a:rPr lang="en-US" smtClean="0"/>
              <a:t>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0A69D1-B6BE-4A17-9E91-9D64A22FAB7C}" type="slidenum">
              <a:rPr lang="en-US" smtClean="0"/>
              <a:t>‹#›</a:t>
            </a:fld>
            <a:endParaRPr lang="en-US"/>
          </a:p>
        </p:txBody>
      </p:sp>
    </p:spTree>
    <p:extLst>
      <p:ext uri="{BB962C8B-B14F-4D97-AF65-F5344CB8AC3E}">
        <p14:creationId xmlns:p14="http://schemas.microsoft.com/office/powerpoint/2010/main" val="146934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8A2F94-402F-43AA-A118-097551EF60C5}" type="datetimeFigureOut">
              <a:rPr lang="en-US" smtClean="0"/>
              <a:t>2/11/2022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00A69D1-B6BE-4A17-9E91-9D64A22FAB7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60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8A2F94-402F-43AA-A118-097551EF60C5}" type="datetimeFigureOut">
              <a:rPr lang="en-US" smtClean="0"/>
              <a:t>2/11/2022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00A69D1-B6BE-4A17-9E91-9D64A22FAB7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253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E8A2F94-402F-43AA-A118-097551EF60C5}" type="datetimeFigureOut">
              <a:rPr lang="en-US" smtClean="0"/>
              <a:t>2/11/2022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00A69D1-B6BE-4A17-9E91-9D64A22FAB7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12514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Protein%20%20Secondary%20Prediction_SEM%20II_2020.pptx"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biogem.org/tool/chou-fasman/index.ph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psa-prabi.ibcp.fr/cgi-bin/npsa_automat.pl?page=/NPSA/npsa_gor4.htm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npsa-prabi.ibcp.fr/cgi-bin/npsa_automat.pl?page=/NPSA/npsa_phd.html"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211" y="1212515"/>
            <a:ext cx="9144000" cy="2387600"/>
          </a:xfrm>
        </p:spPr>
        <p:txBody>
          <a:bodyPr>
            <a:normAutofit/>
          </a:bodyPr>
          <a:lstStyle/>
          <a:p>
            <a:r>
              <a:rPr lang="en-US" b="1" cap="none" dirty="0">
                <a:latin typeface="Bodoni MT Condensed" pitchFamily="18" charset="0"/>
              </a:rPr>
              <a:t>Protein  Secondary </a:t>
            </a:r>
            <a:br>
              <a:rPr lang="en-US" b="1" cap="none" dirty="0">
                <a:latin typeface="Bodoni MT Condensed" pitchFamily="18" charset="0"/>
              </a:rPr>
            </a:br>
            <a:r>
              <a:rPr lang="en-US" b="1" cap="none" dirty="0">
                <a:latin typeface="Bodoni MT Condensed" pitchFamily="18" charset="0"/>
              </a:rPr>
              <a:t>Structure  Prediction</a:t>
            </a:r>
            <a:endParaRPr lang="en-US" cap="none" dirty="0"/>
          </a:p>
        </p:txBody>
      </p:sp>
      <p:sp>
        <p:nvSpPr>
          <p:cNvPr id="3" name="Subtitle 2"/>
          <p:cNvSpPr>
            <a:spLocks noGrp="1"/>
          </p:cNvSpPr>
          <p:nvPr>
            <p:ph type="subTitle" idx="1"/>
          </p:nvPr>
        </p:nvSpPr>
        <p:spPr>
          <a:xfrm>
            <a:off x="1292180" y="4754769"/>
            <a:ext cx="6831673" cy="1086237"/>
          </a:xfrm>
        </p:spPr>
        <p:txBody>
          <a:bodyPr>
            <a:noAutofit/>
          </a:bodyPr>
          <a:lstStyle/>
          <a:p>
            <a:r>
              <a:rPr lang="en-US" sz="2400" b="1" dirty="0">
                <a:solidFill>
                  <a:srgbClr val="FF0000"/>
                </a:solidFill>
              </a:rPr>
              <a:t>By</a:t>
            </a:r>
          </a:p>
          <a:p>
            <a:r>
              <a:rPr lang="en-US" sz="2400" b="1" dirty="0">
                <a:solidFill>
                  <a:srgbClr val="FF0000"/>
                </a:solidFill>
              </a:rPr>
              <a:t>Mrs. Aparna Patil Kose</a:t>
            </a:r>
          </a:p>
          <a:p>
            <a:r>
              <a:rPr lang="en-US" sz="2400" b="1" dirty="0">
                <a:solidFill>
                  <a:srgbClr val="FF0000"/>
                </a:solidFill>
              </a:rPr>
              <a:t>Lecturer</a:t>
            </a:r>
          </a:p>
          <a:p>
            <a:r>
              <a:rPr lang="en-US" sz="2400" b="1" dirty="0" err="1">
                <a:solidFill>
                  <a:srgbClr val="FF0000"/>
                </a:solidFill>
              </a:rPr>
              <a:t>Dept</a:t>
            </a:r>
            <a:r>
              <a:rPr lang="en-US" sz="2400" b="1" dirty="0">
                <a:solidFill>
                  <a:srgbClr val="FF0000"/>
                </a:solidFill>
              </a:rPr>
              <a:t> of Bioinformatics</a:t>
            </a:r>
          </a:p>
        </p:txBody>
      </p:sp>
    </p:spTree>
    <p:extLst>
      <p:ext uri="{BB962C8B-B14F-4D97-AF65-F5344CB8AC3E}">
        <p14:creationId xmlns:p14="http://schemas.microsoft.com/office/powerpoint/2010/main" val="3605608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739AAB-3432-41DD-8C19-A82C1CB6C901}"/>
              </a:ext>
            </a:extLst>
          </p:cNvPr>
          <p:cNvSpPr>
            <a:spLocks noGrp="1"/>
          </p:cNvSpPr>
          <p:nvPr>
            <p:ph type="title"/>
          </p:nvPr>
        </p:nvSpPr>
        <p:spPr>
          <a:xfrm>
            <a:off x="1023561" y="152399"/>
            <a:ext cx="10493524" cy="633212"/>
          </a:xfrm>
        </p:spPr>
        <p:txBody>
          <a:bodyPr>
            <a:normAutofit/>
          </a:bodyPr>
          <a:lstStyle/>
          <a:p>
            <a:pPr algn="ctr"/>
            <a:r>
              <a:rPr lang="en-US" sz="3200" dirty="0">
                <a:solidFill>
                  <a:srgbClr val="FF0000"/>
                </a:solidFill>
              </a:rPr>
              <a:t>Secondary </a:t>
            </a:r>
            <a:r>
              <a:rPr lang="en-US" sz="3200" dirty="0" smtClean="0">
                <a:solidFill>
                  <a:srgbClr val="FF0000"/>
                </a:solidFill>
              </a:rPr>
              <a:t>Structure </a:t>
            </a:r>
            <a:r>
              <a:rPr lang="en-US" sz="3200" dirty="0">
                <a:solidFill>
                  <a:srgbClr val="FF0000"/>
                </a:solidFill>
              </a:rPr>
              <a:t>Prediction METHOD</a:t>
            </a:r>
          </a:p>
        </p:txBody>
      </p:sp>
      <p:sp>
        <p:nvSpPr>
          <p:cNvPr id="9" name="Rectangle 8">
            <a:extLst>
              <a:ext uri="{FF2B5EF4-FFF2-40B4-BE49-F238E27FC236}">
                <a16:creationId xmlns="" xmlns:a16="http://schemas.microsoft.com/office/drawing/2014/main" id="{B9F89C22-0475-4427-B7C8-0269AD40E3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 xmlns:a16="http://schemas.microsoft.com/office/drawing/2014/main" id="{2142AAAB-813C-4CD8-8D08-505E14C51DED}"/>
              </a:ext>
            </a:extLst>
          </p:cNvPr>
          <p:cNvSpPr>
            <a:spLocks noGrp="1"/>
          </p:cNvSpPr>
          <p:nvPr>
            <p:ph idx="1"/>
          </p:nvPr>
        </p:nvSpPr>
        <p:spPr>
          <a:xfrm>
            <a:off x="901522" y="906458"/>
            <a:ext cx="11037194" cy="5829193"/>
          </a:xfrm>
        </p:spPr>
        <p:txBody>
          <a:bodyPr>
            <a:noAutofit/>
          </a:bodyPr>
          <a:lstStyle/>
          <a:p>
            <a:r>
              <a:rPr lang="en-US" sz="2400" b="1" dirty="0"/>
              <a:t>Secondary structure prediction</a:t>
            </a:r>
            <a:r>
              <a:rPr lang="en-US" sz="2400" dirty="0"/>
              <a:t> is a set of </a:t>
            </a:r>
            <a:r>
              <a:rPr lang="en-US" sz="2400" b="1" dirty="0"/>
              <a:t>techniques</a:t>
            </a:r>
            <a:r>
              <a:rPr lang="en-US" sz="2400" dirty="0"/>
              <a:t> in bioinformatics that aim to </a:t>
            </a:r>
            <a:r>
              <a:rPr lang="en-US" sz="2400" b="1" dirty="0"/>
              <a:t>predict</a:t>
            </a:r>
            <a:r>
              <a:rPr lang="en-US" sz="2400" dirty="0"/>
              <a:t> the local </a:t>
            </a:r>
            <a:r>
              <a:rPr lang="en-US" sz="2400" b="1" dirty="0"/>
              <a:t>secondary structures of proteins</a:t>
            </a:r>
            <a:r>
              <a:rPr lang="en-US" sz="2400" dirty="0"/>
              <a:t> based only on knowledge of their amino acid sequence.</a:t>
            </a:r>
          </a:p>
          <a:p>
            <a:endParaRPr lang="en-US" sz="2400" dirty="0"/>
          </a:p>
          <a:p>
            <a:r>
              <a:rPr lang="en-US" sz="2400" b="1" dirty="0">
                <a:latin typeface="Arial Narrow" pitchFamily="34" charset="0"/>
              </a:rPr>
              <a:t>METHODS OF SECONDARY STRUCTURE </a:t>
            </a:r>
            <a:r>
              <a:rPr lang="en-US" sz="2400" b="1" dirty="0" smtClean="0">
                <a:latin typeface="Arial Narrow" pitchFamily="34" charset="0"/>
              </a:rPr>
              <a:t>PREDICTION</a:t>
            </a:r>
          </a:p>
          <a:p>
            <a:pPr marL="0" indent="0">
              <a:buNone/>
            </a:pPr>
            <a:endParaRPr lang="en-US" sz="2400" dirty="0">
              <a:latin typeface="Arial Narrow" pitchFamily="34" charset="0"/>
            </a:endParaRPr>
          </a:p>
          <a:p>
            <a:pPr>
              <a:buFont typeface="Wingdings" panose="05000000000000000000" pitchFamily="2" charset="2"/>
              <a:buChar char="Ø"/>
            </a:pPr>
            <a:r>
              <a:rPr lang="en-US" sz="2400" dirty="0">
                <a:latin typeface="Arial Narrow" pitchFamily="34" charset="0"/>
              </a:rPr>
              <a:t>     Basically there are </a:t>
            </a:r>
            <a:r>
              <a:rPr lang="en-US" sz="2400" b="1" dirty="0">
                <a:latin typeface="Arial Narrow" pitchFamily="34" charset="0"/>
              </a:rPr>
              <a:t>three generations of secondary structure prediction methods</a:t>
            </a:r>
            <a:r>
              <a:rPr lang="en-US" sz="2400" dirty="0">
                <a:latin typeface="Arial Narrow" pitchFamily="34" charset="0"/>
              </a:rPr>
              <a:t>. </a:t>
            </a:r>
            <a:endParaRPr lang="en-US" sz="2400" dirty="0" smtClean="0">
              <a:latin typeface="Arial Narrow" pitchFamily="34" charset="0"/>
            </a:endParaRPr>
          </a:p>
          <a:p>
            <a:pPr>
              <a:buFont typeface="Wingdings" panose="05000000000000000000" pitchFamily="2" charset="2"/>
              <a:buChar char="Ø"/>
            </a:pPr>
            <a:r>
              <a:rPr lang="en-US" sz="2400" dirty="0">
                <a:latin typeface="Arial Narrow" pitchFamily="34" charset="0"/>
              </a:rPr>
              <a:t> </a:t>
            </a:r>
            <a:r>
              <a:rPr lang="en-US" sz="2400" dirty="0" smtClean="0">
                <a:latin typeface="Arial Narrow" pitchFamily="34" charset="0"/>
              </a:rPr>
              <a:t>   Each </a:t>
            </a:r>
            <a:r>
              <a:rPr lang="en-US" sz="2400" dirty="0">
                <a:latin typeface="Arial Narrow" pitchFamily="34" charset="0"/>
              </a:rPr>
              <a:t>new generation has </a:t>
            </a:r>
            <a:r>
              <a:rPr lang="en-US" sz="2400" b="1" dirty="0">
                <a:latin typeface="Arial Narrow" pitchFamily="34" charset="0"/>
              </a:rPr>
              <a:t>overall accuracy </a:t>
            </a:r>
            <a:r>
              <a:rPr lang="en-US" sz="2400" dirty="0">
                <a:latin typeface="Arial Narrow" pitchFamily="34" charset="0"/>
              </a:rPr>
              <a:t>of about </a:t>
            </a:r>
            <a:r>
              <a:rPr lang="en-US" sz="2800" b="1" dirty="0" smtClean="0">
                <a:solidFill>
                  <a:srgbClr val="002060"/>
                </a:solidFill>
                <a:latin typeface="Arial Narrow" pitchFamily="34" charset="0"/>
              </a:rPr>
              <a:t>10% higher </a:t>
            </a:r>
            <a:r>
              <a:rPr lang="en-US" sz="2800" b="1" dirty="0">
                <a:solidFill>
                  <a:srgbClr val="002060"/>
                </a:solidFill>
                <a:latin typeface="Arial Narrow" pitchFamily="34" charset="0"/>
              </a:rPr>
              <a:t>than methods from previous generation</a:t>
            </a:r>
          </a:p>
          <a:p>
            <a:pPr marL="688975" indent="-223838">
              <a:buFont typeface="+mj-lt"/>
              <a:buAutoNum type="arabicParenR"/>
            </a:pPr>
            <a:r>
              <a:rPr lang="en-US" sz="2400" dirty="0">
                <a:latin typeface="Arial Narrow" pitchFamily="34" charset="0"/>
              </a:rPr>
              <a:t>First Generation</a:t>
            </a:r>
          </a:p>
          <a:p>
            <a:pPr marL="688975" indent="-223838">
              <a:buFont typeface="+mj-lt"/>
              <a:buAutoNum type="arabicParenR"/>
            </a:pPr>
            <a:r>
              <a:rPr lang="en-US" sz="2400" dirty="0">
                <a:latin typeface="Arial Narrow" pitchFamily="34" charset="0"/>
              </a:rPr>
              <a:t>Second Generation</a:t>
            </a:r>
          </a:p>
          <a:p>
            <a:pPr marL="688975" indent="-223838">
              <a:buFont typeface="+mj-lt"/>
              <a:buAutoNum type="arabicParenR"/>
            </a:pPr>
            <a:r>
              <a:rPr lang="en-US" sz="2400" dirty="0">
                <a:latin typeface="Arial Narrow" pitchFamily="34" charset="0"/>
              </a:rPr>
              <a:t>Third Generation</a:t>
            </a:r>
          </a:p>
          <a:p>
            <a:pPr marL="0" indent="0">
              <a:buNone/>
            </a:pPr>
            <a:r>
              <a:rPr lang="en-US" sz="2400" dirty="0"/>
              <a:t/>
            </a:r>
            <a:br>
              <a:rPr lang="en-US" sz="2400" dirty="0"/>
            </a:br>
            <a:endParaRPr lang="en-US" sz="2400" dirty="0"/>
          </a:p>
        </p:txBody>
      </p:sp>
    </p:spTree>
    <p:extLst>
      <p:ext uri="{BB962C8B-B14F-4D97-AF65-F5344CB8AC3E}">
        <p14:creationId xmlns:p14="http://schemas.microsoft.com/office/powerpoint/2010/main" val="540883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 xmlns:a16="http://schemas.microsoft.com/office/drawing/2014/main" id="{AD860526-807F-49FF-BB2E-A53D22162833}"/>
              </a:ext>
            </a:extLst>
          </p:cNvPr>
          <p:cNvPicPr>
            <a:picLocks noChangeAspect="1"/>
          </p:cNvPicPr>
          <p:nvPr/>
        </p:nvPicPr>
        <p:blipFill rotWithShape="1">
          <a:blip r:embed="rId2"/>
          <a:srcRect l="36448" t="57285" r="20836" b="24776"/>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6654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A96ECA-15E8-4023-A44D-BBCF1572F327}"/>
              </a:ext>
            </a:extLst>
          </p:cNvPr>
          <p:cNvSpPr>
            <a:spLocks noGrp="1"/>
          </p:cNvSpPr>
          <p:nvPr>
            <p:ph type="title"/>
          </p:nvPr>
        </p:nvSpPr>
        <p:spPr/>
        <p:txBody>
          <a:bodyPr/>
          <a:lstStyle/>
          <a:p>
            <a:r>
              <a:rPr lang="en-US" dirty="0" smtClean="0"/>
              <a:t>FIRST GENERATION</a:t>
            </a:r>
            <a:endParaRPr lang="en-US" dirty="0"/>
          </a:p>
        </p:txBody>
      </p:sp>
      <p:sp>
        <p:nvSpPr>
          <p:cNvPr id="3" name="Content Placeholder 2">
            <a:extLst>
              <a:ext uri="{FF2B5EF4-FFF2-40B4-BE49-F238E27FC236}">
                <a16:creationId xmlns="" xmlns:a16="http://schemas.microsoft.com/office/drawing/2014/main" id="{ED8BD2E5-BED6-4211-8D45-8CE03DD12F4A}"/>
              </a:ext>
            </a:extLst>
          </p:cNvPr>
          <p:cNvSpPr>
            <a:spLocks noGrp="1"/>
          </p:cNvSpPr>
          <p:nvPr>
            <p:ph idx="1"/>
          </p:nvPr>
        </p:nvSpPr>
        <p:spPr>
          <a:xfrm>
            <a:off x="1114022" y="1428749"/>
            <a:ext cx="10502721" cy="4006135"/>
          </a:xfrm>
        </p:spPr>
        <p:txBody>
          <a:bodyPr/>
          <a:lstStyle/>
          <a:p>
            <a:pPr lvl="0"/>
            <a:r>
              <a:rPr lang="en-US" dirty="0">
                <a:solidFill>
                  <a:schemeClr val="tx1"/>
                </a:solidFill>
                <a:latin typeface="Arial Narrow" pitchFamily="34" charset="0"/>
              </a:rPr>
              <a:t>The primary PSS prediction methods were based on two approaches: (1) physic and stereo-chemical analyses, and (2) statistics. </a:t>
            </a:r>
          </a:p>
          <a:p>
            <a:pPr lvl="0"/>
            <a:r>
              <a:rPr lang="en-US" dirty="0">
                <a:solidFill>
                  <a:schemeClr val="tx1"/>
                </a:solidFill>
                <a:latin typeface="Arial Narrow" pitchFamily="34" charset="0"/>
              </a:rPr>
              <a:t>By the PSS methods based on </a:t>
            </a:r>
            <a:r>
              <a:rPr lang="en-US" dirty="0" err="1">
                <a:solidFill>
                  <a:schemeClr val="tx1"/>
                </a:solidFill>
                <a:latin typeface="Arial Narrow" pitchFamily="34" charset="0"/>
              </a:rPr>
              <a:t>physico</a:t>
            </a:r>
            <a:r>
              <a:rPr lang="en-US" dirty="0">
                <a:solidFill>
                  <a:schemeClr val="tx1"/>
                </a:solidFill>
                <a:latin typeface="Arial Narrow" pitchFamily="34" charset="0"/>
              </a:rPr>
              <a:t>- and stereo-chemical approaches, a set of extensive rules were derived by using the frequencies of helices and strands observed in  limited number of proteins. </a:t>
            </a:r>
          </a:p>
          <a:p>
            <a:pPr lvl="0"/>
            <a:r>
              <a:rPr lang="en-US" dirty="0">
                <a:solidFill>
                  <a:schemeClr val="tx1"/>
                </a:solidFill>
                <a:latin typeface="Arial Narrow" pitchFamily="34" charset="0"/>
              </a:rPr>
              <a:t>The prediction rules were based on the principles that govern secondary structure formations. </a:t>
            </a:r>
          </a:p>
          <a:p>
            <a:pPr lvl="0"/>
            <a:r>
              <a:rPr lang="en-US" dirty="0">
                <a:solidFill>
                  <a:schemeClr val="tx1"/>
                </a:solidFill>
                <a:latin typeface="Arial Narrow" pitchFamily="34" charset="0"/>
              </a:rPr>
              <a:t>These methods achieved for some time the highest three state prediction accuracy (Q3), reaching to 56%.</a:t>
            </a:r>
          </a:p>
          <a:p>
            <a:pPr lvl="0"/>
            <a:r>
              <a:rPr lang="en-US" dirty="0">
                <a:solidFill>
                  <a:schemeClr val="tx1"/>
                </a:solidFill>
                <a:latin typeface="Arial Narrow" pitchFamily="34" charset="0"/>
              </a:rPr>
              <a:t>Most methods of the first generation were based on single residue statistics. </a:t>
            </a:r>
          </a:p>
          <a:p>
            <a:endParaRPr lang="en-US" dirty="0">
              <a:solidFill>
                <a:schemeClr val="tx1"/>
              </a:solidFill>
            </a:endParaRPr>
          </a:p>
        </p:txBody>
      </p:sp>
    </p:spTree>
    <p:extLst>
      <p:ext uri="{BB962C8B-B14F-4D97-AF65-F5344CB8AC3E}">
        <p14:creationId xmlns:p14="http://schemas.microsoft.com/office/powerpoint/2010/main" val="3028583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CE696A-18E1-4744-B545-A56EE9798D31}"/>
              </a:ext>
            </a:extLst>
          </p:cNvPr>
          <p:cNvSpPr>
            <a:spLocks noGrp="1"/>
          </p:cNvSpPr>
          <p:nvPr>
            <p:ph type="title"/>
          </p:nvPr>
        </p:nvSpPr>
        <p:spPr/>
        <p:txBody>
          <a:bodyPr/>
          <a:lstStyle/>
          <a:p>
            <a:r>
              <a:rPr lang="en-US" dirty="0" smtClean="0"/>
              <a:t>CONTD</a:t>
            </a:r>
            <a:endParaRPr lang="en-US" dirty="0"/>
          </a:p>
        </p:txBody>
      </p:sp>
      <p:sp>
        <p:nvSpPr>
          <p:cNvPr id="3" name="Content Placeholder 2">
            <a:extLst>
              <a:ext uri="{FF2B5EF4-FFF2-40B4-BE49-F238E27FC236}">
                <a16:creationId xmlns="" xmlns:a16="http://schemas.microsoft.com/office/drawing/2014/main" id="{046D3DE3-7052-467B-A0FA-06DDB32F0198}"/>
              </a:ext>
            </a:extLst>
          </p:cNvPr>
          <p:cNvSpPr>
            <a:spLocks noGrp="1"/>
          </p:cNvSpPr>
          <p:nvPr>
            <p:ph idx="1"/>
          </p:nvPr>
        </p:nvSpPr>
        <p:spPr/>
        <p:txBody>
          <a:bodyPr/>
          <a:lstStyle/>
          <a:p>
            <a:pPr lvl="0"/>
            <a:r>
              <a:rPr lang="en-US" dirty="0">
                <a:solidFill>
                  <a:schemeClr val="tx1"/>
                </a:solidFill>
                <a:latin typeface="Arial Narrow" pitchFamily="34" charset="0"/>
              </a:rPr>
              <a:t>In Chou-</a:t>
            </a:r>
            <a:r>
              <a:rPr lang="en-US" dirty="0" err="1">
                <a:solidFill>
                  <a:schemeClr val="tx1"/>
                </a:solidFill>
                <a:latin typeface="Arial Narrow" pitchFamily="34" charset="0"/>
              </a:rPr>
              <a:t>Fasman</a:t>
            </a:r>
            <a:r>
              <a:rPr lang="en-US" dirty="0">
                <a:solidFill>
                  <a:schemeClr val="tx1"/>
                </a:solidFill>
                <a:latin typeface="Arial Narrow" pitchFamily="34" charset="0"/>
              </a:rPr>
              <a:t> algorithm, from the 15 amino acid sequences and the corresponding conformations known at the time (1974), Chou and </a:t>
            </a:r>
            <a:r>
              <a:rPr lang="en-US" dirty="0" err="1">
                <a:solidFill>
                  <a:schemeClr val="tx1"/>
                </a:solidFill>
                <a:latin typeface="Arial Narrow" pitchFamily="34" charset="0"/>
              </a:rPr>
              <a:t>Fasman</a:t>
            </a:r>
            <a:r>
              <a:rPr lang="en-US" dirty="0">
                <a:solidFill>
                  <a:schemeClr val="tx1"/>
                </a:solidFill>
                <a:latin typeface="Arial Narrow" pitchFamily="34" charset="0"/>
              </a:rPr>
              <a:t> computed frequencies with which each amino acid appears in alpha helices, in beta sheets and beta turns. For an alpha helix for example, each amino acid was classified as helix-former, helix-neutral or helix-breaker based on the computed frequencies. The same was done for beta sheets and turns. </a:t>
            </a:r>
          </a:p>
          <a:p>
            <a:pPr lvl="0"/>
            <a:r>
              <a:rPr lang="en-US" dirty="0">
                <a:solidFill>
                  <a:schemeClr val="tx1"/>
                </a:solidFill>
                <a:latin typeface="Arial Narrow" pitchFamily="34" charset="0"/>
              </a:rPr>
              <a:t>Chou and </a:t>
            </a:r>
            <a:r>
              <a:rPr lang="en-US" dirty="0" err="1">
                <a:solidFill>
                  <a:schemeClr val="tx1"/>
                </a:solidFill>
                <a:latin typeface="Arial Narrow" pitchFamily="34" charset="0"/>
              </a:rPr>
              <a:t>Fasman</a:t>
            </a:r>
            <a:r>
              <a:rPr lang="en-US" dirty="0">
                <a:solidFill>
                  <a:schemeClr val="tx1"/>
                </a:solidFill>
                <a:latin typeface="Arial Narrow" pitchFamily="34" charset="0"/>
              </a:rPr>
              <a:t> used this information to predict statistically the secondary structures in other proteins given their primary sequences. Their prediction was claimed to be 50% correct. </a:t>
            </a:r>
          </a:p>
          <a:p>
            <a:pPr lvl="0"/>
            <a:r>
              <a:rPr lang="en-US" dirty="0">
                <a:solidFill>
                  <a:schemeClr val="tx1"/>
                </a:solidFill>
                <a:latin typeface="Arial Narrow" pitchFamily="34" charset="0"/>
              </a:rPr>
              <a:t>In GOR algorithm, the prediction of secondary structures is a way of assigning each residue in the primary sequence one of four states – alpha helix, beta sheet, beta turn or loop – and it is completely determined statistically by the residues within the same primary sequence. This algorithm gave a better prediction than Chou-</a:t>
            </a:r>
            <a:r>
              <a:rPr lang="en-US" dirty="0" err="1">
                <a:solidFill>
                  <a:schemeClr val="tx1"/>
                </a:solidFill>
                <a:latin typeface="Arial Narrow" pitchFamily="34" charset="0"/>
              </a:rPr>
              <a:t>Fasman</a:t>
            </a:r>
            <a:r>
              <a:rPr lang="en-US" dirty="0">
                <a:solidFill>
                  <a:schemeClr val="tx1"/>
                </a:solidFill>
                <a:latin typeface="Arial Narrow" pitchFamily="34" charset="0"/>
              </a:rPr>
              <a:t> method. They claimed Q3 is 57.0% correct.</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511875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4E728-E661-4032-A44B-47A15DD57BED}"/>
              </a:ext>
            </a:extLst>
          </p:cNvPr>
          <p:cNvSpPr>
            <a:spLocks noGrp="1"/>
          </p:cNvSpPr>
          <p:nvPr>
            <p:ph type="title"/>
          </p:nvPr>
        </p:nvSpPr>
        <p:spPr/>
        <p:txBody>
          <a:bodyPr/>
          <a:lstStyle/>
          <a:p>
            <a:r>
              <a:rPr lang="en-US" dirty="0" smtClean="0"/>
              <a:t>SECOND GENERATION</a:t>
            </a:r>
            <a:endParaRPr lang="en-US" dirty="0"/>
          </a:p>
        </p:txBody>
      </p:sp>
      <p:sp>
        <p:nvSpPr>
          <p:cNvPr id="3" name="Content Placeholder 2">
            <a:extLst>
              <a:ext uri="{FF2B5EF4-FFF2-40B4-BE49-F238E27FC236}">
                <a16:creationId xmlns="" xmlns:a16="http://schemas.microsoft.com/office/drawing/2014/main" id="{99B4CF40-C29A-4819-8DAA-1E09D350334E}"/>
              </a:ext>
            </a:extLst>
          </p:cNvPr>
          <p:cNvSpPr>
            <a:spLocks noGrp="1"/>
          </p:cNvSpPr>
          <p:nvPr>
            <p:ph idx="1"/>
          </p:nvPr>
        </p:nvSpPr>
        <p:spPr/>
        <p:txBody>
          <a:bodyPr/>
          <a:lstStyle/>
          <a:p>
            <a:pPr lvl="0"/>
            <a:r>
              <a:rPr lang="en-US" dirty="0">
                <a:solidFill>
                  <a:schemeClr val="tx1"/>
                </a:solidFill>
                <a:latin typeface="Arial Narrow" pitchFamily="34" charset="0"/>
              </a:rPr>
              <a:t>The main improvement of the second generation of prediction techniques was a combination of a larger database of protein structures and the use of statistics based on segments. </a:t>
            </a:r>
          </a:p>
          <a:p>
            <a:pPr lvl="0"/>
            <a:r>
              <a:rPr lang="en-US" dirty="0">
                <a:solidFill>
                  <a:schemeClr val="tx1"/>
                </a:solidFill>
                <a:latin typeface="Arial Narrow" pitchFamily="34" charset="0"/>
              </a:rPr>
              <a:t>The accuracy levels were slightly higher than 60%. </a:t>
            </a:r>
          </a:p>
          <a:p>
            <a:pPr lvl="0"/>
            <a:r>
              <a:rPr lang="en-US" dirty="0">
                <a:solidFill>
                  <a:schemeClr val="tx1"/>
                </a:solidFill>
                <a:latin typeface="Arial Narrow" pitchFamily="34" charset="0"/>
              </a:rPr>
              <a:t>Mainly used algorithms were based on statistical information, </a:t>
            </a:r>
            <a:r>
              <a:rPr lang="en-US" dirty="0" err="1">
                <a:solidFill>
                  <a:schemeClr val="tx1"/>
                </a:solidFill>
                <a:latin typeface="Arial Narrow" pitchFamily="34" charset="0"/>
              </a:rPr>
              <a:t>physico</a:t>
            </a:r>
            <a:r>
              <a:rPr lang="en-US" dirty="0">
                <a:solidFill>
                  <a:schemeClr val="tx1"/>
                </a:solidFill>
                <a:latin typeface="Arial Narrow" pitchFamily="34" charset="0"/>
              </a:rPr>
              <a:t>-chemical properties, sequence patterns, 3-layered neural networks, graph-theory, multivariate statistics, expert rules and nearest </a:t>
            </a:r>
            <a:r>
              <a:rPr lang="en-US" dirty="0" err="1">
                <a:solidFill>
                  <a:schemeClr val="tx1"/>
                </a:solidFill>
                <a:latin typeface="Arial Narrow" pitchFamily="34" charset="0"/>
              </a:rPr>
              <a:t>neighbour</a:t>
            </a:r>
            <a:r>
              <a:rPr lang="en-US" dirty="0">
                <a:solidFill>
                  <a:schemeClr val="tx1"/>
                </a:solidFill>
                <a:latin typeface="Arial Narrow" pitchFamily="34" charset="0"/>
              </a:rPr>
              <a:t> algorithms. </a:t>
            </a:r>
          </a:p>
          <a:p>
            <a:pPr lvl="0"/>
            <a:r>
              <a:rPr lang="en-US" dirty="0">
                <a:solidFill>
                  <a:schemeClr val="tx1"/>
                </a:solidFill>
                <a:latin typeface="Arial Narrow" pitchFamily="34" charset="0"/>
              </a:rPr>
              <a:t>This new version of the GOR method claimed Q3 is 63.0%. </a:t>
            </a:r>
          </a:p>
          <a:p>
            <a:pPr lvl="0"/>
            <a:r>
              <a:rPr lang="en-US" dirty="0" err="1">
                <a:solidFill>
                  <a:schemeClr val="tx1"/>
                </a:solidFill>
                <a:latin typeface="Arial Narrow" pitchFamily="34" charset="0"/>
              </a:rPr>
              <a:t>Qian</a:t>
            </a:r>
            <a:r>
              <a:rPr lang="en-US" dirty="0">
                <a:solidFill>
                  <a:schemeClr val="tx1"/>
                </a:solidFill>
                <a:latin typeface="Arial Narrow" pitchFamily="34" charset="0"/>
              </a:rPr>
              <a:t> and </a:t>
            </a:r>
            <a:r>
              <a:rPr lang="en-US" dirty="0" err="1">
                <a:solidFill>
                  <a:schemeClr val="tx1"/>
                </a:solidFill>
                <a:latin typeface="Arial Narrow" pitchFamily="34" charset="0"/>
              </a:rPr>
              <a:t>Sejnowski</a:t>
            </a:r>
            <a:r>
              <a:rPr lang="en-US" dirty="0">
                <a:solidFill>
                  <a:schemeClr val="tx1"/>
                </a:solidFill>
                <a:latin typeface="Arial Narrow" pitchFamily="34" charset="0"/>
              </a:rPr>
              <a:t> used neural network based algorithm to predict the secondary structure in 1988.The neural network they used had three layers. They claimed Q3 is 64.3%. </a:t>
            </a:r>
          </a:p>
          <a:p>
            <a:endParaRPr lang="en-US" dirty="0">
              <a:solidFill>
                <a:schemeClr val="tx1"/>
              </a:solidFill>
            </a:endParaRPr>
          </a:p>
        </p:txBody>
      </p:sp>
    </p:spTree>
    <p:extLst>
      <p:ext uri="{BB962C8B-B14F-4D97-AF65-F5344CB8AC3E}">
        <p14:creationId xmlns:p14="http://schemas.microsoft.com/office/powerpoint/2010/main" val="2681601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1E1B7C-8B9E-4795-B0FD-7D3D1E465590}"/>
              </a:ext>
            </a:extLst>
          </p:cNvPr>
          <p:cNvSpPr>
            <a:spLocks noGrp="1"/>
          </p:cNvSpPr>
          <p:nvPr>
            <p:ph type="title"/>
          </p:nvPr>
        </p:nvSpPr>
        <p:spPr/>
        <p:txBody>
          <a:bodyPr/>
          <a:lstStyle/>
          <a:p>
            <a:r>
              <a:rPr lang="en-US" dirty="0" smtClean="0"/>
              <a:t>THIRD GENERTION</a:t>
            </a:r>
            <a:endParaRPr lang="en-US" dirty="0"/>
          </a:p>
        </p:txBody>
      </p:sp>
      <p:sp>
        <p:nvSpPr>
          <p:cNvPr id="3" name="Content Placeholder 2">
            <a:extLst>
              <a:ext uri="{FF2B5EF4-FFF2-40B4-BE49-F238E27FC236}">
                <a16:creationId xmlns="" xmlns:a16="http://schemas.microsoft.com/office/drawing/2014/main" id="{A1F22D47-BF6F-4362-BA16-29E5FF00DBD9}"/>
              </a:ext>
            </a:extLst>
          </p:cNvPr>
          <p:cNvSpPr>
            <a:spLocks noGrp="1"/>
          </p:cNvSpPr>
          <p:nvPr>
            <p:ph idx="1"/>
          </p:nvPr>
        </p:nvSpPr>
        <p:spPr/>
        <p:txBody>
          <a:bodyPr/>
          <a:lstStyle/>
          <a:p>
            <a:pPr lvl="0"/>
            <a:r>
              <a:rPr lang="en-US" dirty="0">
                <a:solidFill>
                  <a:schemeClr val="tx1"/>
                </a:solidFill>
                <a:latin typeface="Arial Narrow" pitchFamily="34" charset="0"/>
              </a:rPr>
              <a:t>Methods in the third generation are superior (in terms of accuracy) to their predecessors because based on sequence homology. </a:t>
            </a:r>
          </a:p>
          <a:p>
            <a:pPr lvl="0"/>
            <a:r>
              <a:rPr lang="en-US" dirty="0">
                <a:solidFill>
                  <a:schemeClr val="tx1"/>
                </a:solidFill>
                <a:latin typeface="Arial Narrow" pitchFamily="34" charset="0"/>
              </a:rPr>
              <a:t>In homologous PSS prediction methods, a protein database is scanned to detect the homology between the segments of a query sequence and those of the template sequences, the prediction is made by a nearest-neighbor technique. </a:t>
            </a:r>
          </a:p>
          <a:p>
            <a:pPr lvl="0"/>
            <a:r>
              <a:rPr lang="en-US" dirty="0">
                <a:solidFill>
                  <a:schemeClr val="tx1"/>
                </a:solidFill>
                <a:latin typeface="Arial Narrow" pitchFamily="34" charset="0"/>
              </a:rPr>
              <a:t>In a protein database, all sequences are scanned by a fixed-length sliding window which moves one residue at a time along sequences. </a:t>
            </a:r>
          </a:p>
          <a:p>
            <a:pPr lvl="0"/>
            <a:r>
              <a:rPr lang="en-US" dirty="0">
                <a:solidFill>
                  <a:schemeClr val="tx1"/>
                </a:solidFill>
                <a:latin typeface="Arial Narrow" pitchFamily="34" charset="0"/>
              </a:rPr>
              <a:t>The homology-based PSS methods achieved an average of 60% prediction accuracy on a limited number of protein sequences.</a:t>
            </a:r>
          </a:p>
          <a:p>
            <a:endParaRPr lang="en-US" dirty="0">
              <a:solidFill>
                <a:schemeClr val="tx1"/>
              </a:solidFill>
            </a:endParaRPr>
          </a:p>
        </p:txBody>
      </p:sp>
    </p:spTree>
    <p:extLst>
      <p:ext uri="{BB962C8B-B14F-4D97-AF65-F5344CB8AC3E}">
        <p14:creationId xmlns:p14="http://schemas.microsoft.com/office/powerpoint/2010/main" val="3951922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19C27-953D-4B2B-A863-465354F75815}"/>
              </a:ext>
            </a:extLst>
          </p:cNvPr>
          <p:cNvSpPr>
            <a:spLocks noGrp="1"/>
          </p:cNvSpPr>
          <p:nvPr>
            <p:ph type="title"/>
          </p:nvPr>
        </p:nvSpPr>
        <p:spPr>
          <a:xfrm>
            <a:off x="875763" y="273676"/>
            <a:ext cx="11075831" cy="949817"/>
          </a:xfrm>
        </p:spPr>
        <p:txBody>
          <a:bodyPr>
            <a:normAutofit fontScale="90000"/>
          </a:bodyPr>
          <a:lstStyle/>
          <a:p>
            <a:r>
              <a:rPr lang="en-US" b="1" dirty="0"/>
              <a:t>What are some of the current and future applications of protein structure prediction?</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211AC5F4-A075-4247-8462-A33014F48BEF}"/>
              </a:ext>
            </a:extLst>
          </p:cNvPr>
          <p:cNvSpPr>
            <a:spLocks noGrp="1"/>
          </p:cNvSpPr>
          <p:nvPr>
            <p:ph idx="1"/>
          </p:nvPr>
        </p:nvSpPr>
        <p:spPr>
          <a:xfrm>
            <a:off x="875762" y="1770844"/>
            <a:ext cx="10921285" cy="4655713"/>
          </a:xfrm>
        </p:spPr>
        <p:txBody>
          <a:bodyPr>
            <a:normAutofit fontScale="92500" lnSpcReduction="10000"/>
          </a:bodyPr>
          <a:lstStyle/>
          <a:p>
            <a:pPr fontAlgn="base"/>
            <a:r>
              <a:rPr lang="en-US" dirty="0"/>
              <a:t>Predicted models are already being used for </a:t>
            </a:r>
            <a:r>
              <a:rPr lang="en-US" b="1" dirty="0"/>
              <a:t>drug screening </a:t>
            </a:r>
            <a:r>
              <a:rPr lang="en-US" dirty="0"/>
              <a:t>using homology modeling in well understood systems, such as kinases.</a:t>
            </a:r>
          </a:p>
          <a:p>
            <a:pPr fontAlgn="base"/>
            <a:r>
              <a:rPr lang="en-US" dirty="0"/>
              <a:t>There is a lot of interest in structure prediction as a screening process for proteins that are not tenable for experimental determination. </a:t>
            </a:r>
            <a:r>
              <a:rPr lang="en-US" b="1" dirty="0" smtClean="0"/>
              <a:t>For example</a:t>
            </a:r>
            <a:r>
              <a:rPr lang="en-US" dirty="0" smtClean="0"/>
              <a:t>, </a:t>
            </a:r>
            <a:r>
              <a:rPr lang="en-US" dirty="0"/>
              <a:t>companies working on antibody development can generate thousands of antibody sequences in response to targets. They need to screen out antibodies that don’t have desired characteristics as quickly as possible. One way to improve this quick-to-fail mentality is to use structure prediction to predict properties of a protein fold based on the amino acid sequence.</a:t>
            </a:r>
          </a:p>
          <a:p>
            <a:pPr fontAlgn="base"/>
            <a:r>
              <a:rPr lang="en-US" dirty="0"/>
              <a:t>These tools will also be used for </a:t>
            </a:r>
            <a:r>
              <a:rPr lang="en-US" b="1" dirty="0" smtClean="0"/>
              <a:t>protein engineering</a:t>
            </a:r>
            <a:r>
              <a:rPr lang="en-US" dirty="0" smtClean="0"/>
              <a:t>. </a:t>
            </a:r>
            <a:r>
              <a:rPr lang="en-US" b="1" dirty="0" smtClean="0"/>
              <a:t>i.e. </a:t>
            </a:r>
            <a:r>
              <a:rPr lang="en-US" dirty="0" smtClean="0"/>
              <a:t>to </a:t>
            </a:r>
            <a:r>
              <a:rPr lang="en-US" dirty="0"/>
              <a:t>reach a level of accuracy where you can predict a structure and use that to design increased or reduced affinity to binding partners without the need for an experimental structure.</a:t>
            </a:r>
          </a:p>
          <a:p>
            <a:pPr fontAlgn="base"/>
            <a:r>
              <a:rPr lang="en-US" dirty="0"/>
              <a:t>People may also want to model </a:t>
            </a:r>
            <a:r>
              <a:rPr lang="en-US" b="1" dirty="0"/>
              <a:t>genetic variation into a protein structure</a:t>
            </a:r>
            <a:r>
              <a:rPr lang="en-US" dirty="0"/>
              <a:t>, from </a:t>
            </a:r>
            <a:r>
              <a:rPr lang="en-US" b="1" dirty="0"/>
              <a:t>site-directed mutations to large insertions and deletions</a:t>
            </a:r>
            <a:r>
              <a:rPr lang="en-US" dirty="0"/>
              <a:t>, to predict the </a:t>
            </a:r>
            <a:r>
              <a:rPr lang="en-US" b="1" dirty="0" smtClean="0"/>
              <a:t>structures</a:t>
            </a:r>
            <a:r>
              <a:rPr lang="en-US" dirty="0" smtClean="0"/>
              <a:t>, </a:t>
            </a:r>
            <a:r>
              <a:rPr lang="en-US" dirty="0"/>
              <a:t>and by extension, the </a:t>
            </a:r>
            <a:r>
              <a:rPr lang="en-US" b="1" dirty="0"/>
              <a:t>biological effects of those variants.</a:t>
            </a:r>
          </a:p>
          <a:p>
            <a:pPr fontAlgn="base"/>
            <a:r>
              <a:rPr lang="en-US" dirty="0"/>
              <a:t>Having tools to probe the </a:t>
            </a:r>
            <a:r>
              <a:rPr lang="en-US" b="1" dirty="0"/>
              <a:t>structure-function relationship </a:t>
            </a:r>
            <a:r>
              <a:rPr lang="en-US" dirty="0"/>
              <a:t>for individual targets is going to become even more important as we try to reduce the time and cost required to do these studies. </a:t>
            </a:r>
          </a:p>
        </p:txBody>
      </p:sp>
    </p:spTree>
    <p:extLst>
      <p:ext uri="{BB962C8B-B14F-4D97-AF65-F5344CB8AC3E}">
        <p14:creationId xmlns:p14="http://schemas.microsoft.com/office/powerpoint/2010/main" val="2507228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3949" y="1017431"/>
            <a:ext cx="10212947" cy="4154984"/>
          </a:xfrm>
          <a:prstGeom prst="rect">
            <a:avLst/>
          </a:prstGeom>
        </p:spPr>
        <p:txBody>
          <a:bodyPr wrap="square">
            <a:spAutoFit/>
          </a:bodyPr>
          <a:lstStyle/>
          <a:p>
            <a:pPr algn="ctr"/>
            <a:r>
              <a:rPr lang="en-US" sz="6600" dirty="0"/>
              <a:t>Tool for Secondary protein structure </a:t>
            </a:r>
            <a:r>
              <a:rPr lang="en-US" sz="6600" dirty="0" smtClean="0"/>
              <a:t>prediction</a:t>
            </a:r>
          </a:p>
          <a:p>
            <a:endParaRPr lang="en-US" sz="6600" dirty="0" smtClean="0"/>
          </a:p>
          <a:p>
            <a:pPr algn="ctr"/>
            <a:r>
              <a:rPr lang="en-US" sz="6600" dirty="0" smtClean="0">
                <a:solidFill>
                  <a:srgbClr val="00B0F0"/>
                </a:solidFill>
              </a:rPr>
              <a:t>GOR/SOPMA/</a:t>
            </a:r>
            <a:r>
              <a:rPr lang="en-US" sz="6600" dirty="0" err="1" smtClean="0">
                <a:solidFill>
                  <a:srgbClr val="00B0F0"/>
                </a:solidFill>
              </a:rPr>
              <a:t>ExPASY</a:t>
            </a:r>
            <a:endParaRPr lang="en-US" sz="6600" dirty="0">
              <a:solidFill>
                <a:srgbClr val="00B0F0"/>
              </a:solidFill>
            </a:endParaRPr>
          </a:p>
        </p:txBody>
      </p:sp>
    </p:spTree>
    <p:extLst>
      <p:ext uri="{BB962C8B-B14F-4D97-AF65-F5344CB8AC3E}">
        <p14:creationId xmlns:p14="http://schemas.microsoft.com/office/powerpoint/2010/main" val="873016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73" t="13336" b="6030"/>
          <a:stretch/>
        </p:blipFill>
        <p:spPr>
          <a:xfrm>
            <a:off x="1" y="1"/>
            <a:ext cx="12274544" cy="56023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927279" y="5885645"/>
            <a:ext cx="10869769" cy="646331"/>
          </a:xfrm>
          <a:prstGeom prst="rect">
            <a:avLst/>
          </a:prstGeom>
          <a:noFill/>
        </p:spPr>
        <p:txBody>
          <a:bodyPr wrap="square" rtlCol="0">
            <a:spAutoFit/>
          </a:bodyPr>
          <a:lstStyle/>
          <a:p>
            <a:r>
              <a:rPr lang="en-US" dirty="0" err="1" smtClean="0"/>
              <a:t>ExPASY</a:t>
            </a:r>
            <a:r>
              <a:rPr lang="en-US" dirty="0"/>
              <a:t>: </a:t>
            </a:r>
            <a:r>
              <a:rPr lang="en-US" dirty="0">
                <a:hlinkClick r:id="rId3" action="ppaction://hlinkpres?slideindex=1&amp;slidetitle="/>
              </a:rPr>
              <a:t>https://www.expasy.org/search/Protein%20secondary%20structure%20prediction%20(coils)?type=keyword</a:t>
            </a:r>
            <a:endParaRPr lang="en-US" dirty="0"/>
          </a:p>
        </p:txBody>
      </p:sp>
    </p:spTree>
    <p:extLst>
      <p:ext uri="{BB962C8B-B14F-4D97-AF65-F5344CB8AC3E}">
        <p14:creationId xmlns:p14="http://schemas.microsoft.com/office/powerpoint/2010/main" val="853448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52021" y="694654"/>
            <a:ext cx="4370786" cy="923330"/>
          </a:xfrm>
          <a:prstGeom prst="rect">
            <a:avLst/>
          </a:prstGeom>
          <a:noFill/>
        </p:spPr>
        <p:txBody>
          <a:bodyPr wrap="square" rtlCol="0">
            <a:spAutoFit/>
          </a:bodyPr>
          <a:lstStyle/>
          <a:p>
            <a:r>
              <a:rPr lang="en-US" dirty="0" smtClean="0"/>
              <a:t>CHOU &amp; FASMAN</a:t>
            </a:r>
            <a:r>
              <a:rPr lang="en-US" dirty="0"/>
              <a:t>: </a:t>
            </a:r>
            <a:r>
              <a:rPr lang="en-US" dirty="0">
                <a:hlinkClick r:id="rId2"/>
              </a:rPr>
              <a:t>http://www.biogem.org/tool/chou-fasman/index.php</a:t>
            </a:r>
            <a:endParaRPr lang="en-US" dirty="0"/>
          </a:p>
        </p:txBody>
      </p:sp>
      <p:pic>
        <p:nvPicPr>
          <p:cNvPr id="4" name="Picture 3"/>
          <p:cNvPicPr>
            <a:picLocks noChangeAspect="1"/>
          </p:cNvPicPr>
          <p:nvPr/>
        </p:nvPicPr>
        <p:blipFill>
          <a:blip r:embed="rId3"/>
          <a:stretch>
            <a:fillRect/>
          </a:stretch>
        </p:blipFill>
        <p:spPr>
          <a:xfrm>
            <a:off x="0" y="0"/>
            <a:ext cx="7210425"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5535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334A0A-52B9-41CB-A2C8-87142B07BE5C}"/>
              </a:ext>
            </a:extLst>
          </p:cNvPr>
          <p:cNvSpPr>
            <a:spLocks noGrp="1"/>
          </p:cNvSpPr>
          <p:nvPr>
            <p:ph type="title"/>
          </p:nvPr>
        </p:nvSpPr>
        <p:spPr>
          <a:xfrm>
            <a:off x="1178416" y="235039"/>
            <a:ext cx="9601200" cy="1485900"/>
          </a:xfrm>
        </p:spPr>
        <p:txBody>
          <a:bodyPr>
            <a:normAutofit/>
          </a:bodyPr>
          <a:lstStyle/>
          <a:p>
            <a:pPr algn="ctr"/>
            <a:r>
              <a:rPr lang="en-US" sz="3600" dirty="0">
                <a:solidFill>
                  <a:srgbClr val="FF0000"/>
                </a:solidFill>
              </a:rPr>
              <a:t>Importance of studying secondary structure prediction</a:t>
            </a:r>
          </a:p>
        </p:txBody>
      </p:sp>
      <p:sp>
        <p:nvSpPr>
          <p:cNvPr id="3" name="Content Placeholder 2">
            <a:extLst>
              <a:ext uri="{FF2B5EF4-FFF2-40B4-BE49-F238E27FC236}">
                <a16:creationId xmlns="" xmlns:a16="http://schemas.microsoft.com/office/drawing/2014/main" id="{0FA54951-6326-4C71-BF23-3F0986458D60}"/>
              </a:ext>
            </a:extLst>
          </p:cNvPr>
          <p:cNvSpPr>
            <a:spLocks noGrp="1"/>
          </p:cNvSpPr>
          <p:nvPr>
            <p:ph idx="1"/>
          </p:nvPr>
        </p:nvSpPr>
        <p:spPr>
          <a:xfrm>
            <a:off x="959475" y="1448872"/>
            <a:ext cx="10966361" cy="5106473"/>
          </a:xfrm>
        </p:spPr>
        <p:txBody>
          <a:bodyPr>
            <a:normAutofit/>
          </a:bodyPr>
          <a:lstStyle/>
          <a:p>
            <a:r>
              <a:rPr lang="en-US" b="1" dirty="0"/>
              <a:t>Protein structure</a:t>
            </a:r>
            <a:r>
              <a:rPr lang="en-US" dirty="0"/>
              <a:t> plays a key </a:t>
            </a:r>
            <a:r>
              <a:rPr lang="en-US" b="1" dirty="0"/>
              <a:t>role</a:t>
            </a:r>
            <a:r>
              <a:rPr lang="en-US" dirty="0"/>
              <a:t> in its </a:t>
            </a:r>
            <a:r>
              <a:rPr lang="en-US" b="1" dirty="0"/>
              <a:t>function</a:t>
            </a:r>
            <a:r>
              <a:rPr lang="en-US" dirty="0"/>
              <a:t>; if a </a:t>
            </a:r>
            <a:r>
              <a:rPr lang="en-US" b="1" dirty="0"/>
              <a:t>protein</a:t>
            </a:r>
            <a:r>
              <a:rPr lang="en-US" dirty="0"/>
              <a:t> loses its shape at any </a:t>
            </a:r>
            <a:r>
              <a:rPr lang="en-US" b="1" dirty="0"/>
              <a:t>structural</a:t>
            </a:r>
            <a:r>
              <a:rPr lang="en-US" dirty="0"/>
              <a:t> level, it may no longer be functional</a:t>
            </a:r>
          </a:p>
          <a:p>
            <a:r>
              <a:rPr lang="en-US" dirty="0"/>
              <a:t>The </a:t>
            </a:r>
            <a:r>
              <a:rPr lang="en-US" b="1" dirty="0"/>
              <a:t>secondary structures</a:t>
            </a:r>
            <a:r>
              <a:rPr lang="en-US" dirty="0"/>
              <a:t> play </a:t>
            </a:r>
            <a:r>
              <a:rPr lang="en-US" b="1" dirty="0"/>
              <a:t>important</a:t>
            </a:r>
            <a:r>
              <a:rPr lang="en-US" dirty="0"/>
              <a:t> roles in </a:t>
            </a:r>
            <a:r>
              <a:rPr lang="en-US" b="1" dirty="0"/>
              <a:t>protein structure</a:t>
            </a:r>
            <a:r>
              <a:rPr lang="en-US" dirty="0"/>
              <a:t> and </a:t>
            </a:r>
            <a:r>
              <a:rPr lang="en-US" b="1" dirty="0"/>
              <a:t>protein</a:t>
            </a:r>
            <a:r>
              <a:rPr lang="en-US" dirty="0"/>
              <a:t> folding.</a:t>
            </a:r>
          </a:p>
          <a:p>
            <a:pPr lvl="0"/>
            <a:r>
              <a:rPr lang="en-US" dirty="0">
                <a:solidFill>
                  <a:schemeClr val="tx1"/>
                </a:solidFill>
                <a:latin typeface="Arial Narrow" pitchFamily="34" charset="0"/>
              </a:rPr>
              <a:t>The </a:t>
            </a:r>
            <a:r>
              <a:rPr lang="en-US" b="1" dirty="0" smtClean="0">
                <a:solidFill>
                  <a:schemeClr val="tx1"/>
                </a:solidFill>
                <a:latin typeface="Arial Narrow" pitchFamily="34" charset="0"/>
              </a:rPr>
              <a:t>sequence–structure gap </a:t>
            </a:r>
            <a:r>
              <a:rPr lang="en-US" dirty="0" smtClean="0">
                <a:solidFill>
                  <a:schemeClr val="tx1"/>
                </a:solidFill>
                <a:latin typeface="Arial Narrow" pitchFamily="34" charset="0"/>
              </a:rPr>
              <a:t>is </a:t>
            </a:r>
            <a:r>
              <a:rPr lang="en-US" dirty="0">
                <a:solidFill>
                  <a:schemeClr val="tx1"/>
                </a:solidFill>
                <a:latin typeface="Arial Narrow" pitchFamily="34" charset="0"/>
              </a:rPr>
              <a:t>rapidly increasing. </a:t>
            </a:r>
            <a:endParaRPr lang="en-US" dirty="0" smtClean="0">
              <a:solidFill>
                <a:schemeClr val="tx1"/>
              </a:solidFill>
              <a:latin typeface="Arial Narrow" pitchFamily="34" charset="0"/>
            </a:endParaRPr>
          </a:p>
          <a:p>
            <a:pPr lvl="0"/>
            <a:r>
              <a:rPr lang="en-US" dirty="0" smtClean="0">
                <a:solidFill>
                  <a:schemeClr val="tx1"/>
                </a:solidFill>
                <a:latin typeface="Arial Narrow" pitchFamily="34" charset="0"/>
              </a:rPr>
              <a:t>Currently</a:t>
            </a:r>
            <a:r>
              <a:rPr lang="en-US" dirty="0">
                <a:solidFill>
                  <a:schemeClr val="tx1"/>
                </a:solidFill>
                <a:latin typeface="Arial Narrow" pitchFamily="34" charset="0"/>
              </a:rPr>
              <a:t>, </a:t>
            </a:r>
            <a:r>
              <a:rPr lang="en-US" b="1" dirty="0">
                <a:solidFill>
                  <a:schemeClr val="tx1"/>
                </a:solidFill>
                <a:latin typeface="Arial Narrow" pitchFamily="34" charset="0"/>
              </a:rPr>
              <a:t>databases for protein sequences </a:t>
            </a:r>
            <a:r>
              <a:rPr lang="en-US" dirty="0">
                <a:solidFill>
                  <a:schemeClr val="tx1"/>
                </a:solidFill>
                <a:latin typeface="Arial Narrow" pitchFamily="34" charset="0"/>
              </a:rPr>
              <a:t>(e.g., SWISS-PROT, GenBank, DDBJ, NCBI reference sequence, EMBL) are </a:t>
            </a:r>
            <a:r>
              <a:rPr lang="en-US" b="1" dirty="0">
                <a:solidFill>
                  <a:schemeClr val="tx1"/>
                </a:solidFill>
                <a:latin typeface="Arial Narrow" pitchFamily="34" charset="0"/>
              </a:rPr>
              <a:t>expanding rapidly</a:t>
            </a:r>
            <a:r>
              <a:rPr lang="en-US" dirty="0">
                <a:solidFill>
                  <a:schemeClr val="tx1"/>
                </a:solidFill>
                <a:latin typeface="Arial Narrow" pitchFamily="34" charset="0"/>
              </a:rPr>
              <a:t>, largely due to </a:t>
            </a:r>
            <a:r>
              <a:rPr lang="en-US" b="1" dirty="0">
                <a:solidFill>
                  <a:schemeClr val="tx1"/>
                </a:solidFill>
                <a:latin typeface="Arial Narrow" pitchFamily="34" charset="0"/>
              </a:rPr>
              <a:t>large-scale genome sequencing projects </a:t>
            </a:r>
            <a:r>
              <a:rPr lang="en-US" dirty="0">
                <a:solidFill>
                  <a:schemeClr val="tx1"/>
                </a:solidFill>
                <a:latin typeface="Arial Narrow" pitchFamily="34" charset="0"/>
              </a:rPr>
              <a:t>at the beginning of 1998</a:t>
            </a:r>
            <a:r>
              <a:rPr lang="en-US" dirty="0" smtClean="0">
                <a:solidFill>
                  <a:schemeClr val="tx1"/>
                </a:solidFill>
                <a:latin typeface="Arial Narrow" pitchFamily="34" charset="0"/>
              </a:rPr>
              <a:t>.</a:t>
            </a:r>
          </a:p>
          <a:p>
            <a:pPr lvl="0"/>
            <a:r>
              <a:rPr lang="en-US" dirty="0" smtClean="0">
                <a:solidFill>
                  <a:schemeClr val="tx1"/>
                </a:solidFill>
                <a:latin typeface="Arial Narrow" pitchFamily="34" charset="0"/>
              </a:rPr>
              <a:t>Therefore </a:t>
            </a:r>
            <a:r>
              <a:rPr lang="en-US" dirty="0">
                <a:solidFill>
                  <a:schemeClr val="tx1"/>
                </a:solidFill>
                <a:latin typeface="Arial Narrow" pitchFamily="34" charset="0"/>
              </a:rPr>
              <a:t>the </a:t>
            </a:r>
            <a:r>
              <a:rPr lang="en-US" b="1" dirty="0">
                <a:solidFill>
                  <a:schemeClr val="tx1"/>
                </a:solidFill>
                <a:latin typeface="Arial Narrow" pitchFamily="34" charset="0"/>
              </a:rPr>
              <a:t>gap between the number of protein structures</a:t>
            </a:r>
            <a:r>
              <a:rPr lang="en-US" dirty="0">
                <a:solidFill>
                  <a:schemeClr val="tx1"/>
                </a:solidFill>
                <a:latin typeface="Arial Narrow" pitchFamily="34" charset="0"/>
              </a:rPr>
              <a:t> in public databases (PDB) and the number of </a:t>
            </a:r>
            <a:r>
              <a:rPr lang="en-US" b="1" dirty="0">
                <a:solidFill>
                  <a:schemeClr val="tx1"/>
                </a:solidFill>
                <a:latin typeface="Arial Narrow" pitchFamily="34" charset="0"/>
              </a:rPr>
              <a:t>known protein sequences is increasing</a:t>
            </a:r>
            <a:r>
              <a:rPr lang="en-US" dirty="0">
                <a:solidFill>
                  <a:schemeClr val="tx1"/>
                </a:solidFill>
                <a:latin typeface="Arial Narrow" pitchFamily="34" charset="0"/>
              </a:rPr>
              <a:t>.  </a:t>
            </a:r>
          </a:p>
          <a:p>
            <a:pPr lvl="0"/>
            <a:r>
              <a:rPr lang="en-US" dirty="0">
                <a:solidFill>
                  <a:schemeClr val="tx1"/>
                </a:solidFill>
                <a:latin typeface="Arial Narrow" pitchFamily="34" charset="0"/>
              </a:rPr>
              <a:t>This implies that despite significant </a:t>
            </a:r>
            <a:r>
              <a:rPr lang="en-US" b="1" dirty="0">
                <a:solidFill>
                  <a:schemeClr val="tx1"/>
                </a:solidFill>
                <a:latin typeface="Arial Narrow" pitchFamily="34" charset="0"/>
              </a:rPr>
              <a:t>improvements of structure determination techniques </a:t>
            </a:r>
            <a:r>
              <a:rPr lang="en-US" dirty="0">
                <a:solidFill>
                  <a:schemeClr val="tx1"/>
                </a:solidFill>
                <a:latin typeface="Arial Narrow" pitchFamily="34" charset="0"/>
              </a:rPr>
              <a:t>(X-ray crystallography, NMR spectroscopy, and electron microscopy), methods are </a:t>
            </a:r>
            <a:r>
              <a:rPr lang="en-US" b="1" dirty="0">
                <a:solidFill>
                  <a:schemeClr val="tx1"/>
                </a:solidFill>
                <a:latin typeface="Arial Narrow" pitchFamily="34" charset="0"/>
              </a:rPr>
              <a:t>not feasible because they are costly,  tedious and time consuming, taking months or even years to complete.</a:t>
            </a:r>
          </a:p>
          <a:p>
            <a:endParaRPr lang="en-US" dirty="0"/>
          </a:p>
        </p:txBody>
      </p:sp>
    </p:spTree>
    <p:extLst>
      <p:ext uri="{BB962C8B-B14F-4D97-AF65-F5344CB8AC3E}">
        <p14:creationId xmlns:p14="http://schemas.microsoft.com/office/powerpoint/2010/main" val="3208542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2283" y="5962917"/>
            <a:ext cx="10457644" cy="369332"/>
          </a:xfrm>
          <a:prstGeom prst="rect">
            <a:avLst/>
          </a:prstGeom>
          <a:noFill/>
        </p:spPr>
        <p:txBody>
          <a:bodyPr wrap="square" rtlCol="0">
            <a:spAutoFit/>
          </a:bodyPr>
          <a:lstStyle/>
          <a:p>
            <a:r>
              <a:rPr lang="en-US" dirty="0" smtClean="0"/>
              <a:t>GOR IV: </a:t>
            </a:r>
            <a:r>
              <a:rPr lang="en-US" dirty="0">
                <a:hlinkClick r:id="rId2"/>
              </a:rPr>
              <a:t>https://npsa-prabi.ibcp.fr/cgi-bin/npsa_automat.pl?page=/NPSA/npsa_gor4.html</a:t>
            </a:r>
            <a:endParaRPr lang="en-US" dirty="0"/>
          </a:p>
        </p:txBody>
      </p:sp>
      <p:pic>
        <p:nvPicPr>
          <p:cNvPr id="4" name="Picture 3"/>
          <p:cNvPicPr>
            <a:picLocks noChangeAspect="1"/>
          </p:cNvPicPr>
          <p:nvPr/>
        </p:nvPicPr>
        <p:blipFill>
          <a:blip r:embed="rId3"/>
          <a:stretch>
            <a:fillRect/>
          </a:stretch>
        </p:blipFill>
        <p:spPr>
          <a:xfrm>
            <a:off x="0" y="0"/>
            <a:ext cx="12208129" cy="53704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75711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214367" cy="53833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2859110" y="5962918"/>
            <a:ext cx="8603061" cy="369332"/>
          </a:xfrm>
          <a:prstGeom prst="rect">
            <a:avLst/>
          </a:prstGeom>
          <a:noFill/>
        </p:spPr>
        <p:txBody>
          <a:bodyPr wrap="none" rtlCol="0">
            <a:spAutoFit/>
          </a:bodyPr>
          <a:lstStyle/>
          <a:p>
            <a:r>
              <a:rPr lang="en-US" dirty="0"/>
              <a:t>PHD: </a:t>
            </a:r>
            <a:r>
              <a:rPr lang="en-US" dirty="0">
                <a:hlinkClick r:id="rId3"/>
              </a:rPr>
              <a:t>https://npsa-prabi.ibcp.fr/cgi-bin/npsa_automat.pl?page=/NPSA/npsa_phd.html</a:t>
            </a:r>
            <a:endParaRPr lang="en-US" dirty="0"/>
          </a:p>
        </p:txBody>
      </p:sp>
    </p:spTree>
    <p:extLst>
      <p:ext uri="{BB962C8B-B14F-4D97-AF65-F5344CB8AC3E}">
        <p14:creationId xmlns:p14="http://schemas.microsoft.com/office/powerpoint/2010/main" val="1565065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5008" y="231819"/>
            <a:ext cx="10431888" cy="4801314"/>
          </a:xfrm>
          <a:prstGeom prst="rect">
            <a:avLst/>
          </a:prstGeom>
        </p:spPr>
        <p:txBody>
          <a:bodyPr wrap="square">
            <a:spAutoFit/>
          </a:bodyPr>
          <a:lstStyle/>
          <a:p>
            <a:pPr algn="ctr"/>
            <a:r>
              <a:rPr lang="en-US" sz="6600" dirty="0" smtClean="0"/>
              <a:t>PRACTICAL</a:t>
            </a:r>
          </a:p>
          <a:p>
            <a:pPr algn="ctr"/>
            <a:r>
              <a:rPr lang="en-US" sz="5400" dirty="0" smtClean="0"/>
              <a:t>Tool </a:t>
            </a:r>
            <a:r>
              <a:rPr lang="en-US" sz="5400" dirty="0"/>
              <a:t>for Secondary protein structure </a:t>
            </a:r>
            <a:r>
              <a:rPr lang="en-US" sz="5400" dirty="0" smtClean="0"/>
              <a:t>prediction</a:t>
            </a:r>
            <a:endParaRPr lang="en-US" sz="6600" dirty="0" smtClean="0"/>
          </a:p>
          <a:p>
            <a:pPr algn="ctr"/>
            <a:r>
              <a:rPr lang="en-US" sz="4400" dirty="0" smtClean="0">
                <a:solidFill>
                  <a:srgbClr val="00B0F0"/>
                </a:solidFill>
              </a:rPr>
              <a:t>CHOU &amp; FASMAN (1</a:t>
            </a:r>
            <a:r>
              <a:rPr lang="en-US" sz="4400" baseline="30000" dirty="0" smtClean="0">
                <a:solidFill>
                  <a:srgbClr val="00B0F0"/>
                </a:solidFill>
              </a:rPr>
              <a:t>st</a:t>
            </a:r>
            <a:r>
              <a:rPr lang="en-US" sz="4400" dirty="0" smtClean="0">
                <a:solidFill>
                  <a:srgbClr val="00B0F0"/>
                </a:solidFill>
              </a:rPr>
              <a:t> generation)</a:t>
            </a:r>
          </a:p>
          <a:p>
            <a:pPr algn="ctr"/>
            <a:r>
              <a:rPr lang="en-US" sz="4400" dirty="0">
                <a:solidFill>
                  <a:srgbClr val="00B0F0"/>
                </a:solidFill>
              </a:rPr>
              <a:t>GOR IV</a:t>
            </a:r>
            <a:r>
              <a:rPr lang="en-US" sz="4400" dirty="0" smtClean="0">
                <a:solidFill>
                  <a:srgbClr val="00B0F0"/>
                </a:solidFill>
              </a:rPr>
              <a:t> (2</a:t>
            </a:r>
            <a:r>
              <a:rPr lang="en-US" sz="4400" baseline="30000" dirty="0" smtClean="0">
                <a:solidFill>
                  <a:srgbClr val="00B0F0"/>
                </a:solidFill>
              </a:rPr>
              <a:t>nd</a:t>
            </a:r>
            <a:r>
              <a:rPr lang="en-US" sz="4400" dirty="0" smtClean="0">
                <a:solidFill>
                  <a:srgbClr val="00B0F0"/>
                </a:solidFill>
              </a:rPr>
              <a:t> Generation)</a:t>
            </a:r>
          </a:p>
          <a:p>
            <a:pPr algn="ctr"/>
            <a:r>
              <a:rPr lang="en-US" sz="4400" dirty="0" smtClean="0">
                <a:solidFill>
                  <a:srgbClr val="00B0F0"/>
                </a:solidFill>
              </a:rPr>
              <a:t>PHD (3</a:t>
            </a:r>
            <a:r>
              <a:rPr lang="en-US" sz="4400" baseline="30000" dirty="0" smtClean="0">
                <a:solidFill>
                  <a:srgbClr val="00B0F0"/>
                </a:solidFill>
              </a:rPr>
              <a:t>rd</a:t>
            </a:r>
            <a:r>
              <a:rPr lang="en-US" sz="4400" dirty="0" smtClean="0">
                <a:solidFill>
                  <a:srgbClr val="00B0F0"/>
                </a:solidFill>
              </a:rPr>
              <a:t> Generation)</a:t>
            </a:r>
          </a:p>
        </p:txBody>
      </p:sp>
    </p:spTree>
    <p:extLst>
      <p:ext uri="{BB962C8B-B14F-4D97-AF65-F5344CB8AC3E}">
        <p14:creationId xmlns:p14="http://schemas.microsoft.com/office/powerpoint/2010/main" val="685726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406001-B2BF-4E07-A10F-13E3FF84AB32}"/>
              </a:ext>
            </a:extLst>
          </p:cNvPr>
          <p:cNvSpPr>
            <a:spLocks noGrp="1"/>
          </p:cNvSpPr>
          <p:nvPr>
            <p:ph type="title"/>
          </p:nvPr>
        </p:nvSpPr>
        <p:spPr>
          <a:xfrm>
            <a:off x="1371600" y="376707"/>
            <a:ext cx="9601200" cy="692239"/>
          </a:xfrm>
        </p:spPr>
        <p:txBody>
          <a:bodyPr>
            <a:normAutofit/>
          </a:bodyPr>
          <a:lstStyle/>
          <a:p>
            <a:pPr algn="ctr"/>
            <a:r>
              <a:rPr lang="en-US" sz="3600" dirty="0" smtClean="0">
                <a:solidFill>
                  <a:srgbClr val="FF0000"/>
                </a:solidFill>
              </a:rPr>
              <a:t>CONT’D</a:t>
            </a:r>
            <a:endParaRPr lang="en-US" sz="3600" dirty="0">
              <a:solidFill>
                <a:srgbClr val="FF0000"/>
              </a:solidFill>
            </a:endParaRPr>
          </a:p>
        </p:txBody>
      </p:sp>
      <p:sp>
        <p:nvSpPr>
          <p:cNvPr id="3" name="Content Placeholder 2">
            <a:extLst>
              <a:ext uri="{FF2B5EF4-FFF2-40B4-BE49-F238E27FC236}">
                <a16:creationId xmlns="" xmlns:a16="http://schemas.microsoft.com/office/drawing/2014/main" id="{FB5F9078-0D6D-414B-A76F-AC36236EF5BF}"/>
              </a:ext>
            </a:extLst>
          </p:cNvPr>
          <p:cNvSpPr>
            <a:spLocks noGrp="1"/>
          </p:cNvSpPr>
          <p:nvPr>
            <p:ph idx="1"/>
          </p:nvPr>
        </p:nvSpPr>
        <p:spPr>
          <a:xfrm>
            <a:off x="959475" y="1371600"/>
            <a:ext cx="10901967" cy="5486400"/>
          </a:xfrm>
        </p:spPr>
        <p:txBody>
          <a:bodyPr>
            <a:normAutofit/>
          </a:bodyPr>
          <a:lstStyle/>
          <a:p>
            <a:r>
              <a:rPr lang="en-US" sz="3200" dirty="0"/>
              <a:t>A </a:t>
            </a:r>
            <a:r>
              <a:rPr lang="en-US" sz="3200" b="1" dirty="0"/>
              <a:t>protein’s</a:t>
            </a:r>
            <a:r>
              <a:rPr lang="en-US" sz="3200" dirty="0"/>
              <a:t> biological function is dictated by the </a:t>
            </a:r>
            <a:r>
              <a:rPr lang="en-US" sz="3200" b="1" dirty="0"/>
              <a:t>arrangement of the atoms in the three dimensional structure</a:t>
            </a:r>
            <a:r>
              <a:rPr lang="en-US" sz="3200" dirty="0"/>
              <a:t>. </a:t>
            </a:r>
            <a:endParaRPr lang="en-US" sz="3200" dirty="0" smtClean="0"/>
          </a:p>
          <a:p>
            <a:r>
              <a:rPr lang="en-US" sz="3200" dirty="0" smtClean="0"/>
              <a:t>This </a:t>
            </a:r>
            <a:r>
              <a:rPr lang="en-US" sz="3200" dirty="0"/>
              <a:t>could be the </a:t>
            </a:r>
            <a:r>
              <a:rPr lang="en-US" sz="3200" b="1" dirty="0"/>
              <a:t>arrangement of catalytic residues </a:t>
            </a:r>
            <a:r>
              <a:rPr lang="en-US" sz="3200" dirty="0"/>
              <a:t>in an </a:t>
            </a:r>
            <a:r>
              <a:rPr lang="en-US" sz="3200" b="1" dirty="0"/>
              <a:t>active site </a:t>
            </a:r>
            <a:r>
              <a:rPr lang="en-US" sz="3200" dirty="0"/>
              <a:t>or </a:t>
            </a:r>
            <a:r>
              <a:rPr lang="en-US" sz="3200" b="1" dirty="0"/>
              <a:t>how a protein </a:t>
            </a:r>
            <a:r>
              <a:rPr lang="en-US" sz="3200" dirty="0"/>
              <a:t>interacts with </a:t>
            </a:r>
            <a:r>
              <a:rPr lang="en-US" sz="3200" b="1" dirty="0"/>
              <a:t>other proteins for structural or other regulatory purposes</a:t>
            </a:r>
            <a:r>
              <a:rPr lang="en-US" sz="3200" dirty="0"/>
              <a:t>. </a:t>
            </a:r>
            <a:endParaRPr lang="en-US" sz="3200" dirty="0" smtClean="0"/>
          </a:p>
          <a:p>
            <a:r>
              <a:rPr lang="en-US" sz="3200" dirty="0" smtClean="0"/>
              <a:t>Having </a:t>
            </a:r>
            <a:r>
              <a:rPr lang="en-US" sz="3200" dirty="0"/>
              <a:t>a </a:t>
            </a:r>
            <a:r>
              <a:rPr lang="en-US" sz="3200" b="1" dirty="0"/>
              <a:t>protein structure </a:t>
            </a:r>
            <a:r>
              <a:rPr lang="en-US" sz="3200" dirty="0"/>
              <a:t>provides a </a:t>
            </a:r>
            <a:r>
              <a:rPr lang="en-US" sz="3200" b="1" dirty="0"/>
              <a:t>greater level of understanding </a:t>
            </a:r>
            <a:r>
              <a:rPr lang="en-US" sz="3200" dirty="0"/>
              <a:t>of how a protein works, which can allow us to </a:t>
            </a:r>
            <a:r>
              <a:rPr lang="en-US" sz="3200" b="1" dirty="0"/>
              <a:t>create hypotheses </a:t>
            </a:r>
            <a:r>
              <a:rPr lang="en-US" sz="3200" dirty="0"/>
              <a:t>about how to </a:t>
            </a:r>
            <a:r>
              <a:rPr lang="en-US" sz="3200" b="1" dirty="0" smtClean="0"/>
              <a:t>affect </a:t>
            </a:r>
            <a:r>
              <a:rPr lang="en-US" sz="3200" b="1" dirty="0"/>
              <a:t>it, control it, or modify it.</a:t>
            </a:r>
            <a:r>
              <a:rPr lang="en-US" sz="3200" dirty="0"/>
              <a:t> </a:t>
            </a:r>
          </a:p>
        </p:txBody>
      </p:sp>
    </p:spTree>
    <p:extLst>
      <p:ext uri="{BB962C8B-B14F-4D97-AF65-F5344CB8AC3E}">
        <p14:creationId xmlns:p14="http://schemas.microsoft.com/office/powerpoint/2010/main" val="8637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759160-6556-4264-B003-29EC7A37487F}"/>
              </a:ext>
            </a:extLst>
          </p:cNvPr>
          <p:cNvSpPr>
            <a:spLocks noGrp="1"/>
          </p:cNvSpPr>
          <p:nvPr>
            <p:ph type="title"/>
          </p:nvPr>
        </p:nvSpPr>
        <p:spPr>
          <a:xfrm>
            <a:off x="1371600" y="338071"/>
            <a:ext cx="9601200" cy="885422"/>
          </a:xfrm>
        </p:spPr>
        <p:txBody>
          <a:bodyPr>
            <a:normAutofit/>
          </a:bodyPr>
          <a:lstStyle/>
          <a:p>
            <a:pPr algn="ctr"/>
            <a:r>
              <a:rPr lang="en-US" sz="3600" dirty="0" smtClean="0">
                <a:solidFill>
                  <a:srgbClr val="FF0000"/>
                </a:solidFill>
              </a:rPr>
              <a:t>CONT’D</a:t>
            </a:r>
            <a:endParaRPr lang="en-US" sz="3600" dirty="0">
              <a:solidFill>
                <a:srgbClr val="FF0000"/>
              </a:solidFill>
            </a:endParaRPr>
          </a:p>
        </p:txBody>
      </p:sp>
      <p:sp>
        <p:nvSpPr>
          <p:cNvPr id="3" name="Content Placeholder 2">
            <a:extLst>
              <a:ext uri="{FF2B5EF4-FFF2-40B4-BE49-F238E27FC236}">
                <a16:creationId xmlns="" xmlns:a16="http://schemas.microsoft.com/office/drawing/2014/main" id="{CB17F83D-705E-4B7A-A09F-95C59FA35A3B}"/>
              </a:ext>
            </a:extLst>
          </p:cNvPr>
          <p:cNvSpPr>
            <a:spLocks noGrp="1"/>
          </p:cNvSpPr>
          <p:nvPr>
            <p:ph idx="1"/>
          </p:nvPr>
        </p:nvSpPr>
        <p:spPr>
          <a:xfrm>
            <a:off x="1010991" y="1120462"/>
            <a:ext cx="10979240" cy="5422006"/>
          </a:xfrm>
        </p:spPr>
        <p:txBody>
          <a:bodyPr>
            <a:normAutofit/>
          </a:bodyPr>
          <a:lstStyle/>
          <a:p>
            <a:pPr lvl="0"/>
            <a:r>
              <a:rPr lang="en-US" sz="2800" dirty="0">
                <a:solidFill>
                  <a:schemeClr val="tx1"/>
                </a:solidFill>
                <a:latin typeface="Arial Narrow" pitchFamily="34" charset="0"/>
              </a:rPr>
              <a:t>Although </a:t>
            </a:r>
            <a:r>
              <a:rPr lang="en-US" sz="2800" b="1" dirty="0">
                <a:solidFill>
                  <a:schemeClr val="tx1"/>
                </a:solidFill>
                <a:latin typeface="Arial Narrow" pitchFamily="34" charset="0"/>
              </a:rPr>
              <a:t>gradual progress </a:t>
            </a:r>
            <a:r>
              <a:rPr lang="en-US" sz="2800" dirty="0">
                <a:solidFill>
                  <a:schemeClr val="tx1"/>
                </a:solidFill>
                <a:latin typeface="Arial Narrow" pitchFamily="34" charset="0"/>
              </a:rPr>
              <a:t>has been made in </a:t>
            </a:r>
            <a:r>
              <a:rPr lang="en-US" sz="2800" b="1" dirty="0">
                <a:solidFill>
                  <a:schemeClr val="tx1"/>
                </a:solidFill>
                <a:latin typeface="Arial Narrow" pitchFamily="34" charset="0"/>
              </a:rPr>
              <a:t>protein 3D structure prediction</a:t>
            </a:r>
            <a:r>
              <a:rPr lang="en-US" sz="2800" dirty="0">
                <a:solidFill>
                  <a:schemeClr val="tx1"/>
                </a:solidFill>
                <a:latin typeface="Arial Narrow" pitchFamily="34" charset="0"/>
              </a:rPr>
              <a:t>, the </a:t>
            </a:r>
            <a:r>
              <a:rPr lang="en-US" sz="2800" b="1" dirty="0">
                <a:solidFill>
                  <a:schemeClr val="tx1"/>
                </a:solidFill>
                <a:latin typeface="Arial Narrow" pitchFamily="34" charset="0"/>
              </a:rPr>
              <a:t>outcomes </a:t>
            </a:r>
            <a:r>
              <a:rPr lang="en-US" sz="2800" dirty="0">
                <a:solidFill>
                  <a:schemeClr val="tx1"/>
                </a:solidFill>
                <a:latin typeface="Arial Narrow" pitchFamily="34" charset="0"/>
              </a:rPr>
              <a:t>have not reached the adequate level of </a:t>
            </a:r>
            <a:r>
              <a:rPr lang="en-US" sz="2800" b="1" dirty="0">
                <a:solidFill>
                  <a:schemeClr val="tx1"/>
                </a:solidFill>
                <a:latin typeface="Arial Narrow" pitchFamily="34" charset="0"/>
              </a:rPr>
              <a:t>structural accuracy </a:t>
            </a:r>
            <a:r>
              <a:rPr lang="en-US" sz="2800" dirty="0">
                <a:solidFill>
                  <a:schemeClr val="tx1"/>
                </a:solidFill>
                <a:latin typeface="Arial Narrow" pitchFamily="34" charset="0"/>
              </a:rPr>
              <a:t>compared to those of the </a:t>
            </a:r>
            <a:r>
              <a:rPr lang="en-US" sz="2800" b="1" dirty="0">
                <a:solidFill>
                  <a:schemeClr val="tx1"/>
                </a:solidFill>
                <a:latin typeface="Arial Narrow" pitchFamily="34" charset="0"/>
              </a:rPr>
              <a:t>experimental methods</a:t>
            </a:r>
            <a:r>
              <a:rPr lang="en-US" sz="2800" dirty="0">
                <a:solidFill>
                  <a:schemeClr val="tx1"/>
                </a:solidFill>
                <a:latin typeface="Arial Narrow" pitchFamily="34" charset="0"/>
              </a:rPr>
              <a:t> of protein structure determination which are the bases of </a:t>
            </a:r>
            <a:r>
              <a:rPr lang="en-US" sz="2800" b="1" dirty="0">
                <a:solidFill>
                  <a:schemeClr val="tx1"/>
                </a:solidFill>
                <a:latin typeface="Arial Narrow" pitchFamily="34" charset="0"/>
              </a:rPr>
              <a:t>performance evaluation </a:t>
            </a:r>
            <a:r>
              <a:rPr lang="en-US" sz="2800" dirty="0">
                <a:solidFill>
                  <a:schemeClr val="tx1"/>
                </a:solidFill>
                <a:latin typeface="Arial Narrow" pitchFamily="34" charset="0"/>
              </a:rPr>
              <a:t>for the quality of protein tertiary structure prediction. </a:t>
            </a:r>
          </a:p>
          <a:p>
            <a:pPr lvl="0"/>
            <a:r>
              <a:rPr lang="en-US" sz="2800" dirty="0">
                <a:solidFill>
                  <a:schemeClr val="tx1"/>
                </a:solidFill>
                <a:latin typeface="Arial Narrow" pitchFamily="34" charset="0"/>
              </a:rPr>
              <a:t>At a structural level, the </a:t>
            </a:r>
            <a:r>
              <a:rPr lang="en-US" sz="2800" b="1" dirty="0">
                <a:solidFill>
                  <a:schemeClr val="tx1"/>
                </a:solidFill>
                <a:latin typeface="Arial Narrow" pitchFamily="34" charset="0"/>
              </a:rPr>
              <a:t>tertiary structure </a:t>
            </a:r>
            <a:r>
              <a:rPr lang="en-US" sz="2800" dirty="0">
                <a:solidFill>
                  <a:schemeClr val="tx1"/>
                </a:solidFill>
                <a:latin typeface="Arial Narrow" pitchFamily="34" charset="0"/>
              </a:rPr>
              <a:t>of a protein can be defined with </a:t>
            </a:r>
            <a:r>
              <a:rPr lang="en-US" sz="2800" b="1" dirty="0">
                <a:solidFill>
                  <a:schemeClr val="tx1"/>
                </a:solidFill>
                <a:latin typeface="Arial Narrow" pitchFamily="34" charset="0"/>
              </a:rPr>
              <a:t>less complexity </a:t>
            </a:r>
            <a:r>
              <a:rPr lang="en-US" sz="2800" dirty="0">
                <a:solidFill>
                  <a:schemeClr val="tx1"/>
                </a:solidFill>
                <a:latin typeface="Arial Narrow" pitchFamily="34" charset="0"/>
              </a:rPr>
              <a:t>by secondary structures which are formed by the </a:t>
            </a:r>
            <a:r>
              <a:rPr lang="en-US" sz="2800" b="1" dirty="0">
                <a:solidFill>
                  <a:schemeClr val="tx1"/>
                </a:solidFill>
                <a:latin typeface="Arial Narrow" pitchFamily="34" charset="0"/>
              </a:rPr>
              <a:t>hydrogen bonds </a:t>
            </a:r>
            <a:r>
              <a:rPr lang="en-US" sz="2800" dirty="0">
                <a:solidFill>
                  <a:schemeClr val="tx1"/>
                </a:solidFill>
                <a:latin typeface="Arial Narrow" pitchFamily="34" charset="0"/>
              </a:rPr>
              <a:t>between the </a:t>
            </a:r>
            <a:r>
              <a:rPr lang="en-US" sz="2800" b="1" dirty="0">
                <a:solidFill>
                  <a:schemeClr val="tx1"/>
                </a:solidFill>
                <a:latin typeface="Arial Narrow" pitchFamily="34" charset="0"/>
              </a:rPr>
              <a:t>amine hydrogen and carbonyl oxygen atoms of a protein’s backbone peptide bonds. </a:t>
            </a:r>
          </a:p>
          <a:p>
            <a:pPr lvl="0"/>
            <a:r>
              <a:rPr lang="en-US" sz="2800" dirty="0">
                <a:solidFill>
                  <a:schemeClr val="tx1"/>
                </a:solidFill>
                <a:latin typeface="Arial Narrow" pitchFamily="34" charset="0"/>
              </a:rPr>
              <a:t>The </a:t>
            </a:r>
            <a:r>
              <a:rPr lang="en-US" sz="2800" b="1" dirty="0">
                <a:solidFill>
                  <a:schemeClr val="tx1"/>
                </a:solidFill>
                <a:latin typeface="Arial Narrow" pitchFamily="34" charset="0"/>
              </a:rPr>
              <a:t>secondary structures </a:t>
            </a:r>
            <a:r>
              <a:rPr lang="en-US" sz="2800" dirty="0">
                <a:solidFill>
                  <a:schemeClr val="tx1"/>
                </a:solidFill>
                <a:latin typeface="Arial Narrow" pitchFamily="34" charset="0"/>
              </a:rPr>
              <a:t>are grouped broadly to </a:t>
            </a:r>
            <a:r>
              <a:rPr lang="en-US" sz="2800" b="1" dirty="0">
                <a:solidFill>
                  <a:schemeClr val="tx1"/>
                </a:solidFill>
                <a:latin typeface="Arial Narrow" pitchFamily="34" charset="0"/>
              </a:rPr>
              <a:t>helices, strands and loops/turns</a:t>
            </a:r>
            <a:r>
              <a:rPr lang="en-US" sz="2800" dirty="0">
                <a:solidFill>
                  <a:schemeClr val="tx1"/>
                </a:solidFill>
                <a:latin typeface="Arial Narrow" pitchFamily="34" charset="0"/>
              </a:rPr>
              <a:t> which exhibit distinct geometrical features in form of regular and repetitive folds, and coils.</a:t>
            </a:r>
          </a:p>
          <a:p>
            <a:endParaRPr lang="en-US" sz="2800" dirty="0">
              <a:solidFill>
                <a:schemeClr val="tx1"/>
              </a:solidFill>
            </a:endParaRPr>
          </a:p>
        </p:txBody>
      </p:sp>
    </p:spTree>
    <p:extLst>
      <p:ext uri="{BB962C8B-B14F-4D97-AF65-F5344CB8AC3E}">
        <p14:creationId xmlns:p14="http://schemas.microsoft.com/office/powerpoint/2010/main" val="251365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834127-FDBF-4A6B-9D52-60F2DC5FF232}"/>
              </a:ext>
            </a:extLst>
          </p:cNvPr>
          <p:cNvSpPr>
            <a:spLocks noGrp="1"/>
          </p:cNvSpPr>
          <p:nvPr>
            <p:ph type="title"/>
          </p:nvPr>
        </p:nvSpPr>
        <p:spPr>
          <a:xfrm>
            <a:off x="1371600" y="273676"/>
            <a:ext cx="9601200" cy="692239"/>
          </a:xfrm>
        </p:spPr>
        <p:txBody>
          <a:bodyPr>
            <a:normAutofit/>
          </a:bodyPr>
          <a:lstStyle/>
          <a:p>
            <a:pPr algn="ctr"/>
            <a:r>
              <a:rPr lang="en-US" sz="3600" dirty="0" smtClean="0">
                <a:solidFill>
                  <a:srgbClr val="FF0000"/>
                </a:solidFill>
              </a:rPr>
              <a:t>CONT’D</a:t>
            </a:r>
            <a:endParaRPr lang="en-US" sz="3600" dirty="0">
              <a:solidFill>
                <a:srgbClr val="FF0000"/>
              </a:solidFill>
            </a:endParaRPr>
          </a:p>
        </p:txBody>
      </p:sp>
      <p:sp>
        <p:nvSpPr>
          <p:cNvPr id="3" name="Content Placeholder 2">
            <a:extLst>
              <a:ext uri="{FF2B5EF4-FFF2-40B4-BE49-F238E27FC236}">
                <a16:creationId xmlns="" xmlns:a16="http://schemas.microsoft.com/office/drawing/2014/main" id="{90AE5968-8A3D-4025-BC24-9720048F2E22}"/>
              </a:ext>
            </a:extLst>
          </p:cNvPr>
          <p:cNvSpPr>
            <a:spLocks noGrp="1"/>
          </p:cNvSpPr>
          <p:nvPr>
            <p:ph idx="1"/>
          </p:nvPr>
        </p:nvSpPr>
        <p:spPr>
          <a:xfrm>
            <a:off x="998113" y="1101143"/>
            <a:ext cx="11017876" cy="5351172"/>
          </a:xfrm>
        </p:spPr>
        <p:txBody>
          <a:bodyPr>
            <a:normAutofit fontScale="92500"/>
          </a:bodyPr>
          <a:lstStyle/>
          <a:p>
            <a:pPr lvl="0"/>
            <a:r>
              <a:rPr lang="en-US" sz="2800" dirty="0">
                <a:solidFill>
                  <a:schemeClr val="tx1"/>
                </a:solidFill>
                <a:latin typeface="Arial Narrow" pitchFamily="34" charset="0"/>
              </a:rPr>
              <a:t>The </a:t>
            </a:r>
            <a:r>
              <a:rPr lang="en-US" sz="2800" b="1" dirty="0">
                <a:solidFill>
                  <a:schemeClr val="tx1"/>
                </a:solidFill>
                <a:latin typeface="Arial Narrow" pitchFamily="34" charset="0"/>
              </a:rPr>
              <a:t>protein secondary structure </a:t>
            </a:r>
            <a:r>
              <a:rPr lang="en-US" sz="2800" dirty="0">
                <a:solidFill>
                  <a:schemeClr val="tx1"/>
                </a:solidFill>
                <a:latin typeface="Arial Narrow" pitchFamily="34" charset="0"/>
              </a:rPr>
              <a:t>(PSS) prediction methods are utilized in </a:t>
            </a:r>
            <a:r>
              <a:rPr lang="en-US" sz="2800" b="1" dirty="0">
                <a:solidFill>
                  <a:schemeClr val="tx1"/>
                </a:solidFill>
                <a:latin typeface="Arial Narrow" pitchFamily="34" charset="0"/>
              </a:rPr>
              <a:t>protein tertiary structure modeling techniques </a:t>
            </a:r>
            <a:r>
              <a:rPr lang="en-US" sz="2800" dirty="0">
                <a:solidFill>
                  <a:schemeClr val="tx1"/>
                </a:solidFill>
                <a:latin typeface="Arial Narrow" pitchFamily="34" charset="0"/>
              </a:rPr>
              <a:t>to achieve two goals: </a:t>
            </a:r>
          </a:p>
          <a:p>
            <a:pPr>
              <a:buNone/>
            </a:pPr>
            <a:r>
              <a:rPr lang="en-US" sz="2800" dirty="0">
                <a:solidFill>
                  <a:schemeClr val="tx1"/>
                </a:solidFill>
                <a:latin typeface="Arial Narrow" pitchFamily="34" charset="0"/>
              </a:rPr>
              <a:t>      </a:t>
            </a:r>
            <a:r>
              <a:rPr lang="en-US" sz="2800" b="1" dirty="0">
                <a:solidFill>
                  <a:schemeClr val="tx1"/>
                </a:solidFill>
                <a:latin typeface="Arial Narrow" pitchFamily="34" charset="0"/>
              </a:rPr>
              <a:t>(1) Reducing the computational cost and complexity of 3D structure modeling.</a:t>
            </a:r>
          </a:p>
          <a:p>
            <a:pPr marL="630238" indent="-630238">
              <a:buNone/>
            </a:pPr>
            <a:r>
              <a:rPr lang="en-US" sz="2800" b="1" dirty="0">
                <a:solidFill>
                  <a:schemeClr val="tx1"/>
                </a:solidFill>
                <a:latin typeface="Arial Narrow" pitchFamily="34" charset="0"/>
              </a:rPr>
              <a:t>      (2) Having benefits from the fact that protein structures are more preserved than   amino acid sequences.</a:t>
            </a:r>
          </a:p>
          <a:p>
            <a:pPr lvl="0"/>
            <a:r>
              <a:rPr lang="en-US" sz="2800" dirty="0">
                <a:solidFill>
                  <a:schemeClr val="tx1"/>
                </a:solidFill>
                <a:latin typeface="Arial Narrow" pitchFamily="34" charset="0"/>
              </a:rPr>
              <a:t>In </a:t>
            </a:r>
            <a:r>
              <a:rPr lang="en-US" sz="2800" b="1" dirty="0">
                <a:solidFill>
                  <a:schemeClr val="tx1"/>
                </a:solidFill>
                <a:latin typeface="Arial Narrow" pitchFamily="34" charset="0"/>
              </a:rPr>
              <a:t>de novo methods</a:t>
            </a:r>
            <a:r>
              <a:rPr lang="en-US" sz="2800" dirty="0">
                <a:solidFill>
                  <a:schemeClr val="tx1"/>
                </a:solidFill>
                <a:latin typeface="Arial Narrow" pitchFamily="34" charset="0"/>
              </a:rPr>
              <a:t>, where </a:t>
            </a:r>
            <a:r>
              <a:rPr lang="en-US" sz="2800" b="1" dirty="0">
                <a:solidFill>
                  <a:schemeClr val="tx1"/>
                </a:solidFill>
                <a:latin typeface="Arial Narrow" pitchFamily="34" charset="0"/>
              </a:rPr>
              <a:t>protein 3D structures </a:t>
            </a:r>
            <a:r>
              <a:rPr lang="en-US" sz="2800" dirty="0">
                <a:solidFill>
                  <a:schemeClr val="tx1"/>
                </a:solidFill>
                <a:latin typeface="Arial Narrow" pitchFamily="34" charset="0"/>
              </a:rPr>
              <a:t>are modeled from amino acid sequences, it has been observed that incorporating </a:t>
            </a:r>
            <a:r>
              <a:rPr lang="en-US" sz="2800" dirty="0" smtClean="0">
                <a:solidFill>
                  <a:schemeClr val="tx1"/>
                </a:solidFill>
                <a:latin typeface="Arial Narrow" pitchFamily="34" charset="0"/>
              </a:rPr>
              <a:t>the </a:t>
            </a:r>
            <a:r>
              <a:rPr lang="en-US" sz="2800" b="1" dirty="0" smtClean="0">
                <a:solidFill>
                  <a:schemeClr val="tx1"/>
                </a:solidFill>
                <a:latin typeface="Arial Narrow" pitchFamily="34" charset="0"/>
              </a:rPr>
              <a:t>information of accurately predicted secondary structures improves greatly the overall performance</a:t>
            </a:r>
            <a:r>
              <a:rPr lang="en-US" sz="2800" dirty="0" smtClean="0">
                <a:solidFill>
                  <a:schemeClr val="tx1"/>
                </a:solidFill>
                <a:latin typeface="Arial Narrow" pitchFamily="34" charset="0"/>
              </a:rPr>
              <a:t>.</a:t>
            </a:r>
            <a:endParaRPr lang="en-US" sz="2800" dirty="0">
              <a:solidFill>
                <a:schemeClr val="tx1"/>
              </a:solidFill>
              <a:latin typeface="Arial Narrow" pitchFamily="34" charset="0"/>
            </a:endParaRPr>
          </a:p>
          <a:p>
            <a:pPr lvl="0"/>
            <a:r>
              <a:rPr lang="en-US" sz="2800" b="1" dirty="0">
                <a:solidFill>
                  <a:schemeClr val="tx1"/>
                </a:solidFill>
                <a:latin typeface="Arial Narrow" pitchFamily="34" charset="0"/>
              </a:rPr>
              <a:t>Protein secondary structure prediction </a:t>
            </a:r>
            <a:r>
              <a:rPr lang="en-US" sz="2800" dirty="0" smtClean="0">
                <a:solidFill>
                  <a:schemeClr val="tx1"/>
                </a:solidFill>
                <a:latin typeface="Arial Narrow" pitchFamily="34" charset="0"/>
              </a:rPr>
              <a:t>is </a:t>
            </a:r>
            <a:r>
              <a:rPr lang="en-US" sz="2800" dirty="0">
                <a:solidFill>
                  <a:schemeClr val="tx1"/>
                </a:solidFill>
                <a:latin typeface="Arial Narrow" pitchFamily="34" charset="0"/>
              </a:rPr>
              <a:t>often an important component of a number of </a:t>
            </a:r>
            <a:r>
              <a:rPr lang="en-US" sz="2800" b="1" dirty="0">
                <a:solidFill>
                  <a:schemeClr val="tx1"/>
                </a:solidFill>
                <a:latin typeface="Arial Narrow" pitchFamily="34" charset="0"/>
              </a:rPr>
              <a:t>computational biology tools for distant homology </a:t>
            </a:r>
            <a:r>
              <a:rPr lang="en-US" sz="2800" dirty="0">
                <a:solidFill>
                  <a:schemeClr val="tx1"/>
                </a:solidFill>
                <a:latin typeface="Arial Narrow" pitchFamily="34" charset="0"/>
              </a:rPr>
              <a:t>detections and multi-sequence alignments.</a:t>
            </a:r>
          </a:p>
          <a:p>
            <a:pPr marL="0" indent="0">
              <a:buNone/>
            </a:pPr>
            <a:endParaRPr lang="en-US" sz="2800" dirty="0">
              <a:solidFill>
                <a:schemeClr val="tx1"/>
              </a:solidFill>
            </a:endParaRPr>
          </a:p>
        </p:txBody>
      </p:sp>
    </p:spTree>
    <p:extLst>
      <p:ext uri="{BB962C8B-B14F-4D97-AF65-F5344CB8AC3E}">
        <p14:creationId xmlns:p14="http://schemas.microsoft.com/office/powerpoint/2010/main" val="139033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E3E067-5731-4B82-A290-4CB8263BAB2E}"/>
              </a:ext>
            </a:extLst>
          </p:cNvPr>
          <p:cNvSpPr>
            <a:spLocks noGrp="1"/>
          </p:cNvSpPr>
          <p:nvPr>
            <p:ph type="title"/>
          </p:nvPr>
        </p:nvSpPr>
        <p:spPr>
          <a:xfrm>
            <a:off x="1371600" y="235040"/>
            <a:ext cx="9601200" cy="1485900"/>
          </a:xfrm>
        </p:spPr>
        <p:txBody>
          <a:bodyPr>
            <a:normAutofit/>
          </a:bodyPr>
          <a:lstStyle/>
          <a:p>
            <a:pPr algn="ctr"/>
            <a:r>
              <a:rPr lang="en-US" sz="3600" dirty="0" smtClean="0">
                <a:solidFill>
                  <a:srgbClr val="FF0000"/>
                </a:solidFill>
              </a:rPr>
              <a:t>CHALLENGES </a:t>
            </a:r>
            <a:r>
              <a:rPr lang="en-US" sz="3600" dirty="0">
                <a:solidFill>
                  <a:srgbClr val="FF0000"/>
                </a:solidFill>
              </a:rPr>
              <a:t>of solving protein structures?</a:t>
            </a:r>
            <a:br>
              <a:rPr lang="en-US" sz="3600" dirty="0">
                <a:solidFill>
                  <a:srgbClr val="FF0000"/>
                </a:solidFill>
              </a:rPr>
            </a:br>
            <a:endParaRPr lang="en-US" sz="3600" dirty="0">
              <a:solidFill>
                <a:srgbClr val="FF0000"/>
              </a:solidFill>
            </a:endParaRPr>
          </a:p>
        </p:txBody>
      </p:sp>
      <p:sp>
        <p:nvSpPr>
          <p:cNvPr id="3" name="Content Placeholder 2">
            <a:extLst>
              <a:ext uri="{FF2B5EF4-FFF2-40B4-BE49-F238E27FC236}">
                <a16:creationId xmlns="" xmlns:a16="http://schemas.microsoft.com/office/drawing/2014/main" id="{0FEBCD8B-AD0C-4A23-91B1-B04AE4B81A2A}"/>
              </a:ext>
            </a:extLst>
          </p:cNvPr>
          <p:cNvSpPr>
            <a:spLocks noGrp="1"/>
          </p:cNvSpPr>
          <p:nvPr>
            <p:ph idx="1"/>
          </p:nvPr>
        </p:nvSpPr>
        <p:spPr>
          <a:xfrm>
            <a:off x="895079" y="1114022"/>
            <a:ext cx="11120909" cy="5402687"/>
          </a:xfrm>
        </p:spPr>
        <p:txBody>
          <a:bodyPr>
            <a:normAutofit/>
          </a:bodyPr>
          <a:lstStyle/>
          <a:p>
            <a:r>
              <a:rPr lang="en-US" dirty="0"/>
              <a:t>From an experimental point of view, the </a:t>
            </a:r>
            <a:r>
              <a:rPr lang="en-US" b="1" dirty="0"/>
              <a:t>largest challenges are cost, time and expertise</a:t>
            </a:r>
            <a:r>
              <a:rPr lang="en-US" dirty="0"/>
              <a:t>. </a:t>
            </a:r>
            <a:endParaRPr lang="en-US" dirty="0" smtClean="0"/>
          </a:p>
          <a:p>
            <a:r>
              <a:rPr lang="en-US" dirty="0" smtClean="0"/>
              <a:t>Solving </a:t>
            </a:r>
            <a:r>
              <a:rPr lang="en-US" dirty="0"/>
              <a:t>structures using </a:t>
            </a:r>
            <a:r>
              <a:rPr lang="en-US" b="1" dirty="0"/>
              <a:t>crystallography and NMR requires extremely specialized training, a high degree of skill, and a lot of luck</a:t>
            </a:r>
            <a:r>
              <a:rPr lang="en-US" dirty="0"/>
              <a:t>. </a:t>
            </a:r>
            <a:endParaRPr lang="en-US" dirty="0" smtClean="0"/>
          </a:p>
          <a:p>
            <a:r>
              <a:rPr lang="en-US" sz="2400" b="1" dirty="0" smtClean="0">
                <a:solidFill>
                  <a:srgbClr val="0070C0"/>
                </a:solidFill>
              </a:rPr>
              <a:t>The </a:t>
            </a:r>
            <a:r>
              <a:rPr lang="en-US" sz="2400" b="1" dirty="0">
                <a:solidFill>
                  <a:srgbClr val="0070C0"/>
                </a:solidFill>
              </a:rPr>
              <a:t>cost of solving a new, unique structure is on the order of $100,000.</a:t>
            </a:r>
          </a:p>
          <a:p>
            <a:r>
              <a:rPr lang="en-US" dirty="0"/>
              <a:t>Given the difficulty of </a:t>
            </a:r>
            <a:r>
              <a:rPr lang="en-US" b="1" dirty="0"/>
              <a:t>solving an experimental structure</a:t>
            </a:r>
            <a:r>
              <a:rPr lang="en-US" dirty="0"/>
              <a:t>, and considering the rate at which new </a:t>
            </a:r>
            <a:r>
              <a:rPr lang="en-US" b="1" dirty="0"/>
              <a:t>protein sequences are discovered</a:t>
            </a:r>
            <a:r>
              <a:rPr lang="en-US" dirty="0"/>
              <a:t>, it has become clear that with today’s technology, we will </a:t>
            </a:r>
            <a:r>
              <a:rPr lang="en-US" sz="3200" b="1" dirty="0">
                <a:solidFill>
                  <a:srgbClr val="0070C0"/>
                </a:solidFill>
              </a:rPr>
              <a:t>not</a:t>
            </a:r>
            <a:r>
              <a:rPr lang="en-US" dirty="0"/>
              <a:t> solve structures for all the </a:t>
            </a:r>
            <a:r>
              <a:rPr lang="en-US" b="1" dirty="0"/>
              <a:t>new proteins being identified and sequenced</a:t>
            </a:r>
            <a:r>
              <a:rPr lang="en-US" dirty="0"/>
              <a:t>. </a:t>
            </a:r>
            <a:endParaRPr lang="en-US" dirty="0" smtClean="0"/>
          </a:p>
          <a:p>
            <a:r>
              <a:rPr lang="en-US" dirty="0" smtClean="0"/>
              <a:t>Comparing </a:t>
            </a:r>
            <a:r>
              <a:rPr lang="en-US" dirty="0"/>
              <a:t>the number of </a:t>
            </a:r>
            <a:r>
              <a:rPr lang="en-US" b="1" dirty="0"/>
              <a:t>protein sequences in </a:t>
            </a:r>
            <a:r>
              <a:rPr lang="en-US" b="1" dirty="0" err="1"/>
              <a:t>UniProt</a:t>
            </a:r>
            <a:r>
              <a:rPr lang="en-US" b="1" dirty="0"/>
              <a:t> </a:t>
            </a:r>
            <a:r>
              <a:rPr lang="en-US" dirty="0"/>
              <a:t>to the number of </a:t>
            </a:r>
            <a:r>
              <a:rPr lang="en-US" b="1" dirty="0"/>
              <a:t>known structures </a:t>
            </a:r>
            <a:r>
              <a:rPr lang="en-US" dirty="0"/>
              <a:t>in the </a:t>
            </a:r>
            <a:r>
              <a:rPr lang="en-US" b="1" dirty="0"/>
              <a:t>PDB</a:t>
            </a:r>
            <a:r>
              <a:rPr lang="en-US" dirty="0"/>
              <a:t>, we see about </a:t>
            </a:r>
            <a:r>
              <a:rPr lang="en-US" sz="2800" b="1" dirty="0">
                <a:solidFill>
                  <a:srgbClr val="0070C0"/>
                </a:solidFill>
              </a:rPr>
              <a:t>400 times more sequences than structures</a:t>
            </a:r>
            <a:r>
              <a:rPr lang="en-US" dirty="0"/>
              <a:t>. </a:t>
            </a:r>
            <a:endParaRPr lang="en-US" dirty="0" smtClean="0"/>
          </a:p>
          <a:p>
            <a:r>
              <a:rPr lang="en-US" sz="2400" b="1" dirty="0" smtClean="0"/>
              <a:t>So </a:t>
            </a:r>
            <a:r>
              <a:rPr lang="en-US" sz="2400" b="1" dirty="0"/>
              <a:t>we’re not going to catch up any time soon</a:t>
            </a:r>
            <a:r>
              <a:rPr lang="en-US" dirty="0"/>
              <a:t>. </a:t>
            </a:r>
            <a:endParaRPr lang="en-US" dirty="0" smtClean="0"/>
          </a:p>
          <a:p>
            <a:r>
              <a:rPr lang="en-US" sz="2800" dirty="0" smtClean="0">
                <a:solidFill>
                  <a:srgbClr val="0070C0"/>
                </a:solidFill>
              </a:rPr>
              <a:t>Finding </a:t>
            </a:r>
            <a:r>
              <a:rPr lang="en-US" sz="2800" dirty="0">
                <a:solidFill>
                  <a:srgbClr val="0070C0"/>
                </a:solidFill>
              </a:rPr>
              <a:t>alternative ways to predict a protein structure becomes more and more important as this gap increases.</a:t>
            </a:r>
          </a:p>
        </p:txBody>
      </p:sp>
    </p:spTree>
    <p:extLst>
      <p:ext uri="{BB962C8B-B14F-4D97-AF65-F5344CB8AC3E}">
        <p14:creationId xmlns:p14="http://schemas.microsoft.com/office/powerpoint/2010/main" val="320824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5531C5B-F74E-4336-9FEA-3FD108BEAAA1}"/>
              </a:ext>
            </a:extLst>
          </p:cNvPr>
          <p:cNvPicPr>
            <a:picLocks noChangeAspect="1"/>
          </p:cNvPicPr>
          <p:nvPr/>
        </p:nvPicPr>
        <p:blipFill rotWithShape="1">
          <a:blip r:embed="rId2"/>
          <a:srcRect l="12637" t="27418" r="37950" b="24131"/>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027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27C629-F0B7-4CD8-B843-4EEBD059B424}"/>
              </a:ext>
            </a:extLst>
          </p:cNvPr>
          <p:cNvSpPr>
            <a:spLocks noGrp="1"/>
          </p:cNvSpPr>
          <p:nvPr>
            <p:ph type="title"/>
          </p:nvPr>
        </p:nvSpPr>
        <p:spPr>
          <a:xfrm>
            <a:off x="682579" y="193183"/>
            <a:ext cx="11809925" cy="756633"/>
          </a:xfrm>
        </p:spPr>
        <p:txBody>
          <a:bodyPr>
            <a:noAutofit/>
          </a:bodyPr>
          <a:lstStyle/>
          <a:p>
            <a:pPr algn="ctr"/>
            <a:r>
              <a:rPr lang="en-US" sz="3200" dirty="0">
                <a:solidFill>
                  <a:srgbClr val="FF0000"/>
                </a:solidFill>
              </a:rPr>
              <a:t>How </a:t>
            </a:r>
            <a:r>
              <a:rPr lang="en-US" sz="3200" dirty="0" smtClean="0">
                <a:solidFill>
                  <a:srgbClr val="FF0000"/>
                </a:solidFill>
              </a:rPr>
              <a:t>protein </a:t>
            </a:r>
            <a:r>
              <a:rPr lang="en-US" sz="3200" dirty="0">
                <a:solidFill>
                  <a:srgbClr val="FF0000"/>
                </a:solidFill>
              </a:rPr>
              <a:t>structure prediction programs help </a:t>
            </a:r>
            <a:r>
              <a:rPr lang="en-US" sz="3200" dirty="0" smtClean="0">
                <a:solidFill>
                  <a:srgbClr val="FF0000"/>
                </a:solidFill>
              </a:rPr>
              <a:t>bridging this gap</a:t>
            </a:r>
            <a:r>
              <a:rPr lang="en-US" sz="3200" dirty="0">
                <a:solidFill>
                  <a:srgbClr val="FF0000"/>
                </a:solidFill>
              </a:rPr>
              <a:t>?</a:t>
            </a:r>
            <a:br>
              <a:rPr lang="en-US" sz="3200" dirty="0">
                <a:solidFill>
                  <a:srgbClr val="FF0000"/>
                </a:solidFill>
              </a:rPr>
            </a:br>
            <a:endParaRPr lang="en-US" sz="3200" dirty="0">
              <a:solidFill>
                <a:srgbClr val="FF0000"/>
              </a:solidFill>
            </a:endParaRPr>
          </a:p>
        </p:txBody>
      </p:sp>
      <p:sp>
        <p:nvSpPr>
          <p:cNvPr id="3" name="Content Placeholder 2">
            <a:extLst>
              <a:ext uri="{FF2B5EF4-FFF2-40B4-BE49-F238E27FC236}">
                <a16:creationId xmlns="" xmlns:a16="http://schemas.microsoft.com/office/drawing/2014/main" id="{15BA2DF5-1A00-4235-B216-7A9B00BF3A83}"/>
              </a:ext>
            </a:extLst>
          </p:cNvPr>
          <p:cNvSpPr>
            <a:spLocks noGrp="1"/>
          </p:cNvSpPr>
          <p:nvPr>
            <p:ph idx="1"/>
          </p:nvPr>
        </p:nvSpPr>
        <p:spPr>
          <a:xfrm>
            <a:off x="714777" y="949816"/>
            <a:ext cx="11365606" cy="5721440"/>
          </a:xfrm>
        </p:spPr>
        <p:txBody>
          <a:bodyPr>
            <a:normAutofit/>
          </a:bodyPr>
          <a:lstStyle/>
          <a:p>
            <a:pPr fontAlgn="base"/>
            <a:r>
              <a:rPr lang="en-US" sz="2400" dirty="0"/>
              <a:t>Many </a:t>
            </a:r>
            <a:r>
              <a:rPr lang="en-US" sz="2400" b="1" dirty="0"/>
              <a:t>tools</a:t>
            </a:r>
            <a:r>
              <a:rPr lang="en-US" sz="2400" dirty="0"/>
              <a:t> for </a:t>
            </a:r>
            <a:r>
              <a:rPr lang="en-US" sz="2400" b="1" dirty="0"/>
              <a:t>protein structure prediction </a:t>
            </a:r>
            <a:r>
              <a:rPr lang="en-US" sz="2400" dirty="0"/>
              <a:t>rely on </a:t>
            </a:r>
            <a:r>
              <a:rPr lang="en-US" sz="2800" b="1" dirty="0">
                <a:solidFill>
                  <a:srgbClr val="0070C0"/>
                </a:solidFill>
              </a:rPr>
              <a:t>homology modeling</a:t>
            </a:r>
            <a:r>
              <a:rPr lang="en-US" sz="2400" dirty="0"/>
              <a:t>. </a:t>
            </a:r>
            <a:endParaRPr lang="en-US" sz="2400" dirty="0" smtClean="0"/>
          </a:p>
          <a:p>
            <a:pPr fontAlgn="base"/>
            <a:r>
              <a:rPr lang="en-US" sz="2400" dirty="0" smtClean="0"/>
              <a:t>This </a:t>
            </a:r>
            <a:r>
              <a:rPr lang="en-US" sz="2400" dirty="0"/>
              <a:t>works by using </a:t>
            </a:r>
            <a:r>
              <a:rPr lang="en-US" sz="2800" b="1" dirty="0">
                <a:solidFill>
                  <a:srgbClr val="0070C0"/>
                </a:solidFill>
              </a:rPr>
              <a:t>sequence alignment to identify proteins </a:t>
            </a:r>
            <a:r>
              <a:rPr lang="en-US" sz="2400" dirty="0"/>
              <a:t>that have a </a:t>
            </a:r>
            <a:r>
              <a:rPr lang="en-US" sz="2800" b="1" dirty="0">
                <a:solidFill>
                  <a:srgbClr val="0070C0"/>
                </a:solidFill>
              </a:rPr>
              <a:t>high degree of sequence similarity in the Protein Data Bank</a:t>
            </a:r>
            <a:r>
              <a:rPr lang="en-US" sz="2400" dirty="0"/>
              <a:t>. </a:t>
            </a:r>
            <a:endParaRPr lang="en-US" sz="2400" dirty="0" smtClean="0"/>
          </a:p>
          <a:p>
            <a:pPr fontAlgn="base"/>
            <a:r>
              <a:rPr lang="en-US" sz="2400" dirty="0" smtClean="0"/>
              <a:t>These </a:t>
            </a:r>
            <a:r>
              <a:rPr lang="en-US" sz="2400" dirty="0"/>
              <a:t>methods work </a:t>
            </a:r>
            <a:r>
              <a:rPr lang="en-US" sz="2400" dirty="0" smtClean="0"/>
              <a:t>well for </a:t>
            </a:r>
            <a:r>
              <a:rPr lang="en-US" sz="2400" dirty="0"/>
              <a:t>proteins with </a:t>
            </a:r>
            <a:r>
              <a:rPr lang="en-US" sz="2400" b="1" dirty="0"/>
              <a:t>at least 70% sequence identity</a:t>
            </a:r>
            <a:r>
              <a:rPr lang="en-US" sz="2400" dirty="0"/>
              <a:t>. </a:t>
            </a:r>
            <a:endParaRPr lang="en-US" sz="2400" dirty="0" smtClean="0"/>
          </a:p>
          <a:p>
            <a:pPr fontAlgn="base"/>
            <a:r>
              <a:rPr lang="en-US" sz="3200" b="1" dirty="0" smtClean="0">
                <a:solidFill>
                  <a:srgbClr val="0070C0"/>
                </a:solidFill>
              </a:rPr>
              <a:t>But </a:t>
            </a:r>
            <a:r>
              <a:rPr lang="en-US" sz="3200" b="1" dirty="0">
                <a:solidFill>
                  <a:srgbClr val="0070C0"/>
                </a:solidFill>
              </a:rPr>
              <a:t>relying on sequence similarity alone has its weaknesses</a:t>
            </a:r>
            <a:r>
              <a:rPr lang="en-US" sz="2400" dirty="0"/>
              <a:t>. </a:t>
            </a:r>
            <a:endParaRPr lang="en-US" sz="2400" dirty="0" smtClean="0"/>
          </a:p>
          <a:p>
            <a:pPr fontAlgn="base"/>
            <a:r>
              <a:rPr lang="en-US" sz="2400" dirty="0" smtClean="0"/>
              <a:t>As </a:t>
            </a:r>
            <a:r>
              <a:rPr lang="en-US" sz="2400" dirty="0"/>
              <a:t>you get </a:t>
            </a:r>
            <a:r>
              <a:rPr lang="en-US" sz="2400" b="1" dirty="0">
                <a:solidFill>
                  <a:srgbClr val="0070C0"/>
                </a:solidFill>
              </a:rPr>
              <a:t>closer to 50% sequence identity</a:t>
            </a:r>
            <a:r>
              <a:rPr lang="en-US" sz="2400" dirty="0">
                <a:solidFill>
                  <a:srgbClr val="0070C0"/>
                </a:solidFill>
              </a:rPr>
              <a:t>, it becomes </a:t>
            </a:r>
            <a:r>
              <a:rPr lang="en-US" sz="2400" b="1" dirty="0">
                <a:solidFill>
                  <a:srgbClr val="0070C0"/>
                </a:solidFill>
              </a:rPr>
              <a:t>difficult to select templates</a:t>
            </a:r>
            <a:r>
              <a:rPr lang="en-US" sz="2400" dirty="0"/>
              <a:t>. </a:t>
            </a:r>
            <a:endParaRPr lang="en-US" sz="2400" dirty="0" smtClean="0"/>
          </a:p>
          <a:p>
            <a:pPr fontAlgn="base"/>
            <a:r>
              <a:rPr lang="en-US" sz="2400" dirty="0" smtClean="0"/>
              <a:t>Where as </a:t>
            </a:r>
            <a:r>
              <a:rPr lang="en-US" sz="2400" dirty="0"/>
              <a:t>you get </a:t>
            </a:r>
            <a:r>
              <a:rPr lang="en-US" sz="2400" b="1" dirty="0">
                <a:solidFill>
                  <a:srgbClr val="0070C0"/>
                </a:solidFill>
              </a:rPr>
              <a:t>closer to the 30% sequence identity level, or the “twilight-zone</a:t>
            </a:r>
            <a:r>
              <a:rPr lang="en-US" sz="2400" dirty="0"/>
              <a:t>,” it becomes </a:t>
            </a:r>
            <a:r>
              <a:rPr lang="en-US" sz="2400" b="1" dirty="0">
                <a:solidFill>
                  <a:srgbClr val="0070C0"/>
                </a:solidFill>
              </a:rPr>
              <a:t>exceedingly difficult, because any two random pairs of proteins can have this level of sequence identity</a:t>
            </a:r>
            <a:r>
              <a:rPr lang="en-US" sz="2400" dirty="0"/>
              <a:t>.</a:t>
            </a:r>
          </a:p>
          <a:p>
            <a:pPr fontAlgn="base"/>
            <a:r>
              <a:rPr lang="en-US" sz="2400" dirty="0" smtClean="0"/>
              <a:t>Therefore many </a:t>
            </a:r>
            <a:r>
              <a:rPr lang="en-US" sz="2400" b="1" dirty="0" smtClean="0"/>
              <a:t>tools uses </a:t>
            </a:r>
            <a:r>
              <a:rPr lang="en-US" sz="2400" b="1" dirty="0"/>
              <a:t>a hybrid approach </a:t>
            </a:r>
            <a:r>
              <a:rPr lang="en-US" sz="2400" dirty="0"/>
              <a:t>that uses </a:t>
            </a:r>
            <a:r>
              <a:rPr lang="en-US" sz="2400" b="1" dirty="0"/>
              <a:t>protein threading to select </a:t>
            </a:r>
            <a:r>
              <a:rPr lang="en-US" sz="2400" b="1" dirty="0" smtClean="0"/>
              <a:t>templates</a:t>
            </a:r>
            <a:r>
              <a:rPr lang="en-US" sz="2400" dirty="0"/>
              <a:t> </a:t>
            </a:r>
            <a:r>
              <a:rPr lang="en-US" sz="2400" dirty="0" smtClean="0"/>
              <a:t>which predict the </a:t>
            </a:r>
            <a:r>
              <a:rPr lang="en-US" sz="2400" b="1" dirty="0" smtClean="0"/>
              <a:t>solvent </a:t>
            </a:r>
            <a:r>
              <a:rPr lang="en-US" sz="2400" b="1" dirty="0"/>
              <a:t>accessibility, and predicted internal contacts</a:t>
            </a:r>
            <a:r>
              <a:rPr lang="en-US" sz="2400" dirty="0"/>
              <a:t>, </a:t>
            </a:r>
            <a:r>
              <a:rPr lang="en-US" sz="2400" b="1" dirty="0"/>
              <a:t>in addition to sequence similarity</a:t>
            </a:r>
            <a:r>
              <a:rPr lang="en-US" sz="2400" dirty="0"/>
              <a:t>. </a:t>
            </a:r>
          </a:p>
        </p:txBody>
      </p:sp>
    </p:spTree>
    <p:extLst>
      <p:ext uri="{BB962C8B-B14F-4D97-AF65-F5344CB8AC3E}">
        <p14:creationId xmlns:p14="http://schemas.microsoft.com/office/powerpoint/2010/main" val="4804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19976D-6304-42DD-96DA-3D6D65AF778A}"/>
              </a:ext>
            </a:extLst>
          </p:cNvPr>
          <p:cNvSpPr>
            <a:spLocks noGrp="1"/>
          </p:cNvSpPr>
          <p:nvPr>
            <p:ph type="title"/>
          </p:nvPr>
        </p:nvSpPr>
        <p:spPr>
          <a:xfrm>
            <a:off x="824248" y="235039"/>
            <a:ext cx="11088710" cy="756634"/>
          </a:xfrm>
        </p:spPr>
        <p:txBody>
          <a:bodyPr>
            <a:normAutofit fontScale="90000"/>
          </a:bodyPr>
          <a:lstStyle/>
          <a:p>
            <a:pPr algn="ctr"/>
            <a:r>
              <a:rPr lang="en-US" sz="3200" dirty="0">
                <a:solidFill>
                  <a:srgbClr val="FF0000"/>
                </a:solidFill>
              </a:rPr>
              <a:t>How does one know if a </a:t>
            </a:r>
            <a:r>
              <a:rPr lang="en-US" sz="3600" b="1" dirty="0">
                <a:solidFill>
                  <a:schemeClr val="accent4">
                    <a:lumMod val="75000"/>
                  </a:schemeClr>
                </a:solidFill>
              </a:rPr>
              <a:t>predicted model </a:t>
            </a:r>
            <a:r>
              <a:rPr lang="en-US" sz="3200" dirty="0">
                <a:solidFill>
                  <a:srgbClr val="FF0000"/>
                </a:solidFill>
              </a:rPr>
              <a:t>is </a:t>
            </a:r>
            <a:r>
              <a:rPr lang="en-US" sz="3600" b="1" dirty="0">
                <a:solidFill>
                  <a:schemeClr val="accent4">
                    <a:lumMod val="75000"/>
                  </a:schemeClr>
                </a:solidFill>
              </a:rPr>
              <a:t>accurate</a:t>
            </a:r>
            <a:r>
              <a:rPr lang="en-US" sz="3200" dirty="0">
                <a:solidFill>
                  <a:srgbClr val="FF0000"/>
                </a:solidFill>
              </a:rPr>
              <a:t>?</a:t>
            </a:r>
            <a:br>
              <a:rPr lang="en-US" sz="3200" dirty="0">
                <a:solidFill>
                  <a:srgbClr val="FF0000"/>
                </a:solidFill>
              </a:rPr>
            </a:br>
            <a:endParaRPr lang="en-US" sz="3200" dirty="0">
              <a:solidFill>
                <a:srgbClr val="FF0000"/>
              </a:solidFill>
            </a:endParaRPr>
          </a:p>
        </p:txBody>
      </p:sp>
      <p:sp>
        <p:nvSpPr>
          <p:cNvPr id="3" name="Content Placeholder 2">
            <a:extLst>
              <a:ext uri="{FF2B5EF4-FFF2-40B4-BE49-F238E27FC236}">
                <a16:creationId xmlns="" xmlns:a16="http://schemas.microsoft.com/office/drawing/2014/main" id="{3A8903DF-18CB-4048-B815-DEFCCAC1D476}"/>
              </a:ext>
            </a:extLst>
          </p:cNvPr>
          <p:cNvSpPr>
            <a:spLocks noGrp="1"/>
          </p:cNvSpPr>
          <p:nvPr>
            <p:ph idx="1"/>
          </p:nvPr>
        </p:nvSpPr>
        <p:spPr>
          <a:xfrm>
            <a:off x="824248" y="830685"/>
            <a:ext cx="10889088" cy="5853450"/>
          </a:xfrm>
        </p:spPr>
        <p:txBody>
          <a:bodyPr>
            <a:normAutofit/>
          </a:bodyPr>
          <a:lstStyle/>
          <a:p>
            <a:pPr fontAlgn="base"/>
            <a:r>
              <a:rPr lang="en-US" dirty="0"/>
              <a:t>In structure prediction, it is important to have </a:t>
            </a:r>
            <a:r>
              <a:rPr lang="en-US" sz="2400" b="1" dirty="0"/>
              <a:t>tools to understand how much confidence you can have in predicted models. </a:t>
            </a:r>
            <a:endParaRPr lang="en-US" sz="2400" b="1" dirty="0" smtClean="0"/>
          </a:p>
          <a:p>
            <a:pPr fontAlgn="base"/>
            <a:r>
              <a:rPr lang="en-US" dirty="0" smtClean="0"/>
              <a:t>In </a:t>
            </a:r>
            <a:r>
              <a:rPr lang="en-US" dirty="0"/>
              <a:t>turn, models can be used for </a:t>
            </a:r>
            <a:r>
              <a:rPr lang="en-US" b="1" dirty="0"/>
              <a:t>different purposes </a:t>
            </a:r>
            <a:r>
              <a:rPr lang="en-US" dirty="0"/>
              <a:t>depending upon their </a:t>
            </a:r>
            <a:r>
              <a:rPr lang="en-US" b="1" dirty="0"/>
              <a:t>confidence scores</a:t>
            </a:r>
            <a:r>
              <a:rPr lang="en-US" dirty="0"/>
              <a:t>. </a:t>
            </a:r>
          </a:p>
          <a:p>
            <a:pPr marL="0" indent="0" fontAlgn="base">
              <a:buNone/>
            </a:pPr>
            <a:r>
              <a:rPr lang="en-US" sz="2400" b="1" dirty="0" smtClean="0"/>
              <a:t> i.e. </a:t>
            </a:r>
          </a:p>
          <a:p>
            <a:pPr fontAlgn="base">
              <a:buFont typeface="Wingdings" panose="05000000000000000000" pitchFamily="2" charset="2"/>
              <a:buChar char="Ø"/>
            </a:pPr>
            <a:r>
              <a:rPr lang="en-US" b="1" dirty="0" smtClean="0">
                <a:solidFill>
                  <a:schemeClr val="accent4">
                    <a:lumMod val="75000"/>
                  </a:schemeClr>
                </a:solidFill>
              </a:rPr>
              <a:t>Lower </a:t>
            </a:r>
            <a:r>
              <a:rPr lang="en-US" b="1" dirty="0">
                <a:solidFill>
                  <a:schemeClr val="accent4">
                    <a:lumMod val="75000"/>
                  </a:schemeClr>
                </a:solidFill>
              </a:rPr>
              <a:t>confidence models </a:t>
            </a:r>
            <a:r>
              <a:rPr lang="en-US" b="1" dirty="0"/>
              <a:t>can be used to </a:t>
            </a:r>
            <a:r>
              <a:rPr lang="en-US" b="1" dirty="0">
                <a:solidFill>
                  <a:srgbClr val="00B0F0"/>
                </a:solidFill>
              </a:rPr>
              <a:t>predict domain </a:t>
            </a:r>
            <a:r>
              <a:rPr lang="en-US" b="1" dirty="0" smtClean="0">
                <a:solidFill>
                  <a:srgbClr val="00B0F0"/>
                </a:solidFill>
              </a:rPr>
              <a:t>boundaries</a:t>
            </a:r>
          </a:p>
          <a:p>
            <a:pPr fontAlgn="base">
              <a:buFont typeface="Wingdings" panose="05000000000000000000" pitchFamily="2" charset="2"/>
              <a:buChar char="Ø"/>
            </a:pPr>
            <a:r>
              <a:rPr lang="en-US" b="1" dirty="0" smtClean="0">
                <a:solidFill>
                  <a:schemeClr val="accent4">
                    <a:lumMod val="75000"/>
                  </a:schemeClr>
                </a:solidFill>
              </a:rPr>
              <a:t>mid-level </a:t>
            </a:r>
            <a:r>
              <a:rPr lang="en-US" b="1" dirty="0">
                <a:solidFill>
                  <a:schemeClr val="accent4">
                    <a:lumMod val="75000"/>
                  </a:schemeClr>
                </a:solidFill>
              </a:rPr>
              <a:t>confidence models </a:t>
            </a:r>
            <a:r>
              <a:rPr lang="en-US" dirty="0"/>
              <a:t>are reasonable for doing </a:t>
            </a:r>
            <a:r>
              <a:rPr lang="en-US" b="1" dirty="0">
                <a:solidFill>
                  <a:srgbClr val="00B0F0"/>
                </a:solidFill>
              </a:rPr>
              <a:t>protein design experiments, creating site-directed mutations, and predicting binding </a:t>
            </a:r>
            <a:r>
              <a:rPr lang="en-US" b="1" dirty="0" smtClean="0">
                <a:solidFill>
                  <a:srgbClr val="00B0F0"/>
                </a:solidFill>
              </a:rPr>
              <a:t>sites.</a:t>
            </a:r>
            <a:endParaRPr lang="en-US" dirty="0" smtClean="0"/>
          </a:p>
          <a:p>
            <a:pPr fontAlgn="base">
              <a:buFont typeface="Wingdings" panose="05000000000000000000" pitchFamily="2" charset="2"/>
              <a:buChar char="Ø"/>
            </a:pPr>
            <a:r>
              <a:rPr lang="en-US" b="1" dirty="0">
                <a:solidFill>
                  <a:schemeClr val="accent4">
                    <a:lumMod val="75000"/>
                  </a:schemeClr>
                </a:solidFill>
              </a:rPr>
              <a:t>models with the highest confidence scores </a:t>
            </a:r>
            <a:r>
              <a:rPr lang="en-US" dirty="0"/>
              <a:t>are appropriate </a:t>
            </a:r>
            <a:r>
              <a:rPr lang="en-US" b="1" dirty="0">
                <a:solidFill>
                  <a:srgbClr val="00B0F0"/>
                </a:solidFill>
              </a:rPr>
              <a:t>for</a:t>
            </a:r>
            <a:r>
              <a:rPr lang="en-US" dirty="0"/>
              <a:t> </a:t>
            </a:r>
            <a:r>
              <a:rPr lang="en-US" b="1" dirty="0">
                <a:solidFill>
                  <a:srgbClr val="00B0F0"/>
                </a:solidFill>
              </a:rPr>
              <a:t>workflows like ligand and small molecule docking, virtual drug screening, and protein-protein docking.</a:t>
            </a:r>
          </a:p>
          <a:p>
            <a:pPr fontAlgn="base"/>
            <a:r>
              <a:rPr lang="en-US" dirty="0"/>
              <a:t>In the end, people will always ask if </a:t>
            </a:r>
            <a:r>
              <a:rPr lang="en-US" sz="2800" b="1" dirty="0">
                <a:solidFill>
                  <a:srgbClr val="002060"/>
                </a:solidFill>
              </a:rPr>
              <a:t>experimental evidence is needed to prove the predicted models are correct</a:t>
            </a:r>
            <a:r>
              <a:rPr lang="en-US" sz="2800" dirty="0"/>
              <a:t>.</a:t>
            </a:r>
            <a:r>
              <a:rPr lang="en-US" dirty="0"/>
              <a:t> </a:t>
            </a:r>
            <a:endParaRPr lang="en-US" dirty="0" smtClean="0"/>
          </a:p>
          <a:p>
            <a:pPr fontAlgn="base"/>
            <a:r>
              <a:rPr lang="en-US" sz="2800" b="1" dirty="0" smtClean="0">
                <a:solidFill>
                  <a:srgbClr val="002060"/>
                </a:solidFill>
              </a:rPr>
              <a:t>Experimental </a:t>
            </a:r>
            <a:r>
              <a:rPr lang="en-US" sz="2800" b="1" dirty="0">
                <a:solidFill>
                  <a:srgbClr val="002060"/>
                </a:solidFill>
              </a:rPr>
              <a:t>validation will still be important, but that doesn’t have to be experimental structure determination.</a:t>
            </a:r>
          </a:p>
          <a:p>
            <a:endParaRPr lang="en-US" dirty="0"/>
          </a:p>
        </p:txBody>
      </p:sp>
    </p:spTree>
    <p:extLst>
      <p:ext uri="{BB962C8B-B14F-4D97-AF65-F5344CB8AC3E}">
        <p14:creationId xmlns:p14="http://schemas.microsoft.com/office/powerpoint/2010/main" val="950791440"/>
      </p:ext>
    </p:extLst>
  </p:cSld>
  <p:clrMapOvr>
    <a:masterClrMapping/>
  </p:clrMapOvr>
</p:sld>
</file>

<file path=ppt/theme/theme1.xml><?xml version="1.0" encoding="utf-8"?>
<a:theme xmlns:a="http://schemas.openxmlformats.org/drawingml/2006/main" name="Cro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1928</TotalTime>
  <Words>1606</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 Narrow</vt:lpstr>
      <vt:lpstr>Bodoni MT Condensed</vt:lpstr>
      <vt:lpstr>Calibri</vt:lpstr>
      <vt:lpstr>Franklin Gothic Book</vt:lpstr>
      <vt:lpstr>Wingdings</vt:lpstr>
      <vt:lpstr>Crop</vt:lpstr>
      <vt:lpstr>Protein  Secondary  Structure  Prediction</vt:lpstr>
      <vt:lpstr>Importance of studying secondary structure prediction</vt:lpstr>
      <vt:lpstr>CONT’D</vt:lpstr>
      <vt:lpstr>CONT’D</vt:lpstr>
      <vt:lpstr>CONT’D</vt:lpstr>
      <vt:lpstr>CHALLENGES of solving protein structures? </vt:lpstr>
      <vt:lpstr>PowerPoint Presentation</vt:lpstr>
      <vt:lpstr>How protein structure prediction programs help bridging this gap? </vt:lpstr>
      <vt:lpstr>How does one know if a predicted model is accurate? </vt:lpstr>
      <vt:lpstr>Secondary Structure Prediction METHOD</vt:lpstr>
      <vt:lpstr>PowerPoint Presentation</vt:lpstr>
      <vt:lpstr>FIRST GENERATION</vt:lpstr>
      <vt:lpstr>CONTD</vt:lpstr>
      <vt:lpstr>SECOND GENERATION</vt:lpstr>
      <vt:lpstr>THIRD GENERTION</vt:lpstr>
      <vt:lpstr>What are some of the current and future applications of protein structure prediction?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Secondary  Structure  Prediction</dc:title>
  <dc:creator>APARNA PATIL</dc:creator>
  <cp:lastModifiedBy>Hiren Kose</cp:lastModifiedBy>
  <cp:revision>50</cp:revision>
  <dcterms:created xsi:type="dcterms:W3CDTF">2020-02-08T07:35:54Z</dcterms:created>
  <dcterms:modified xsi:type="dcterms:W3CDTF">2022-02-11T03:52:20Z</dcterms:modified>
</cp:coreProperties>
</file>