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642DB-8985-464D-9717-11028E332F9C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AA7CE-1108-433A-808E-875B9BA95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22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AA7CE-1108-433A-808E-875B9BA95F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23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AA7CE-1108-433A-808E-875B9BA95F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5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fld id="{A4EB7535-8E0A-4CF8-8C3A-41044286DFE6}" type="datetime1">
              <a:rPr lang="en-US" smtClean="0"/>
              <a:t>5/6/2021</a:t>
            </a:fld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fld id="{F50373ED-09D8-4121-9265-2A6DBA6CB029}" type="datetime1">
              <a:rPr lang="en-US" smtClean="0"/>
              <a:t>5/6/2021</a:t>
            </a:fld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fld id="{C3E8DB79-CBB8-46D9-8B59-C612CDCA4C40}" type="datetime1">
              <a:rPr lang="en-US" smtClean="0"/>
              <a:t>5/6/2021</a:t>
            </a:fld>
            <a:endParaRPr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fld id="{B827C7C4-B247-4199-80F0-D0B50A1753E9}" type="datetime1">
              <a:rPr lang="en-US" smtClean="0"/>
              <a:t>5/6/2021</a:t>
            </a:fld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fld id="{A7D98804-BC2D-4AE5-80D6-1D6BAD1BB25C}" type="datetime1">
              <a:rPr lang="en-US" smtClean="0"/>
              <a:t>5/6/2021</a:t>
            </a:fld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799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36525" y="136525"/>
            <a:ext cx="8866505" cy="6581775"/>
          </a:xfrm>
          <a:custGeom>
            <a:avLst/>
            <a:gdLst/>
            <a:ahLst/>
            <a:cxnLst/>
            <a:rect l="l" t="t" r="r" b="b"/>
            <a:pathLst>
              <a:path w="8866505" h="6581775">
                <a:moveTo>
                  <a:pt x="8866251" y="0"/>
                </a:moveTo>
                <a:lnTo>
                  <a:pt x="0" y="0"/>
                </a:lnTo>
                <a:lnTo>
                  <a:pt x="0" y="6581775"/>
                </a:lnTo>
                <a:lnTo>
                  <a:pt x="8866251" y="6581775"/>
                </a:lnTo>
                <a:lnTo>
                  <a:pt x="8866251" y="0"/>
                </a:lnTo>
                <a:close/>
              </a:path>
            </a:pathLst>
          </a:custGeom>
          <a:solidFill>
            <a:srgbClr val="00003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4844" y="1213992"/>
            <a:ext cx="7614310" cy="1123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235" y="2540634"/>
            <a:ext cx="7615529" cy="1635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940" y="6292910"/>
            <a:ext cx="750569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55214" y="6295958"/>
            <a:ext cx="2972435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fld id="{053157F5-1F34-4F6D-B749-5A829B1F82A1}" type="datetime1">
              <a:rPr lang="en-US" smtClean="0"/>
              <a:t>5/6/2021</a:t>
            </a:fld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77428" y="6292910"/>
            <a:ext cx="256540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13" Type="http://schemas.openxmlformats.org/officeDocument/2006/relationships/image" Target="../media/image46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image" Target="../media/image37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4.png"/><Relationship Id="rId5" Type="http://schemas.openxmlformats.org/officeDocument/2006/relationships/image" Target="../media/image40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9.png"/><Relationship Id="rId9" Type="http://schemas.openxmlformats.org/officeDocument/2006/relationships/image" Target="../media/image32.jpg"/><Relationship Id="rId1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56.png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6525" y="136525"/>
              <a:ext cx="8866505" cy="6581775"/>
            </a:xfrm>
            <a:custGeom>
              <a:avLst/>
              <a:gdLst/>
              <a:ahLst/>
              <a:cxnLst/>
              <a:rect l="l" t="t" r="r" b="b"/>
              <a:pathLst>
                <a:path w="8866505" h="6581775">
                  <a:moveTo>
                    <a:pt x="8866251" y="0"/>
                  </a:moveTo>
                  <a:lnTo>
                    <a:pt x="0" y="0"/>
                  </a:lnTo>
                  <a:lnTo>
                    <a:pt x="0" y="6581775"/>
                  </a:lnTo>
                  <a:lnTo>
                    <a:pt x="8866251" y="6581775"/>
                  </a:lnTo>
                  <a:lnTo>
                    <a:pt x="8866251" y="0"/>
                  </a:lnTo>
                  <a:close/>
                </a:path>
              </a:pathLst>
            </a:custGeom>
            <a:solidFill>
              <a:srgbClr val="00003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2869" y="1215897"/>
            <a:ext cx="5364480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600" b="1" spc="170" dirty="0">
                <a:latin typeface="Times New Roman"/>
                <a:cs typeface="Times New Roman"/>
              </a:rPr>
              <a:t>PROTEIN </a:t>
            </a:r>
            <a:r>
              <a:rPr sz="6600" b="1" spc="175" dirty="0">
                <a:latin typeface="Times New Roman"/>
                <a:cs typeface="Times New Roman"/>
              </a:rPr>
              <a:t> </a:t>
            </a:r>
            <a:r>
              <a:rPr sz="6600" b="1" spc="140" dirty="0">
                <a:latin typeface="Times New Roman"/>
                <a:cs typeface="Times New Roman"/>
              </a:rPr>
              <a:t>THREADING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05096" y="4911434"/>
            <a:ext cx="4251325" cy="1497846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480"/>
              </a:spcBef>
            </a:pPr>
            <a:r>
              <a:rPr lang="en-US" sz="2000" b="1" dirty="0" smtClean="0">
                <a:solidFill>
                  <a:srgbClr val="FFFFFF"/>
                </a:solidFill>
                <a:latin typeface="Georgia"/>
                <a:cs typeface="Georgia"/>
              </a:rPr>
              <a:t>APARNA </a:t>
            </a:r>
            <a:r>
              <a:rPr sz="2000" b="1" spc="100" dirty="0" smtClean="0">
                <a:solidFill>
                  <a:srgbClr val="FFFFFF"/>
                </a:solidFill>
                <a:latin typeface="Georgia"/>
                <a:cs typeface="Georgia"/>
              </a:rPr>
              <a:t>PATIL</a:t>
            </a:r>
            <a:r>
              <a:rPr lang="en-US" sz="2000" b="1" spc="100" dirty="0" smtClean="0">
                <a:solidFill>
                  <a:srgbClr val="FFFFFF"/>
                </a:solidFill>
                <a:latin typeface="Georgia"/>
                <a:cs typeface="Georgia"/>
              </a:rPr>
              <a:t> KOSE</a:t>
            </a:r>
            <a:endParaRPr sz="2000" dirty="0">
              <a:latin typeface="Georgia"/>
              <a:cs typeface="Georgia"/>
            </a:endParaRPr>
          </a:p>
          <a:p>
            <a:pPr marR="5080" algn="r">
              <a:lnSpc>
                <a:spcPct val="100000"/>
              </a:lnSpc>
              <a:spcBef>
                <a:spcPts val="480"/>
              </a:spcBef>
            </a:pPr>
            <a:r>
              <a:rPr sz="2000" b="1" spc="30" dirty="0" smtClean="0">
                <a:solidFill>
                  <a:srgbClr val="FFFFFF"/>
                </a:solidFill>
                <a:latin typeface="Georgia"/>
                <a:cs typeface="Georgia"/>
              </a:rPr>
              <a:t>LECTURER</a:t>
            </a:r>
            <a:endParaRPr lang="en-US" sz="2000" b="1" spc="30" dirty="0" smtClean="0">
              <a:solidFill>
                <a:srgbClr val="FFFFFF"/>
              </a:solidFill>
              <a:latin typeface="Georgia"/>
              <a:cs typeface="Georgia"/>
            </a:endParaRPr>
          </a:p>
          <a:p>
            <a:pPr marR="5080" algn="r">
              <a:lnSpc>
                <a:spcPct val="100000"/>
              </a:lnSpc>
              <a:spcBef>
                <a:spcPts val="480"/>
              </a:spcBef>
            </a:pPr>
            <a:r>
              <a:rPr lang="en-US" sz="2000" b="1" spc="30" dirty="0" smtClean="0">
                <a:solidFill>
                  <a:srgbClr val="FFFFFF"/>
                </a:solidFill>
                <a:latin typeface="Georgia"/>
                <a:cs typeface="Georgia"/>
              </a:rPr>
              <a:t>DEPT OF BIOINFORMATICS</a:t>
            </a:r>
          </a:p>
          <a:p>
            <a:pPr marR="5080" algn="r">
              <a:lnSpc>
                <a:spcPct val="100000"/>
              </a:lnSpc>
              <a:spcBef>
                <a:spcPts val="480"/>
              </a:spcBef>
            </a:pPr>
            <a:endParaRPr sz="2000" dirty="0">
              <a:latin typeface="Georgia"/>
              <a:cs typeface="Georgia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630"/>
              </a:lnSpc>
            </a:pPr>
            <a:fld id="{5EAE8F1E-1935-40AE-8BFD-3D1BA5F182C5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416" y="783082"/>
            <a:ext cx="49187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Factors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in</a:t>
            </a:r>
            <a:r>
              <a:rPr sz="3200" b="1" spc="-5" dirty="0">
                <a:latin typeface="Arial"/>
                <a:cs typeface="Arial"/>
              </a:rPr>
              <a:t> protein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folding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4416" y="1991677"/>
            <a:ext cx="4804410" cy="17818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37515" indent="-425450">
              <a:lnSpc>
                <a:spcPct val="100000"/>
              </a:lnSpc>
              <a:spcBef>
                <a:spcPts val="675"/>
              </a:spcBef>
              <a:buChar char="•"/>
              <a:tabLst>
                <a:tab pos="437515" algn="l"/>
                <a:tab pos="438150" algn="l"/>
              </a:tabLst>
            </a:pP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hydrophobic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effects</a:t>
            </a:r>
            <a:endParaRPr sz="2400">
              <a:latin typeface="Microsoft Sans Serif"/>
              <a:cs typeface="Microsoft Sans Serif"/>
            </a:endParaRPr>
          </a:p>
          <a:p>
            <a:pPr marL="437515" indent="-425450">
              <a:lnSpc>
                <a:spcPct val="100000"/>
              </a:lnSpc>
              <a:spcBef>
                <a:spcPts val="580"/>
              </a:spcBef>
              <a:buChar char="•"/>
              <a:tabLst>
                <a:tab pos="437515" algn="l"/>
                <a:tab pos="438150" algn="l"/>
              </a:tabLst>
            </a:pP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electrostatic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charges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residues</a:t>
            </a:r>
            <a:endParaRPr sz="2400">
              <a:latin typeface="Microsoft Sans Serif"/>
              <a:cs typeface="Microsoft Sans Serif"/>
            </a:endParaRPr>
          </a:p>
          <a:p>
            <a:pPr marL="437515" indent="-425450">
              <a:lnSpc>
                <a:spcPct val="100000"/>
              </a:lnSpc>
              <a:spcBef>
                <a:spcPts val="575"/>
              </a:spcBef>
              <a:buChar char="•"/>
              <a:tabLst>
                <a:tab pos="437515" algn="l"/>
                <a:tab pos="438150" algn="l"/>
              </a:tabLst>
            </a:pP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hydrogen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bonding</a:t>
            </a:r>
            <a:endParaRPr sz="2400">
              <a:latin typeface="Microsoft Sans Serif"/>
              <a:cs typeface="Microsoft Sans Serif"/>
            </a:endParaRPr>
          </a:p>
          <a:p>
            <a:pPr marL="437515" indent="-425450">
              <a:lnSpc>
                <a:spcPct val="100000"/>
              </a:lnSpc>
              <a:spcBef>
                <a:spcPts val="575"/>
              </a:spcBef>
              <a:buChar char="•"/>
              <a:tabLst>
                <a:tab pos="437515" algn="l"/>
                <a:tab pos="438150" algn="l"/>
              </a:tabLst>
            </a:pP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chaperonins,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ribosomes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630"/>
              </a:lnSpc>
            </a:pPr>
            <a:fld id="{A2F0903F-54D4-4C3C-8AEE-CA37624FAEC6}" type="datetime1">
              <a:rPr lang="en-US" smtClean="0"/>
              <a:t>5/6/2021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0557" y="586181"/>
            <a:ext cx="32600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85" dirty="0">
                <a:solidFill>
                  <a:srgbClr val="00CCFF"/>
                </a:solidFill>
                <a:latin typeface="Times New Roman"/>
                <a:cs typeface="Times New Roman"/>
              </a:rPr>
              <a:t>THREADING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4416" y="1625853"/>
            <a:ext cx="7995284" cy="324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method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predicting</a:t>
            </a:r>
            <a:r>
              <a:rPr sz="24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structure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recognizing</a:t>
            </a:r>
            <a:r>
              <a:rPr sz="24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CC66FF"/>
                </a:solidFill>
                <a:latin typeface="Microsoft Sans Serif"/>
                <a:cs typeface="Microsoft Sans Serif"/>
              </a:rPr>
              <a:t>common</a:t>
            </a:r>
            <a:r>
              <a:rPr sz="2400" spc="15" dirty="0">
                <a:solidFill>
                  <a:srgbClr val="CC66FF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solidFill>
                  <a:srgbClr val="CC66FF"/>
                </a:solidFill>
                <a:latin typeface="Arial"/>
                <a:cs typeface="Arial"/>
              </a:rPr>
              <a:t>fold</a:t>
            </a:r>
            <a:r>
              <a:rPr sz="2400" b="1" spc="-15" dirty="0">
                <a:solidFill>
                  <a:srgbClr val="CC66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CC66FF"/>
                </a:solidFill>
                <a:latin typeface="Microsoft Sans Serif"/>
                <a:cs typeface="Microsoft Sans Serif"/>
              </a:rPr>
              <a:t>in</a:t>
            </a:r>
            <a:r>
              <a:rPr sz="2400" spc="30" dirty="0">
                <a:solidFill>
                  <a:srgbClr val="CC66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CC66FF"/>
                </a:solidFill>
                <a:latin typeface="Microsoft Sans Serif"/>
                <a:cs typeface="Microsoft Sans Serif"/>
              </a:rPr>
              <a:t>proteins</a:t>
            </a:r>
            <a:r>
              <a:rPr sz="2400" spc="40" dirty="0">
                <a:solidFill>
                  <a:srgbClr val="CC66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having</a:t>
            </a:r>
            <a:r>
              <a:rPr sz="24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essentially</a:t>
            </a:r>
            <a:r>
              <a:rPr sz="24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no</a:t>
            </a:r>
            <a:r>
              <a:rPr sz="24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sequence </a:t>
            </a:r>
            <a:r>
              <a:rPr sz="2400" spc="-6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homology,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any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protein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PDB.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Microsoft Sans Serif"/>
              <a:buChar char="•"/>
            </a:pPr>
            <a:endParaRPr sz="355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Picks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up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where</a:t>
            </a:r>
            <a:r>
              <a:rPr sz="24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homology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modeling</a:t>
            </a:r>
            <a:r>
              <a:rPr sz="24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leaves</a:t>
            </a:r>
            <a:r>
              <a:rPr sz="24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off.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Microsoft Sans Serif"/>
              <a:buChar char="•"/>
            </a:pPr>
            <a:endParaRPr sz="3550">
              <a:latin typeface="Microsoft Sans Serif"/>
              <a:cs typeface="Microsoft Sans Serif"/>
            </a:endParaRPr>
          </a:p>
          <a:p>
            <a:pPr marL="355600" marR="52959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Unknown</a:t>
            </a:r>
            <a:r>
              <a:rPr sz="24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sequence</a:t>
            </a:r>
            <a:r>
              <a:rPr sz="24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“</a:t>
            </a:r>
            <a:r>
              <a:rPr sz="2400" spc="-5" dirty="0">
                <a:solidFill>
                  <a:srgbClr val="CC66FF"/>
                </a:solidFill>
                <a:latin typeface="Microsoft Sans Serif"/>
                <a:cs typeface="Microsoft Sans Serif"/>
              </a:rPr>
              <a:t>folded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”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number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CC66FF"/>
                </a:solidFill>
                <a:latin typeface="Microsoft Sans Serif"/>
                <a:cs typeface="Microsoft Sans Serif"/>
              </a:rPr>
              <a:t>known </a:t>
            </a:r>
            <a:r>
              <a:rPr sz="2400" spc="-620" dirty="0">
                <a:solidFill>
                  <a:srgbClr val="CC66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CC66FF"/>
                </a:solidFill>
                <a:latin typeface="Microsoft Sans Serif"/>
                <a:cs typeface="Microsoft Sans Serif"/>
              </a:rPr>
              <a:t>structures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630"/>
              </a:lnSpc>
            </a:pPr>
            <a:fld id="{93A27E4D-A001-43B8-B18A-5C13DA5D83BC}" type="datetime1">
              <a:rPr lang="en-US" smtClean="0"/>
              <a:t>5/6/2021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416" y="586181"/>
            <a:ext cx="58375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90" dirty="0">
                <a:latin typeface="Times New Roman"/>
                <a:cs typeface="Times New Roman"/>
              </a:rPr>
              <a:t>Why</a:t>
            </a:r>
            <a:r>
              <a:rPr sz="4000" b="1" spc="-15" dirty="0">
                <a:latin typeface="Times New Roman"/>
                <a:cs typeface="Times New Roman"/>
              </a:rPr>
              <a:t> </a:t>
            </a:r>
            <a:r>
              <a:rPr sz="4000" b="1" spc="55" dirty="0">
                <a:latin typeface="Times New Roman"/>
                <a:cs typeface="Times New Roman"/>
              </a:rPr>
              <a:t>is</a:t>
            </a:r>
            <a:r>
              <a:rPr sz="4000" b="1" spc="-15" dirty="0">
                <a:latin typeface="Times New Roman"/>
                <a:cs typeface="Times New Roman"/>
              </a:rPr>
              <a:t> </a:t>
            </a:r>
            <a:r>
              <a:rPr sz="4000" b="1" spc="-40" dirty="0">
                <a:latin typeface="Times New Roman"/>
                <a:cs typeface="Times New Roman"/>
              </a:rPr>
              <a:t>it</a:t>
            </a:r>
            <a:r>
              <a:rPr sz="4000" b="1" spc="-10" dirty="0">
                <a:latin typeface="Times New Roman"/>
                <a:cs typeface="Times New Roman"/>
              </a:rPr>
              <a:t> called </a:t>
            </a:r>
            <a:r>
              <a:rPr sz="4000" b="1" spc="-45" dirty="0">
                <a:latin typeface="Times New Roman"/>
                <a:cs typeface="Times New Roman"/>
              </a:rPr>
              <a:t>threading</a:t>
            </a:r>
            <a:r>
              <a:rPr sz="4000" b="1" spc="-5" dirty="0">
                <a:latin typeface="Times New Roman"/>
                <a:cs typeface="Times New Roman"/>
              </a:rPr>
              <a:t> </a:t>
            </a:r>
            <a:r>
              <a:rPr sz="4000" b="1" spc="-335" dirty="0">
                <a:latin typeface="Times New Roman"/>
                <a:cs typeface="Times New Roman"/>
              </a:rPr>
              <a:t>?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4416" y="1625854"/>
            <a:ext cx="7964805" cy="41167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Superficially</a:t>
            </a:r>
            <a:r>
              <a:rPr sz="22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resembles</a:t>
            </a:r>
            <a:r>
              <a:rPr sz="2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method</a:t>
            </a:r>
            <a:r>
              <a:rPr sz="2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used</a:t>
            </a:r>
            <a:r>
              <a:rPr sz="2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2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thread</a:t>
            </a:r>
            <a:r>
              <a:rPr sz="2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2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thin</a:t>
            </a:r>
            <a:r>
              <a:rPr sz="2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tube</a:t>
            </a:r>
            <a:endParaRPr sz="220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</a:pP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down</a:t>
            </a:r>
            <a:r>
              <a:rPr sz="22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sz="22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through</a:t>
            </a:r>
            <a:r>
              <a:rPr sz="2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2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pipe</a:t>
            </a:r>
            <a:r>
              <a:rPr sz="22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system</a:t>
            </a:r>
            <a:endParaRPr sz="2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buClr>
                <a:srgbClr val="FFFFFF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CC66FF"/>
                </a:solidFill>
                <a:latin typeface="Microsoft Sans Serif"/>
                <a:cs typeface="Microsoft Sans Serif"/>
              </a:rPr>
              <a:t>Threading</a:t>
            </a:r>
            <a:r>
              <a:rPr sz="2200" spc="35" dirty="0">
                <a:solidFill>
                  <a:srgbClr val="CC66F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specific</a:t>
            </a:r>
            <a:r>
              <a:rPr sz="2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CC66FF"/>
                </a:solidFill>
                <a:latin typeface="Microsoft Sans Serif"/>
                <a:cs typeface="Microsoft Sans Serif"/>
              </a:rPr>
              <a:t>sequence</a:t>
            </a:r>
            <a:r>
              <a:rPr sz="2200" spc="45" dirty="0">
                <a:solidFill>
                  <a:srgbClr val="CC66F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through</a:t>
            </a:r>
            <a:r>
              <a:rPr sz="22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all</a:t>
            </a:r>
            <a:r>
              <a:rPr sz="2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CC66FF"/>
                </a:solidFill>
                <a:latin typeface="Microsoft Sans Serif"/>
                <a:cs typeface="Microsoft Sans Serif"/>
              </a:rPr>
              <a:t>known</a:t>
            </a:r>
            <a:r>
              <a:rPr sz="2200" spc="25" dirty="0">
                <a:solidFill>
                  <a:srgbClr val="CC66F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CC66FF"/>
                </a:solidFill>
                <a:latin typeface="Microsoft Sans Serif"/>
                <a:cs typeface="Microsoft Sans Serif"/>
              </a:rPr>
              <a:t>folds</a:t>
            </a:r>
            <a:endParaRPr sz="2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Microsoft Sans Serif"/>
              <a:buChar char="•"/>
            </a:pPr>
            <a:endParaRPr sz="325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2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each</a:t>
            </a:r>
            <a:r>
              <a:rPr sz="2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fold</a:t>
            </a:r>
            <a:r>
              <a:rPr sz="2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estimate</a:t>
            </a:r>
            <a:r>
              <a:rPr sz="22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2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CC66FF"/>
                </a:solidFill>
                <a:latin typeface="Microsoft Sans Serif"/>
                <a:cs typeface="Microsoft Sans Serif"/>
              </a:rPr>
              <a:t>probability</a:t>
            </a:r>
            <a:r>
              <a:rPr sz="2200" spc="35" dirty="0">
                <a:solidFill>
                  <a:srgbClr val="CC66F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that</a:t>
            </a:r>
            <a:r>
              <a:rPr sz="22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sequence</a:t>
            </a:r>
            <a:r>
              <a:rPr sz="2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can</a:t>
            </a:r>
            <a:endParaRPr sz="220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</a:pP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have</a:t>
            </a:r>
            <a:r>
              <a:rPr sz="22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that</a:t>
            </a:r>
            <a:r>
              <a:rPr sz="22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CC66FF"/>
                </a:solidFill>
                <a:latin typeface="Microsoft Sans Serif"/>
                <a:cs typeface="Microsoft Sans Serif"/>
              </a:rPr>
              <a:t>fold</a:t>
            </a:r>
            <a:endParaRPr sz="2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50">
              <a:latin typeface="Microsoft Sans Serif"/>
              <a:cs typeface="Microsoft Sans Serif"/>
            </a:endParaRPr>
          </a:p>
          <a:p>
            <a:pPr marL="355600" marR="59372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22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works</a:t>
            </a:r>
            <a:r>
              <a:rPr sz="2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by</a:t>
            </a:r>
            <a:r>
              <a:rPr sz="2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using</a:t>
            </a:r>
            <a:r>
              <a:rPr sz="22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CC66FF"/>
                </a:solidFill>
                <a:latin typeface="Microsoft Sans Serif"/>
                <a:cs typeface="Microsoft Sans Serif"/>
              </a:rPr>
              <a:t>statistical</a:t>
            </a:r>
            <a:r>
              <a:rPr sz="2200" spc="5" dirty="0">
                <a:solidFill>
                  <a:srgbClr val="CC66F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CC66FF"/>
                </a:solidFill>
                <a:latin typeface="Microsoft Sans Serif"/>
                <a:cs typeface="Microsoft Sans Serif"/>
              </a:rPr>
              <a:t>knowledge</a:t>
            </a:r>
            <a:r>
              <a:rPr sz="2200" spc="55" dirty="0">
                <a:solidFill>
                  <a:srgbClr val="CC66F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2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relationship </a:t>
            </a:r>
            <a:r>
              <a:rPr sz="2200" spc="-5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between</a:t>
            </a:r>
            <a:r>
              <a:rPr sz="2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CC66FF"/>
                </a:solidFill>
                <a:latin typeface="Microsoft Sans Serif"/>
                <a:cs typeface="Microsoft Sans Serif"/>
              </a:rPr>
              <a:t>structures</a:t>
            </a:r>
            <a:r>
              <a:rPr sz="2200" spc="45" dirty="0">
                <a:solidFill>
                  <a:srgbClr val="CC66F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deposited</a:t>
            </a:r>
            <a:r>
              <a:rPr sz="2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2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PDB</a:t>
            </a:r>
            <a:r>
              <a:rPr sz="22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2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2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CC66FF"/>
                </a:solidFill>
                <a:latin typeface="Microsoft Sans Serif"/>
                <a:cs typeface="Microsoft Sans Serif"/>
              </a:rPr>
              <a:t>sequence</a:t>
            </a:r>
            <a:r>
              <a:rPr sz="2200" spc="25" dirty="0">
                <a:solidFill>
                  <a:srgbClr val="CC66F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2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protein</a:t>
            </a:r>
            <a:r>
              <a:rPr sz="2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which</a:t>
            </a:r>
            <a:r>
              <a:rPr sz="22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one</a:t>
            </a:r>
            <a:r>
              <a:rPr sz="2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wishes</a:t>
            </a:r>
            <a:r>
              <a:rPr sz="22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model.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630"/>
              </a:lnSpc>
            </a:pPr>
            <a:fld id="{45E77AE0-FD81-4DA7-B530-2DEE2B866E14}" type="datetime1">
              <a:rPr lang="en-US" smtClean="0"/>
              <a:t>5/6/2021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730" y="859358"/>
            <a:ext cx="3805554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Fold</a:t>
            </a:r>
            <a:r>
              <a:rPr sz="24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recognition</a:t>
            </a:r>
            <a:r>
              <a:rPr sz="24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(Threading)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82C2C"/>
                </a:solidFill>
                <a:latin typeface="Times New Roman"/>
                <a:cs typeface="Times New Roman"/>
              </a:rPr>
              <a:t>The</a:t>
            </a:r>
            <a:r>
              <a:rPr sz="2400" spc="-70" dirty="0">
                <a:solidFill>
                  <a:srgbClr val="C82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82C2C"/>
                </a:solidFill>
                <a:latin typeface="Times New Roman"/>
                <a:cs typeface="Times New Roman"/>
              </a:rPr>
              <a:t>sequence: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82C2C"/>
                </a:solidFill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C82C2C"/>
                </a:solidFill>
                <a:latin typeface="Times New Roman"/>
                <a:cs typeface="Times New Roman"/>
              </a:rPr>
              <a:t>Known</a:t>
            </a:r>
            <a:r>
              <a:rPr sz="2400" spc="-20" dirty="0">
                <a:solidFill>
                  <a:srgbClr val="C82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82C2C"/>
                </a:solidFill>
                <a:latin typeface="Times New Roman"/>
                <a:cs typeface="Times New Roman"/>
              </a:rPr>
              <a:t>protein</a:t>
            </a:r>
            <a:r>
              <a:rPr sz="2400" spc="-60" dirty="0">
                <a:solidFill>
                  <a:srgbClr val="C82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82C2C"/>
                </a:solidFill>
                <a:latin typeface="Times New Roman"/>
                <a:cs typeface="Times New Roman"/>
              </a:rPr>
              <a:t>folds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02123" y="3009900"/>
            <a:ext cx="532130" cy="76200"/>
          </a:xfrm>
          <a:custGeom>
            <a:avLst/>
            <a:gdLst/>
            <a:ahLst/>
            <a:cxnLst/>
            <a:rect l="l" t="t" r="r" b="b"/>
            <a:pathLst>
              <a:path w="532129" h="76200">
                <a:moveTo>
                  <a:pt x="455675" y="0"/>
                </a:moveTo>
                <a:lnTo>
                  <a:pt x="455675" y="76200"/>
                </a:lnTo>
                <a:lnTo>
                  <a:pt x="519175" y="44450"/>
                </a:lnTo>
                <a:lnTo>
                  <a:pt x="468375" y="44450"/>
                </a:lnTo>
                <a:lnTo>
                  <a:pt x="468375" y="31750"/>
                </a:lnTo>
                <a:lnTo>
                  <a:pt x="519175" y="31750"/>
                </a:lnTo>
                <a:lnTo>
                  <a:pt x="455675" y="0"/>
                </a:lnTo>
                <a:close/>
              </a:path>
              <a:path w="532129" h="76200">
                <a:moveTo>
                  <a:pt x="45567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55675" y="44450"/>
                </a:lnTo>
                <a:lnTo>
                  <a:pt x="455675" y="31750"/>
                </a:lnTo>
                <a:close/>
              </a:path>
              <a:path w="532129" h="76200">
                <a:moveTo>
                  <a:pt x="519175" y="31750"/>
                </a:moveTo>
                <a:lnTo>
                  <a:pt x="468375" y="31750"/>
                </a:lnTo>
                <a:lnTo>
                  <a:pt x="468375" y="44450"/>
                </a:lnTo>
                <a:lnTo>
                  <a:pt x="519175" y="44450"/>
                </a:lnTo>
                <a:lnTo>
                  <a:pt x="531876" y="38100"/>
                </a:lnTo>
                <a:lnTo>
                  <a:pt x="519175" y="317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131525" y="3623600"/>
            <a:ext cx="1744980" cy="1856105"/>
            <a:chOff x="1131525" y="3623600"/>
            <a:chExt cx="1744980" cy="18561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0623" y="3655288"/>
              <a:ext cx="1718850" cy="182421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37891" y="3629966"/>
              <a:ext cx="1732280" cy="1837055"/>
            </a:xfrm>
            <a:custGeom>
              <a:avLst/>
              <a:gdLst/>
              <a:ahLst/>
              <a:cxnLst/>
              <a:rect l="l" t="t" r="r" b="b"/>
              <a:pathLst>
                <a:path w="1732280" h="1837054">
                  <a:moveTo>
                    <a:pt x="0" y="1836870"/>
                  </a:moveTo>
                  <a:lnTo>
                    <a:pt x="1731673" y="1836870"/>
                  </a:lnTo>
                  <a:lnTo>
                    <a:pt x="1731673" y="0"/>
                  </a:lnTo>
                  <a:lnTo>
                    <a:pt x="0" y="0"/>
                  </a:lnTo>
                  <a:lnTo>
                    <a:pt x="0" y="1836870"/>
                  </a:lnTo>
                  <a:close/>
                </a:path>
              </a:pathLst>
            </a:custGeom>
            <a:ln w="127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036377" y="3623629"/>
            <a:ext cx="1609725" cy="1856105"/>
            <a:chOff x="3036377" y="3623629"/>
            <a:chExt cx="1609725" cy="185610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55387" y="3655288"/>
              <a:ext cx="1584290" cy="182421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042714" y="3629966"/>
              <a:ext cx="1597025" cy="1837055"/>
            </a:xfrm>
            <a:custGeom>
              <a:avLst/>
              <a:gdLst/>
              <a:ahLst/>
              <a:cxnLst/>
              <a:rect l="l" t="t" r="r" b="b"/>
              <a:pathLst>
                <a:path w="1597025" h="1837054">
                  <a:moveTo>
                    <a:pt x="0" y="1836870"/>
                  </a:moveTo>
                  <a:lnTo>
                    <a:pt x="1596963" y="1836870"/>
                  </a:lnTo>
                  <a:lnTo>
                    <a:pt x="1596963" y="0"/>
                  </a:lnTo>
                  <a:lnTo>
                    <a:pt x="0" y="0"/>
                  </a:lnTo>
                  <a:lnTo>
                    <a:pt x="0" y="1836870"/>
                  </a:lnTo>
                  <a:close/>
                </a:path>
              </a:pathLst>
            </a:custGeom>
            <a:ln w="126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691520" y="1806324"/>
            <a:ext cx="2989580" cy="3185160"/>
            <a:chOff x="5691520" y="1806324"/>
            <a:chExt cx="2989580" cy="318516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10600" y="1825509"/>
              <a:ext cx="2963845" cy="315901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697881" y="1812684"/>
              <a:ext cx="2976880" cy="3172460"/>
            </a:xfrm>
            <a:custGeom>
              <a:avLst/>
              <a:gdLst/>
              <a:ahLst/>
              <a:cxnLst/>
              <a:rect l="l" t="t" r="r" b="b"/>
              <a:pathLst>
                <a:path w="2976879" h="3172460">
                  <a:moveTo>
                    <a:pt x="0" y="3171840"/>
                  </a:moveTo>
                  <a:lnTo>
                    <a:pt x="2976669" y="3171840"/>
                  </a:lnTo>
                  <a:lnTo>
                    <a:pt x="2976669" y="0"/>
                  </a:lnTo>
                  <a:lnTo>
                    <a:pt x="0" y="0"/>
                  </a:lnTo>
                  <a:lnTo>
                    <a:pt x="0" y="3171840"/>
                  </a:lnTo>
                  <a:close/>
                </a:path>
              </a:pathLst>
            </a:custGeom>
            <a:ln w="127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073150" y="2106676"/>
          <a:ext cx="2814953" cy="39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2580"/>
                <a:gridCol w="319405"/>
                <a:gridCol w="314959"/>
                <a:gridCol w="318134"/>
                <a:gridCol w="313690"/>
                <a:gridCol w="280035"/>
                <a:gridCol w="311785"/>
                <a:gridCol w="316230"/>
                <a:gridCol w="318135"/>
              </a:tblGrid>
              <a:tr h="395224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F7F98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F7F98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F7F9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F7F9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F7F9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F7F9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F7F9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F7F9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F7F98"/>
                    </a:solidFill>
                  </a:tcPr>
                </a:tc>
              </a:tr>
            </a:tbl>
          </a:graphicData>
        </a:graphic>
      </p:graphicFrame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5793740" y="5386222"/>
            <a:ext cx="200913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82C2C"/>
                </a:solidFill>
                <a:latin typeface="Times New Roman"/>
                <a:cs typeface="Times New Roman"/>
              </a:rPr>
              <a:t>structural</a:t>
            </a:r>
            <a:r>
              <a:rPr sz="2400" spc="-120" dirty="0">
                <a:solidFill>
                  <a:srgbClr val="C82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82C2C"/>
                </a:solidFill>
                <a:latin typeface="Times New Roman"/>
                <a:cs typeface="Times New Roman"/>
              </a:rPr>
              <a:t>model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630"/>
              </a:lnSpc>
            </a:pPr>
            <a:fld id="{B083EF4D-04FB-4F48-8551-D2979FC2D715}" type="datetime1">
              <a:rPr lang="en-US" smtClean="0"/>
              <a:t>5/6/2021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044" y="1397253"/>
            <a:ext cx="7707630" cy="448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7686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Limited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generating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very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CC66FF"/>
                </a:solidFill>
                <a:latin typeface="Microsoft Sans Serif"/>
                <a:cs typeface="Microsoft Sans Serif"/>
              </a:rPr>
              <a:t>approximate</a:t>
            </a:r>
            <a:r>
              <a:rPr sz="2400" spc="55" dirty="0">
                <a:solidFill>
                  <a:srgbClr val="CC66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CC66FF"/>
                </a:solidFill>
                <a:latin typeface="Microsoft Sans Serif"/>
                <a:cs typeface="Microsoft Sans Serif"/>
              </a:rPr>
              <a:t>models/folds </a:t>
            </a:r>
            <a:r>
              <a:rPr sz="2400" spc="-620" dirty="0">
                <a:solidFill>
                  <a:srgbClr val="CC66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(5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Aº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RMSD)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Microsoft Sans Serif"/>
              <a:buChar char="•"/>
            </a:pPr>
            <a:endParaRPr sz="3550">
              <a:latin typeface="Microsoft Sans Serif"/>
              <a:cs typeface="Microsoft Sans Serif"/>
            </a:endParaRPr>
          </a:p>
          <a:p>
            <a:pPr marL="355600" marR="26225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As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each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sequence</a:t>
            </a:r>
            <a:r>
              <a:rPr sz="24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feds,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CC66FF"/>
                </a:solidFill>
                <a:latin typeface="Microsoft Sans Serif"/>
                <a:cs typeface="Microsoft Sans Serif"/>
              </a:rPr>
              <a:t>fit</a:t>
            </a:r>
            <a:r>
              <a:rPr sz="2400" spc="15" dirty="0">
                <a:solidFill>
                  <a:srgbClr val="CC66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CC66FF"/>
                </a:solidFill>
                <a:latin typeface="Microsoft Sans Serif"/>
                <a:cs typeface="Microsoft Sans Serif"/>
              </a:rPr>
              <a:t>is</a:t>
            </a:r>
            <a:r>
              <a:rPr sz="2400" spc="20" dirty="0">
                <a:solidFill>
                  <a:srgbClr val="CC66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CC66FF"/>
                </a:solidFill>
                <a:latin typeface="Microsoft Sans Serif"/>
                <a:cs typeface="Microsoft Sans Serif"/>
              </a:rPr>
              <a:t>evaluated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r>
              <a:rPr sz="24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best </a:t>
            </a:r>
            <a:r>
              <a:rPr sz="2400" spc="-6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fits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24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given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template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pipe.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Microsoft Sans Serif"/>
              <a:buChar char="•"/>
            </a:pPr>
            <a:endParaRPr sz="3550">
              <a:latin typeface="Microsoft Sans Serif"/>
              <a:cs typeface="Microsoft Sans Serif"/>
            </a:endParaRPr>
          </a:p>
          <a:p>
            <a:pPr marL="355600" marR="112458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Possible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assess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protein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sequences</a:t>
            </a:r>
            <a:r>
              <a:rPr sz="24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that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are </a:t>
            </a:r>
            <a:r>
              <a:rPr sz="2400" spc="-6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compatible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given</a:t>
            </a:r>
            <a:r>
              <a:rPr sz="24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background</a:t>
            </a:r>
            <a:r>
              <a:rPr sz="24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fold.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Microsoft Sans Serif"/>
              <a:buChar char="•"/>
            </a:pPr>
            <a:endParaRPr sz="355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CC66FF"/>
                </a:solidFill>
                <a:latin typeface="Microsoft Sans Serif"/>
                <a:cs typeface="Microsoft Sans Serif"/>
              </a:rPr>
              <a:t>Evaluation</a:t>
            </a:r>
            <a:r>
              <a:rPr sz="2400" spc="45" dirty="0">
                <a:solidFill>
                  <a:srgbClr val="CC66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carried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out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using: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Empirical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energy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terms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&amp;</a:t>
            </a:r>
            <a:endParaRPr sz="240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Packaging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efficiency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measurements.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630"/>
              </a:lnSpc>
            </a:pPr>
            <a:fld id="{EAD5FCBC-5EBA-46F9-AFD6-777E6D83E741}" type="datetime1">
              <a:rPr lang="en-US" smtClean="0"/>
              <a:t>5/6/2021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416" y="838326"/>
            <a:ext cx="47993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95" dirty="0">
                <a:latin typeface="Times New Roman"/>
                <a:cs typeface="Times New Roman"/>
              </a:rPr>
              <a:t>BASIC</a:t>
            </a:r>
            <a:r>
              <a:rPr sz="3200" b="1" spc="-45" dirty="0">
                <a:latin typeface="Times New Roman"/>
                <a:cs typeface="Times New Roman"/>
              </a:rPr>
              <a:t> </a:t>
            </a:r>
            <a:r>
              <a:rPr sz="3200" b="1" spc="35" dirty="0">
                <a:latin typeface="Times New Roman"/>
                <a:cs typeface="Times New Roman"/>
              </a:rPr>
              <a:t>IDEA</a:t>
            </a:r>
            <a:r>
              <a:rPr sz="3200" b="1" spc="-25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Times New Roman"/>
                <a:cs typeface="Times New Roman"/>
              </a:rPr>
              <a:t>of</a:t>
            </a:r>
            <a:r>
              <a:rPr sz="3200" b="1" spc="-30" dirty="0">
                <a:latin typeface="Times New Roman"/>
                <a:cs typeface="Times New Roman"/>
              </a:rPr>
              <a:t> </a:t>
            </a:r>
            <a:r>
              <a:rPr sz="3200" b="1" spc="-40" dirty="0">
                <a:latin typeface="Times New Roman"/>
                <a:cs typeface="Times New Roman"/>
              </a:rPr>
              <a:t>Threading: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7316" y="2064841"/>
            <a:ext cx="75044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4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b="1" spc="-5" dirty="0">
                <a:solidFill>
                  <a:srgbClr val="CC66FF"/>
                </a:solidFill>
                <a:latin typeface="Arial"/>
                <a:cs typeface="Arial"/>
              </a:rPr>
              <a:t>Target</a:t>
            </a:r>
            <a:r>
              <a:rPr sz="2400" b="1" spc="65" dirty="0">
                <a:solidFill>
                  <a:srgbClr val="CC66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(Protein)</a:t>
            </a:r>
            <a:r>
              <a:rPr sz="24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sequence</a:t>
            </a:r>
            <a:r>
              <a:rPr sz="24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4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threaded</a:t>
            </a:r>
            <a:r>
              <a:rPr sz="24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through</a:t>
            </a:r>
            <a:r>
              <a:rPr sz="24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316" y="2430907"/>
            <a:ext cx="2927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77975" algn="l"/>
              </a:tabLst>
            </a:pP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backbone	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structures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7316" y="2796666"/>
            <a:ext cx="3006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17600" algn="l"/>
                <a:tab pos="1962150" algn="l"/>
              </a:tabLst>
            </a:pP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(ca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led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2400" b="1" dirty="0">
                <a:solidFill>
                  <a:srgbClr val="CC66FF"/>
                </a:solidFill>
                <a:latin typeface="Arial"/>
                <a:cs typeface="Arial"/>
              </a:rPr>
              <a:t>F</a:t>
            </a:r>
            <a:r>
              <a:rPr sz="2400" b="1" spc="-20" dirty="0">
                <a:solidFill>
                  <a:srgbClr val="CC66FF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CC66FF"/>
                </a:solidFill>
                <a:latin typeface="Arial"/>
                <a:cs typeface="Arial"/>
              </a:rPr>
              <a:t>ld	</a:t>
            </a:r>
            <a:r>
              <a:rPr sz="2400" b="1" spc="-5" dirty="0">
                <a:solidFill>
                  <a:srgbClr val="CC66FF"/>
                </a:solidFill>
                <a:latin typeface="Arial"/>
                <a:cs typeface="Arial"/>
              </a:rPr>
              <a:t>libra</a:t>
            </a:r>
            <a:r>
              <a:rPr sz="2400" b="1" dirty="0">
                <a:solidFill>
                  <a:srgbClr val="CC66FF"/>
                </a:solidFill>
                <a:latin typeface="Arial"/>
                <a:cs typeface="Arial"/>
              </a:rPr>
              <a:t>r</a:t>
            </a:r>
            <a:r>
              <a:rPr sz="2400" b="1" spc="-30" dirty="0">
                <a:solidFill>
                  <a:srgbClr val="CC66FF"/>
                </a:solidFill>
                <a:latin typeface="Arial"/>
                <a:cs typeface="Arial"/>
              </a:rPr>
              <a:t>y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)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0439" y="2430907"/>
            <a:ext cx="4359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6095" algn="l"/>
                <a:tab pos="916305" algn="l"/>
                <a:tab pos="2426970" algn="l"/>
                <a:tab pos="2922270" algn="l"/>
              </a:tabLst>
            </a:pP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of	a	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collection	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of	</a:t>
            </a:r>
            <a:r>
              <a:rPr sz="2400" b="1" spc="-5" dirty="0">
                <a:solidFill>
                  <a:srgbClr val="CC66FF"/>
                </a:solidFill>
                <a:latin typeface="Arial"/>
                <a:cs typeface="Arial"/>
              </a:rPr>
              <a:t>templates</a:t>
            </a:r>
            <a:endParaRPr sz="240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tabLst>
                <a:tab pos="465455" algn="l"/>
                <a:tab pos="838835" algn="l"/>
                <a:tab pos="2548890" algn="l"/>
                <a:tab pos="3041015" algn="l"/>
                <a:tab pos="3600450" algn="l"/>
              </a:tabLst>
            </a:pP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&amp;	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	</a:t>
            </a:r>
            <a:r>
              <a:rPr sz="2400" spc="-420" dirty="0">
                <a:solidFill>
                  <a:srgbClr val="CC66FF"/>
                </a:solidFill>
                <a:latin typeface="Microsoft Sans Serif"/>
                <a:cs typeface="Microsoft Sans Serif"/>
              </a:rPr>
              <a:t>„</a:t>
            </a:r>
            <a:r>
              <a:rPr sz="2400" b="1" spc="-10" dirty="0">
                <a:solidFill>
                  <a:srgbClr val="CC66FF"/>
                </a:solidFill>
                <a:latin typeface="Arial"/>
                <a:cs typeface="Arial"/>
              </a:rPr>
              <a:t>goodnes</a:t>
            </a:r>
            <a:r>
              <a:rPr sz="2400" b="1" spc="-5" dirty="0">
                <a:solidFill>
                  <a:srgbClr val="CC66FF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CC66FF"/>
                </a:solidFill>
                <a:latin typeface="Arial"/>
                <a:cs typeface="Arial"/>
              </a:rPr>
              <a:t>	</a:t>
            </a:r>
            <a:r>
              <a:rPr sz="2400" b="1" spc="-5" dirty="0">
                <a:solidFill>
                  <a:srgbClr val="CC66FF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CC66FF"/>
                </a:solidFill>
                <a:latin typeface="Arial"/>
                <a:cs typeface="Arial"/>
              </a:rPr>
              <a:t>f	</a:t>
            </a:r>
            <a:r>
              <a:rPr sz="2400" b="1" spc="-10" dirty="0">
                <a:solidFill>
                  <a:srgbClr val="CC66FF"/>
                </a:solidFill>
                <a:latin typeface="Arial"/>
                <a:cs typeface="Arial"/>
              </a:rPr>
              <a:t>fi</a:t>
            </a:r>
            <a:r>
              <a:rPr sz="2400" b="1" spc="5" dirty="0">
                <a:solidFill>
                  <a:srgbClr val="CC66FF"/>
                </a:solidFill>
                <a:latin typeface="Arial"/>
                <a:cs typeface="Arial"/>
              </a:rPr>
              <a:t>t</a:t>
            </a:r>
            <a:r>
              <a:rPr sz="2400" spc="-270" dirty="0">
                <a:solidFill>
                  <a:srgbClr val="CC66FF"/>
                </a:solidFill>
                <a:latin typeface="Microsoft Sans Serif"/>
                <a:cs typeface="Microsoft Sans Serif"/>
              </a:rPr>
              <a:t>‟</a:t>
            </a:r>
            <a:r>
              <a:rPr sz="2400" dirty="0">
                <a:solidFill>
                  <a:srgbClr val="CC66FF"/>
                </a:solidFill>
                <a:latin typeface="Microsoft Sans Serif"/>
                <a:cs typeface="Microsoft Sans Serif"/>
              </a:rPr>
              <a:t>	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score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7316" y="3162427"/>
            <a:ext cx="6770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calculated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each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sequence-structure</a:t>
            </a:r>
            <a:r>
              <a:rPr sz="24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alignment.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6273495"/>
            <a:ext cx="7505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7/01/2015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02828" y="6273495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630"/>
              </a:lnSpc>
            </a:pPr>
            <a:fld id="{1B198234-DA6D-4174-9673-8AE49D796D8A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lang="en-US" smtClean="0"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9339" y="728472"/>
            <a:ext cx="3810000" cy="62026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63748" y="827989"/>
            <a:ext cx="3329304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ATTWV.</a:t>
            </a:r>
            <a:r>
              <a:rPr sz="3000" spc="-10" dirty="0"/>
              <a:t>.</a:t>
            </a:r>
            <a:r>
              <a:rPr sz="3000" dirty="0"/>
              <a:t>.</a:t>
            </a:r>
            <a:r>
              <a:rPr sz="3000" spc="-15" dirty="0"/>
              <a:t>.</a:t>
            </a:r>
            <a:r>
              <a:rPr sz="3000" dirty="0"/>
              <a:t>PRKS</a:t>
            </a:r>
            <a:r>
              <a:rPr sz="3000" spc="5" dirty="0"/>
              <a:t>C</a:t>
            </a:r>
            <a:r>
              <a:rPr sz="3000" dirty="0"/>
              <a:t>T</a:t>
            </a:r>
            <a:endParaRPr sz="3000"/>
          </a:p>
        </p:txBody>
      </p:sp>
      <p:sp>
        <p:nvSpPr>
          <p:cNvPr id="4" name="object 4"/>
          <p:cNvSpPr/>
          <p:nvPr/>
        </p:nvSpPr>
        <p:spPr>
          <a:xfrm>
            <a:off x="2438400" y="1355470"/>
            <a:ext cx="3733800" cy="1235710"/>
          </a:xfrm>
          <a:custGeom>
            <a:avLst/>
            <a:gdLst/>
            <a:ahLst/>
            <a:cxnLst/>
            <a:rect l="l" t="t" r="r" b="b"/>
            <a:pathLst>
              <a:path w="3733800" h="1235710">
                <a:moveTo>
                  <a:pt x="1763522" y="31750"/>
                </a:moveTo>
                <a:lnTo>
                  <a:pt x="1741678" y="508"/>
                </a:lnTo>
                <a:lnTo>
                  <a:pt x="82981" y="1154455"/>
                </a:lnTo>
                <a:lnTo>
                  <a:pt x="61214" y="1123188"/>
                </a:lnTo>
                <a:lnTo>
                  <a:pt x="0" y="1235329"/>
                </a:lnTo>
                <a:lnTo>
                  <a:pt x="126492" y="1216914"/>
                </a:lnTo>
                <a:lnTo>
                  <a:pt x="112331" y="1196594"/>
                </a:lnTo>
                <a:lnTo>
                  <a:pt x="104724" y="1185672"/>
                </a:lnTo>
                <a:lnTo>
                  <a:pt x="1763522" y="31750"/>
                </a:lnTo>
                <a:close/>
              </a:path>
              <a:path w="3733800" h="1235710">
                <a:moveTo>
                  <a:pt x="1885950" y="1121029"/>
                </a:moveTo>
                <a:lnTo>
                  <a:pt x="1847850" y="1121029"/>
                </a:lnTo>
                <a:lnTo>
                  <a:pt x="1847850" y="16129"/>
                </a:lnTo>
                <a:lnTo>
                  <a:pt x="1809750" y="16129"/>
                </a:lnTo>
                <a:lnTo>
                  <a:pt x="1809750" y="1121029"/>
                </a:lnTo>
                <a:lnTo>
                  <a:pt x="1771650" y="1121029"/>
                </a:lnTo>
                <a:lnTo>
                  <a:pt x="1828800" y="1235329"/>
                </a:lnTo>
                <a:lnTo>
                  <a:pt x="1876425" y="1140079"/>
                </a:lnTo>
                <a:lnTo>
                  <a:pt x="1885950" y="1121029"/>
                </a:lnTo>
                <a:close/>
              </a:path>
              <a:path w="3733800" h="1235710">
                <a:moveTo>
                  <a:pt x="3733800" y="1159129"/>
                </a:moveTo>
                <a:lnTo>
                  <a:pt x="3712832" y="1124839"/>
                </a:lnTo>
                <a:lnTo>
                  <a:pt x="3667125" y="1050036"/>
                </a:lnTo>
                <a:lnTo>
                  <a:pt x="3646932" y="1082382"/>
                </a:lnTo>
                <a:lnTo>
                  <a:pt x="1915033" y="0"/>
                </a:lnTo>
                <a:lnTo>
                  <a:pt x="1894840" y="32258"/>
                </a:lnTo>
                <a:lnTo>
                  <a:pt x="3626751" y="1114691"/>
                </a:lnTo>
                <a:lnTo>
                  <a:pt x="3606546" y="1147064"/>
                </a:lnTo>
                <a:lnTo>
                  <a:pt x="3733800" y="11591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0" y="2819400"/>
            <a:ext cx="1752600" cy="17526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24600" y="2743200"/>
            <a:ext cx="1752600" cy="17526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965575" y="3302634"/>
            <a:ext cx="7880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.........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82980" y="4985003"/>
            <a:ext cx="922019" cy="46024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5844" y="5055565"/>
            <a:ext cx="5695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10.5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61809" y="5055565"/>
            <a:ext cx="4146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5.2</a:t>
            </a:r>
            <a:endParaRPr sz="220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44139" y="4975859"/>
            <a:ext cx="586739" cy="49987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822575" y="5055565"/>
            <a:ext cx="2038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41775" y="5055565"/>
            <a:ext cx="8724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..........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95350" y="4933950"/>
            <a:ext cx="4949190" cy="1380490"/>
            <a:chOff x="895350" y="4933950"/>
            <a:chExt cx="4949190" cy="1380490"/>
          </a:xfrm>
        </p:grpSpPr>
        <p:sp>
          <p:nvSpPr>
            <p:cNvPr id="15" name="object 15"/>
            <p:cNvSpPr/>
            <p:nvPr/>
          </p:nvSpPr>
          <p:spPr>
            <a:xfrm>
              <a:off x="914400" y="4953000"/>
              <a:ext cx="1066800" cy="609600"/>
            </a:xfrm>
            <a:custGeom>
              <a:avLst/>
              <a:gdLst/>
              <a:ahLst/>
              <a:cxnLst/>
              <a:rect l="l" t="t" r="r" b="b"/>
              <a:pathLst>
                <a:path w="1066800" h="609600">
                  <a:moveTo>
                    <a:pt x="0" y="304800"/>
                  </a:moveTo>
                  <a:lnTo>
                    <a:pt x="12302" y="239431"/>
                  </a:lnTo>
                  <a:lnTo>
                    <a:pt x="47475" y="178940"/>
                  </a:lnTo>
                  <a:lnTo>
                    <a:pt x="102915" y="124815"/>
                  </a:lnTo>
                  <a:lnTo>
                    <a:pt x="137421" y="100606"/>
                  </a:lnTo>
                  <a:lnTo>
                    <a:pt x="176018" y="78548"/>
                  </a:lnTo>
                  <a:lnTo>
                    <a:pt x="218380" y="58826"/>
                  </a:lnTo>
                  <a:lnTo>
                    <a:pt x="264182" y="41627"/>
                  </a:lnTo>
                  <a:lnTo>
                    <a:pt x="313098" y="27138"/>
                  </a:lnTo>
                  <a:lnTo>
                    <a:pt x="364804" y="15544"/>
                  </a:lnTo>
                  <a:lnTo>
                    <a:pt x="418973" y="7032"/>
                  </a:lnTo>
                  <a:lnTo>
                    <a:pt x="475280" y="1789"/>
                  </a:lnTo>
                  <a:lnTo>
                    <a:pt x="533400" y="0"/>
                  </a:lnTo>
                  <a:lnTo>
                    <a:pt x="591528" y="1789"/>
                  </a:lnTo>
                  <a:lnTo>
                    <a:pt x="647842" y="7032"/>
                  </a:lnTo>
                  <a:lnTo>
                    <a:pt x="702015" y="15544"/>
                  </a:lnTo>
                  <a:lnTo>
                    <a:pt x="753722" y="27138"/>
                  </a:lnTo>
                  <a:lnTo>
                    <a:pt x="802640" y="41627"/>
                  </a:lnTo>
                  <a:lnTo>
                    <a:pt x="848441" y="58826"/>
                  </a:lnTo>
                  <a:lnTo>
                    <a:pt x="890801" y="78548"/>
                  </a:lnTo>
                  <a:lnTo>
                    <a:pt x="929396" y="100606"/>
                  </a:lnTo>
                  <a:lnTo>
                    <a:pt x="963899" y="124815"/>
                  </a:lnTo>
                  <a:lnTo>
                    <a:pt x="993986" y="150988"/>
                  </a:lnTo>
                  <a:lnTo>
                    <a:pt x="1039611" y="208483"/>
                  </a:lnTo>
                  <a:lnTo>
                    <a:pt x="1063670" y="271599"/>
                  </a:lnTo>
                  <a:lnTo>
                    <a:pt x="1066800" y="304800"/>
                  </a:lnTo>
                  <a:lnTo>
                    <a:pt x="1063670" y="338000"/>
                  </a:lnTo>
                  <a:lnTo>
                    <a:pt x="1054499" y="370168"/>
                  </a:lnTo>
                  <a:lnTo>
                    <a:pt x="1019332" y="430659"/>
                  </a:lnTo>
                  <a:lnTo>
                    <a:pt x="963899" y="484784"/>
                  </a:lnTo>
                  <a:lnTo>
                    <a:pt x="929396" y="508993"/>
                  </a:lnTo>
                  <a:lnTo>
                    <a:pt x="890801" y="531051"/>
                  </a:lnTo>
                  <a:lnTo>
                    <a:pt x="848441" y="550773"/>
                  </a:lnTo>
                  <a:lnTo>
                    <a:pt x="802639" y="567972"/>
                  </a:lnTo>
                  <a:lnTo>
                    <a:pt x="753722" y="582461"/>
                  </a:lnTo>
                  <a:lnTo>
                    <a:pt x="702015" y="594055"/>
                  </a:lnTo>
                  <a:lnTo>
                    <a:pt x="647842" y="602567"/>
                  </a:lnTo>
                  <a:lnTo>
                    <a:pt x="591528" y="607810"/>
                  </a:lnTo>
                  <a:lnTo>
                    <a:pt x="533400" y="609600"/>
                  </a:lnTo>
                  <a:lnTo>
                    <a:pt x="475280" y="607810"/>
                  </a:lnTo>
                  <a:lnTo>
                    <a:pt x="418973" y="602567"/>
                  </a:lnTo>
                  <a:lnTo>
                    <a:pt x="364804" y="594055"/>
                  </a:lnTo>
                  <a:lnTo>
                    <a:pt x="313098" y="582461"/>
                  </a:lnTo>
                  <a:lnTo>
                    <a:pt x="264182" y="567972"/>
                  </a:lnTo>
                  <a:lnTo>
                    <a:pt x="218380" y="550773"/>
                  </a:lnTo>
                  <a:lnTo>
                    <a:pt x="176018" y="531051"/>
                  </a:lnTo>
                  <a:lnTo>
                    <a:pt x="137421" y="508993"/>
                  </a:lnTo>
                  <a:lnTo>
                    <a:pt x="102915" y="484784"/>
                  </a:lnTo>
                  <a:lnTo>
                    <a:pt x="72824" y="458611"/>
                  </a:lnTo>
                  <a:lnTo>
                    <a:pt x="27193" y="401116"/>
                  </a:lnTo>
                  <a:lnTo>
                    <a:pt x="3129" y="338000"/>
                  </a:lnTo>
                  <a:lnTo>
                    <a:pt x="0" y="3048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89582" y="5337047"/>
              <a:ext cx="1287145" cy="607060"/>
            </a:xfrm>
            <a:custGeom>
              <a:avLst/>
              <a:gdLst/>
              <a:ahLst/>
              <a:cxnLst/>
              <a:rect l="l" t="t" r="r" b="b"/>
              <a:pathLst>
                <a:path w="1287145" h="607060">
                  <a:moveTo>
                    <a:pt x="1202461" y="575398"/>
                  </a:moveTo>
                  <a:lnTo>
                    <a:pt x="1159764" y="594855"/>
                  </a:lnTo>
                  <a:lnTo>
                    <a:pt x="1287018" y="606551"/>
                  </a:lnTo>
                  <a:lnTo>
                    <a:pt x="1271694" y="581685"/>
                  </a:lnTo>
                  <a:lnTo>
                    <a:pt x="1210945" y="581685"/>
                  </a:lnTo>
                  <a:lnTo>
                    <a:pt x="1202461" y="575398"/>
                  </a:lnTo>
                  <a:close/>
                </a:path>
                <a:path w="1287145" h="607060">
                  <a:moveTo>
                    <a:pt x="1222247" y="566381"/>
                  </a:moveTo>
                  <a:lnTo>
                    <a:pt x="1202461" y="575398"/>
                  </a:lnTo>
                  <a:lnTo>
                    <a:pt x="1210945" y="581685"/>
                  </a:lnTo>
                  <a:lnTo>
                    <a:pt x="1222247" y="566381"/>
                  </a:lnTo>
                  <a:close/>
                </a:path>
                <a:path w="1287145" h="607060">
                  <a:moveTo>
                    <a:pt x="1219962" y="497738"/>
                  </a:moveTo>
                  <a:lnTo>
                    <a:pt x="1221438" y="542068"/>
                  </a:lnTo>
                  <a:lnTo>
                    <a:pt x="1233551" y="551078"/>
                  </a:lnTo>
                  <a:lnTo>
                    <a:pt x="1210945" y="581685"/>
                  </a:lnTo>
                  <a:lnTo>
                    <a:pt x="1271694" y="581685"/>
                  </a:lnTo>
                  <a:lnTo>
                    <a:pt x="1219962" y="497738"/>
                  </a:lnTo>
                  <a:close/>
                </a:path>
                <a:path w="1287145" h="607060">
                  <a:moveTo>
                    <a:pt x="1046523" y="457098"/>
                  </a:moveTo>
                  <a:lnTo>
                    <a:pt x="1196086" y="570674"/>
                  </a:lnTo>
                  <a:lnTo>
                    <a:pt x="1202461" y="575398"/>
                  </a:lnTo>
                  <a:lnTo>
                    <a:pt x="1222247" y="566381"/>
                  </a:lnTo>
                  <a:lnTo>
                    <a:pt x="1221438" y="542068"/>
                  </a:lnTo>
                  <a:lnTo>
                    <a:pt x="1219073" y="540308"/>
                  </a:lnTo>
                  <a:lnTo>
                    <a:pt x="1110687" y="457911"/>
                  </a:lnTo>
                  <a:lnTo>
                    <a:pt x="1048257" y="457911"/>
                  </a:lnTo>
                  <a:lnTo>
                    <a:pt x="1046523" y="457098"/>
                  </a:lnTo>
                  <a:close/>
                </a:path>
                <a:path w="1287145" h="607060">
                  <a:moveTo>
                    <a:pt x="1221438" y="542068"/>
                  </a:moveTo>
                  <a:lnTo>
                    <a:pt x="1222248" y="566381"/>
                  </a:lnTo>
                  <a:lnTo>
                    <a:pt x="1233551" y="551078"/>
                  </a:lnTo>
                  <a:lnTo>
                    <a:pt x="1221438" y="542068"/>
                  </a:lnTo>
                  <a:close/>
                </a:path>
                <a:path w="1287145" h="607060">
                  <a:moveTo>
                    <a:pt x="1044829" y="455815"/>
                  </a:moveTo>
                  <a:lnTo>
                    <a:pt x="1046523" y="457098"/>
                  </a:lnTo>
                  <a:lnTo>
                    <a:pt x="1048257" y="457911"/>
                  </a:lnTo>
                  <a:lnTo>
                    <a:pt x="1044829" y="455815"/>
                  </a:lnTo>
                  <a:close/>
                </a:path>
                <a:path w="1287145" h="607060">
                  <a:moveTo>
                    <a:pt x="1107921" y="455815"/>
                  </a:moveTo>
                  <a:lnTo>
                    <a:pt x="1044829" y="455815"/>
                  </a:lnTo>
                  <a:lnTo>
                    <a:pt x="1048257" y="457911"/>
                  </a:lnTo>
                  <a:lnTo>
                    <a:pt x="1110687" y="457911"/>
                  </a:lnTo>
                  <a:lnTo>
                    <a:pt x="1107921" y="455815"/>
                  </a:lnTo>
                  <a:close/>
                </a:path>
                <a:path w="1287145" h="607060">
                  <a:moveTo>
                    <a:pt x="914632" y="375781"/>
                  </a:moveTo>
                  <a:lnTo>
                    <a:pt x="929767" y="383425"/>
                  </a:lnTo>
                  <a:lnTo>
                    <a:pt x="945261" y="392976"/>
                  </a:lnTo>
                  <a:lnTo>
                    <a:pt x="960882" y="403694"/>
                  </a:lnTo>
                  <a:lnTo>
                    <a:pt x="976757" y="415137"/>
                  </a:lnTo>
                  <a:lnTo>
                    <a:pt x="993267" y="426821"/>
                  </a:lnTo>
                  <a:lnTo>
                    <a:pt x="1010412" y="438213"/>
                  </a:lnTo>
                  <a:lnTo>
                    <a:pt x="1028700" y="448754"/>
                  </a:lnTo>
                  <a:lnTo>
                    <a:pt x="1046523" y="457098"/>
                  </a:lnTo>
                  <a:lnTo>
                    <a:pt x="1044829" y="455815"/>
                  </a:lnTo>
                  <a:lnTo>
                    <a:pt x="1107921" y="455815"/>
                  </a:lnTo>
                  <a:lnTo>
                    <a:pt x="1067816" y="425437"/>
                  </a:lnTo>
                  <a:lnTo>
                    <a:pt x="1047750" y="415721"/>
                  </a:lnTo>
                  <a:lnTo>
                    <a:pt x="1031494" y="406463"/>
                  </a:lnTo>
                  <a:lnTo>
                    <a:pt x="1015365" y="395744"/>
                  </a:lnTo>
                  <a:lnTo>
                    <a:pt x="988027" y="376275"/>
                  </a:lnTo>
                  <a:lnTo>
                    <a:pt x="917194" y="376275"/>
                  </a:lnTo>
                  <a:lnTo>
                    <a:pt x="914632" y="375781"/>
                  </a:lnTo>
                  <a:close/>
                </a:path>
                <a:path w="1287145" h="607060">
                  <a:moveTo>
                    <a:pt x="912241" y="374573"/>
                  </a:moveTo>
                  <a:lnTo>
                    <a:pt x="914632" y="375781"/>
                  </a:lnTo>
                  <a:lnTo>
                    <a:pt x="917194" y="376275"/>
                  </a:lnTo>
                  <a:lnTo>
                    <a:pt x="912241" y="374573"/>
                  </a:lnTo>
                  <a:close/>
                </a:path>
                <a:path w="1287145" h="607060">
                  <a:moveTo>
                    <a:pt x="985648" y="374573"/>
                  </a:moveTo>
                  <a:lnTo>
                    <a:pt x="912241" y="374573"/>
                  </a:lnTo>
                  <a:lnTo>
                    <a:pt x="917194" y="376275"/>
                  </a:lnTo>
                  <a:lnTo>
                    <a:pt x="988027" y="376275"/>
                  </a:lnTo>
                  <a:lnTo>
                    <a:pt x="985648" y="374573"/>
                  </a:lnTo>
                  <a:close/>
                </a:path>
                <a:path w="1287145" h="607060">
                  <a:moveTo>
                    <a:pt x="925533" y="339089"/>
                  </a:moveTo>
                  <a:lnTo>
                    <a:pt x="693547" y="339089"/>
                  </a:lnTo>
                  <a:lnTo>
                    <a:pt x="704088" y="339280"/>
                  </a:lnTo>
                  <a:lnTo>
                    <a:pt x="713740" y="339648"/>
                  </a:lnTo>
                  <a:lnTo>
                    <a:pt x="756157" y="343954"/>
                  </a:lnTo>
                  <a:lnTo>
                    <a:pt x="843280" y="361543"/>
                  </a:lnTo>
                  <a:lnTo>
                    <a:pt x="914632" y="375781"/>
                  </a:lnTo>
                  <a:lnTo>
                    <a:pt x="912241" y="374573"/>
                  </a:lnTo>
                  <a:lnTo>
                    <a:pt x="985648" y="374573"/>
                  </a:lnTo>
                  <a:lnTo>
                    <a:pt x="982270" y="372160"/>
                  </a:lnTo>
                  <a:lnTo>
                    <a:pt x="965073" y="360451"/>
                  </a:lnTo>
                  <a:lnTo>
                    <a:pt x="946912" y="349427"/>
                  </a:lnTo>
                  <a:lnTo>
                    <a:pt x="927862" y="339775"/>
                  </a:lnTo>
                  <a:lnTo>
                    <a:pt x="925961" y="339178"/>
                  </a:lnTo>
                  <a:lnTo>
                    <a:pt x="925533" y="339089"/>
                  </a:lnTo>
                  <a:close/>
                </a:path>
                <a:path w="1287145" h="607060">
                  <a:moveTo>
                    <a:pt x="30861" y="0"/>
                  </a:moveTo>
                  <a:lnTo>
                    <a:pt x="0" y="22478"/>
                  </a:lnTo>
                  <a:lnTo>
                    <a:pt x="21970" y="52704"/>
                  </a:lnTo>
                  <a:lnTo>
                    <a:pt x="44195" y="82168"/>
                  </a:lnTo>
                  <a:lnTo>
                    <a:pt x="89154" y="137667"/>
                  </a:lnTo>
                  <a:lnTo>
                    <a:pt x="135381" y="188213"/>
                  </a:lnTo>
                  <a:lnTo>
                    <a:pt x="183387" y="233298"/>
                  </a:lnTo>
                  <a:lnTo>
                    <a:pt x="233934" y="272351"/>
                  </a:lnTo>
                  <a:lnTo>
                    <a:pt x="287528" y="304888"/>
                  </a:lnTo>
                  <a:lnTo>
                    <a:pt x="344805" y="330530"/>
                  </a:lnTo>
                  <a:lnTo>
                    <a:pt x="408050" y="348957"/>
                  </a:lnTo>
                  <a:lnTo>
                    <a:pt x="409956" y="349148"/>
                  </a:lnTo>
                  <a:lnTo>
                    <a:pt x="640080" y="339839"/>
                  </a:lnTo>
                  <a:lnTo>
                    <a:pt x="669290" y="339178"/>
                  </a:lnTo>
                  <a:lnTo>
                    <a:pt x="925533" y="339089"/>
                  </a:lnTo>
                  <a:lnTo>
                    <a:pt x="851026" y="324256"/>
                  </a:lnTo>
                  <a:lnTo>
                    <a:pt x="791115" y="311581"/>
                  </a:lnTo>
                  <a:lnTo>
                    <a:pt x="415670" y="311581"/>
                  </a:lnTo>
                  <a:lnTo>
                    <a:pt x="410210" y="311010"/>
                  </a:lnTo>
                  <a:lnTo>
                    <a:pt x="412954" y="310894"/>
                  </a:lnTo>
                  <a:lnTo>
                    <a:pt x="386969" y="304317"/>
                  </a:lnTo>
                  <a:lnTo>
                    <a:pt x="332359" y="284314"/>
                  </a:lnTo>
                  <a:lnTo>
                    <a:pt x="281050" y="257454"/>
                  </a:lnTo>
                  <a:lnTo>
                    <a:pt x="232410" y="224027"/>
                  </a:lnTo>
                  <a:lnTo>
                    <a:pt x="185674" y="184276"/>
                  </a:lnTo>
                  <a:lnTo>
                    <a:pt x="140588" y="138302"/>
                  </a:lnTo>
                  <a:lnTo>
                    <a:pt x="96519" y="86994"/>
                  </a:lnTo>
                  <a:lnTo>
                    <a:pt x="52831" y="30352"/>
                  </a:lnTo>
                  <a:lnTo>
                    <a:pt x="30861" y="0"/>
                  </a:lnTo>
                  <a:close/>
                </a:path>
                <a:path w="1287145" h="607060">
                  <a:moveTo>
                    <a:pt x="412954" y="310894"/>
                  </a:moveTo>
                  <a:lnTo>
                    <a:pt x="410210" y="311010"/>
                  </a:lnTo>
                  <a:lnTo>
                    <a:pt x="415670" y="311581"/>
                  </a:lnTo>
                  <a:lnTo>
                    <a:pt x="412954" y="310894"/>
                  </a:lnTo>
                  <a:close/>
                </a:path>
                <a:path w="1287145" h="607060">
                  <a:moveTo>
                    <a:pt x="693547" y="300989"/>
                  </a:moveTo>
                  <a:lnTo>
                    <a:pt x="681609" y="300989"/>
                  </a:lnTo>
                  <a:lnTo>
                    <a:pt x="668528" y="301091"/>
                  </a:lnTo>
                  <a:lnTo>
                    <a:pt x="638810" y="301764"/>
                  </a:lnTo>
                  <a:lnTo>
                    <a:pt x="412954" y="310894"/>
                  </a:lnTo>
                  <a:lnTo>
                    <a:pt x="415670" y="311581"/>
                  </a:lnTo>
                  <a:lnTo>
                    <a:pt x="791115" y="311581"/>
                  </a:lnTo>
                  <a:lnTo>
                    <a:pt x="789813" y="311315"/>
                  </a:lnTo>
                  <a:lnTo>
                    <a:pt x="743331" y="303733"/>
                  </a:lnTo>
                  <a:lnTo>
                    <a:pt x="704723" y="301180"/>
                  </a:lnTo>
                  <a:lnTo>
                    <a:pt x="693547" y="3009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53739" y="5817108"/>
              <a:ext cx="2590800" cy="496824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3432175" y="5894019"/>
            <a:ext cx="2207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SELECTED</a:t>
            </a:r>
            <a:r>
              <a:rPr sz="24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HIT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630"/>
              </a:lnSpc>
            </a:pPr>
            <a:fld id="{5C5A4F83-7F8E-4DC2-A662-E0A107268409}" type="datetime1">
              <a:rPr lang="en-US" smtClean="0"/>
              <a:t>5/6/2021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23672"/>
            <a:ext cx="3413760" cy="50444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76700" y="396240"/>
            <a:ext cx="1764792" cy="53187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100" y="701040"/>
            <a:ext cx="3413760" cy="50444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76700" y="673608"/>
            <a:ext cx="2772155" cy="53187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9100" y="978408"/>
            <a:ext cx="3413760" cy="5044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76700" y="950975"/>
            <a:ext cx="2836163" cy="53187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12140" y="477977"/>
            <a:ext cx="2997200" cy="97790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 marR="5080">
              <a:lnSpc>
                <a:spcPct val="70000"/>
              </a:lnSpc>
              <a:spcBef>
                <a:spcPts val="1040"/>
              </a:spcBef>
            </a:pPr>
            <a:r>
              <a:rPr sz="2600" b="1" spc="-5" dirty="0">
                <a:solidFill>
                  <a:srgbClr val="FFFFFF"/>
                </a:solidFill>
                <a:latin typeface="Courier New"/>
                <a:cs typeface="Courier New"/>
              </a:rPr>
              <a:t>ATTWV....PRKSCT  HHHHH....CCBBBB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ts val="2185"/>
              </a:lnSpc>
            </a:pPr>
            <a:r>
              <a:rPr sz="2600" b="1" spc="-5" dirty="0">
                <a:solidFill>
                  <a:srgbClr val="FFFFFF"/>
                </a:solidFill>
                <a:latin typeface="Courier New"/>
                <a:cs typeface="Courier New"/>
              </a:rPr>
              <a:t>eeebb....eeebeb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270628" y="477977"/>
            <a:ext cx="2419350" cy="977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650"/>
              </a:lnSpc>
              <a:spcBef>
                <a:spcPts val="105"/>
              </a:spcBef>
            </a:pPr>
            <a:r>
              <a:rPr sz="2600" b="1" dirty="0">
                <a:solidFill>
                  <a:srgbClr val="BEBEFF"/>
                </a:solidFill>
                <a:latin typeface="Times New Roman"/>
                <a:cs typeface="Times New Roman"/>
              </a:rPr>
              <a:t>Sequence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70000"/>
              </a:lnSpc>
              <a:spcBef>
                <a:spcPts val="470"/>
              </a:spcBef>
            </a:pPr>
            <a:r>
              <a:rPr sz="2600" b="1" spc="-10" dirty="0">
                <a:solidFill>
                  <a:srgbClr val="00FF00"/>
                </a:solidFill>
                <a:latin typeface="Times New Roman"/>
                <a:cs typeface="Times New Roman"/>
              </a:rPr>
              <a:t>Pred. </a:t>
            </a:r>
            <a:r>
              <a:rPr sz="2600" b="1" dirty="0">
                <a:solidFill>
                  <a:srgbClr val="00FF00"/>
                </a:solidFill>
                <a:latin typeface="Times New Roman"/>
                <a:cs typeface="Times New Roman"/>
              </a:rPr>
              <a:t>Sec. Struc. </a:t>
            </a:r>
            <a:r>
              <a:rPr sz="2600" b="1" spc="-635" dirty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Pred.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accesibility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00400" y="1965070"/>
            <a:ext cx="3581400" cy="1235710"/>
          </a:xfrm>
          <a:custGeom>
            <a:avLst/>
            <a:gdLst/>
            <a:ahLst/>
            <a:cxnLst/>
            <a:rect l="l" t="t" r="r" b="b"/>
            <a:pathLst>
              <a:path w="3581400" h="1235710">
                <a:moveTo>
                  <a:pt x="3581400" y="1159129"/>
                </a:moveTo>
                <a:lnTo>
                  <a:pt x="3560432" y="1124839"/>
                </a:lnTo>
                <a:lnTo>
                  <a:pt x="3514725" y="1050036"/>
                </a:lnTo>
                <a:lnTo>
                  <a:pt x="3494532" y="1082382"/>
                </a:lnTo>
                <a:lnTo>
                  <a:pt x="1762633" y="0"/>
                </a:lnTo>
                <a:lnTo>
                  <a:pt x="1752561" y="16090"/>
                </a:lnTo>
                <a:lnTo>
                  <a:pt x="1741678" y="508"/>
                </a:lnTo>
                <a:lnTo>
                  <a:pt x="82981" y="1154455"/>
                </a:lnTo>
                <a:lnTo>
                  <a:pt x="61214" y="1123188"/>
                </a:lnTo>
                <a:lnTo>
                  <a:pt x="0" y="1235329"/>
                </a:lnTo>
                <a:lnTo>
                  <a:pt x="126479" y="1216914"/>
                </a:lnTo>
                <a:lnTo>
                  <a:pt x="112331" y="1196594"/>
                </a:lnTo>
                <a:lnTo>
                  <a:pt x="104724" y="1185672"/>
                </a:lnTo>
                <a:lnTo>
                  <a:pt x="1733550" y="52603"/>
                </a:lnTo>
                <a:lnTo>
                  <a:pt x="1733550" y="1121029"/>
                </a:lnTo>
                <a:lnTo>
                  <a:pt x="1695450" y="1121029"/>
                </a:lnTo>
                <a:lnTo>
                  <a:pt x="1752600" y="1235329"/>
                </a:lnTo>
                <a:lnTo>
                  <a:pt x="1800225" y="1140079"/>
                </a:lnTo>
                <a:lnTo>
                  <a:pt x="1809750" y="1121029"/>
                </a:lnTo>
                <a:lnTo>
                  <a:pt x="1771650" y="1121029"/>
                </a:lnTo>
                <a:lnTo>
                  <a:pt x="1771650" y="50520"/>
                </a:lnTo>
                <a:lnTo>
                  <a:pt x="3474313" y="1114755"/>
                </a:lnTo>
                <a:lnTo>
                  <a:pt x="3454146" y="1147064"/>
                </a:lnTo>
                <a:lnTo>
                  <a:pt x="3581400" y="11591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477000" y="3352800"/>
            <a:ext cx="1752600" cy="175260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0" y="3429000"/>
            <a:ext cx="9126220" cy="2900680"/>
            <a:chOff x="0" y="3429000"/>
            <a:chExt cx="9126220" cy="2900680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81200" y="3429000"/>
              <a:ext cx="1752600" cy="17526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95272" y="5221223"/>
              <a:ext cx="6588252" cy="43738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5221223"/>
              <a:ext cx="1552956" cy="43738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5556504"/>
              <a:ext cx="806196" cy="43738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4444" y="5556504"/>
              <a:ext cx="1373124" cy="43738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44979" y="5556504"/>
              <a:ext cx="7380732" cy="43738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5891783"/>
              <a:ext cx="806196" cy="43738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9204" y="5891783"/>
              <a:ext cx="844295" cy="43738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55547" y="5891783"/>
              <a:ext cx="766572" cy="43738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44979" y="5891783"/>
              <a:ext cx="6803135" cy="437388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4423028" y="3912489"/>
            <a:ext cx="871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..........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78739" y="5292090"/>
            <a:ext cx="128333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0FF00"/>
                </a:solidFill>
                <a:latin typeface="Microsoft Sans Serif"/>
                <a:cs typeface="Microsoft Sans Serif"/>
              </a:rPr>
              <a:t>Seq</a:t>
            </a:r>
            <a:r>
              <a:rPr sz="2200" dirty="0">
                <a:solidFill>
                  <a:srgbClr val="00FF00"/>
                </a:solidFill>
                <a:latin typeface="Microsoft Sans Serif"/>
                <a:cs typeface="Microsoft Sans Serif"/>
              </a:rPr>
              <a:t>u</a:t>
            </a:r>
            <a:r>
              <a:rPr sz="2200" spc="-5" dirty="0">
                <a:solidFill>
                  <a:srgbClr val="00FF00"/>
                </a:solidFill>
                <a:latin typeface="Microsoft Sans Serif"/>
                <a:cs typeface="Microsoft Sans Serif"/>
              </a:rPr>
              <a:t>en</a:t>
            </a:r>
            <a:r>
              <a:rPr sz="2200" dirty="0">
                <a:solidFill>
                  <a:srgbClr val="00FF00"/>
                </a:solidFill>
                <a:latin typeface="Microsoft Sans Serif"/>
                <a:cs typeface="Microsoft Sans Serif"/>
              </a:rPr>
              <a:t>c</a:t>
            </a:r>
            <a:r>
              <a:rPr sz="2200" spc="-5" dirty="0">
                <a:solidFill>
                  <a:srgbClr val="00FF00"/>
                </a:solidFill>
                <a:latin typeface="Microsoft Sans Serif"/>
                <a:cs typeface="Microsoft Sans Serif"/>
              </a:rPr>
              <a:t>e  Obs</a:t>
            </a:r>
            <a:r>
              <a:rPr sz="2200" dirty="0">
                <a:solidFill>
                  <a:srgbClr val="00FF00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00FF00"/>
                </a:solidFill>
                <a:latin typeface="Microsoft Sans Serif"/>
                <a:cs typeface="Microsoft Sans Serif"/>
              </a:rPr>
              <a:t>SS </a:t>
            </a:r>
            <a:r>
              <a:rPr sz="2200" dirty="0">
                <a:solidFill>
                  <a:srgbClr val="00FF00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00FF00"/>
                </a:solidFill>
                <a:latin typeface="Microsoft Sans Serif"/>
                <a:cs typeface="Microsoft Sans Serif"/>
              </a:rPr>
              <a:t>Obs</a:t>
            </a:r>
            <a:r>
              <a:rPr sz="2200" spc="-130" dirty="0">
                <a:solidFill>
                  <a:srgbClr val="00FF00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00FF00"/>
                </a:solidFill>
                <a:latin typeface="Microsoft Sans Serif"/>
                <a:cs typeface="Microsoft Sans Serif"/>
              </a:rPr>
              <a:t>Acc.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07794" y="5292090"/>
            <a:ext cx="191897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sz="22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200" spc="-210" dirty="0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....</a:t>
            </a:r>
            <a:r>
              <a:rPr sz="2200" spc="-17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TTW</a:t>
            </a:r>
            <a:endParaRPr sz="2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BBBB....CCHH</a:t>
            </a:r>
            <a:endParaRPr sz="2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EEBE.....BBEB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28790" y="5292090"/>
            <a:ext cx="931544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...........</a:t>
            </a:r>
            <a:endParaRPr sz="2200">
              <a:latin typeface="Microsoft Sans Serif"/>
              <a:cs typeface="Microsoft Sans Serif"/>
            </a:endParaRPr>
          </a:p>
          <a:p>
            <a:pPr marL="49530">
              <a:lnSpc>
                <a:spcPct val="100000"/>
              </a:lnSpc>
            </a:pP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...........</a:t>
            </a:r>
            <a:endParaRPr sz="2200">
              <a:latin typeface="Microsoft Sans Serif"/>
              <a:cs typeface="Microsoft Sans Serif"/>
            </a:endParaRPr>
          </a:p>
          <a:p>
            <a:pPr marL="64135">
              <a:lnSpc>
                <a:spcPct val="100000"/>
              </a:lnSpc>
            </a:pP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...........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78960" y="5292090"/>
            <a:ext cx="207708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ATTVL....FFRK</a:t>
            </a:r>
            <a:endParaRPr sz="2200">
              <a:latin typeface="Microsoft Sans Serif"/>
              <a:cs typeface="Microsoft Sans Serif"/>
            </a:endParaRPr>
          </a:p>
          <a:p>
            <a:pPr marL="64135">
              <a:lnSpc>
                <a:spcPct val="100000"/>
              </a:lnSpc>
            </a:pP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HHHB.....CBCB</a:t>
            </a:r>
            <a:endParaRPr sz="2200">
              <a:latin typeface="Microsoft Sans Serif"/>
              <a:cs typeface="Microsoft Sans Serif"/>
            </a:endParaRPr>
          </a:p>
          <a:p>
            <a:pPr marL="79375">
              <a:lnSpc>
                <a:spcPct val="100000"/>
              </a:lnSpc>
            </a:pP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BBEBB....EBBE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630"/>
              </a:lnSpc>
            </a:pPr>
            <a:fld id="{D8BCB95E-D801-4CFB-8090-06CDFE5FDD61}" type="datetime1">
              <a:rPr lang="en-US" smtClean="0"/>
              <a:t>5/6/2021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8971" y="220421"/>
            <a:ext cx="62217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45" dirty="0">
                <a:latin typeface="Times New Roman"/>
                <a:cs typeface="Times New Roman"/>
              </a:rPr>
              <a:t>Threading:</a:t>
            </a:r>
            <a:r>
              <a:rPr sz="4000" b="1" spc="-15" dirty="0">
                <a:latin typeface="Times New Roman"/>
                <a:cs typeface="Times New Roman"/>
              </a:rPr>
              <a:t> </a:t>
            </a:r>
            <a:r>
              <a:rPr sz="3400" b="1" spc="-110" dirty="0">
                <a:latin typeface="Times New Roman"/>
                <a:cs typeface="Times New Roman"/>
              </a:rPr>
              <a:t>BASIC</a:t>
            </a:r>
            <a:r>
              <a:rPr sz="3400" b="1" spc="-10" dirty="0">
                <a:latin typeface="Times New Roman"/>
                <a:cs typeface="Times New Roman"/>
              </a:rPr>
              <a:t> </a:t>
            </a:r>
            <a:r>
              <a:rPr sz="3400" b="1" spc="-80" dirty="0">
                <a:latin typeface="Times New Roman"/>
                <a:cs typeface="Times New Roman"/>
              </a:rPr>
              <a:t>STRATEGY</a:t>
            </a:r>
            <a:endParaRPr sz="3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01662" y="4789423"/>
            <a:ext cx="7275830" cy="1459230"/>
            <a:chOff x="601662" y="4789423"/>
            <a:chExt cx="7275830" cy="1459230"/>
          </a:xfrm>
        </p:grpSpPr>
        <p:sp>
          <p:nvSpPr>
            <p:cNvPr id="4" name="object 4"/>
            <p:cNvSpPr/>
            <p:nvPr/>
          </p:nvSpPr>
          <p:spPr>
            <a:xfrm>
              <a:off x="1068387" y="6229349"/>
              <a:ext cx="6440805" cy="0"/>
            </a:xfrm>
            <a:custGeom>
              <a:avLst/>
              <a:gdLst/>
              <a:ahLst/>
              <a:cxnLst/>
              <a:rect l="l" t="t" r="r" b="b"/>
              <a:pathLst>
                <a:path w="6440805">
                  <a:moveTo>
                    <a:pt x="0" y="0"/>
                  </a:moveTo>
                  <a:lnTo>
                    <a:pt x="6440487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6075" y="5716587"/>
              <a:ext cx="815975" cy="88900"/>
            </a:xfrm>
            <a:custGeom>
              <a:avLst/>
              <a:gdLst/>
              <a:ahLst/>
              <a:cxnLst/>
              <a:rect l="l" t="t" r="r" b="b"/>
              <a:pathLst>
                <a:path w="815975" h="88900">
                  <a:moveTo>
                    <a:pt x="815975" y="0"/>
                  </a:moveTo>
                  <a:lnTo>
                    <a:pt x="0" y="0"/>
                  </a:lnTo>
                  <a:lnTo>
                    <a:pt x="0" y="88900"/>
                  </a:lnTo>
                  <a:lnTo>
                    <a:pt x="815975" y="88900"/>
                  </a:lnTo>
                  <a:lnTo>
                    <a:pt x="8159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16075" y="5716587"/>
              <a:ext cx="815975" cy="88900"/>
            </a:xfrm>
            <a:custGeom>
              <a:avLst/>
              <a:gdLst/>
              <a:ahLst/>
              <a:cxnLst/>
              <a:rect l="l" t="t" r="r" b="b"/>
              <a:pathLst>
                <a:path w="815975" h="88900">
                  <a:moveTo>
                    <a:pt x="0" y="88900"/>
                  </a:moveTo>
                  <a:lnTo>
                    <a:pt x="815975" y="88900"/>
                  </a:lnTo>
                  <a:lnTo>
                    <a:pt x="815975" y="0"/>
                  </a:lnTo>
                  <a:lnTo>
                    <a:pt x="0" y="0"/>
                  </a:lnTo>
                  <a:lnTo>
                    <a:pt x="0" y="889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1662" y="5761037"/>
              <a:ext cx="992505" cy="0"/>
            </a:xfrm>
            <a:custGeom>
              <a:avLst/>
              <a:gdLst/>
              <a:ahLst/>
              <a:cxnLst/>
              <a:rect l="l" t="t" r="r" b="b"/>
              <a:pathLst>
                <a:path w="992505">
                  <a:moveTo>
                    <a:pt x="0" y="0"/>
                  </a:moveTo>
                  <a:lnTo>
                    <a:pt x="992187" y="0"/>
                  </a:lnTo>
                </a:path>
              </a:pathLst>
            </a:custGeom>
            <a:ln w="38100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76650" y="5716587"/>
              <a:ext cx="815975" cy="88900"/>
            </a:xfrm>
            <a:custGeom>
              <a:avLst/>
              <a:gdLst/>
              <a:ahLst/>
              <a:cxnLst/>
              <a:rect l="l" t="t" r="r" b="b"/>
              <a:pathLst>
                <a:path w="815975" h="88900">
                  <a:moveTo>
                    <a:pt x="815975" y="0"/>
                  </a:moveTo>
                  <a:lnTo>
                    <a:pt x="0" y="0"/>
                  </a:lnTo>
                  <a:lnTo>
                    <a:pt x="0" y="88900"/>
                  </a:lnTo>
                  <a:lnTo>
                    <a:pt x="815975" y="88900"/>
                  </a:lnTo>
                  <a:lnTo>
                    <a:pt x="8159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76650" y="5716587"/>
              <a:ext cx="815975" cy="88900"/>
            </a:xfrm>
            <a:custGeom>
              <a:avLst/>
              <a:gdLst/>
              <a:ahLst/>
              <a:cxnLst/>
              <a:rect l="l" t="t" r="r" b="b"/>
              <a:pathLst>
                <a:path w="815975" h="88900">
                  <a:moveTo>
                    <a:pt x="0" y="88900"/>
                  </a:moveTo>
                  <a:lnTo>
                    <a:pt x="815975" y="88900"/>
                  </a:lnTo>
                  <a:lnTo>
                    <a:pt x="815975" y="0"/>
                  </a:lnTo>
                  <a:lnTo>
                    <a:pt x="0" y="0"/>
                  </a:lnTo>
                  <a:lnTo>
                    <a:pt x="0" y="889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49576" y="5761037"/>
              <a:ext cx="1225550" cy="0"/>
            </a:xfrm>
            <a:custGeom>
              <a:avLst/>
              <a:gdLst/>
              <a:ahLst/>
              <a:cxnLst/>
              <a:rect l="l" t="t" r="r" b="b"/>
              <a:pathLst>
                <a:path w="1225550">
                  <a:moveTo>
                    <a:pt x="0" y="0"/>
                  </a:moveTo>
                  <a:lnTo>
                    <a:pt x="1225550" y="0"/>
                  </a:lnTo>
                </a:path>
              </a:pathLst>
            </a:custGeom>
            <a:ln w="38100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48326" y="5716587"/>
              <a:ext cx="815975" cy="88900"/>
            </a:xfrm>
            <a:custGeom>
              <a:avLst/>
              <a:gdLst/>
              <a:ahLst/>
              <a:cxnLst/>
              <a:rect l="l" t="t" r="r" b="b"/>
              <a:pathLst>
                <a:path w="815975" h="88900">
                  <a:moveTo>
                    <a:pt x="815975" y="0"/>
                  </a:moveTo>
                  <a:lnTo>
                    <a:pt x="0" y="0"/>
                  </a:lnTo>
                  <a:lnTo>
                    <a:pt x="0" y="88900"/>
                  </a:lnTo>
                  <a:lnTo>
                    <a:pt x="815975" y="88900"/>
                  </a:lnTo>
                  <a:lnTo>
                    <a:pt x="8159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48326" y="5716587"/>
              <a:ext cx="815975" cy="88900"/>
            </a:xfrm>
            <a:custGeom>
              <a:avLst/>
              <a:gdLst/>
              <a:ahLst/>
              <a:cxnLst/>
              <a:rect l="l" t="t" r="r" b="b"/>
              <a:pathLst>
                <a:path w="815975" h="88900">
                  <a:moveTo>
                    <a:pt x="0" y="88900"/>
                  </a:moveTo>
                  <a:lnTo>
                    <a:pt x="815975" y="88900"/>
                  </a:lnTo>
                  <a:lnTo>
                    <a:pt x="815975" y="0"/>
                  </a:lnTo>
                  <a:lnTo>
                    <a:pt x="0" y="0"/>
                  </a:lnTo>
                  <a:lnTo>
                    <a:pt x="0" y="889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73626" y="5761037"/>
              <a:ext cx="836930" cy="0"/>
            </a:xfrm>
            <a:custGeom>
              <a:avLst/>
              <a:gdLst/>
              <a:ahLst/>
              <a:cxnLst/>
              <a:rect l="l" t="t" r="r" b="b"/>
              <a:pathLst>
                <a:path w="836929">
                  <a:moveTo>
                    <a:pt x="0" y="0"/>
                  </a:moveTo>
                  <a:lnTo>
                    <a:pt x="836549" y="0"/>
                  </a:lnTo>
                </a:path>
              </a:pathLst>
            </a:custGeom>
            <a:ln w="38100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35801" y="5716587"/>
              <a:ext cx="815975" cy="88900"/>
            </a:xfrm>
            <a:custGeom>
              <a:avLst/>
              <a:gdLst/>
              <a:ahLst/>
              <a:cxnLst/>
              <a:rect l="l" t="t" r="r" b="b"/>
              <a:pathLst>
                <a:path w="815975" h="88900">
                  <a:moveTo>
                    <a:pt x="815975" y="0"/>
                  </a:moveTo>
                  <a:lnTo>
                    <a:pt x="0" y="0"/>
                  </a:lnTo>
                  <a:lnTo>
                    <a:pt x="0" y="88900"/>
                  </a:lnTo>
                  <a:lnTo>
                    <a:pt x="815975" y="88900"/>
                  </a:lnTo>
                  <a:lnTo>
                    <a:pt x="8159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35801" y="5716587"/>
              <a:ext cx="815975" cy="88900"/>
            </a:xfrm>
            <a:custGeom>
              <a:avLst/>
              <a:gdLst/>
              <a:ahLst/>
              <a:cxnLst/>
              <a:rect l="l" t="t" r="r" b="b"/>
              <a:pathLst>
                <a:path w="815975" h="88900">
                  <a:moveTo>
                    <a:pt x="0" y="88900"/>
                  </a:moveTo>
                  <a:lnTo>
                    <a:pt x="815975" y="88900"/>
                  </a:lnTo>
                  <a:lnTo>
                    <a:pt x="815975" y="0"/>
                  </a:lnTo>
                  <a:lnTo>
                    <a:pt x="0" y="0"/>
                  </a:lnTo>
                  <a:lnTo>
                    <a:pt x="0" y="889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70651" y="5761037"/>
              <a:ext cx="1906905" cy="0"/>
            </a:xfrm>
            <a:custGeom>
              <a:avLst/>
              <a:gdLst/>
              <a:ahLst/>
              <a:cxnLst/>
              <a:rect l="l" t="t" r="r" b="b"/>
              <a:pathLst>
                <a:path w="1906904">
                  <a:moveTo>
                    <a:pt x="0" y="0"/>
                  </a:moveTo>
                  <a:lnTo>
                    <a:pt x="584200" y="0"/>
                  </a:lnTo>
                </a:path>
                <a:path w="1906904">
                  <a:moveTo>
                    <a:pt x="1381125" y="0"/>
                  </a:moveTo>
                  <a:lnTo>
                    <a:pt x="1906524" y="0"/>
                  </a:lnTo>
                </a:path>
              </a:pathLst>
            </a:custGeom>
            <a:ln w="38100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57325" y="4795773"/>
              <a:ext cx="5894705" cy="1433830"/>
            </a:xfrm>
            <a:custGeom>
              <a:avLst/>
              <a:gdLst/>
              <a:ahLst/>
              <a:cxnLst/>
              <a:rect l="l" t="t" r="r" b="b"/>
              <a:pathLst>
                <a:path w="5894705" h="1433829">
                  <a:moveTo>
                    <a:pt x="155575" y="966851"/>
                  </a:moveTo>
                  <a:lnTo>
                    <a:pt x="0" y="1433576"/>
                  </a:lnTo>
                </a:path>
                <a:path w="5894705" h="1433829">
                  <a:moveTo>
                    <a:pt x="973201" y="1004951"/>
                  </a:moveTo>
                  <a:lnTo>
                    <a:pt x="796925" y="1433576"/>
                  </a:lnTo>
                </a:path>
                <a:path w="5894705" h="1433829">
                  <a:moveTo>
                    <a:pt x="2217801" y="985901"/>
                  </a:moveTo>
                  <a:lnTo>
                    <a:pt x="2373376" y="1412938"/>
                  </a:lnTo>
                </a:path>
                <a:path w="5894705" h="1433829">
                  <a:moveTo>
                    <a:pt x="3035300" y="985901"/>
                  </a:moveTo>
                  <a:lnTo>
                    <a:pt x="3190875" y="1433576"/>
                  </a:lnTo>
                </a:path>
                <a:path w="5894705" h="1433829">
                  <a:moveTo>
                    <a:pt x="3697351" y="946213"/>
                  </a:moveTo>
                  <a:lnTo>
                    <a:pt x="3697351" y="1433576"/>
                  </a:lnTo>
                </a:path>
                <a:path w="5894705" h="1433829">
                  <a:moveTo>
                    <a:pt x="4513326" y="966851"/>
                  </a:moveTo>
                  <a:lnTo>
                    <a:pt x="4513326" y="1433576"/>
                  </a:lnTo>
                </a:path>
                <a:path w="5894705" h="1433829">
                  <a:moveTo>
                    <a:pt x="5894451" y="985901"/>
                  </a:moveTo>
                  <a:lnTo>
                    <a:pt x="5816600" y="1433576"/>
                  </a:lnTo>
                </a:path>
                <a:path w="5894705" h="1433829">
                  <a:moveTo>
                    <a:pt x="5078476" y="966851"/>
                  </a:moveTo>
                  <a:lnTo>
                    <a:pt x="5038725" y="1412938"/>
                  </a:lnTo>
                </a:path>
                <a:path w="5894705" h="1433829">
                  <a:moveTo>
                    <a:pt x="2914650" y="923988"/>
                  </a:moveTo>
                  <a:lnTo>
                    <a:pt x="2916301" y="476376"/>
                  </a:lnTo>
                </a:path>
                <a:path w="5894705" h="1433829">
                  <a:moveTo>
                    <a:pt x="2914650" y="477900"/>
                  </a:moveTo>
                  <a:lnTo>
                    <a:pt x="3868801" y="477900"/>
                  </a:lnTo>
                </a:path>
                <a:path w="5894705" h="1433829">
                  <a:moveTo>
                    <a:pt x="3867150" y="923988"/>
                  </a:moveTo>
                  <a:lnTo>
                    <a:pt x="3868801" y="476376"/>
                  </a:lnTo>
                </a:path>
                <a:path w="5894705" h="1433829">
                  <a:moveTo>
                    <a:pt x="4332351" y="920813"/>
                  </a:moveTo>
                  <a:lnTo>
                    <a:pt x="4333875" y="473201"/>
                  </a:lnTo>
                </a:path>
                <a:path w="5894705" h="1433829">
                  <a:moveTo>
                    <a:pt x="4332351" y="474725"/>
                  </a:moveTo>
                  <a:lnTo>
                    <a:pt x="5286375" y="474725"/>
                  </a:lnTo>
                </a:path>
                <a:path w="5894705" h="1433829">
                  <a:moveTo>
                    <a:pt x="5284851" y="920813"/>
                  </a:moveTo>
                  <a:lnTo>
                    <a:pt x="5286375" y="473201"/>
                  </a:lnTo>
                </a:path>
                <a:path w="5894705" h="1433829">
                  <a:moveTo>
                    <a:pt x="287400" y="914463"/>
                  </a:moveTo>
                  <a:lnTo>
                    <a:pt x="288925" y="466851"/>
                  </a:lnTo>
                </a:path>
                <a:path w="5894705" h="1433829">
                  <a:moveTo>
                    <a:pt x="287400" y="468375"/>
                  </a:moveTo>
                  <a:lnTo>
                    <a:pt x="2719451" y="468375"/>
                  </a:lnTo>
                </a:path>
                <a:path w="5894705" h="1433829">
                  <a:moveTo>
                    <a:pt x="2716276" y="914463"/>
                  </a:moveTo>
                  <a:lnTo>
                    <a:pt x="2717800" y="466851"/>
                  </a:lnTo>
                </a:path>
                <a:path w="5894705" h="1433829">
                  <a:moveTo>
                    <a:pt x="2381250" y="914463"/>
                  </a:moveTo>
                  <a:lnTo>
                    <a:pt x="2382901" y="0"/>
                  </a:lnTo>
                </a:path>
                <a:path w="5894705" h="1433829">
                  <a:moveTo>
                    <a:pt x="2381250" y="1650"/>
                  </a:moveTo>
                  <a:lnTo>
                    <a:pt x="5669026" y="3301"/>
                  </a:lnTo>
                </a:path>
                <a:path w="5894705" h="1433829">
                  <a:moveTo>
                    <a:pt x="5656326" y="933513"/>
                  </a:moveTo>
                  <a:lnTo>
                    <a:pt x="5659501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527163" y="5371591"/>
            <a:ext cx="10344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8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emp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2140" y="5227066"/>
            <a:ext cx="13411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66FFFF"/>
                </a:solidFill>
                <a:latin typeface="Times New Roman"/>
                <a:cs typeface="Times New Roman"/>
              </a:rPr>
              <a:t>Interactions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22498" y="1144981"/>
            <a:ext cx="42583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dhgakdflsdfjaslfkjsdlfjsdfjasd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517590" y="2682887"/>
            <a:ext cx="1724025" cy="478155"/>
          </a:xfrm>
          <a:custGeom>
            <a:avLst/>
            <a:gdLst/>
            <a:ahLst/>
            <a:cxnLst/>
            <a:rect l="l" t="t" r="r" b="b"/>
            <a:pathLst>
              <a:path w="1724025" h="478155">
                <a:moveTo>
                  <a:pt x="92759" y="456298"/>
                </a:moveTo>
                <a:lnTo>
                  <a:pt x="156520" y="457957"/>
                </a:lnTo>
                <a:lnTo>
                  <a:pt x="220184" y="459607"/>
                </a:lnTo>
                <a:lnTo>
                  <a:pt x="283654" y="461239"/>
                </a:lnTo>
                <a:lnTo>
                  <a:pt x="346832" y="462845"/>
                </a:lnTo>
                <a:lnTo>
                  <a:pt x="409620" y="464416"/>
                </a:lnTo>
                <a:lnTo>
                  <a:pt x="471920" y="465942"/>
                </a:lnTo>
                <a:lnTo>
                  <a:pt x="533636" y="467417"/>
                </a:lnTo>
                <a:lnTo>
                  <a:pt x="594668" y="468829"/>
                </a:lnTo>
                <a:lnTo>
                  <a:pt x="654920" y="470172"/>
                </a:lnTo>
                <a:lnTo>
                  <a:pt x="714295" y="471435"/>
                </a:lnTo>
                <a:lnTo>
                  <a:pt x="772693" y="472611"/>
                </a:lnTo>
                <a:lnTo>
                  <a:pt x="830017" y="473690"/>
                </a:lnTo>
                <a:lnTo>
                  <a:pt x="886171" y="474663"/>
                </a:lnTo>
                <a:lnTo>
                  <a:pt x="941056" y="475523"/>
                </a:lnTo>
                <a:lnTo>
                  <a:pt x="994574" y="476259"/>
                </a:lnTo>
                <a:lnTo>
                  <a:pt x="1046628" y="476864"/>
                </a:lnTo>
                <a:lnTo>
                  <a:pt x="1097120" y="477328"/>
                </a:lnTo>
                <a:lnTo>
                  <a:pt x="1145952" y="477643"/>
                </a:lnTo>
                <a:lnTo>
                  <a:pt x="1193027" y="477800"/>
                </a:lnTo>
                <a:lnTo>
                  <a:pt x="1238247" y="477790"/>
                </a:lnTo>
                <a:lnTo>
                  <a:pt x="1281515" y="477604"/>
                </a:lnTo>
                <a:lnTo>
                  <a:pt x="1322732" y="477234"/>
                </a:lnTo>
                <a:lnTo>
                  <a:pt x="1361801" y="476671"/>
                </a:lnTo>
                <a:lnTo>
                  <a:pt x="1433105" y="474930"/>
                </a:lnTo>
                <a:lnTo>
                  <a:pt x="1494645" y="472310"/>
                </a:lnTo>
                <a:lnTo>
                  <a:pt x="1580262" y="464770"/>
                </a:lnTo>
                <a:lnTo>
                  <a:pt x="1626749" y="456529"/>
                </a:lnTo>
                <a:lnTo>
                  <a:pt x="1683613" y="434906"/>
                </a:lnTo>
                <a:lnTo>
                  <a:pt x="1694333" y="422496"/>
                </a:lnTo>
                <a:lnTo>
                  <a:pt x="1693474" y="409666"/>
                </a:lnTo>
                <a:lnTo>
                  <a:pt x="1657707" y="384691"/>
                </a:lnTo>
                <a:lnTo>
                  <a:pt x="1577686" y="363865"/>
                </a:lnTo>
                <a:lnTo>
                  <a:pt x="1521509" y="356222"/>
                </a:lnTo>
                <a:lnTo>
                  <a:pt x="1460832" y="351697"/>
                </a:lnTo>
                <a:lnTo>
                  <a:pt x="1381190" y="348557"/>
                </a:lnTo>
                <a:lnTo>
                  <a:pt x="1335287" y="347425"/>
                </a:lnTo>
                <a:lnTo>
                  <a:pt x="1285880" y="346542"/>
                </a:lnTo>
                <a:lnTo>
                  <a:pt x="1233380" y="345874"/>
                </a:lnTo>
                <a:lnTo>
                  <a:pt x="1178201" y="345390"/>
                </a:lnTo>
                <a:lnTo>
                  <a:pt x="1120754" y="345056"/>
                </a:lnTo>
                <a:lnTo>
                  <a:pt x="1061451" y="344839"/>
                </a:lnTo>
                <a:lnTo>
                  <a:pt x="1000706" y="344708"/>
                </a:lnTo>
                <a:lnTo>
                  <a:pt x="938929" y="344629"/>
                </a:lnTo>
                <a:lnTo>
                  <a:pt x="876535" y="344571"/>
                </a:lnTo>
                <a:lnTo>
                  <a:pt x="813934" y="344499"/>
                </a:lnTo>
                <a:lnTo>
                  <a:pt x="751539" y="344381"/>
                </a:lnTo>
                <a:lnTo>
                  <a:pt x="689763" y="344185"/>
                </a:lnTo>
                <a:lnTo>
                  <a:pt x="629017" y="343879"/>
                </a:lnTo>
                <a:lnTo>
                  <a:pt x="569715" y="343428"/>
                </a:lnTo>
                <a:lnTo>
                  <a:pt x="512268" y="342801"/>
                </a:lnTo>
                <a:lnTo>
                  <a:pt x="457088" y="341966"/>
                </a:lnTo>
                <a:lnTo>
                  <a:pt x="404589" y="340888"/>
                </a:lnTo>
                <a:lnTo>
                  <a:pt x="355181" y="339537"/>
                </a:lnTo>
                <a:lnTo>
                  <a:pt x="309279" y="337878"/>
                </a:lnTo>
                <a:lnTo>
                  <a:pt x="267293" y="335880"/>
                </a:lnTo>
                <a:lnTo>
                  <a:pt x="196721" y="330734"/>
                </a:lnTo>
                <a:lnTo>
                  <a:pt x="112997" y="317409"/>
                </a:lnTo>
                <a:lnTo>
                  <a:pt x="68099" y="304429"/>
                </a:lnTo>
                <a:lnTo>
                  <a:pt x="11664" y="272569"/>
                </a:lnTo>
                <a:lnTo>
                  <a:pt x="0" y="237355"/>
                </a:lnTo>
                <a:lnTo>
                  <a:pt x="11063" y="220181"/>
                </a:lnTo>
                <a:lnTo>
                  <a:pt x="67197" y="190085"/>
                </a:lnTo>
                <a:lnTo>
                  <a:pt x="112353" y="178515"/>
                </a:lnTo>
                <a:lnTo>
                  <a:pt x="168959" y="170167"/>
                </a:lnTo>
                <a:lnTo>
                  <a:pt x="230442" y="166242"/>
                </a:lnTo>
                <a:lnTo>
                  <a:pt x="268573" y="165232"/>
                </a:lnTo>
                <a:lnTo>
                  <a:pt x="311077" y="164785"/>
                </a:lnTo>
                <a:lnTo>
                  <a:pt x="357538" y="164847"/>
                </a:lnTo>
                <a:lnTo>
                  <a:pt x="407541" y="165362"/>
                </a:lnTo>
                <a:lnTo>
                  <a:pt x="460672" y="166277"/>
                </a:lnTo>
                <a:lnTo>
                  <a:pt x="516514" y="167536"/>
                </a:lnTo>
                <a:lnTo>
                  <a:pt x="574654" y="169085"/>
                </a:lnTo>
                <a:lnTo>
                  <a:pt x="634674" y="170870"/>
                </a:lnTo>
                <a:lnTo>
                  <a:pt x="696161" y="172836"/>
                </a:lnTo>
                <a:lnTo>
                  <a:pt x="758699" y="174928"/>
                </a:lnTo>
                <a:lnTo>
                  <a:pt x="821873" y="177092"/>
                </a:lnTo>
                <a:lnTo>
                  <a:pt x="885267" y="179274"/>
                </a:lnTo>
                <a:lnTo>
                  <a:pt x="948467" y="181418"/>
                </a:lnTo>
                <a:lnTo>
                  <a:pt x="1011058" y="183470"/>
                </a:lnTo>
                <a:lnTo>
                  <a:pt x="1072623" y="185376"/>
                </a:lnTo>
                <a:lnTo>
                  <a:pt x="1132748" y="187082"/>
                </a:lnTo>
                <a:lnTo>
                  <a:pt x="1191018" y="188532"/>
                </a:lnTo>
                <a:lnTo>
                  <a:pt x="1247017" y="189672"/>
                </a:lnTo>
                <a:lnTo>
                  <a:pt x="1300331" y="190447"/>
                </a:lnTo>
                <a:lnTo>
                  <a:pt x="1350543" y="190804"/>
                </a:lnTo>
                <a:lnTo>
                  <a:pt x="1397239" y="190686"/>
                </a:lnTo>
                <a:lnTo>
                  <a:pt x="1440004" y="190041"/>
                </a:lnTo>
                <a:lnTo>
                  <a:pt x="1478423" y="188813"/>
                </a:lnTo>
                <a:lnTo>
                  <a:pt x="1540559" y="184391"/>
                </a:lnTo>
                <a:lnTo>
                  <a:pt x="1594049" y="176065"/>
                </a:lnTo>
                <a:lnTo>
                  <a:pt x="1638543" y="164582"/>
                </a:lnTo>
                <a:lnTo>
                  <a:pt x="1700015" y="134626"/>
                </a:lnTo>
                <a:lnTo>
                  <a:pt x="1723915" y="99492"/>
                </a:lnTo>
                <a:lnTo>
                  <a:pt x="1721446" y="81535"/>
                </a:lnTo>
                <a:lnTo>
                  <a:pt x="1687006" y="47946"/>
                </a:lnTo>
                <a:lnTo>
                  <a:pt x="1612349" y="21595"/>
                </a:lnTo>
                <a:lnTo>
                  <a:pt x="1559609" y="12687"/>
                </a:lnTo>
                <a:lnTo>
                  <a:pt x="1499575" y="7407"/>
                </a:lnTo>
                <a:lnTo>
                  <a:pt x="1420872" y="3690"/>
                </a:lnTo>
                <a:lnTo>
                  <a:pt x="1375490" y="2358"/>
                </a:lnTo>
                <a:lnTo>
                  <a:pt x="1326604" y="1347"/>
                </a:lnTo>
                <a:lnTo>
                  <a:pt x="1274603" y="632"/>
                </a:lnTo>
                <a:lnTo>
                  <a:pt x="1219875" y="191"/>
                </a:lnTo>
                <a:lnTo>
                  <a:pt x="1162807" y="0"/>
                </a:lnTo>
                <a:lnTo>
                  <a:pt x="1103787" y="35"/>
                </a:lnTo>
                <a:lnTo>
                  <a:pt x="1043204" y="273"/>
                </a:lnTo>
                <a:lnTo>
                  <a:pt x="981444" y="691"/>
                </a:lnTo>
                <a:lnTo>
                  <a:pt x="918897" y="1265"/>
                </a:lnTo>
                <a:lnTo>
                  <a:pt x="855950" y="1972"/>
                </a:lnTo>
                <a:lnTo>
                  <a:pt x="792990" y="2788"/>
                </a:lnTo>
                <a:lnTo>
                  <a:pt x="730406" y="3690"/>
                </a:lnTo>
                <a:lnTo>
                  <a:pt x="668586" y="4654"/>
                </a:lnTo>
                <a:lnTo>
                  <a:pt x="607918" y="5658"/>
                </a:lnTo>
                <a:lnTo>
                  <a:pt x="548789" y="6677"/>
                </a:lnTo>
                <a:lnTo>
                  <a:pt x="491587" y="7689"/>
                </a:lnTo>
                <a:lnTo>
                  <a:pt x="436701" y="8669"/>
                </a:lnTo>
                <a:lnTo>
                  <a:pt x="384518" y="9594"/>
                </a:lnTo>
                <a:lnTo>
                  <a:pt x="335426" y="10442"/>
                </a:lnTo>
                <a:lnTo>
                  <a:pt x="289813" y="11188"/>
                </a:lnTo>
                <a:lnTo>
                  <a:pt x="248067" y="11809"/>
                </a:lnTo>
                <a:lnTo>
                  <a:pt x="177727" y="12582"/>
                </a:lnTo>
                <a:lnTo>
                  <a:pt x="149909" y="1268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2857046" y="1657350"/>
            <a:ext cx="3696335" cy="1710055"/>
            <a:chOff x="2857046" y="1657350"/>
            <a:chExt cx="3696335" cy="1710055"/>
          </a:xfrm>
        </p:grpSpPr>
        <p:sp>
          <p:nvSpPr>
            <p:cNvPr id="23" name="object 23"/>
            <p:cNvSpPr/>
            <p:nvPr/>
          </p:nvSpPr>
          <p:spPr>
            <a:xfrm>
              <a:off x="2863396" y="2419350"/>
              <a:ext cx="3241675" cy="941705"/>
            </a:xfrm>
            <a:custGeom>
              <a:avLst/>
              <a:gdLst/>
              <a:ahLst/>
              <a:cxnLst/>
              <a:rect l="l" t="t" r="r" b="b"/>
              <a:pathLst>
                <a:path w="3241675" h="941704">
                  <a:moveTo>
                    <a:pt x="1080842" y="409955"/>
                  </a:moveTo>
                  <a:lnTo>
                    <a:pt x="1018788" y="410152"/>
                  </a:lnTo>
                  <a:lnTo>
                    <a:pt x="957027" y="410299"/>
                  </a:lnTo>
                  <a:lnTo>
                    <a:pt x="895852" y="410347"/>
                  </a:lnTo>
                  <a:lnTo>
                    <a:pt x="835558" y="410241"/>
                  </a:lnTo>
                  <a:lnTo>
                    <a:pt x="776437" y="409932"/>
                  </a:lnTo>
                  <a:lnTo>
                    <a:pt x="718782" y="409366"/>
                  </a:lnTo>
                  <a:lnTo>
                    <a:pt x="662887" y="408492"/>
                  </a:lnTo>
                  <a:lnTo>
                    <a:pt x="609045" y="407258"/>
                  </a:lnTo>
                  <a:lnTo>
                    <a:pt x="557549" y="405612"/>
                  </a:lnTo>
                  <a:lnTo>
                    <a:pt x="508693" y="403502"/>
                  </a:lnTo>
                  <a:lnTo>
                    <a:pt x="462769" y="400876"/>
                  </a:lnTo>
                  <a:lnTo>
                    <a:pt x="420072" y="397682"/>
                  </a:lnTo>
                  <a:lnTo>
                    <a:pt x="380894" y="393869"/>
                  </a:lnTo>
                  <a:lnTo>
                    <a:pt x="314270" y="384175"/>
                  </a:lnTo>
                  <a:lnTo>
                    <a:pt x="247771" y="362813"/>
                  </a:lnTo>
                  <a:lnTo>
                    <a:pt x="215374" y="334533"/>
                  </a:lnTo>
                  <a:lnTo>
                    <a:pt x="205520" y="302747"/>
                  </a:lnTo>
                  <a:lnTo>
                    <a:pt x="206651" y="270870"/>
                  </a:lnTo>
                  <a:lnTo>
                    <a:pt x="207209" y="242315"/>
                  </a:lnTo>
                  <a:lnTo>
                    <a:pt x="219464" y="178657"/>
                  </a:lnTo>
                  <a:lnTo>
                    <a:pt x="278583" y="126237"/>
                  </a:lnTo>
                  <a:lnTo>
                    <a:pt x="315284" y="109736"/>
                  </a:lnTo>
                  <a:lnTo>
                    <a:pt x="364378" y="90913"/>
                  </a:lnTo>
                  <a:lnTo>
                    <a:pt x="418934" y="73882"/>
                  </a:lnTo>
                  <a:lnTo>
                    <a:pt x="472018" y="62756"/>
                  </a:lnTo>
                  <a:lnTo>
                    <a:pt x="516699" y="61650"/>
                  </a:lnTo>
                  <a:lnTo>
                    <a:pt x="546045" y="74675"/>
                  </a:lnTo>
                  <a:lnTo>
                    <a:pt x="556691" y="101317"/>
                  </a:lnTo>
                  <a:lnTo>
                    <a:pt x="557409" y="141332"/>
                  </a:lnTo>
                  <a:lnTo>
                    <a:pt x="551007" y="190212"/>
                  </a:lnTo>
                  <a:lnTo>
                    <a:pt x="540292" y="243446"/>
                  </a:lnTo>
                  <a:lnTo>
                    <a:pt x="528074" y="296524"/>
                  </a:lnTo>
                  <a:lnTo>
                    <a:pt x="517160" y="344937"/>
                  </a:lnTo>
                  <a:lnTo>
                    <a:pt x="510358" y="384175"/>
                  </a:lnTo>
                  <a:lnTo>
                    <a:pt x="504238" y="434919"/>
                  </a:lnTo>
                  <a:lnTo>
                    <a:pt x="499213" y="474376"/>
                  </a:lnTo>
                  <a:lnTo>
                    <a:pt x="495284" y="507404"/>
                  </a:lnTo>
                  <a:lnTo>
                    <a:pt x="492451" y="538861"/>
                  </a:lnTo>
                  <a:lnTo>
                    <a:pt x="484128" y="570368"/>
                  </a:lnTo>
                  <a:lnTo>
                    <a:pt x="472448" y="599281"/>
                  </a:lnTo>
                  <a:lnTo>
                    <a:pt x="470769" y="623764"/>
                  </a:lnTo>
                  <a:lnTo>
                    <a:pt x="492451" y="641985"/>
                  </a:lnTo>
                  <a:lnTo>
                    <a:pt x="529158" y="652477"/>
                  </a:lnTo>
                  <a:lnTo>
                    <a:pt x="582955" y="662977"/>
                  </a:lnTo>
                  <a:lnTo>
                    <a:pt x="645168" y="670972"/>
                  </a:lnTo>
                  <a:lnTo>
                    <a:pt x="707128" y="673951"/>
                  </a:lnTo>
                  <a:lnTo>
                    <a:pt x="760162" y="669401"/>
                  </a:lnTo>
                  <a:lnTo>
                    <a:pt x="795600" y="654812"/>
                  </a:lnTo>
                  <a:lnTo>
                    <a:pt x="812627" y="626481"/>
                  </a:lnTo>
                  <a:lnTo>
                    <a:pt x="818027" y="585601"/>
                  </a:lnTo>
                  <a:lnTo>
                    <a:pt x="814523" y="537194"/>
                  </a:lnTo>
                  <a:lnTo>
                    <a:pt x="804838" y="486278"/>
                  </a:lnTo>
                  <a:lnTo>
                    <a:pt x="791696" y="437874"/>
                  </a:lnTo>
                  <a:lnTo>
                    <a:pt x="777820" y="397001"/>
                  </a:lnTo>
                  <a:lnTo>
                    <a:pt x="761663" y="356397"/>
                  </a:lnTo>
                  <a:lnTo>
                    <a:pt x="740811" y="310590"/>
                  </a:lnTo>
                  <a:lnTo>
                    <a:pt x="716495" y="267287"/>
                  </a:lnTo>
                  <a:lnTo>
                    <a:pt x="689945" y="234197"/>
                  </a:lnTo>
                  <a:lnTo>
                    <a:pt x="662394" y="219028"/>
                  </a:lnTo>
                  <a:lnTo>
                    <a:pt x="635072" y="229488"/>
                  </a:lnTo>
                  <a:lnTo>
                    <a:pt x="607491" y="283602"/>
                  </a:lnTo>
                  <a:lnTo>
                    <a:pt x="594345" y="326315"/>
                  </a:lnTo>
                  <a:lnTo>
                    <a:pt x="581147" y="376059"/>
                  </a:lnTo>
                  <a:lnTo>
                    <a:pt x="567534" y="430276"/>
                  </a:lnTo>
                  <a:lnTo>
                    <a:pt x="553145" y="486410"/>
                  </a:lnTo>
                  <a:lnTo>
                    <a:pt x="537618" y="541906"/>
                  </a:lnTo>
                  <a:lnTo>
                    <a:pt x="520590" y="594206"/>
                  </a:lnTo>
                  <a:lnTo>
                    <a:pt x="501701" y="640755"/>
                  </a:lnTo>
                  <a:lnTo>
                    <a:pt x="480589" y="678996"/>
                  </a:lnTo>
                  <a:lnTo>
                    <a:pt x="417373" y="729565"/>
                  </a:lnTo>
                  <a:lnTo>
                    <a:pt x="369923" y="742195"/>
                  </a:lnTo>
                  <a:lnTo>
                    <a:pt x="317467" y="746003"/>
                  </a:lnTo>
                  <a:lnTo>
                    <a:pt x="262930" y="742727"/>
                  </a:lnTo>
                  <a:lnTo>
                    <a:pt x="209238" y="734105"/>
                  </a:lnTo>
                  <a:lnTo>
                    <a:pt x="159318" y="721875"/>
                  </a:lnTo>
                  <a:lnTo>
                    <a:pt x="116095" y="707776"/>
                  </a:lnTo>
                  <a:lnTo>
                    <a:pt x="43690" y="662172"/>
                  </a:lnTo>
                  <a:lnTo>
                    <a:pt x="16717" y="617509"/>
                  </a:lnTo>
                  <a:lnTo>
                    <a:pt x="2009" y="567908"/>
                  </a:lnTo>
                  <a:lnTo>
                    <a:pt x="0" y="521721"/>
                  </a:lnTo>
                  <a:lnTo>
                    <a:pt x="11121" y="487299"/>
                  </a:lnTo>
                  <a:lnTo>
                    <a:pt x="39927" y="463746"/>
                  </a:lnTo>
                  <a:lnTo>
                    <a:pt x="86126" y="445575"/>
                  </a:lnTo>
                  <a:lnTo>
                    <a:pt x="142877" y="434026"/>
                  </a:lnTo>
                  <a:lnTo>
                    <a:pt x="203340" y="430333"/>
                  </a:lnTo>
                  <a:lnTo>
                    <a:pt x="260676" y="435737"/>
                  </a:lnTo>
                  <a:lnTo>
                    <a:pt x="301743" y="446998"/>
                  </a:lnTo>
                  <a:lnTo>
                    <a:pt x="346864" y="464881"/>
                  </a:lnTo>
                  <a:lnTo>
                    <a:pt x="393547" y="487581"/>
                  </a:lnTo>
                  <a:lnTo>
                    <a:pt x="439299" y="513292"/>
                  </a:lnTo>
                  <a:lnTo>
                    <a:pt x="481628" y="540206"/>
                  </a:lnTo>
                  <a:lnTo>
                    <a:pt x="518041" y="566518"/>
                  </a:lnTo>
                  <a:lnTo>
                    <a:pt x="561467" y="615754"/>
                  </a:lnTo>
                  <a:lnTo>
                    <a:pt x="560541" y="640545"/>
                  </a:lnTo>
                  <a:lnTo>
                    <a:pt x="552680" y="665337"/>
                  </a:lnTo>
                  <a:lnTo>
                    <a:pt x="547296" y="690668"/>
                  </a:lnTo>
                  <a:lnTo>
                    <a:pt x="581605" y="745109"/>
                  </a:lnTo>
                  <a:lnTo>
                    <a:pt x="649784" y="789157"/>
                  </a:lnTo>
                  <a:lnTo>
                    <a:pt x="694845" y="815723"/>
                  </a:lnTo>
                  <a:lnTo>
                    <a:pt x="744793" y="843203"/>
                  </a:lnTo>
                  <a:lnTo>
                    <a:pt x="797806" y="870013"/>
                  </a:lnTo>
                  <a:lnTo>
                    <a:pt x="852066" y="894567"/>
                  </a:lnTo>
                  <a:lnTo>
                    <a:pt x="905751" y="915281"/>
                  </a:lnTo>
                  <a:lnTo>
                    <a:pt x="957041" y="930569"/>
                  </a:lnTo>
                  <a:lnTo>
                    <a:pt x="1004116" y="938847"/>
                  </a:lnTo>
                  <a:lnTo>
                    <a:pt x="1045155" y="938529"/>
                  </a:lnTo>
                  <a:lnTo>
                    <a:pt x="1084602" y="928351"/>
                  </a:lnTo>
                  <a:lnTo>
                    <a:pt x="1126758" y="909310"/>
                  </a:lnTo>
                  <a:lnTo>
                    <a:pt x="1169695" y="883109"/>
                  </a:lnTo>
                  <a:lnTo>
                    <a:pt x="1211488" y="851446"/>
                  </a:lnTo>
                  <a:lnTo>
                    <a:pt x="1250212" y="816022"/>
                  </a:lnTo>
                  <a:lnTo>
                    <a:pt x="1283941" y="778537"/>
                  </a:lnTo>
                  <a:lnTo>
                    <a:pt x="1310750" y="740691"/>
                  </a:lnTo>
                  <a:lnTo>
                    <a:pt x="1328712" y="704183"/>
                  </a:lnTo>
                  <a:lnTo>
                    <a:pt x="1335903" y="670714"/>
                  </a:lnTo>
                  <a:lnTo>
                    <a:pt x="1330397" y="641985"/>
                  </a:lnTo>
                  <a:lnTo>
                    <a:pt x="1284617" y="600224"/>
                  </a:lnTo>
                  <a:lnTo>
                    <a:pt x="1246031" y="580231"/>
                  </a:lnTo>
                  <a:lnTo>
                    <a:pt x="1199704" y="560799"/>
                  </a:lnTo>
                  <a:lnTo>
                    <a:pt x="1147680" y="541904"/>
                  </a:lnTo>
                  <a:lnTo>
                    <a:pt x="1092002" y="523525"/>
                  </a:lnTo>
                  <a:lnTo>
                    <a:pt x="1034712" y="505638"/>
                  </a:lnTo>
                  <a:lnTo>
                    <a:pt x="977854" y="488220"/>
                  </a:lnTo>
                  <a:lnTo>
                    <a:pt x="923471" y="471249"/>
                  </a:lnTo>
                  <a:lnTo>
                    <a:pt x="873605" y="454701"/>
                  </a:lnTo>
                  <a:lnTo>
                    <a:pt x="830301" y="438553"/>
                  </a:lnTo>
                  <a:lnTo>
                    <a:pt x="795600" y="422783"/>
                  </a:lnTo>
                  <a:lnTo>
                    <a:pt x="734262" y="387127"/>
                  </a:lnTo>
                  <a:lnTo>
                    <a:pt x="690041" y="354434"/>
                  </a:lnTo>
                  <a:lnTo>
                    <a:pt x="658659" y="324100"/>
                  </a:lnTo>
                  <a:lnTo>
                    <a:pt x="617292" y="268097"/>
                  </a:lnTo>
                  <a:lnTo>
                    <a:pt x="600575" y="206486"/>
                  </a:lnTo>
                  <a:lnTo>
                    <a:pt x="606844" y="178817"/>
                  </a:lnTo>
                  <a:lnTo>
                    <a:pt x="617292" y="152019"/>
                  </a:lnTo>
                </a:path>
                <a:path w="3241675" h="941704">
                  <a:moveTo>
                    <a:pt x="2965903" y="128397"/>
                  </a:moveTo>
                  <a:lnTo>
                    <a:pt x="2930035" y="114778"/>
                  </a:lnTo>
                  <a:lnTo>
                    <a:pt x="2893275" y="105171"/>
                  </a:lnTo>
                  <a:lnTo>
                    <a:pt x="2854728" y="103590"/>
                  </a:lnTo>
                  <a:lnTo>
                    <a:pt x="2813503" y="114046"/>
                  </a:lnTo>
                  <a:lnTo>
                    <a:pt x="2773269" y="133382"/>
                  </a:lnTo>
                  <a:lnTo>
                    <a:pt x="2726330" y="161143"/>
                  </a:lnTo>
                  <a:lnTo>
                    <a:pt x="2680457" y="194933"/>
                  </a:lnTo>
                  <a:lnTo>
                    <a:pt x="2643424" y="232357"/>
                  </a:lnTo>
                  <a:lnTo>
                    <a:pt x="2623003" y="271017"/>
                  </a:lnTo>
                  <a:lnTo>
                    <a:pt x="2623460" y="315954"/>
                  </a:lnTo>
                  <a:lnTo>
                    <a:pt x="2639614" y="368779"/>
                  </a:lnTo>
                  <a:lnTo>
                    <a:pt x="2665065" y="421958"/>
                  </a:lnTo>
                  <a:lnTo>
                    <a:pt x="2693411" y="467955"/>
                  </a:lnTo>
                  <a:lnTo>
                    <a:pt x="2718253" y="499237"/>
                  </a:lnTo>
                  <a:lnTo>
                    <a:pt x="2778975" y="513508"/>
                  </a:lnTo>
                  <a:lnTo>
                    <a:pt x="2832553" y="485013"/>
                  </a:lnTo>
                  <a:lnTo>
                    <a:pt x="2874225" y="435022"/>
                  </a:lnTo>
                  <a:lnTo>
                    <a:pt x="2870653" y="370839"/>
                  </a:lnTo>
                  <a:lnTo>
                    <a:pt x="2812092" y="325416"/>
                  </a:lnTo>
                  <a:lnTo>
                    <a:pt x="2769450" y="301307"/>
                  </a:lnTo>
                  <a:lnTo>
                    <a:pt x="2721780" y="278384"/>
                  </a:lnTo>
                  <a:lnTo>
                    <a:pt x="2671995" y="258233"/>
                  </a:lnTo>
                  <a:lnTo>
                    <a:pt x="2623003" y="242442"/>
                  </a:lnTo>
                  <a:lnTo>
                    <a:pt x="2577738" y="229510"/>
                  </a:lnTo>
                  <a:lnTo>
                    <a:pt x="2526031" y="214965"/>
                  </a:lnTo>
                  <a:lnTo>
                    <a:pt x="2471547" y="201548"/>
                  </a:lnTo>
                  <a:lnTo>
                    <a:pt x="2417951" y="192001"/>
                  </a:lnTo>
                  <a:lnTo>
                    <a:pt x="2368910" y="189065"/>
                  </a:lnTo>
                  <a:lnTo>
                    <a:pt x="2328089" y="195483"/>
                  </a:lnTo>
                  <a:lnTo>
                    <a:pt x="2284474" y="245365"/>
                  </a:lnTo>
                  <a:lnTo>
                    <a:pt x="2277573" y="291556"/>
                  </a:lnTo>
                  <a:lnTo>
                    <a:pt x="2276996" y="347551"/>
                  </a:lnTo>
                  <a:lnTo>
                    <a:pt x="2281293" y="408336"/>
                  </a:lnTo>
                  <a:lnTo>
                    <a:pt x="2289014" y="468895"/>
                  </a:lnTo>
                  <a:lnTo>
                    <a:pt x="2298706" y="524212"/>
                  </a:lnTo>
                  <a:lnTo>
                    <a:pt x="2308919" y="569272"/>
                  </a:lnTo>
                  <a:lnTo>
                    <a:pt x="2344099" y="618259"/>
                  </a:lnTo>
                  <a:lnTo>
                    <a:pt x="2380115" y="604456"/>
                  </a:lnTo>
                  <a:lnTo>
                    <a:pt x="2413750" y="573698"/>
                  </a:lnTo>
                  <a:lnTo>
                    <a:pt x="2434735" y="507472"/>
                  </a:lnTo>
                  <a:lnTo>
                    <a:pt x="2426550" y="463550"/>
                  </a:lnTo>
                  <a:lnTo>
                    <a:pt x="2407053" y="419627"/>
                  </a:lnTo>
                  <a:lnTo>
                    <a:pt x="2375353" y="385063"/>
                  </a:lnTo>
                  <a:lnTo>
                    <a:pt x="2299153" y="345501"/>
                  </a:lnTo>
                  <a:lnTo>
                    <a:pt x="2250337" y="328072"/>
                  </a:lnTo>
                  <a:lnTo>
                    <a:pt x="2201786" y="316973"/>
                  </a:lnTo>
                  <a:lnTo>
                    <a:pt x="2159056" y="315772"/>
                  </a:lnTo>
                  <a:lnTo>
                    <a:pt x="2107682" y="359467"/>
                  </a:lnTo>
                  <a:lnTo>
                    <a:pt x="2094542" y="408337"/>
                  </a:lnTo>
                  <a:lnTo>
                    <a:pt x="2087221" y="467121"/>
                  </a:lnTo>
                  <a:lnTo>
                    <a:pt x="2084664" y="528287"/>
                  </a:lnTo>
                  <a:lnTo>
                    <a:pt x="2085810" y="584301"/>
                  </a:lnTo>
                  <a:lnTo>
                    <a:pt x="2089603" y="627634"/>
                  </a:lnTo>
                  <a:lnTo>
                    <a:pt x="2105825" y="671867"/>
                  </a:lnTo>
                  <a:lnTo>
                    <a:pt x="2133656" y="703373"/>
                  </a:lnTo>
                  <a:lnTo>
                    <a:pt x="2163273" y="725521"/>
                  </a:lnTo>
                  <a:lnTo>
                    <a:pt x="2184853" y="741679"/>
                  </a:lnTo>
                </a:path>
                <a:path w="3241675" h="941704">
                  <a:moveTo>
                    <a:pt x="2184853" y="756030"/>
                  </a:moveTo>
                  <a:lnTo>
                    <a:pt x="2240759" y="769333"/>
                  </a:lnTo>
                  <a:lnTo>
                    <a:pt x="2295087" y="781465"/>
                  </a:lnTo>
                  <a:lnTo>
                    <a:pt x="2346226" y="791226"/>
                  </a:lnTo>
                  <a:lnTo>
                    <a:pt x="2392568" y="797414"/>
                  </a:lnTo>
                  <a:lnTo>
                    <a:pt x="2432503" y="798829"/>
                  </a:lnTo>
                  <a:lnTo>
                    <a:pt x="2471347" y="792561"/>
                  </a:lnTo>
                  <a:lnTo>
                    <a:pt x="2524032" y="761307"/>
                  </a:lnTo>
                  <a:lnTo>
                    <a:pt x="2567639" y="718385"/>
                  </a:lnTo>
                  <a:lnTo>
                    <a:pt x="2584903" y="690864"/>
                  </a:lnTo>
                  <a:lnTo>
                    <a:pt x="2602167" y="663795"/>
                  </a:lnTo>
                  <a:lnTo>
                    <a:pt x="2623003" y="641858"/>
                  </a:lnTo>
                  <a:lnTo>
                    <a:pt x="2648899" y="627491"/>
                  </a:lnTo>
                  <a:lnTo>
                    <a:pt x="2677771" y="617791"/>
                  </a:lnTo>
                  <a:lnTo>
                    <a:pt x="2707835" y="609425"/>
                  </a:lnTo>
                  <a:lnTo>
                    <a:pt x="2737303" y="599059"/>
                  </a:lnTo>
                  <a:lnTo>
                    <a:pt x="2794453" y="574119"/>
                  </a:lnTo>
                  <a:lnTo>
                    <a:pt x="2851603" y="542036"/>
                  </a:lnTo>
                  <a:lnTo>
                    <a:pt x="2911134" y="495649"/>
                  </a:lnTo>
                  <a:lnTo>
                    <a:pt x="2940007" y="469134"/>
                  </a:lnTo>
                  <a:lnTo>
                    <a:pt x="2987632" y="413676"/>
                  </a:lnTo>
                  <a:lnTo>
                    <a:pt x="3023946" y="353935"/>
                  </a:lnTo>
                  <a:lnTo>
                    <a:pt x="3042103" y="328040"/>
                  </a:lnTo>
                  <a:lnTo>
                    <a:pt x="3077821" y="284368"/>
                  </a:lnTo>
                  <a:lnTo>
                    <a:pt x="3118303" y="256794"/>
                  </a:lnTo>
                  <a:lnTo>
                    <a:pt x="3146878" y="251979"/>
                  </a:lnTo>
                  <a:lnTo>
                    <a:pt x="3180215" y="252285"/>
                  </a:lnTo>
                  <a:lnTo>
                    <a:pt x="3211171" y="258401"/>
                  </a:lnTo>
                  <a:lnTo>
                    <a:pt x="3232603" y="271017"/>
                  </a:lnTo>
                  <a:lnTo>
                    <a:pt x="3241086" y="292498"/>
                  </a:lnTo>
                  <a:lnTo>
                    <a:pt x="3240937" y="321802"/>
                  </a:lnTo>
                  <a:lnTo>
                    <a:pt x="3236621" y="354224"/>
                  </a:lnTo>
                  <a:lnTo>
                    <a:pt x="3232603" y="385063"/>
                  </a:lnTo>
                  <a:lnTo>
                    <a:pt x="3227840" y="444865"/>
                  </a:lnTo>
                  <a:lnTo>
                    <a:pt x="3213553" y="499237"/>
                  </a:lnTo>
                  <a:lnTo>
                    <a:pt x="3181406" y="537527"/>
                  </a:lnTo>
                  <a:lnTo>
                    <a:pt x="3137353" y="570484"/>
                  </a:lnTo>
                  <a:lnTo>
                    <a:pt x="3081393" y="607123"/>
                  </a:lnTo>
                  <a:lnTo>
                    <a:pt x="3051181" y="625062"/>
                  </a:lnTo>
                  <a:lnTo>
                    <a:pt x="3023053" y="641858"/>
                  </a:lnTo>
                  <a:lnTo>
                    <a:pt x="3000133" y="656822"/>
                  </a:lnTo>
                  <a:lnTo>
                    <a:pt x="2980190" y="670417"/>
                  </a:lnTo>
                  <a:lnTo>
                    <a:pt x="2957866" y="683988"/>
                  </a:lnTo>
                  <a:lnTo>
                    <a:pt x="2927803" y="698880"/>
                  </a:lnTo>
                  <a:lnTo>
                    <a:pt x="2885089" y="715748"/>
                  </a:lnTo>
                  <a:lnTo>
                    <a:pt x="2833743" y="733710"/>
                  </a:lnTo>
                  <a:lnTo>
                    <a:pt x="2781802" y="752101"/>
                  </a:lnTo>
                  <a:lnTo>
                    <a:pt x="2737303" y="770254"/>
                  </a:lnTo>
                  <a:lnTo>
                    <a:pt x="2704263" y="787745"/>
                  </a:lnTo>
                  <a:lnTo>
                    <a:pt x="2677771" y="805021"/>
                  </a:lnTo>
                  <a:lnTo>
                    <a:pt x="2652471" y="822725"/>
                  </a:lnTo>
                  <a:lnTo>
                    <a:pt x="2623003" y="841501"/>
                  </a:lnTo>
                  <a:lnTo>
                    <a:pt x="2591600" y="863913"/>
                  </a:lnTo>
                  <a:lnTo>
                    <a:pt x="2559900" y="888777"/>
                  </a:lnTo>
                  <a:lnTo>
                    <a:pt x="2521651" y="911403"/>
                  </a:lnTo>
                  <a:lnTo>
                    <a:pt x="2470603" y="927100"/>
                  </a:lnTo>
                  <a:lnTo>
                    <a:pt x="2424786" y="933741"/>
                  </a:lnTo>
                  <a:lnTo>
                    <a:pt x="2369708" y="938784"/>
                  </a:lnTo>
                  <a:lnTo>
                    <a:pt x="2309868" y="941435"/>
                  </a:lnTo>
                  <a:lnTo>
                    <a:pt x="2249764" y="940900"/>
                  </a:lnTo>
                  <a:lnTo>
                    <a:pt x="2193893" y="936386"/>
                  </a:lnTo>
                  <a:lnTo>
                    <a:pt x="2146753" y="927100"/>
                  </a:lnTo>
                  <a:lnTo>
                    <a:pt x="2100880" y="908402"/>
                  </a:lnTo>
                  <a:lnTo>
                    <a:pt x="2061713" y="882402"/>
                  </a:lnTo>
                  <a:lnTo>
                    <a:pt x="2028338" y="851488"/>
                  </a:lnTo>
                  <a:lnTo>
                    <a:pt x="1999839" y="818050"/>
                  </a:lnTo>
                  <a:lnTo>
                    <a:pt x="1975303" y="784478"/>
                  </a:lnTo>
                  <a:lnTo>
                    <a:pt x="1952085" y="740826"/>
                  </a:lnTo>
                  <a:lnTo>
                    <a:pt x="1937203" y="693578"/>
                  </a:lnTo>
                  <a:lnTo>
                    <a:pt x="1927082" y="645425"/>
                  </a:lnTo>
                  <a:lnTo>
                    <a:pt x="1918153" y="599059"/>
                  </a:lnTo>
                  <a:lnTo>
                    <a:pt x="1909372" y="557272"/>
                  </a:lnTo>
                  <a:lnTo>
                    <a:pt x="1902675" y="517937"/>
                  </a:lnTo>
                  <a:lnTo>
                    <a:pt x="1898954" y="476365"/>
                  </a:lnTo>
                  <a:lnTo>
                    <a:pt x="1899103" y="427863"/>
                  </a:lnTo>
                  <a:lnTo>
                    <a:pt x="1901236" y="378370"/>
                  </a:lnTo>
                  <a:lnTo>
                    <a:pt x="1904741" y="320416"/>
                  </a:lnTo>
                  <a:lnTo>
                    <a:pt x="1910990" y="261542"/>
                  </a:lnTo>
                  <a:lnTo>
                    <a:pt x="1921353" y="209288"/>
                  </a:lnTo>
                  <a:lnTo>
                    <a:pt x="1937203" y="171196"/>
                  </a:lnTo>
                  <a:lnTo>
                    <a:pt x="1968159" y="148978"/>
                  </a:lnTo>
                  <a:lnTo>
                    <a:pt x="2008640" y="145288"/>
                  </a:lnTo>
                  <a:lnTo>
                    <a:pt x="2051503" y="147407"/>
                  </a:lnTo>
                  <a:lnTo>
                    <a:pt x="2089603" y="142621"/>
                  </a:lnTo>
                  <a:lnTo>
                    <a:pt x="2118624" y="127809"/>
                  </a:lnTo>
                  <a:lnTo>
                    <a:pt x="2143181" y="109664"/>
                  </a:lnTo>
                  <a:lnTo>
                    <a:pt x="2169523" y="90185"/>
                  </a:lnTo>
                  <a:lnTo>
                    <a:pt x="2203903" y="71374"/>
                  </a:lnTo>
                  <a:lnTo>
                    <a:pt x="2254058" y="51827"/>
                  </a:lnTo>
                  <a:lnTo>
                    <a:pt x="2314631" y="31210"/>
                  </a:lnTo>
                  <a:lnTo>
                    <a:pt x="2372227" y="12830"/>
                  </a:lnTo>
                  <a:lnTo>
                    <a:pt x="2413453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191000" y="1657349"/>
              <a:ext cx="2362200" cy="876300"/>
            </a:xfrm>
            <a:custGeom>
              <a:avLst/>
              <a:gdLst/>
              <a:ahLst/>
              <a:cxnLst/>
              <a:rect l="l" t="t" r="r" b="b"/>
              <a:pathLst>
                <a:path w="2362200" h="876300">
                  <a:moveTo>
                    <a:pt x="842645" y="23495"/>
                  </a:moveTo>
                  <a:lnTo>
                    <a:pt x="833755" y="14605"/>
                  </a:lnTo>
                  <a:lnTo>
                    <a:pt x="49339" y="798906"/>
                  </a:lnTo>
                  <a:lnTo>
                    <a:pt x="26924" y="776478"/>
                  </a:lnTo>
                  <a:lnTo>
                    <a:pt x="0" y="857250"/>
                  </a:lnTo>
                  <a:lnTo>
                    <a:pt x="80772" y="830326"/>
                  </a:lnTo>
                  <a:lnTo>
                    <a:pt x="67310" y="816864"/>
                  </a:lnTo>
                  <a:lnTo>
                    <a:pt x="58343" y="807910"/>
                  </a:lnTo>
                  <a:lnTo>
                    <a:pt x="842645" y="23495"/>
                  </a:lnTo>
                  <a:close/>
                </a:path>
                <a:path w="2362200" h="876300">
                  <a:moveTo>
                    <a:pt x="1104900" y="590550"/>
                  </a:moveTo>
                  <a:lnTo>
                    <a:pt x="1073150" y="590550"/>
                  </a:lnTo>
                  <a:lnTo>
                    <a:pt x="1073150" y="0"/>
                  </a:lnTo>
                  <a:lnTo>
                    <a:pt x="1060450" y="0"/>
                  </a:lnTo>
                  <a:lnTo>
                    <a:pt x="1060450" y="590550"/>
                  </a:lnTo>
                  <a:lnTo>
                    <a:pt x="1028700" y="590550"/>
                  </a:lnTo>
                  <a:lnTo>
                    <a:pt x="1066800" y="666750"/>
                  </a:lnTo>
                  <a:lnTo>
                    <a:pt x="1098550" y="603250"/>
                  </a:lnTo>
                  <a:lnTo>
                    <a:pt x="1104900" y="590550"/>
                  </a:lnTo>
                  <a:close/>
                </a:path>
                <a:path w="2362200" h="876300">
                  <a:moveTo>
                    <a:pt x="2362200" y="876300"/>
                  </a:moveTo>
                  <a:lnTo>
                    <a:pt x="2348077" y="837057"/>
                  </a:lnTo>
                  <a:lnTo>
                    <a:pt x="2333371" y="796163"/>
                  </a:lnTo>
                  <a:lnTo>
                    <a:pt x="2311501" y="819035"/>
                  </a:lnTo>
                  <a:lnTo>
                    <a:pt x="1509395" y="52578"/>
                  </a:lnTo>
                  <a:lnTo>
                    <a:pt x="1500505" y="61722"/>
                  </a:lnTo>
                  <a:lnTo>
                    <a:pt x="2302687" y="828255"/>
                  </a:lnTo>
                  <a:lnTo>
                    <a:pt x="2280793" y="851154"/>
                  </a:lnTo>
                  <a:lnTo>
                    <a:pt x="2362200" y="8763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12140" y="1017540"/>
            <a:ext cx="1459230" cy="1038225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z="2400" b="1" dirty="0">
                <a:solidFill>
                  <a:srgbClr val="66FFFF"/>
                </a:solidFill>
                <a:latin typeface="Times New Roman"/>
                <a:cs typeface="Times New Roman"/>
              </a:rPr>
              <a:t>Query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000" b="1" spc="-20" dirty="0">
                <a:solidFill>
                  <a:srgbClr val="66FFFF"/>
                </a:solidFill>
                <a:latin typeface="Arial"/>
                <a:cs typeface="Arial"/>
              </a:rPr>
              <a:t>(Target</a:t>
            </a:r>
            <a:r>
              <a:rPr sz="2000" b="1" spc="-120" dirty="0">
                <a:solidFill>
                  <a:srgbClr val="66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66FFFF"/>
                </a:solidFill>
                <a:latin typeface="Arial"/>
                <a:cs typeface="Arial"/>
              </a:rPr>
              <a:t>seq)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0616" y="2575686"/>
            <a:ext cx="2549525" cy="2677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marR="116649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66FFFF"/>
                </a:solidFill>
                <a:latin typeface="Times New Roman"/>
                <a:cs typeface="Times New Roman"/>
              </a:rPr>
              <a:t>Library</a:t>
            </a:r>
            <a:r>
              <a:rPr sz="2400" b="1" spc="-125" dirty="0">
                <a:solidFill>
                  <a:srgbClr val="66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66FFFF"/>
                </a:solidFill>
                <a:latin typeface="Times New Roman"/>
                <a:cs typeface="Times New Roman"/>
              </a:rPr>
              <a:t>of </a:t>
            </a:r>
            <a:r>
              <a:rPr sz="2400" b="1" spc="-585" dirty="0">
                <a:solidFill>
                  <a:srgbClr val="66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66FFFF"/>
                </a:solidFill>
                <a:latin typeface="Times New Roman"/>
                <a:cs typeface="Times New Roman"/>
              </a:rPr>
              <a:t>folds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66FFFF"/>
                </a:solidFill>
                <a:latin typeface="Times New Roman"/>
                <a:cs typeface="Times New Roman"/>
              </a:rPr>
              <a:t>Scoring</a:t>
            </a:r>
            <a:r>
              <a:rPr sz="2400" b="1" spc="-40" dirty="0">
                <a:solidFill>
                  <a:srgbClr val="66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66FFFF"/>
                </a:solidFill>
                <a:latin typeface="Times New Roman"/>
                <a:cs typeface="Times New Roman"/>
              </a:rPr>
              <a:t>&amp;</a:t>
            </a:r>
            <a:r>
              <a:rPr sz="2400" b="1" spc="-25" dirty="0">
                <a:solidFill>
                  <a:srgbClr val="66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66FFFF"/>
                </a:solidFill>
                <a:latin typeface="Times New Roman"/>
                <a:cs typeface="Times New Roman"/>
              </a:rPr>
              <a:t>selection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/>
              <a:cs typeface="Times New Roman"/>
            </a:endParaRPr>
          </a:p>
          <a:p>
            <a:pPr marL="13970" marR="823594">
              <a:lnSpc>
                <a:spcPct val="100000"/>
              </a:lnSpc>
            </a:pPr>
            <a:r>
              <a:rPr sz="2000" b="1" dirty="0">
                <a:solidFill>
                  <a:srgbClr val="66FFFF"/>
                </a:solidFill>
                <a:latin typeface="Times New Roman"/>
                <a:cs typeface="Times New Roman"/>
              </a:rPr>
              <a:t>Goodness</a:t>
            </a:r>
            <a:r>
              <a:rPr sz="2000" b="1" spc="-95" dirty="0">
                <a:solidFill>
                  <a:srgbClr val="66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6FFFF"/>
                </a:solidFill>
                <a:latin typeface="Times New Roman"/>
                <a:cs typeface="Times New Roman"/>
              </a:rPr>
              <a:t>of</a:t>
            </a:r>
            <a:r>
              <a:rPr sz="2000" b="1" spc="-50" dirty="0">
                <a:solidFill>
                  <a:srgbClr val="66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6FFFF"/>
                </a:solidFill>
                <a:latin typeface="Times New Roman"/>
                <a:cs typeface="Times New Roman"/>
              </a:rPr>
              <a:t>fit: </a:t>
            </a:r>
            <a:r>
              <a:rPr sz="2000" b="1" spc="-484" dirty="0">
                <a:solidFill>
                  <a:srgbClr val="66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6FFFF"/>
                </a:solidFill>
                <a:latin typeface="Times New Roman"/>
                <a:cs typeface="Times New Roman"/>
              </a:rPr>
              <a:t>Spatial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762351" y="3657600"/>
            <a:ext cx="1342390" cy="941705"/>
          </a:xfrm>
          <a:custGeom>
            <a:avLst/>
            <a:gdLst/>
            <a:ahLst/>
            <a:cxnLst/>
            <a:rect l="l" t="t" r="r" b="b"/>
            <a:pathLst>
              <a:path w="1342389" h="941704">
                <a:moveTo>
                  <a:pt x="1066948" y="128397"/>
                </a:moveTo>
                <a:lnTo>
                  <a:pt x="1031081" y="114778"/>
                </a:lnTo>
                <a:lnTo>
                  <a:pt x="994320" y="105171"/>
                </a:lnTo>
                <a:lnTo>
                  <a:pt x="955774" y="103590"/>
                </a:lnTo>
                <a:lnTo>
                  <a:pt x="914548" y="114045"/>
                </a:lnTo>
                <a:lnTo>
                  <a:pt x="874315" y="133382"/>
                </a:lnTo>
                <a:lnTo>
                  <a:pt x="827376" y="161143"/>
                </a:lnTo>
                <a:lnTo>
                  <a:pt x="781503" y="194933"/>
                </a:lnTo>
                <a:lnTo>
                  <a:pt x="744470" y="232357"/>
                </a:lnTo>
                <a:lnTo>
                  <a:pt x="724048" y="271018"/>
                </a:lnTo>
                <a:lnTo>
                  <a:pt x="724506" y="315954"/>
                </a:lnTo>
                <a:lnTo>
                  <a:pt x="740660" y="368779"/>
                </a:lnTo>
                <a:lnTo>
                  <a:pt x="766111" y="421958"/>
                </a:lnTo>
                <a:lnTo>
                  <a:pt x="794457" y="467955"/>
                </a:lnTo>
                <a:lnTo>
                  <a:pt x="819298" y="499237"/>
                </a:lnTo>
                <a:lnTo>
                  <a:pt x="880020" y="513508"/>
                </a:lnTo>
                <a:lnTo>
                  <a:pt x="933598" y="485013"/>
                </a:lnTo>
                <a:lnTo>
                  <a:pt x="975270" y="435022"/>
                </a:lnTo>
                <a:lnTo>
                  <a:pt x="971698" y="370839"/>
                </a:lnTo>
                <a:lnTo>
                  <a:pt x="913137" y="325416"/>
                </a:lnTo>
                <a:lnTo>
                  <a:pt x="870495" y="301307"/>
                </a:lnTo>
                <a:lnTo>
                  <a:pt x="822826" y="278383"/>
                </a:lnTo>
                <a:lnTo>
                  <a:pt x="773040" y="258233"/>
                </a:lnTo>
                <a:lnTo>
                  <a:pt x="724048" y="242443"/>
                </a:lnTo>
                <a:lnTo>
                  <a:pt x="678784" y="229510"/>
                </a:lnTo>
                <a:lnTo>
                  <a:pt x="627077" y="214965"/>
                </a:lnTo>
                <a:lnTo>
                  <a:pt x="572592" y="201548"/>
                </a:lnTo>
                <a:lnTo>
                  <a:pt x="518997" y="192001"/>
                </a:lnTo>
                <a:lnTo>
                  <a:pt x="469956" y="189065"/>
                </a:lnTo>
                <a:lnTo>
                  <a:pt x="429134" y="195483"/>
                </a:lnTo>
                <a:lnTo>
                  <a:pt x="385520" y="245365"/>
                </a:lnTo>
                <a:lnTo>
                  <a:pt x="378618" y="291556"/>
                </a:lnTo>
                <a:lnTo>
                  <a:pt x="378042" y="347551"/>
                </a:lnTo>
                <a:lnTo>
                  <a:pt x="382339" y="408336"/>
                </a:lnTo>
                <a:lnTo>
                  <a:pt x="390059" y="468895"/>
                </a:lnTo>
                <a:lnTo>
                  <a:pt x="399752" y="524212"/>
                </a:lnTo>
                <a:lnTo>
                  <a:pt x="409965" y="569272"/>
                </a:lnTo>
                <a:lnTo>
                  <a:pt x="445144" y="618259"/>
                </a:lnTo>
                <a:lnTo>
                  <a:pt x="481161" y="604456"/>
                </a:lnTo>
                <a:lnTo>
                  <a:pt x="514796" y="573698"/>
                </a:lnTo>
                <a:lnTo>
                  <a:pt x="535781" y="507472"/>
                </a:lnTo>
                <a:lnTo>
                  <a:pt x="527595" y="463550"/>
                </a:lnTo>
                <a:lnTo>
                  <a:pt x="508099" y="419627"/>
                </a:lnTo>
                <a:lnTo>
                  <a:pt x="476398" y="385063"/>
                </a:lnTo>
                <a:lnTo>
                  <a:pt x="400198" y="345501"/>
                </a:lnTo>
                <a:lnTo>
                  <a:pt x="351383" y="328072"/>
                </a:lnTo>
                <a:lnTo>
                  <a:pt x="302832" y="316973"/>
                </a:lnTo>
                <a:lnTo>
                  <a:pt x="260101" y="315772"/>
                </a:lnTo>
                <a:lnTo>
                  <a:pt x="208728" y="359467"/>
                </a:lnTo>
                <a:lnTo>
                  <a:pt x="195587" y="408337"/>
                </a:lnTo>
                <a:lnTo>
                  <a:pt x="188267" y="467121"/>
                </a:lnTo>
                <a:lnTo>
                  <a:pt x="185709" y="528287"/>
                </a:lnTo>
                <a:lnTo>
                  <a:pt x="186856" y="584301"/>
                </a:lnTo>
                <a:lnTo>
                  <a:pt x="190648" y="627633"/>
                </a:lnTo>
                <a:lnTo>
                  <a:pt x="206871" y="671867"/>
                </a:lnTo>
                <a:lnTo>
                  <a:pt x="234701" y="703373"/>
                </a:lnTo>
                <a:lnTo>
                  <a:pt x="264318" y="725521"/>
                </a:lnTo>
                <a:lnTo>
                  <a:pt x="285898" y="741680"/>
                </a:lnTo>
              </a:path>
              <a:path w="1342389" h="941704">
                <a:moveTo>
                  <a:pt x="285898" y="756031"/>
                </a:moveTo>
                <a:lnTo>
                  <a:pt x="341805" y="769333"/>
                </a:lnTo>
                <a:lnTo>
                  <a:pt x="396132" y="781465"/>
                </a:lnTo>
                <a:lnTo>
                  <a:pt x="447272" y="791226"/>
                </a:lnTo>
                <a:lnTo>
                  <a:pt x="493613" y="797414"/>
                </a:lnTo>
                <a:lnTo>
                  <a:pt x="533548" y="798830"/>
                </a:lnTo>
                <a:lnTo>
                  <a:pt x="572392" y="792561"/>
                </a:lnTo>
                <a:lnTo>
                  <a:pt x="625078" y="761307"/>
                </a:lnTo>
                <a:lnTo>
                  <a:pt x="668684" y="718385"/>
                </a:lnTo>
                <a:lnTo>
                  <a:pt x="685948" y="690864"/>
                </a:lnTo>
                <a:lnTo>
                  <a:pt x="703212" y="663795"/>
                </a:lnTo>
                <a:lnTo>
                  <a:pt x="724048" y="641857"/>
                </a:lnTo>
                <a:lnTo>
                  <a:pt x="749944" y="627491"/>
                </a:lnTo>
                <a:lnTo>
                  <a:pt x="778817" y="617791"/>
                </a:lnTo>
                <a:lnTo>
                  <a:pt x="808880" y="609425"/>
                </a:lnTo>
                <a:lnTo>
                  <a:pt x="838348" y="599058"/>
                </a:lnTo>
                <a:lnTo>
                  <a:pt x="895498" y="574119"/>
                </a:lnTo>
                <a:lnTo>
                  <a:pt x="952648" y="542036"/>
                </a:lnTo>
                <a:lnTo>
                  <a:pt x="1012180" y="495649"/>
                </a:lnTo>
                <a:lnTo>
                  <a:pt x="1041052" y="469134"/>
                </a:lnTo>
                <a:lnTo>
                  <a:pt x="1088677" y="413676"/>
                </a:lnTo>
                <a:lnTo>
                  <a:pt x="1124991" y="353935"/>
                </a:lnTo>
                <a:lnTo>
                  <a:pt x="1143148" y="328041"/>
                </a:lnTo>
                <a:lnTo>
                  <a:pt x="1178867" y="284368"/>
                </a:lnTo>
                <a:lnTo>
                  <a:pt x="1219348" y="256794"/>
                </a:lnTo>
                <a:lnTo>
                  <a:pt x="1247923" y="251979"/>
                </a:lnTo>
                <a:lnTo>
                  <a:pt x="1281261" y="252285"/>
                </a:lnTo>
                <a:lnTo>
                  <a:pt x="1312217" y="258401"/>
                </a:lnTo>
                <a:lnTo>
                  <a:pt x="1333648" y="271018"/>
                </a:lnTo>
                <a:lnTo>
                  <a:pt x="1342132" y="292498"/>
                </a:lnTo>
                <a:lnTo>
                  <a:pt x="1341983" y="321802"/>
                </a:lnTo>
                <a:lnTo>
                  <a:pt x="1337667" y="354224"/>
                </a:lnTo>
                <a:lnTo>
                  <a:pt x="1333648" y="385063"/>
                </a:lnTo>
                <a:lnTo>
                  <a:pt x="1328886" y="444865"/>
                </a:lnTo>
                <a:lnTo>
                  <a:pt x="1314598" y="499237"/>
                </a:lnTo>
                <a:lnTo>
                  <a:pt x="1282451" y="537543"/>
                </a:lnTo>
                <a:lnTo>
                  <a:pt x="1238398" y="570611"/>
                </a:lnTo>
                <a:lnTo>
                  <a:pt x="1182439" y="607139"/>
                </a:lnTo>
                <a:lnTo>
                  <a:pt x="1152227" y="625064"/>
                </a:lnTo>
                <a:lnTo>
                  <a:pt x="1124098" y="641857"/>
                </a:lnTo>
                <a:lnTo>
                  <a:pt x="1101179" y="656822"/>
                </a:lnTo>
                <a:lnTo>
                  <a:pt x="1081236" y="670417"/>
                </a:lnTo>
                <a:lnTo>
                  <a:pt x="1058912" y="683988"/>
                </a:lnTo>
                <a:lnTo>
                  <a:pt x="1028848" y="698881"/>
                </a:lnTo>
                <a:lnTo>
                  <a:pt x="986135" y="715748"/>
                </a:lnTo>
                <a:lnTo>
                  <a:pt x="934789" y="733710"/>
                </a:lnTo>
                <a:lnTo>
                  <a:pt x="882848" y="752101"/>
                </a:lnTo>
                <a:lnTo>
                  <a:pt x="838348" y="770255"/>
                </a:lnTo>
                <a:lnTo>
                  <a:pt x="805308" y="787745"/>
                </a:lnTo>
                <a:lnTo>
                  <a:pt x="778817" y="805021"/>
                </a:lnTo>
                <a:lnTo>
                  <a:pt x="753516" y="822725"/>
                </a:lnTo>
                <a:lnTo>
                  <a:pt x="724048" y="841501"/>
                </a:lnTo>
                <a:lnTo>
                  <a:pt x="692646" y="863913"/>
                </a:lnTo>
                <a:lnTo>
                  <a:pt x="660945" y="888777"/>
                </a:lnTo>
                <a:lnTo>
                  <a:pt x="622696" y="911403"/>
                </a:lnTo>
                <a:lnTo>
                  <a:pt x="571648" y="927100"/>
                </a:lnTo>
                <a:lnTo>
                  <a:pt x="525831" y="933732"/>
                </a:lnTo>
                <a:lnTo>
                  <a:pt x="470754" y="938755"/>
                </a:lnTo>
                <a:lnTo>
                  <a:pt x="410914" y="941387"/>
                </a:lnTo>
                <a:lnTo>
                  <a:pt x="350809" y="940844"/>
                </a:lnTo>
                <a:lnTo>
                  <a:pt x="294938" y="936342"/>
                </a:lnTo>
                <a:lnTo>
                  <a:pt x="247798" y="927100"/>
                </a:lnTo>
                <a:lnTo>
                  <a:pt x="201926" y="908402"/>
                </a:lnTo>
                <a:lnTo>
                  <a:pt x="162759" y="882402"/>
                </a:lnTo>
                <a:lnTo>
                  <a:pt x="129384" y="851488"/>
                </a:lnTo>
                <a:lnTo>
                  <a:pt x="100885" y="818050"/>
                </a:lnTo>
                <a:lnTo>
                  <a:pt x="76348" y="784479"/>
                </a:lnTo>
                <a:lnTo>
                  <a:pt x="53131" y="740826"/>
                </a:lnTo>
                <a:lnTo>
                  <a:pt x="38248" y="693578"/>
                </a:lnTo>
                <a:lnTo>
                  <a:pt x="28128" y="645425"/>
                </a:lnTo>
                <a:lnTo>
                  <a:pt x="19198" y="599058"/>
                </a:lnTo>
                <a:lnTo>
                  <a:pt x="10417" y="557272"/>
                </a:lnTo>
                <a:lnTo>
                  <a:pt x="3720" y="517937"/>
                </a:lnTo>
                <a:lnTo>
                  <a:pt x="0" y="476365"/>
                </a:lnTo>
                <a:lnTo>
                  <a:pt x="148" y="427863"/>
                </a:lnTo>
                <a:lnTo>
                  <a:pt x="2282" y="378370"/>
                </a:lnTo>
                <a:lnTo>
                  <a:pt x="5787" y="320416"/>
                </a:lnTo>
                <a:lnTo>
                  <a:pt x="12036" y="261542"/>
                </a:lnTo>
                <a:lnTo>
                  <a:pt x="22399" y="209288"/>
                </a:lnTo>
                <a:lnTo>
                  <a:pt x="38248" y="171195"/>
                </a:lnTo>
                <a:lnTo>
                  <a:pt x="69205" y="148978"/>
                </a:lnTo>
                <a:lnTo>
                  <a:pt x="109686" y="145287"/>
                </a:lnTo>
                <a:lnTo>
                  <a:pt x="152548" y="147407"/>
                </a:lnTo>
                <a:lnTo>
                  <a:pt x="190648" y="142620"/>
                </a:lnTo>
                <a:lnTo>
                  <a:pt x="219670" y="127809"/>
                </a:lnTo>
                <a:lnTo>
                  <a:pt x="244226" y="109664"/>
                </a:lnTo>
                <a:lnTo>
                  <a:pt x="270569" y="90185"/>
                </a:lnTo>
                <a:lnTo>
                  <a:pt x="304948" y="71374"/>
                </a:lnTo>
                <a:lnTo>
                  <a:pt x="355103" y="51827"/>
                </a:lnTo>
                <a:lnTo>
                  <a:pt x="415676" y="31210"/>
                </a:lnTo>
                <a:lnTo>
                  <a:pt x="473273" y="12830"/>
                </a:lnTo>
                <a:lnTo>
                  <a:pt x="514498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7042784" y="6377407"/>
            <a:ext cx="104330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5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Sequence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Date Placeholder 31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630"/>
              </a:lnSpc>
            </a:pPr>
            <a:fld id="{51A0DFE0-E5E7-46D0-BEAB-EC9DF03B2C38}" type="datetime1">
              <a:rPr lang="en-US" smtClean="0"/>
              <a:t>5/6/2021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416" y="736218"/>
            <a:ext cx="40595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Protein</a:t>
            </a:r>
            <a:r>
              <a:rPr sz="4000" spc="-20" dirty="0"/>
              <a:t> </a:t>
            </a:r>
            <a:r>
              <a:rPr sz="4000" spc="-5" dirty="0"/>
              <a:t>Threading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12140" y="1958416"/>
            <a:ext cx="4163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Conserved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Core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Segments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85389" y="2793835"/>
            <a:ext cx="1342390" cy="1480185"/>
            <a:chOff x="885389" y="2793835"/>
            <a:chExt cx="1342390" cy="1480185"/>
          </a:xfrm>
        </p:grpSpPr>
        <p:sp>
          <p:nvSpPr>
            <p:cNvPr id="5" name="object 5"/>
            <p:cNvSpPr/>
            <p:nvPr/>
          </p:nvSpPr>
          <p:spPr>
            <a:xfrm>
              <a:off x="1295400" y="3200400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152400" y="152400"/>
                  </a:moveTo>
                  <a:lnTo>
                    <a:pt x="838200" y="533400"/>
                  </a:lnTo>
                </a:path>
                <a:path w="838200" h="838200">
                  <a:moveTo>
                    <a:pt x="0" y="381000"/>
                  </a:moveTo>
                  <a:lnTo>
                    <a:pt x="457200" y="838200"/>
                  </a:lnTo>
                </a:path>
                <a:path w="838200" h="838200">
                  <a:moveTo>
                    <a:pt x="0" y="609600"/>
                  </a:moveTo>
                  <a:lnTo>
                    <a:pt x="533400" y="0"/>
                  </a:lnTo>
                </a:path>
                <a:path w="838200" h="838200">
                  <a:moveTo>
                    <a:pt x="152400" y="762000"/>
                  </a:moveTo>
                  <a:lnTo>
                    <a:pt x="207057" y="749982"/>
                  </a:lnTo>
                  <a:lnTo>
                    <a:pt x="261044" y="737294"/>
                  </a:lnTo>
                  <a:lnTo>
                    <a:pt x="313692" y="723267"/>
                  </a:lnTo>
                  <a:lnTo>
                    <a:pt x="364331" y="707231"/>
                  </a:lnTo>
                  <a:lnTo>
                    <a:pt x="412291" y="688516"/>
                  </a:lnTo>
                  <a:lnTo>
                    <a:pt x="456902" y="666452"/>
                  </a:lnTo>
                  <a:lnTo>
                    <a:pt x="497495" y="640370"/>
                  </a:lnTo>
                  <a:lnTo>
                    <a:pt x="533400" y="609600"/>
                  </a:lnTo>
                  <a:lnTo>
                    <a:pt x="564170" y="573695"/>
                  </a:lnTo>
                  <a:lnTo>
                    <a:pt x="590252" y="533102"/>
                  </a:lnTo>
                  <a:lnTo>
                    <a:pt x="612316" y="488491"/>
                  </a:lnTo>
                  <a:lnTo>
                    <a:pt x="631031" y="440531"/>
                  </a:lnTo>
                  <a:lnTo>
                    <a:pt x="647067" y="389892"/>
                  </a:lnTo>
                  <a:lnTo>
                    <a:pt x="661094" y="337244"/>
                  </a:lnTo>
                  <a:lnTo>
                    <a:pt x="673782" y="283257"/>
                  </a:lnTo>
                  <a:lnTo>
                    <a:pt x="685800" y="228600"/>
                  </a:lnTo>
                </a:path>
              </a:pathLst>
            </a:custGeom>
            <a:ln w="444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1739" y="2800185"/>
              <a:ext cx="1329690" cy="1315720"/>
            </a:xfrm>
            <a:custGeom>
              <a:avLst/>
              <a:gdLst/>
              <a:ahLst/>
              <a:cxnLst/>
              <a:rect l="l" t="t" r="r" b="b"/>
              <a:pathLst>
                <a:path w="1329689" h="1315720">
                  <a:moveTo>
                    <a:pt x="403660" y="1009814"/>
                  </a:moveTo>
                  <a:lnTo>
                    <a:pt x="341970" y="1014651"/>
                  </a:lnTo>
                  <a:lnTo>
                    <a:pt x="281620" y="1019935"/>
                  </a:lnTo>
                  <a:lnTo>
                    <a:pt x="223950" y="1026111"/>
                  </a:lnTo>
                  <a:lnTo>
                    <a:pt x="170297" y="1033627"/>
                  </a:lnTo>
                  <a:lnTo>
                    <a:pt x="122002" y="1042929"/>
                  </a:lnTo>
                  <a:lnTo>
                    <a:pt x="80405" y="1054463"/>
                  </a:lnTo>
                  <a:lnTo>
                    <a:pt x="22660" y="1086014"/>
                  </a:lnTo>
                  <a:lnTo>
                    <a:pt x="0" y="1151329"/>
                  </a:lnTo>
                  <a:lnTo>
                    <a:pt x="3332" y="1193316"/>
                  </a:lnTo>
                  <a:lnTo>
                    <a:pt x="15551" y="1235304"/>
                  </a:lnTo>
                  <a:lnTo>
                    <a:pt x="35989" y="1272626"/>
                  </a:lnTo>
                  <a:lnTo>
                    <a:pt x="63981" y="1300618"/>
                  </a:lnTo>
                  <a:lnTo>
                    <a:pt x="128292" y="1315662"/>
                  </a:lnTo>
                  <a:lnTo>
                    <a:pt x="162868" y="1311566"/>
                  </a:lnTo>
                  <a:lnTo>
                    <a:pt x="202015" y="1302898"/>
                  </a:lnTo>
                  <a:lnTo>
                    <a:pt x="245164" y="1290230"/>
                  </a:lnTo>
                  <a:lnTo>
                    <a:pt x="291741" y="1274133"/>
                  </a:lnTo>
                  <a:lnTo>
                    <a:pt x="341176" y="1255178"/>
                  </a:lnTo>
                  <a:lnTo>
                    <a:pt x="392896" y="1233937"/>
                  </a:lnTo>
                  <a:lnTo>
                    <a:pt x="446332" y="1210982"/>
                  </a:lnTo>
                  <a:lnTo>
                    <a:pt x="500910" y="1186884"/>
                  </a:lnTo>
                  <a:lnTo>
                    <a:pt x="556060" y="1162214"/>
                  </a:lnTo>
                </a:path>
                <a:path w="1329689" h="1315720">
                  <a:moveTo>
                    <a:pt x="937060" y="400214"/>
                  </a:moveTo>
                  <a:lnTo>
                    <a:pt x="975108" y="346142"/>
                  </a:lnTo>
                  <a:lnTo>
                    <a:pt x="1012843" y="292955"/>
                  </a:lnTo>
                  <a:lnTo>
                    <a:pt x="1049955" y="241537"/>
                  </a:lnTo>
                  <a:lnTo>
                    <a:pt x="1086130" y="192771"/>
                  </a:lnTo>
                  <a:lnTo>
                    <a:pt x="1121056" y="147544"/>
                  </a:lnTo>
                  <a:lnTo>
                    <a:pt x="1154422" y="106738"/>
                  </a:lnTo>
                  <a:lnTo>
                    <a:pt x="1185915" y="71240"/>
                  </a:lnTo>
                  <a:lnTo>
                    <a:pt x="1215223" y="41932"/>
                  </a:lnTo>
                  <a:lnTo>
                    <a:pt x="1266034" y="5427"/>
                  </a:lnTo>
                  <a:lnTo>
                    <a:pt x="1286914" y="0"/>
                  </a:lnTo>
                  <a:lnTo>
                    <a:pt x="1304360" y="4300"/>
                  </a:lnTo>
                  <a:lnTo>
                    <a:pt x="1318060" y="19214"/>
                  </a:lnTo>
                  <a:lnTo>
                    <a:pt x="1324548" y="38045"/>
                  </a:lnTo>
                  <a:lnTo>
                    <a:pt x="1328169" y="65796"/>
                  </a:lnTo>
                  <a:lnTo>
                    <a:pt x="1329225" y="101469"/>
                  </a:lnTo>
                  <a:lnTo>
                    <a:pt x="1328014" y="144063"/>
                  </a:lnTo>
                  <a:lnTo>
                    <a:pt x="1324836" y="192578"/>
                  </a:lnTo>
                  <a:lnTo>
                    <a:pt x="1319993" y="246015"/>
                  </a:lnTo>
                  <a:lnTo>
                    <a:pt x="1313782" y="303373"/>
                  </a:lnTo>
                  <a:lnTo>
                    <a:pt x="1306506" y="363653"/>
                  </a:lnTo>
                  <a:lnTo>
                    <a:pt x="1298462" y="425855"/>
                  </a:lnTo>
                  <a:lnTo>
                    <a:pt x="1289953" y="488979"/>
                  </a:lnTo>
                  <a:lnTo>
                    <a:pt x="1281276" y="552025"/>
                  </a:lnTo>
                  <a:lnTo>
                    <a:pt x="1272733" y="613994"/>
                  </a:lnTo>
                  <a:lnTo>
                    <a:pt x="1264623" y="673885"/>
                  </a:lnTo>
                  <a:lnTo>
                    <a:pt x="1257246" y="730699"/>
                  </a:lnTo>
                  <a:lnTo>
                    <a:pt x="1250903" y="783436"/>
                  </a:lnTo>
                  <a:lnTo>
                    <a:pt x="1245892" y="831096"/>
                  </a:lnTo>
                  <a:lnTo>
                    <a:pt x="1242515" y="872679"/>
                  </a:lnTo>
                  <a:lnTo>
                    <a:pt x="1241071" y="907185"/>
                  </a:lnTo>
                  <a:lnTo>
                    <a:pt x="1241860" y="933614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8650" y="3194050"/>
              <a:ext cx="88900" cy="2413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14963" y="2956915"/>
              <a:ext cx="842644" cy="1310640"/>
            </a:xfrm>
            <a:custGeom>
              <a:avLst/>
              <a:gdLst/>
              <a:ahLst/>
              <a:cxnLst/>
              <a:rect l="l" t="t" r="r" b="b"/>
              <a:pathLst>
                <a:path w="842644" h="1310639">
                  <a:moveTo>
                    <a:pt x="80436" y="624484"/>
                  </a:moveTo>
                  <a:lnTo>
                    <a:pt x="84901" y="632223"/>
                  </a:lnTo>
                  <a:lnTo>
                    <a:pt x="87580" y="629247"/>
                  </a:lnTo>
                  <a:lnTo>
                    <a:pt x="86687" y="604839"/>
                  </a:lnTo>
                  <a:lnTo>
                    <a:pt x="80436" y="548284"/>
                  </a:lnTo>
                  <a:lnTo>
                    <a:pt x="67097" y="469851"/>
                  </a:lnTo>
                  <a:lnTo>
                    <a:pt x="56906" y="417238"/>
                  </a:lnTo>
                  <a:lnTo>
                    <a:pt x="45513" y="359129"/>
                  </a:lnTo>
                  <a:lnTo>
                    <a:pt x="33777" y="298101"/>
                  </a:lnTo>
                  <a:lnTo>
                    <a:pt x="22556" y="236729"/>
                  </a:lnTo>
                  <a:lnTo>
                    <a:pt x="12709" y="177589"/>
                  </a:lnTo>
                  <a:lnTo>
                    <a:pt x="5095" y="123259"/>
                  </a:lnTo>
                  <a:lnTo>
                    <a:pt x="572" y="76313"/>
                  </a:lnTo>
                  <a:lnTo>
                    <a:pt x="0" y="39330"/>
                  </a:lnTo>
                  <a:lnTo>
                    <a:pt x="4236" y="14884"/>
                  </a:lnTo>
                  <a:lnTo>
                    <a:pt x="22897" y="0"/>
                  </a:lnTo>
                  <a:lnTo>
                    <a:pt x="53999" y="6220"/>
                  </a:lnTo>
                  <a:lnTo>
                    <a:pt x="92877" y="28213"/>
                  </a:lnTo>
                  <a:lnTo>
                    <a:pt x="134865" y="60648"/>
                  </a:lnTo>
                  <a:lnTo>
                    <a:pt x="175297" y="98193"/>
                  </a:lnTo>
                  <a:lnTo>
                    <a:pt x="209509" y="135516"/>
                  </a:lnTo>
                  <a:lnTo>
                    <a:pt x="232836" y="167284"/>
                  </a:lnTo>
                  <a:lnTo>
                    <a:pt x="245028" y="211785"/>
                  </a:lnTo>
                  <a:lnTo>
                    <a:pt x="241980" y="264210"/>
                  </a:lnTo>
                  <a:lnTo>
                    <a:pt x="232836" y="317246"/>
                  </a:lnTo>
                  <a:lnTo>
                    <a:pt x="226740" y="363575"/>
                  </a:lnTo>
                  <a:lnTo>
                    <a:pt x="232836" y="395884"/>
                  </a:lnTo>
                </a:path>
                <a:path w="842644" h="1310639">
                  <a:moveTo>
                    <a:pt x="537636" y="1081684"/>
                  </a:moveTo>
                  <a:lnTo>
                    <a:pt x="545561" y="1145692"/>
                  </a:lnTo>
                  <a:lnTo>
                    <a:pt x="555314" y="1205128"/>
                  </a:lnTo>
                  <a:lnTo>
                    <a:pt x="568726" y="1255420"/>
                  </a:lnTo>
                  <a:lnTo>
                    <a:pt x="587623" y="1291996"/>
                  </a:lnTo>
                  <a:lnTo>
                    <a:pt x="613836" y="1310284"/>
                  </a:lnTo>
                  <a:lnTo>
                    <a:pt x="642235" y="1309138"/>
                  </a:lnTo>
                  <a:lnTo>
                    <a:pt x="675925" y="1294762"/>
                  </a:lnTo>
                  <a:lnTo>
                    <a:pt x="713849" y="1269803"/>
                  </a:lnTo>
                  <a:lnTo>
                    <a:pt x="754947" y="1236906"/>
                  </a:lnTo>
                  <a:lnTo>
                    <a:pt x="798162" y="1198718"/>
                  </a:lnTo>
                  <a:lnTo>
                    <a:pt x="842436" y="1157884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3886200" y="320040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152400" y="152400"/>
                </a:moveTo>
                <a:lnTo>
                  <a:pt x="838200" y="533400"/>
                </a:lnTo>
              </a:path>
              <a:path w="838200" h="838200">
                <a:moveTo>
                  <a:pt x="0" y="381000"/>
                </a:moveTo>
                <a:lnTo>
                  <a:pt x="457200" y="838200"/>
                </a:lnTo>
              </a:path>
              <a:path w="838200" h="838200">
                <a:moveTo>
                  <a:pt x="0" y="609600"/>
                </a:moveTo>
                <a:lnTo>
                  <a:pt x="533400" y="0"/>
                </a:lnTo>
              </a:path>
              <a:path w="838200" h="838200">
                <a:moveTo>
                  <a:pt x="152400" y="762000"/>
                </a:moveTo>
                <a:lnTo>
                  <a:pt x="207057" y="749982"/>
                </a:lnTo>
                <a:lnTo>
                  <a:pt x="261044" y="737294"/>
                </a:lnTo>
                <a:lnTo>
                  <a:pt x="313692" y="723267"/>
                </a:lnTo>
                <a:lnTo>
                  <a:pt x="364331" y="707231"/>
                </a:lnTo>
                <a:lnTo>
                  <a:pt x="412291" y="688516"/>
                </a:lnTo>
                <a:lnTo>
                  <a:pt x="456902" y="666452"/>
                </a:lnTo>
                <a:lnTo>
                  <a:pt x="497495" y="640370"/>
                </a:lnTo>
                <a:lnTo>
                  <a:pt x="533400" y="609600"/>
                </a:lnTo>
                <a:lnTo>
                  <a:pt x="564170" y="573695"/>
                </a:lnTo>
                <a:lnTo>
                  <a:pt x="590252" y="533102"/>
                </a:lnTo>
                <a:lnTo>
                  <a:pt x="612316" y="488491"/>
                </a:lnTo>
                <a:lnTo>
                  <a:pt x="631031" y="440531"/>
                </a:lnTo>
                <a:lnTo>
                  <a:pt x="647067" y="389892"/>
                </a:lnTo>
                <a:lnTo>
                  <a:pt x="661094" y="337244"/>
                </a:lnTo>
                <a:lnTo>
                  <a:pt x="673782" y="283257"/>
                </a:lnTo>
                <a:lnTo>
                  <a:pt x="685800" y="228600"/>
                </a:lnTo>
              </a:path>
            </a:pathLst>
          </a:custGeom>
          <a:ln w="444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736864" y="3178175"/>
            <a:ext cx="1591945" cy="1019175"/>
            <a:chOff x="5736864" y="3178175"/>
            <a:chExt cx="1591945" cy="1019175"/>
          </a:xfrm>
        </p:grpSpPr>
        <p:sp>
          <p:nvSpPr>
            <p:cNvPr id="11" name="object 11"/>
            <p:cNvSpPr/>
            <p:nvPr/>
          </p:nvSpPr>
          <p:spPr>
            <a:xfrm>
              <a:off x="6096000" y="3200400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152400" y="152400"/>
                  </a:moveTo>
                  <a:lnTo>
                    <a:pt x="838200" y="533400"/>
                  </a:lnTo>
                </a:path>
                <a:path w="838200" h="838200">
                  <a:moveTo>
                    <a:pt x="0" y="381000"/>
                  </a:moveTo>
                  <a:lnTo>
                    <a:pt x="457200" y="838200"/>
                  </a:lnTo>
                </a:path>
                <a:path w="838200" h="838200">
                  <a:moveTo>
                    <a:pt x="0" y="609600"/>
                  </a:moveTo>
                  <a:lnTo>
                    <a:pt x="533400" y="0"/>
                  </a:lnTo>
                </a:path>
                <a:path w="838200" h="838200">
                  <a:moveTo>
                    <a:pt x="152400" y="762000"/>
                  </a:moveTo>
                  <a:lnTo>
                    <a:pt x="207057" y="749982"/>
                  </a:lnTo>
                  <a:lnTo>
                    <a:pt x="261044" y="737294"/>
                  </a:lnTo>
                  <a:lnTo>
                    <a:pt x="313692" y="723267"/>
                  </a:lnTo>
                  <a:lnTo>
                    <a:pt x="364331" y="707231"/>
                  </a:lnTo>
                  <a:lnTo>
                    <a:pt x="412291" y="688516"/>
                  </a:lnTo>
                  <a:lnTo>
                    <a:pt x="456902" y="666452"/>
                  </a:lnTo>
                  <a:lnTo>
                    <a:pt x="497495" y="640370"/>
                  </a:lnTo>
                  <a:lnTo>
                    <a:pt x="533400" y="609600"/>
                  </a:lnTo>
                  <a:lnTo>
                    <a:pt x="564170" y="573695"/>
                  </a:lnTo>
                  <a:lnTo>
                    <a:pt x="590252" y="533102"/>
                  </a:lnTo>
                  <a:lnTo>
                    <a:pt x="612316" y="488491"/>
                  </a:lnTo>
                  <a:lnTo>
                    <a:pt x="631031" y="440531"/>
                  </a:lnTo>
                  <a:lnTo>
                    <a:pt x="647067" y="389892"/>
                  </a:lnTo>
                  <a:lnTo>
                    <a:pt x="661094" y="337244"/>
                  </a:lnTo>
                  <a:lnTo>
                    <a:pt x="673782" y="283257"/>
                  </a:lnTo>
                  <a:lnTo>
                    <a:pt x="685800" y="228600"/>
                  </a:lnTo>
                </a:path>
              </a:pathLst>
            </a:custGeom>
            <a:ln w="444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43214" y="3197126"/>
              <a:ext cx="1579245" cy="541020"/>
            </a:xfrm>
            <a:custGeom>
              <a:avLst/>
              <a:gdLst/>
              <a:ahLst/>
              <a:cxnLst/>
              <a:rect l="l" t="t" r="r" b="b"/>
              <a:pathLst>
                <a:path w="1579245" h="541020">
                  <a:moveTo>
                    <a:pt x="886186" y="3273"/>
                  </a:moveTo>
                  <a:lnTo>
                    <a:pt x="949606" y="2032"/>
                  </a:lnTo>
                  <a:lnTo>
                    <a:pt x="1012553" y="959"/>
                  </a:lnTo>
                  <a:lnTo>
                    <a:pt x="1074552" y="225"/>
                  </a:lnTo>
                  <a:lnTo>
                    <a:pt x="1135128" y="0"/>
                  </a:lnTo>
                  <a:lnTo>
                    <a:pt x="1193808" y="451"/>
                  </a:lnTo>
                  <a:lnTo>
                    <a:pt x="1250117" y="1749"/>
                  </a:lnTo>
                  <a:lnTo>
                    <a:pt x="1303581" y="4063"/>
                  </a:lnTo>
                  <a:lnTo>
                    <a:pt x="1353726" y="7563"/>
                  </a:lnTo>
                  <a:lnTo>
                    <a:pt x="1400078" y="12417"/>
                  </a:lnTo>
                  <a:lnTo>
                    <a:pt x="1442163" y="18795"/>
                  </a:lnTo>
                  <a:lnTo>
                    <a:pt x="1479507" y="26867"/>
                  </a:lnTo>
                  <a:lnTo>
                    <a:pt x="1538074" y="48767"/>
                  </a:lnTo>
                  <a:lnTo>
                    <a:pt x="1571986" y="79473"/>
                  </a:lnTo>
                  <a:lnTo>
                    <a:pt x="1579096" y="101636"/>
                  </a:lnTo>
                  <a:lnTo>
                    <a:pt x="1577466" y="126921"/>
                  </a:lnTo>
                  <a:lnTo>
                    <a:pt x="1550898" y="185813"/>
                  </a:lnTo>
                  <a:lnTo>
                    <a:pt x="1527417" y="218902"/>
                  </a:lnTo>
                  <a:lnTo>
                    <a:pt x="1498109" y="254071"/>
                  </a:lnTo>
                  <a:lnTo>
                    <a:pt x="1463703" y="291061"/>
                  </a:lnTo>
                  <a:lnTo>
                    <a:pt x="1424927" y="329612"/>
                  </a:lnTo>
                  <a:lnTo>
                    <a:pt x="1382509" y="369463"/>
                  </a:lnTo>
                  <a:lnTo>
                    <a:pt x="1337177" y="410355"/>
                  </a:lnTo>
                  <a:lnTo>
                    <a:pt x="1289661" y="452028"/>
                  </a:lnTo>
                  <a:lnTo>
                    <a:pt x="1240687" y="494220"/>
                  </a:lnTo>
                  <a:lnTo>
                    <a:pt x="1190986" y="536673"/>
                  </a:lnTo>
                </a:path>
                <a:path w="1579245" h="541020">
                  <a:moveTo>
                    <a:pt x="505186" y="155673"/>
                  </a:moveTo>
                  <a:lnTo>
                    <a:pt x="441842" y="157868"/>
                  </a:lnTo>
                  <a:lnTo>
                    <a:pt x="379440" y="160534"/>
                  </a:lnTo>
                  <a:lnTo>
                    <a:pt x="318919" y="164140"/>
                  </a:lnTo>
                  <a:lnTo>
                    <a:pt x="261220" y="169157"/>
                  </a:lnTo>
                  <a:lnTo>
                    <a:pt x="207284" y="176056"/>
                  </a:lnTo>
                  <a:lnTo>
                    <a:pt x="158052" y="185307"/>
                  </a:lnTo>
                  <a:lnTo>
                    <a:pt x="114465" y="197379"/>
                  </a:lnTo>
                  <a:lnTo>
                    <a:pt x="77462" y="212745"/>
                  </a:lnTo>
                  <a:lnTo>
                    <a:pt x="21327" y="267418"/>
                  </a:lnTo>
                  <a:lnTo>
                    <a:pt x="5776" y="315627"/>
                  </a:lnTo>
                  <a:lnTo>
                    <a:pt x="0" y="370500"/>
                  </a:lnTo>
                  <a:lnTo>
                    <a:pt x="2665" y="426039"/>
                  </a:lnTo>
                  <a:lnTo>
                    <a:pt x="12440" y="476246"/>
                  </a:lnTo>
                  <a:lnTo>
                    <a:pt x="27991" y="515124"/>
                  </a:lnTo>
                  <a:lnTo>
                    <a:pt x="47986" y="536673"/>
                  </a:lnTo>
                  <a:lnTo>
                    <a:pt x="74200" y="540894"/>
                  </a:lnTo>
                  <a:lnTo>
                    <a:pt x="108412" y="533119"/>
                  </a:lnTo>
                  <a:lnTo>
                    <a:pt x="149289" y="515346"/>
                  </a:lnTo>
                  <a:lnTo>
                    <a:pt x="195498" y="489576"/>
                  </a:lnTo>
                  <a:lnTo>
                    <a:pt x="245706" y="457807"/>
                  </a:lnTo>
                  <a:lnTo>
                    <a:pt x="298579" y="422040"/>
                  </a:lnTo>
                  <a:lnTo>
                    <a:pt x="352786" y="38427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75362" y="3803650"/>
              <a:ext cx="179387" cy="17938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553200" y="3955694"/>
              <a:ext cx="304800" cy="235585"/>
            </a:xfrm>
            <a:custGeom>
              <a:avLst/>
              <a:gdLst/>
              <a:ahLst/>
              <a:cxnLst/>
              <a:rect l="l" t="t" r="r" b="b"/>
              <a:pathLst>
                <a:path w="304800" h="235585">
                  <a:moveTo>
                    <a:pt x="0" y="82905"/>
                  </a:moveTo>
                  <a:lnTo>
                    <a:pt x="53035" y="53035"/>
                  </a:lnTo>
                  <a:lnTo>
                    <a:pt x="104241" y="26822"/>
                  </a:lnTo>
                  <a:lnTo>
                    <a:pt x="151790" y="7924"/>
                  </a:lnTo>
                  <a:lnTo>
                    <a:pt x="193852" y="0"/>
                  </a:lnTo>
                  <a:lnTo>
                    <a:pt x="228600" y="6705"/>
                  </a:lnTo>
                  <a:lnTo>
                    <a:pt x="254812" y="30480"/>
                  </a:lnTo>
                  <a:lnTo>
                    <a:pt x="273710" y="68884"/>
                  </a:lnTo>
                  <a:lnTo>
                    <a:pt x="287121" y="118262"/>
                  </a:lnTo>
                  <a:lnTo>
                    <a:pt x="296875" y="174955"/>
                  </a:lnTo>
                  <a:lnTo>
                    <a:pt x="304800" y="23530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99250" y="3270250"/>
              <a:ext cx="241300" cy="16510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5947409" y="4451984"/>
            <a:ext cx="10407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Protein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fld id="{74395BC7-A885-4E36-A0F6-9ABC1429ADE2}" type="datetime1">
              <a:rPr lang="en-US" smtClean="0"/>
              <a:t>5/6/2021</a:t>
            </a:fld>
            <a:endParaRPr dirty="0"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3736975" y="2928340"/>
            <a:ext cx="25146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0">
              <a:lnSpc>
                <a:spcPct val="125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K  L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23028" y="2851531"/>
            <a:ext cx="27305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J</a:t>
            </a:r>
            <a:endParaRPr sz="2000">
              <a:latin typeface="Tahoma"/>
              <a:cs typeface="Tahoma"/>
            </a:endParaRPr>
          </a:p>
          <a:p>
            <a:pPr marL="1651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45844" y="4451984"/>
            <a:ext cx="10433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Protein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07129" y="4451984"/>
            <a:ext cx="119824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Conser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ed  Core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Segments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7090" y="334721"/>
            <a:ext cx="23660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95" dirty="0">
                <a:latin typeface="Times New Roman"/>
                <a:cs typeface="Times New Roman"/>
              </a:rPr>
              <a:t>CO</a:t>
            </a:r>
            <a:r>
              <a:rPr sz="3200" b="1" spc="80" dirty="0">
                <a:latin typeface="Times New Roman"/>
                <a:cs typeface="Times New Roman"/>
              </a:rPr>
              <a:t>N</a:t>
            </a:r>
            <a:r>
              <a:rPr sz="3200" b="1" spc="105" dirty="0">
                <a:latin typeface="Times New Roman"/>
                <a:cs typeface="Times New Roman"/>
              </a:rPr>
              <a:t>TENTS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4416" y="1171701"/>
            <a:ext cx="6027420" cy="39763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Background: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Protein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structure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basics</a:t>
            </a:r>
            <a:endParaRPr sz="24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Protein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Structure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Prediction</a:t>
            </a:r>
            <a:endParaRPr sz="24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Protein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threading</a:t>
            </a:r>
            <a:endParaRPr sz="24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Basic</a:t>
            </a:r>
            <a:r>
              <a:rPr sz="24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strategy</a:t>
            </a:r>
            <a:endParaRPr sz="24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Major</a:t>
            </a:r>
            <a:r>
              <a:rPr sz="2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Components</a:t>
            </a:r>
            <a:endParaRPr sz="24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Approaches</a:t>
            </a:r>
            <a:endParaRPr sz="24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Computational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complexity</a:t>
            </a:r>
            <a:endParaRPr sz="24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Performance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protein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threading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systems</a:t>
            </a:r>
            <a:endParaRPr sz="24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Limitations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630"/>
              </a:lnSpc>
            </a:pPr>
            <a:fld id="{501EE44B-A6B9-41AE-B9D4-2BA05EFCDC5A}" type="datetime1">
              <a:rPr lang="en-US" smtClean="0"/>
              <a:t>5/6/2021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95400" y="762000"/>
            <a:ext cx="5486400" cy="4857750"/>
            <a:chOff x="1295400" y="762000"/>
            <a:chExt cx="5486400" cy="48577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5400" y="762000"/>
              <a:ext cx="5486400" cy="16764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5400" y="2133600"/>
              <a:ext cx="5486400" cy="348615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938009" y="1068984"/>
            <a:ext cx="1356995" cy="561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600" spc="-12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wo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structurally  similar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proteins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fld id="{D9812A93-7D27-424B-A513-4CBD9A62187C}" type="datetime1">
              <a:rPr lang="en-US" smtClean="0"/>
              <a:t>5/6/2021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6938009" y="2593365"/>
            <a:ext cx="1575435" cy="561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Spatial</a:t>
            </a:r>
            <a:r>
              <a:rPr sz="1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adjacencies </a:t>
            </a:r>
            <a:r>
              <a:rPr sz="1600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(interactions)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38009" y="4573295"/>
            <a:ext cx="1520825" cy="561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Possible</a:t>
            </a:r>
            <a:r>
              <a:rPr sz="16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threading </a:t>
            </a:r>
            <a:r>
              <a:rPr sz="1600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sequence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416" y="774319"/>
            <a:ext cx="65106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56430" algn="l"/>
              </a:tabLst>
            </a:pPr>
            <a:r>
              <a:rPr sz="3600" b="1" spc="175" dirty="0">
                <a:latin typeface="Times New Roman"/>
                <a:cs typeface="Times New Roman"/>
              </a:rPr>
              <a:t>INPUT/OUTPUT</a:t>
            </a:r>
            <a:r>
              <a:rPr sz="3600" b="1" dirty="0">
                <a:latin typeface="Times New Roman"/>
                <a:cs typeface="Times New Roman"/>
              </a:rPr>
              <a:t> </a:t>
            </a:r>
            <a:r>
              <a:rPr sz="3600" b="1" spc="-20" dirty="0">
                <a:latin typeface="Times New Roman"/>
                <a:cs typeface="Times New Roman"/>
              </a:rPr>
              <a:t>of	Threading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71800" y="2667000"/>
            <a:ext cx="838200" cy="762000"/>
          </a:xfrm>
          <a:custGeom>
            <a:avLst/>
            <a:gdLst/>
            <a:ahLst/>
            <a:cxnLst/>
            <a:rect l="l" t="t" r="r" b="b"/>
            <a:pathLst>
              <a:path w="838200" h="762000">
                <a:moveTo>
                  <a:pt x="152400" y="152400"/>
                </a:moveTo>
                <a:lnTo>
                  <a:pt x="838200" y="533400"/>
                </a:lnTo>
              </a:path>
              <a:path w="838200" h="762000">
                <a:moveTo>
                  <a:pt x="76200" y="304800"/>
                </a:moveTo>
                <a:lnTo>
                  <a:pt x="533400" y="762000"/>
                </a:lnTo>
              </a:path>
              <a:path w="838200" h="762000">
                <a:moveTo>
                  <a:pt x="0" y="609600"/>
                </a:moveTo>
                <a:lnTo>
                  <a:pt x="533400" y="0"/>
                </a:lnTo>
              </a:path>
              <a:path w="838200" h="762000">
                <a:moveTo>
                  <a:pt x="152400" y="762000"/>
                </a:moveTo>
                <a:lnTo>
                  <a:pt x="207057" y="749982"/>
                </a:lnTo>
                <a:lnTo>
                  <a:pt x="261044" y="737294"/>
                </a:lnTo>
                <a:lnTo>
                  <a:pt x="313692" y="723267"/>
                </a:lnTo>
                <a:lnTo>
                  <a:pt x="364331" y="707231"/>
                </a:lnTo>
                <a:lnTo>
                  <a:pt x="412291" y="688516"/>
                </a:lnTo>
                <a:lnTo>
                  <a:pt x="456902" y="666452"/>
                </a:lnTo>
                <a:lnTo>
                  <a:pt x="497495" y="640370"/>
                </a:lnTo>
                <a:lnTo>
                  <a:pt x="533400" y="609600"/>
                </a:lnTo>
                <a:lnTo>
                  <a:pt x="564170" y="573695"/>
                </a:lnTo>
                <a:lnTo>
                  <a:pt x="590252" y="533102"/>
                </a:lnTo>
                <a:lnTo>
                  <a:pt x="612316" y="488491"/>
                </a:lnTo>
                <a:lnTo>
                  <a:pt x="631031" y="440531"/>
                </a:lnTo>
                <a:lnTo>
                  <a:pt x="647067" y="389892"/>
                </a:lnTo>
                <a:lnTo>
                  <a:pt x="661094" y="337244"/>
                </a:lnTo>
                <a:lnTo>
                  <a:pt x="673782" y="283257"/>
                </a:lnTo>
                <a:lnTo>
                  <a:pt x="685800" y="228600"/>
                </a:lnTo>
              </a:path>
            </a:pathLst>
          </a:custGeom>
          <a:ln w="444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90800" y="3975100"/>
            <a:ext cx="1600200" cy="152400"/>
          </a:xfrm>
          <a:custGeom>
            <a:avLst/>
            <a:gdLst/>
            <a:ahLst/>
            <a:cxnLst/>
            <a:rect l="l" t="t" r="r" b="b"/>
            <a:pathLst>
              <a:path w="1600200" h="152400">
                <a:moveTo>
                  <a:pt x="0" y="0"/>
                </a:moveTo>
                <a:lnTo>
                  <a:pt x="26822" y="41452"/>
                </a:lnTo>
                <a:lnTo>
                  <a:pt x="54559" y="80162"/>
                </a:lnTo>
                <a:lnTo>
                  <a:pt x="84124" y="113385"/>
                </a:lnTo>
                <a:lnTo>
                  <a:pt x="116433" y="138379"/>
                </a:lnTo>
                <a:lnTo>
                  <a:pt x="152400" y="152400"/>
                </a:lnTo>
                <a:lnTo>
                  <a:pt x="195681" y="150571"/>
                </a:lnTo>
                <a:lnTo>
                  <a:pt x="245668" y="134721"/>
                </a:lnTo>
                <a:lnTo>
                  <a:pt x="296875" y="112166"/>
                </a:lnTo>
                <a:lnTo>
                  <a:pt x="343814" y="90220"/>
                </a:lnTo>
                <a:lnTo>
                  <a:pt x="381000" y="76200"/>
                </a:lnTo>
                <a:lnTo>
                  <a:pt x="410765" y="72628"/>
                </a:lnTo>
                <a:lnTo>
                  <a:pt x="428625" y="76200"/>
                </a:lnTo>
                <a:lnTo>
                  <a:pt x="441721" y="79771"/>
                </a:lnTo>
                <a:lnTo>
                  <a:pt x="457200" y="76200"/>
                </a:lnTo>
                <a:lnTo>
                  <a:pt x="474464" y="58935"/>
                </a:lnTo>
                <a:lnTo>
                  <a:pt x="490537" y="33337"/>
                </a:lnTo>
                <a:lnTo>
                  <a:pt x="508992" y="10120"/>
                </a:lnTo>
                <a:lnTo>
                  <a:pt x="533400" y="0"/>
                </a:lnTo>
                <a:lnTo>
                  <a:pt x="567928" y="8334"/>
                </a:lnTo>
                <a:lnTo>
                  <a:pt x="609600" y="28575"/>
                </a:lnTo>
                <a:lnTo>
                  <a:pt x="651271" y="53578"/>
                </a:lnTo>
                <a:lnTo>
                  <a:pt x="685800" y="76200"/>
                </a:lnTo>
                <a:lnTo>
                  <a:pt x="708421" y="98821"/>
                </a:lnTo>
                <a:lnTo>
                  <a:pt x="723900" y="123825"/>
                </a:lnTo>
                <a:lnTo>
                  <a:pt x="739378" y="144065"/>
                </a:lnTo>
                <a:lnTo>
                  <a:pt x="762000" y="152400"/>
                </a:lnTo>
                <a:lnTo>
                  <a:pt x="794742" y="140493"/>
                </a:lnTo>
                <a:lnTo>
                  <a:pt x="833437" y="114300"/>
                </a:lnTo>
                <a:lnTo>
                  <a:pt x="874514" y="88106"/>
                </a:lnTo>
                <a:lnTo>
                  <a:pt x="914400" y="76200"/>
                </a:lnTo>
                <a:lnTo>
                  <a:pt x="952500" y="88106"/>
                </a:lnTo>
                <a:lnTo>
                  <a:pt x="990600" y="114300"/>
                </a:lnTo>
                <a:lnTo>
                  <a:pt x="1028700" y="140493"/>
                </a:lnTo>
                <a:lnTo>
                  <a:pt x="1066800" y="152400"/>
                </a:lnTo>
                <a:lnTo>
                  <a:pt x="1106685" y="144065"/>
                </a:lnTo>
                <a:lnTo>
                  <a:pt x="1147762" y="123825"/>
                </a:lnTo>
                <a:lnTo>
                  <a:pt x="1186457" y="98821"/>
                </a:lnTo>
                <a:lnTo>
                  <a:pt x="1219200" y="76200"/>
                </a:lnTo>
                <a:lnTo>
                  <a:pt x="1240035" y="51792"/>
                </a:lnTo>
                <a:lnTo>
                  <a:pt x="1252537" y="23812"/>
                </a:lnTo>
                <a:lnTo>
                  <a:pt x="1267420" y="2976"/>
                </a:lnTo>
                <a:lnTo>
                  <a:pt x="1295400" y="0"/>
                </a:lnTo>
                <a:lnTo>
                  <a:pt x="1326444" y="14816"/>
                </a:lnTo>
                <a:lnTo>
                  <a:pt x="1365955" y="42333"/>
                </a:lnTo>
                <a:lnTo>
                  <a:pt x="1409700" y="76199"/>
                </a:lnTo>
                <a:lnTo>
                  <a:pt x="1453444" y="110066"/>
                </a:lnTo>
                <a:lnTo>
                  <a:pt x="1492955" y="137583"/>
                </a:lnTo>
                <a:lnTo>
                  <a:pt x="1524000" y="152400"/>
                </a:lnTo>
                <a:lnTo>
                  <a:pt x="1555551" y="152102"/>
                </a:lnTo>
                <a:lnTo>
                  <a:pt x="1576387" y="135731"/>
                </a:lnTo>
                <a:lnTo>
                  <a:pt x="1590079" y="108644"/>
                </a:lnTo>
                <a:lnTo>
                  <a:pt x="1600200" y="76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5078" y="4682109"/>
            <a:ext cx="159067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Tahoma"/>
                <a:cs typeface="Tahoma"/>
              </a:rPr>
              <a:t>Pairwise </a:t>
            </a:r>
            <a:r>
              <a:rPr sz="1600" b="1" spc="-5" dirty="0">
                <a:solidFill>
                  <a:srgbClr val="FFFFFF"/>
                </a:solidFill>
                <a:latin typeface="Tahoma"/>
                <a:cs typeface="Tahoma"/>
              </a:rPr>
              <a:t>amino </a:t>
            </a:r>
            <a:r>
              <a:rPr sz="1600" b="1" spc="-4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ahoma"/>
                <a:cs typeface="Tahoma"/>
              </a:rPr>
              <a:t>acid</a:t>
            </a:r>
            <a:r>
              <a:rPr sz="1600" b="1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Tahoma"/>
                <a:cs typeface="Tahoma"/>
              </a:rPr>
              <a:t>scoring </a:t>
            </a:r>
            <a:r>
              <a:rPr sz="160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Tahoma"/>
                <a:cs typeface="Tahoma"/>
              </a:rPr>
              <a:t>function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8710" y="3615004"/>
            <a:ext cx="115379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Tahoma"/>
                <a:cs typeface="Tahoma"/>
              </a:rPr>
              <a:t>Amino</a:t>
            </a:r>
            <a:r>
              <a:rPr sz="1600" b="1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ahoma"/>
                <a:cs typeface="Tahoma"/>
              </a:rPr>
              <a:t>acid </a:t>
            </a:r>
            <a:r>
              <a:rPr sz="1600" b="1" spc="-4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ahoma"/>
                <a:cs typeface="Tahoma"/>
              </a:rPr>
              <a:t>sequence </a:t>
            </a:r>
            <a:r>
              <a:rPr sz="1600" b="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ahoma"/>
                <a:cs typeface="Tahoma"/>
              </a:rPr>
              <a:t>a[1..n]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28950" y="4528184"/>
            <a:ext cx="798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Tahoma"/>
                <a:cs typeface="Tahoma"/>
              </a:rPr>
              <a:t>g(…)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2886" y="2776854"/>
            <a:ext cx="15379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4175" marR="5080" indent="-37211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Tahoma"/>
                <a:cs typeface="Tahoma"/>
              </a:rPr>
              <a:t>Core</a:t>
            </a:r>
            <a:r>
              <a:rPr sz="1600" b="1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ahoma"/>
                <a:cs typeface="Tahoma"/>
              </a:rPr>
              <a:t>segments </a:t>
            </a:r>
            <a:r>
              <a:rPr sz="1600" b="1" spc="-4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ahoma"/>
                <a:cs typeface="Tahoma"/>
              </a:rPr>
              <a:t>C[1..m]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022850" y="2508250"/>
            <a:ext cx="927100" cy="2984500"/>
            <a:chOff x="5022850" y="2508250"/>
            <a:chExt cx="927100" cy="2984500"/>
          </a:xfrm>
        </p:grpSpPr>
        <p:sp>
          <p:nvSpPr>
            <p:cNvPr id="10" name="object 10"/>
            <p:cNvSpPr/>
            <p:nvPr/>
          </p:nvSpPr>
          <p:spPr>
            <a:xfrm>
              <a:off x="5029200" y="2514600"/>
              <a:ext cx="914400" cy="2971800"/>
            </a:xfrm>
            <a:custGeom>
              <a:avLst/>
              <a:gdLst/>
              <a:ahLst/>
              <a:cxnLst/>
              <a:rect l="l" t="t" r="r" b="b"/>
              <a:pathLst>
                <a:path w="914400" h="2971800">
                  <a:moveTo>
                    <a:pt x="457200" y="0"/>
                  </a:moveTo>
                  <a:lnTo>
                    <a:pt x="414415" y="6421"/>
                  </a:lnTo>
                  <a:lnTo>
                    <a:pt x="372742" y="25305"/>
                  </a:lnTo>
                  <a:lnTo>
                    <a:pt x="332355" y="56080"/>
                  </a:lnTo>
                  <a:lnTo>
                    <a:pt x="293432" y="98176"/>
                  </a:lnTo>
                  <a:lnTo>
                    <a:pt x="256147" y="151022"/>
                  </a:lnTo>
                  <a:lnTo>
                    <a:pt x="220676" y="214048"/>
                  </a:lnTo>
                  <a:lnTo>
                    <a:pt x="203676" y="249200"/>
                  </a:lnTo>
                  <a:lnTo>
                    <a:pt x="187195" y="286682"/>
                  </a:lnTo>
                  <a:lnTo>
                    <a:pt x="171256" y="326424"/>
                  </a:lnTo>
                  <a:lnTo>
                    <a:pt x="155880" y="368355"/>
                  </a:lnTo>
                  <a:lnTo>
                    <a:pt x="141090" y="412402"/>
                  </a:lnTo>
                  <a:lnTo>
                    <a:pt x="126907" y="458494"/>
                  </a:lnTo>
                  <a:lnTo>
                    <a:pt x="113353" y="506561"/>
                  </a:lnTo>
                  <a:lnTo>
                    <a:pt x="100450" y="556531"/>
                  </a:lnTo>
                  <a:lnTo>
                    <a:pt x="88221" y="608332"/>
                  </a:lnTo>
                  <a:lnTo>
                    <a:pt x="76687" y="661893"/>
                  </a:lnTo>
                  <a:lnTo>
                    <a:pt x="65870" y="717143"/>
                  </a:lnTo>
                  <a:lnTo>
                    <a:pt x="55792" y="774010"/>
                  </a:lnTo>
                  <a:lnTo>
                    <a:pt x="46475" y="832423"/>
                  </a:lnTo>
                  <a:lnTo>
                    <a:pt x="37941" y="892312"/>
                  </a:lnTo>
                  <a:lnTo>
                    <a:pt x="30212" y="953603"/>
                  </a:lnTo>
                  <a:lnTo>
                    <a:pt x="23311" y="1016227"/>
                  </a:lnTo>
                  <a:lnTo>
                    <a:pt x="17258" y="1080112"/>
                  </a:lnTo>
                  <a:lnTo>
                    <a:pt x="12076" y="1145186"/>
                  </a:lnTo>
                  <a:lnTo>
                    <a:pt x="7787" y="1211378"/>
                  </a:lnTo>
                  <a:lnTo>
                    <a:pt x="4413" y="1278616"/>
                  </a:lnTo>
                  <a:lnTo>
                    <a:pt x="1976" y="1346830"/>
                  </a:lnTo>
                  <a:lnTo>
                    <a:pt x="497" y="1415949"/>
                  </a:lnTo>
                  <a:lnTo>
                    <a:pt x="0" y="1485900"/>
                  </a:lnTo>
                  <a:lnTo>
                    <a:pt x="497" y="1555850"/>
                  </a:lnTo>
                  <a:lnTo>
                    <a:pt x="1976" y="1624969"/>
                  </a:lnTo>
                  <a:lnTo>
                    <a:pt x="4413" y="1693183"/>
                  </a:lnTo>
                  <a:lnTo>
                    <a:pt x="7787" y="1760421"/>
                  </a:lnTo>
                  <a:lnTo>
                    <a:pt x="12076" y="1826613"/>
                  </a:lnTo>
                  <a:lnTo>
                    <a:pt x="17258" y="1891687"/>
                  </a:lnTo>
                  <a:lnTo>
                    <a:pt x="23311" y="1955572"/>
                  </a:lnTo>
                  <a:lnTo>
                    <a:pt x="30212" y="2018196"/>
                  </a:lnTo>
                  <a:lnTo>
                    <a:pt x="37941" y="2079487"/>
                  </a:lnTo>
                  <a:lnTo>
                    <a:pt x="46475" y="2139376"/>
                  </a:lnTo>
                  <a:lnTo>
                    <a:pt x="55792" y="2197789"/>
                  </a:lnTo>
                  <a:lnTo>
                    <a:pt x="65870" y="2254656"/>
                  </a:lnTo>
                  <a:lnTo>
                    <a:pt x="76687" y="2309906"/>
                  </a:lnTo>
                  <a:lnTo>
                    <a:pt x="88221" y="2363467"/>
                  </a:lnTo>
                  <a:lnTo>
                    <a:pt x="100450" y="2415268"/>
                  </a:lnTo>
                  <a:lnTo>
                    <a:pt x="113353" y="2465238"/>
                  </a:lnTo>
                  <a:lnTo>
                    <a:pt x="126907" y="2513305"/>
                  </a:lnTo>
                  <a:lnTo>
                    <a:pt x="141090" y="2559397"/>
                  </a:lnTo>
                  <a:lnTo>
                    <a:pt x="155880" y="2603444"/>
                  </a:lnTo>
                  <a:lnTo>
                    <a:pt x="171256" y="2645375"/>
                  </a:lnTo>
                  <a:lnTo>
                    <a:pt x="187195" y="2685117"/>
                  </a:lnTo>
                  <a:lnTo>
                    <a:pt x="203676" y="2722599"/>
                  </a:lnTo>
                  <a:lnTo>
                    <a:pt x="220676" y="2757751"/>
                  </a:lnTo>
                  <a:lnTo>
                    <a:pt x="256147" y="2820777"/>
                  </a:lnTo>
                  <a:lnTo>
                    <a:pt x="293432" y="2873623"/>
                  </a:lnTo>
                  <a:lnTo>
                    <a:pt x="332355" y="2915719"/>
                  </a:lnTo>
                  <a:lnTo>
                    <a:pt x="372742" y="2946494"/>
                  </a:lnTo>
                  <a:lnTo>
                    <a:pt x="414415" y="2965378"/>
                  </a:lnTo>
                  <a:lnTo>
                    <a:pt x="457200" y="2971800"/>
                  </a:lnTo>
                  <a:lnTo>
                    <a:pt x="478720" y="2970182"/>
                  </a:lnTo>
                  <a:lnTo>
                    <a:pt x="520971" y="2957458"/>
                  </a:lnTo>
                  <a:lnTo>
                    <a:pt x="562022" y="2932558"/>
                  </a:lnTo>
                  <a:lnTo>
                    <a:pt x="601699" y="2896051"/>
                  </a:lnTo>
                  <a:lnTo>
                    <a:pt x="639825" y="2848508"/>
                  </a:lnTo>
                  <a:lnTo>
                    <a:pt x="676225" y="2790501"/>
                  </a:lnTo>
                  <a:lnTo>
                    <a:pt x="710723" y="2722599"/>
                  </a:lnTo>
                  <a:lnTo>
                    <a:pt x="727204" y="2685117"/>
                  </a:lnTo>
                  <a:lnTo>
                    <a:pt x="743143" y="2645375"/>
                  </a:lnTo>
                  <a:lnTo>
                    <a:pt x="758519" y="2603444"/>
                  </a:lnTo>
                  <a:lnTo>
                    <a:pt x="773309" y="2559397"/>
                  </a:lnTo>
                  <a:lnTo>
                    <a:pt x="787492" y="2513305"/>
                  </a:lnTo>
                  <a:lnTo>
                    <a:pt x="801046" y="2465238"/>
                  </a:lnTo>
                  <a:lnTo>
                    <a:pt x="813949" y="2415268"/>
                  </a:lnTo>
                  <a:lnTo>
                    <a:pt x="826178" y="2363467"/>
                  </a:lnTo>
                  <a:lnTo>
                    <a:pt x="837712" y="2309906"/>
                  </a:lnTo>
                  <a:lnTo>
                    <a:pt x="848529" y="2254656"/>
                  </a:lnTo>
                  <a:lnTo>
                    <a:pt x="858607" y="2197789"/>
                  </a:lnTo>
                  <a:lnTo>
                    <a:pt x="867924" y="2139376"/>
                  </a:lnTo>
                  <a:lnTo>
                    <a:pt x="876458" y="2079487"/>
                  </a:lnTo>
                  <a:lnTo>
                    <a:pt x="884187" y="2018196"/>
                  </a:lnTo>
                  <a:lnTo>
                    <a:pt x="891088" y="1955572"/>
                  </a:lnTo>
                  <a:lnTo>
                    <a:pt x="897141" y="1891687"/>
                  </a:lnTo>
                  <a:lnTo>
                    <a:pt x="902323" y="1826613"/>
                  </a:lnTo>
                  <a:lnTo>
                    <a:pt x="906612" y="1760421"/>
                  </a:lnTo>
                  <a:lnTo>
                    <a:pt x="909986" y="1693183"/>
                  </a:lnTo>
                  <a:lnTo>
                    <a:pt x="912423" y="1624969"/>
                  </a:lnTo>
                  <a:lnTo>
                    <a:pt x="913902" y="1555850"/>
                  </a:lnTo>
                  <a:lnTo>
                    <a:pt x="914400" y="1485900"/>
                  </a:lnTo>
                  <a:lnTo>
                    <a:pt x="913902" y="1415949"/>
                  </a:lnTo>
                  <a:lnTo>
                    <a:pt x="912423" y="1346830"/>
                  </a:lnTo>
                  <a:lnTo>
                    <a:pt x="909986" y="1278616"/>
                  </a:lnTo>
                  <a:lnTo>
                    <a:pt x="906612" y="1211378"/>
                  </a:lnTo>
                  <a:lnTo>
                    <a:pt x="902323" y="1145186"/>
                  </a:lnTo>
                  <a:lnTo>
                    <a:pt x="897141" y="1080112"/>
                  </a:lnTo>
                  <a:lnTo>
                    <a:pt x="891088" y="1016227"/>
                  </a:lnTo>
                  <a:lnTo>
                    <a:pt x="884187" y="953603"/>
                  </a:lnTo>
                  <a:lnTo>
                    <a:pt x="876458" y="892312"/>
                  </a:lnTo>
                  <a:lnTo>
                    <a:pt x="867924" y="832423"/>
                  </a:lnTo>
                  <a:lnTo>
                    <a:pt x="858607" y="774010"/>
                  </a:lnTo>
                  <a:lnTo>
                    <a:pt x="848529" y="717143"/>
                  </a:lnTo>
                  <a:lnTo>
                    <a:pt x="837712" y="661893"/>
                  </a:lnTo>
                  <a:lnTo>
                    <a:pt x="826178" y="608332"/>
                  </a:lnTo>
                  <a:lnTo>
                    <a:pt x="813949" y="556531"/>
                  </a:lnTo>
                  <a:lnTo>
                    <a:pt x="801046" y="506561"/>
                  </a:lnTo>
                  <a:lnTo>
                    <a:pt x="787492" y="458494"/>
                  </a:lnTo>
                  <a:lnTo>
                    <a:pt x="773309" y="412402"/>
                  </a:lnTo>
                  <a:lnTo>
                    <a:pt x="758519" y="368355"/>
                  </a:lnTo>
                  <a:lnTo>
                    <a:pt x="743143" y="326424"/>
                  </a:lnTo>
                  <a:lnTo>
                    <a:pt x="727204" y="286682"/>
                  </a:lnTo>
                  <a:lnTo>
                    <a:pt x="710723" y="249200"/>
                  </a:lnTo>
                  <a:lnTo>
                    <a:pt x="693723" y="214048"/>
                  </a:lnTo>
                  <a:lnTo>
                    <a:pt x="658252" y="151022"/>
                  </a:lnTo>
                  <a:lnTo>
                    <a:pt x="620967" y="98176"/>
                  </a:lnTo>
                  <a:lnTo>
                    <a:pt x="582044" y="56080"/>
                  </a:lnTo>
                  <a:lnTo>
                    <a:pt x="541657" y="25305"/>
                  </a:lnTo>
                  <a:lnTo>
                    <a:pt x="499984" y="6421"/>
                  </a:lnTo>
                  <a:lnTo>
                    <a:pt x="478720" y="161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CEAA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29200" y="2514600"/>
              <a:ext cx="914400" cy="2971800"/>
            </a:xfrm>
            <a:custGeom>
              <a:avLst/>
              <a:gdLst/>
              <a:ahLst/>
              <a:cxnLst/>
              <a:rect l="l" t="t" r="r" b="b"/>
              <a:pathLst>
                <a:path w="914400" h="2971800">
                  <a:moveTo>
                    <a:pt x="0" y="1485900"/>
                  </a:moveTo>
                  <a:lnTo>
                    <a:pt x="497" y="1415949"/>
                  </a:lnTo>
                  <a:lnTo>
                    <a:pt x="1976" y="1346830"/>
                  </a:lnTo>
                  <a:lnTo>
                    <a:pt x="4413" y="1278616"/>
                  </a:lnTo>
                  <a:lnTo>
                    <a:pt x="7787" y="1211378"/>
                  </a:lnTo>
                  <a:lnTo>
                    <a:pt x="12076" y="1145186"/>
                  </a:lnTo>
                  <a:lnTo>
                    <a:pt x="17258" y="1080112"/>
                  </a:lnTo>
                  <a:lnTo>
                    <a:pt x="23311" y="1016227"/>
                  </a:lnTo>
                  <a:lnTo>
                    <a:pt x="30212" y="953603"/>
                  </a:lnTo>
                  <a:lnTo>
                    <a:pt x="37941" y="892312"/>
                  </a:lnTo>
                  <a:lnTo>
                    <a:pt x="46475" y="832423"/>
                  </a:lnTo>
                  <a:lnTo>
                    <a:pt x="55792" y="774010"/>
                  </a:lnTo>
                  <a:lnTo>
                    <a:pt x="65870" y="717143"/>
                  </a:lnTo>
                  <a:lnTo>
                    <a:pt x="76687" y="661893"/>
                  </a:lnTo>
                  <a:lnTo>
                    <a:pt x="88221" y="608332"/>
                  </a:lnTo>
                  <a:lnTo>
                    <a:pt x="100450" y="556531"/>
                  </a:lnTo>
                  <a:lnTo>
                    <a:pt x="113353" y="506561"/>
                  </a:lnTo>
                  <a:lnTo>
                    <a:pt x="126907" y="458494"/>
                  </a:lnTo>
                  <a:lnTo>
                    <a:pt x="141090" y="412402"/>
                  </a:lnTo>
                  <a:lnTo>
                    <a:pt x="155880" y="368355"/>
                  </a:lnTo>
                  <a:lnTo>
                    <a:pt x="171256" y="326424"/>
                  </a:lnTo>
                  <a:lnTo>
                    <a:pt x="187195" y="286682"/>
                  </a:lnTo>
                  <a:lnTo>
                    <a:pt x="203676" y="249200"/>
                  </a:lnTo>
                  <a:lnTo>
                    <a:pt x="220676" y="214048"/>
                  </a:lnTo>
                  <a:lnTo>
                    <a:pt x="256147" y="151022"/>
                  </a:lnTo>
                  <a:lnTo>
                    <a:pt x="293432" y="98176"/>
                  </a:lnTo>
                  <a:lnTo>
                    <a:pt x="332355" y="56080"/>
                  </a:lnTo>
                  <a:lnTo>
                    <a:pt x="372742" y="25305"/>
                  </a:lnTo>
                  <a:lnTo>
                    <a:pt x="414415" y="6421"/>
                  </a:lnTo>
                  <a:lnTo>
                    <a:pt x="457200" y="0"/>
                  </a:lnTo>
                  <a:lnTo>
                    <a:pt x="478720" y="1617"/>
                  </a:lnTo>
                  <a:lnTo>
                    <a:pt x="499984" y="6421"/>
                  </a:lnTo>
                  <a:lnTo>
                    <a:pt x="541657" y="25305"/>
                  </a:lnTo>
                  <a:lnTo>
                    <a:pt x="582044" y="56080"/>
                  </a:lnTo>
                  <a:lnTo>
                    <a:pt x="620967" y="98176"/>
                  </a:lnTo>
                  <a:lnTo>
                    <a:pt x="658252" y="151022"/>
                  </a:lnTo>
                  <a:lnTo>
                    <a:pt x="693723" y="214048"/>
                  </a:lnTo>
                  <a:lnTo>
                    <a:pt x="710723" y="249200"/>
                  </a:lnTo>
                  <a:lnTo>
                    <a:pt x="727204" y="286682"/>
                  </a:lnTo>
                  <a:lnTo>
                    <a:pt x="743143" y="326424"/>
                  </a:lnTo>
                  <a:lnTo>
                    <a:pt x="758519" y="368355"/>
                  </a:lnTo>
                  <a:lnTo>
                    <a:pt x="773309" y="412402"/>
                  </a:lnTo>
                  <a:lnTo>
                    <a:pt x="787492" y="458494"/>
                  </a:lnTo>
                  <a:lnTo>
                    <a:pt x="801046" y="506561"/>
                  </a:lnTo>
                  <a:lnTo>
                    <a:pt x="813949" y="556531"/>
                  </a:lnTo>
                  <a:lnTo>
                    <a:pt x="826178" y="608332"/>
                  </a:lnTo>
                  <a:lnTo>
                    <a:pt x="837712" y="661893"/>
                  </a:lnTo>
                  <a:lnTo>
                    <a:pt x="848529" y="717143"/>
                  </a:lnTo>
                  <a:lnTo>
                    <a:pt x="858607" y="774010"/>
                  </a:lnTo>
                  <a:lnTo>
                    <a:pt x="867924" y="832423"/>
                  </a:lnTo>
                  <a:lnTo>
                    <a:pt x="876458" y="892312"/>
                  </a:lnTo>
                  <a:lnTo>
                    <a:pt x="884187" y="953603"/>
                  </a:lnTo>
                  <a:lnTo>
                    <a:pt x="891088" y="1016227"/>
                  </a:lnTo>
                  <a:lnTo>
                    <a:pt x="897141" y="1080112"/>
                  </a:lnTo>
                  <a:lnTo>
                    <a:pt x="902323" y="1145186"/>
                  </a:lnTo>
                  <a:lnTo>
                    <a:pt x="906612" y="1211378"/>
                  </a:lnTo>
                  <a:lnTo>
                    <a:pt x="909986" y="1278616"/>
                  </a:lnTo>
                  <a:lnTo>
                    <a:pt x="912423" y="1346830"/>
                  </a:lnTo>
                  <a:lnTo>
                    <a:pt x="913902" y="1415949"/>
                  </a:lnTo>
                  <a:lnTo>
                    <a:pt x="914400" y="1485900"/>
                  </a:lnTo>
                  <a:lnTo>
                    <a:pt x="913902" y="1555850"/>
                  </a:lnTo>
                  <a:lnTo>
                    <a:pt x="912423" y="1624969"/>
                  </a:lnTo>
                  <a:lnTo>
                    <a:pt x="909986" y="1693183"/>
                  </a:lnTo>
                  <a:lnTo>
                    <a:pt x="906612" y="1760421"/>
                  </a:lnTo>
                  <a:lnTo>
                    <a:pt x="902323" y="1826613"/>
                  </a:lnTo>
                  <a:lnTo>
                    <a:pt x="897141" y="1891687"/>
                  </a:lnTo>
                  <a:lnTo>
                    <a:pt x="891088" y="1955572"/>
                  </a:lnTo>
                  <a:lnTo>
                    <a:pt x="884187" y="2018196"/>
                  </a:lnTo>
                  <a:lnTo>
                    <a:pt x="876458" y="2079487"/>
                  </a:lnTo>
                  <a:lnTo>
                    <a:pt x="867924" y="2139376"/>
                  </a:lnTo>
                  <a:lnTo>
                    <a:pt x="858607" y="2197789"/>
                  </a:lnTo>
                  <a:lnTo>
                    <a:pt x="848529" y="2254656"/>
                  </a:lnTo>
                  <a:lnTo>
                    <a:pt x="837712" y="2309906"/>
                  </a:lnTo>
                  <a:lnTo>
                    <a:pt x="826178" y="2363467"/>
                  </a:lnTo>
                  <a:lnTo>
                    <a:pt x="813949" y="2415268"/>
                  </a:lnTo>
                  <a:lnTo>
                    <a:pt x="801046" y="2465238"/>
                  </a:lnTo>
                  <a:lnTo>
                    <a:pt x="787492" y="2513305"/>
                  </a:lnTo>
                  <a:lnTo>
                    <a:pt x="773309" y="2559397"/>
                  </a:lnTo>
                  <a:lnTo>
                    <a:pt x="758519" y="2603444"/>
                  </a:lnTo>
                  <a:lnTo>
                    <a:pt x="743143" y="2645375"/>
                  </a:lnTo>
                  <a:lnTo>
                    <a:pt x="727204" y="2685117"/>
                  </a:lnTo>
                  <a:lnTo>
                    <a:pt x="710723" y="2722599"/>
                  </a:lnTo>
                  <a:lnTo>
                    <a:pt x="693723" y="2757751"/>
                  </a:lnTo>
                  <a:lnTo>
                    <a:pt x="658252" y="2820777"/>
                  </a:lnTo>
                  <a:lnTo>
                    <a:pt x="620967" y="2873623"/>
                  </a:lnTo>
                  <a:lnTo>
                    <a:pt x="582044" y="2915719"/>
                  </a:lnTo>
                  <a:lnTo>
                    <a:pt x="541657" y="2946494"/>
                  </a:lnTo>
                  <a:lnTo>
                    <a:pt x="499984" y="2965378"/>
                  </a:lnTo>
                  <a:lnTo>
                    <a:pt x="457200" y="2971800"/>
                  </a:lnTo>
                  <a:lnTo>
                    <a:pt x="435679" y="2970182"/>
                  </a:lnTo>
                  <a:lnTo>
                    <a:pt x="414415" y="2965378"/>
                  </a:lnTo>
                  <a:lnTo>
                    <a:pt x="372742" y="2946494"/>
                  </a:lnTo>
                  <a:lnTo>
                    <a:pt x="332355" y="2915719"/>
                  </a:lnTo>
                  <a:lnTo>
                    <a:pt x="293432" y="2873623"/>
                  </a:lnTo>
                  <a:lnTo>
                    <a:pt x="256147" y="2820777"/>
                  </a:lnTo>
                  <a:lnTo>
                    <a:pt x="220676" y="2757751"/>
                  </a:lnTo>
                  <a:lnTo>
                    <a:pt x="203676" y="2722599"/>
                  </a:lnTo>
                  <a:lnTo>
                    <a:pt x="187195" y="2685117"/>
                  </a:lnTo>
                  <a:lnTo>
                    <a:pt x="171256" y="2645375"/>
                  </a:lnTo>
                  <a:lnTo>
                    <a:pt x="155880" y="2603444"/>
                  </a:lnTo>
                  <a:lnTo>
                    <a:pt x="141090" y="2559397"/>
                  </a:lnTo>
                  <a:lnTo>
                    <a:pt x="126907" y="2513305"/>
                  </a:lnTo>
                  <a:lnTo>
                    <a:pt x="113353" y="2465238"/>
                  </a:lnTo>
                  <a:lnTo>
                    <a:pt x="100450" y="2415268"/>
                  </a:lnTo>
                  <a:lnTo>
                    <a:pt x="88221" y="2363467"/>
                  </a:lnTo>
                  <a:lnTo>
                    <a:pt x="76687" y="2309906"/>
                  </a:lnTo>
                  <a:lnTo>
                    <a:pt x="65870" y="2254656"/>
                  </a:lnTo>
                  <a:lnTo>
                    <a:pt x="55792" y="2197789"/>
                  </a:lnTo>
                  <a:lnTo>
                    <a:pt x="46475" y="2139376"/>
                  </a:lnTo>
                  <a:lnTo>
                    <a:pt x="37941" y="2079487"/>
                  </a:lnTo>
                  <a:lnTo>
                    <a:pt x="30212" y="2018196"/>
                  </a:lnTo>
                  <a:lnTo>
                    <a:pt x="23311" y="1955572"/>
                  </a:lnTo>
                  <a:lnTo>
                    <a:pt x="17258" y="1891687"/>
                  </a:lnTo>
                  <a:lnTo>
                    <a:pt x="12076" y="1826613"/>
                  </a:lnTo>
                  <a:lnTo>
                    <a:pt x="7787" y="1760421"/>
                  </a:lnTo>
                  <a:lnTo>
                    <a:pt x="4413" y="1693183"/>
                  </a:lnTo>
                  <a:lnTo>
                    <a:pt x="1976" y="1624969"/>
                  </a:lnTo>
                  <a:lnTo>
                    <a:pt x="497" y="1555850"/>
                  </a:lnTo>
                  <a:lnTo>
                    <a:pt x="0" y="14859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87721" y="2615311"/>
            <a:ext cx="198120" cy="2770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2065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T  H  R  E </a:t>
            </a:r>
            <a:r>
              <a:rPr sz="2000" spc="-6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 </a:t>
            </a:r>
            <a:r>
              <a:rPr sz="2000" spc="-6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  I </a:t>
            </a:r>
            <a:r>
              <a:rPr sz="2000" spc="-6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  G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413250" y="3041650"/>
            <a:ext cx="546100" cy="165100"/>
            <a:chOff x="4413250" y="3041650"/>
            <a:chExt cx="546100" cy="165100"/>
          </a:xfrm>
        </p:grpSpPr>
        <p:sp>
          <p:nvSpPr>
            <p:cNvPr id="14" name="object 14"/>
            <p:cNvSpPr/>
            <p:nvPr/>
          </p:nvSpPr>
          <p:spPr>
            <a:xfrm>
              <a:off x="4419600" y="3048000"/>
              <a:ext cx="533400" cy="152400"/>
            </a:xfrm>
            <a:custGeom>
              <a:avLst/>
              <a:gdLst/>
              <a:ahLst/>
              <a:cxnLst/>
              <a:rect l="l" t="t" r="r" b="b"/>
              <a:pathLst>
                <a:path w="533400" h="152400">
                  <a:moveTo>
                    <a:pt x="400050" y="0"/>
                  </a:moveTo>
                  <a:lnTo>
                    <a:pt x="400050" y="38100"/>
                  </a:lnTo>
                  <a:lnTo>
                    <a:pt x="0" y="38100"/>
                  </a:lnTo>
                  <a:lnTo>
                    <a:pt x="0" y="114300"/>
                  </a:lnTo>
                  <a:lnTo>
                    <a:pt x="400050" y="114300"/>
                  </a:lnTo>
                  <a:lnTo>
                    <a:pt x="400050" y="152400"/>
                  </a:lnTo>
                  <a:lnTo>
                    <a:pt x="533400" y="762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99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19600" y="3048000"/>
              <a:ext cx="533400" cy="152400"/>
            </a:xfrm>
            <a:custGeom>
              <a:avLst/>
              <a:gdLst/>
              <a:ahLst/>
              <a:cxnLst/>
              <a:rect l="l" t="t" r="r" b="b"/>
              <a:pathLst>
                <a:path w="533400" h="152400">
                  <a:moveTo>
                    <a:pt x="0" y="38100"/>
                  </a:moveTo>
                  <a:lnTo>
                    <a:pt x="400050" y="38100"/>
                  </a:lnTo>
                  <a:lnTo>
                    <a:pt x="400050" y="0"/>
                  </a:lnTo>
                  <a:lnTo>
                    <a:pt x="533400" y="76200"/>
                  </a:lnTo>
                  <a:lnTo>
                    <a:pt x="400050" y="152400"/>
                  </a:lnTo>
                  <a:lnTo>
                    <a:pt x="400050" y="114300"/>
                  </a:lnTo>
                  <a:lnTo>
                    <a:pt x="0" y="114300"/>
                  </a:lnTo>
                  <a:lnTo>
                    <a:pt x="0" y="381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413250" y="3879850"/>
            <a:ext cx="546100" cy="165100"/>
            <a:chOff x="4413250" y="3879850"/>
            <a:chExt cx="546100" cy="165100"/>
          </a:xfrm>
        </p:grpSpPr>
        <p:sp>
          <p:nvSpPr>
            <p:cNvPr id="17" name="object 17"/>
            <p:cNvSpPr/>
            <p:nvPr/>
          </p:nvSpPr>
          <p:spPr>
            <a:xfrm>
              <a:off x="4419600" y="3886200"/>
              <a:ext cx="533400" cy="152400"/>
            </a:xfrm>
            <a:custGeom>
              <a:avLst/>
              <a:gdLst/>
              <a:ahLst/>
              <a:cxnLst/>
              <a:rect l="l" t="t" r="r" b="b"/>
              <a:pathLst>
                <a:path w="533400" h="152400">
                  <a:moveTo>
                    <a:pt x="400050" y="0"/>
                  </a:moveTo>
                  <a:lnTo>
                    <a:pt x="400050" y="38100"/>
                  </a:lnTo>
                  <a:lnTo>
                    <a:pt x="0" y="38100"/>
                  </a:lnTo>
                  <a:lnTo>
                    <a:pt x="0" y="114300"/>
                  </a:lnTo>
                  <a:lnTo>
                    <a:pt x="400050" y="114300"/>
                  </a:lnTo>
                  <a:lnTo>
                    <a:pt x="400050" y="152400"/>
                  </a:lnTo>
                  <a:lnTo>
                    <a:pt x="533400" y="762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99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19600" y="3886200"/>
              <a:ext cx="533400" cy="152400"/>
            </a:xfrm>
            <a:custGeom>
              <a:avLst/>
              <a:gdLst/>
              <a:ahLst/>
              <a:cxnLst/>
              <a:rect l="l" t="t" r="r" b="b"/>
              <a:pathLst>
                <a:path w="533400" h="152400">
                  <a:moveTo>
                    <a:pt x="0" y="38100"/>
                  </a:moveTo>
                  <a:lnTo>
                    <a:pt x="400050" y="38100"/>
                  </a:lnTo>
                  <a:lnTo>
                    <a:pt x="400050" y="0"/>
                  </a:lnTo>
                  <a:lnTo>
                    <a:pt x="533400" y="76200"/>
                  </a:lnTo>
                  <a:lnTo>
                    <a:pt x="400050" y="152400"/>
                  </a:lnTo>
                  <a:lnTo>
                    <a:pt x="400050" y="114300"/>
                  </a:lnTo>
                  <a:lnTo>
                    <a:pt x="0" y="114300"/>
                  </a:lnTo>
                  <a:lnTo>
                    <a:pt x="0" y="381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4413250" y="4565650"/>
            <a:ext cx="546100" cy="165100"/>
            <a:chOff x="4413250" y="4565650"/>
            <a:chExt cx="546100" cy="165100"/>
          </a:xfrm>
        </p:grpSpPr>
        <p:sp>
          <p:nvSpPr>
            <p:cNvPr id="20" name="object 20"/>
            <p:cNvSpPr/>
            <p:nvPr/>
          </p:nvSpPr>
          <p:spPr>
            <a:xfrm>
              <a:off x="4419600" y="4572000"/>
              <a:ext cx="533400" cy="152400"/>
            </a:xfrm>
            <a:custGeom>
              <a:avLst/>
              <a:gdLst/>
              <a:ahLst/>
              <a:cxnLst/>
              <a:rect l="l" t="t" r="r" b="b"/>
              <a:pathLst>
                <a:path w="533400" h="152400">
                  <a:moveTo>
                    <a:pt x="400050" y="0"/>
                  </a:moveTo>
                  <a:lnTo>
                    <a:pt x="400050" y="38100"/>
                  </a:lnTo>
                  <a:lnTo>
                    <a:pt x="0" y="38100"/>
                  </a:lnTo>
                  <a:lnTo>
                    <a:pt x="0" y="114300"/>
                  </a:lnTo>
                  <a:lnTo>
                    <a:pt x="400050" y="114300"/>
                  </a:lnTo>
                  <a:lnTo>
                    <a:pt x="400050" y="152400"/>
                  </a:lnTo>
                  <a:lnTo>
                    <a:pt x="533400" y="762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99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19600" y="4572000"/>
              <a:ext cx="533400" cy="152400"/>
            </a:xfrm>
            <a:custGeom>
              <a:avLst/>
              <a:gdLst/>
              <a:ahLst/>
              <a:cxnLst/>
              <a:rect l="l" t="t" r="r" b="b"/>
              <a:pathLst>
                <a:path w="533400" h="152400">
                  <a:moveTo>
                    <a:pt x="0" y="38100"/>
                  </a:moveTo>
                  <a:lnTo>
                    <a:pt x="400050" y="38100"/>
                  </a:lnTo>
                  <a:lnTo>
                    <a:pt x="400050" y="0"/>
                  </a:lnTo>
                  <a:lnTo>
                    <a:pt x="533400" y="76200"/>
                  </a:lnTo>
                  <a:lnTo>
                    <a:pt x="400050" y="152400"/>
                  </a:lnTo>
                  <a:lnTo>
                    <a:pt x="400050" y="114300"/>
                  </a:lnTo>
                  <a:lnTo>
                    <a:pt x="0" y="114300"/>
                  </a:lnTo>
                  <a:lnTo>
                    <a:pt x="0" y="381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6727463" y="3406775"/>
            <a:ext cx="1591945" cy="1019175"/>
            <a:chOff x="6727463" y="3406775"/>
            <a:chExt cx="1591945" cy="1019175"/>
          </a:xfrm>
        </p:grpSpPr>
        <p:sp>
          <p:nvSpPr>
            <p:cNvPr id="23" name="object 23"/>
            <p:cNvSpPr/>
            <p:nvPr/>
          </p:nvSpPr>
          <p:spPr>
            <a:xfrm>
              <a:off x="7086599" y="3429000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152400" y="152400"/>
                  </a:moveTo>
                  <a:lnTo>
                    <a:pt x="838200" y="533400"/>
                  </a:lnTo>
                </a:path>
                <a:path w="838200" h="838200">
                  <a:moveTo>
                    <a:pt x="0" y="381000"/>
                  </a:moveTo>
                  <a:lnTo>
                    <a:pt x="457200" y="838200"/>
                  </a:lnTo>
                </a:path>
                <a:path w="838200" h="838200">
                  <a:moveTo>
                    <a:pt x="0" y="609600"/>
                  </a:moveTo>
                  <a:lnTo>
                    <a:pt x="533400" y="0"/>
                  </a:lnTo>
                </a:path>
                <a:path w="838200" h="838200">
                  <a:moveTo>
                    <a:pt x="152400" y="762000"/>
                  </a:moveTo>
                  <a:lnTo>
                    <a:pt x="207057" y="749982"/>
                  </a:lnTo>
                  <a:lnTo>
                    <a:pt x="261044" y="737294"/>
                  </a:lnTo>
                  <a:lnTo>
                    <a:pt x="313692" y="723267"/>
                  </a:lnTo>
                  <a:lnTo>
                    <a:pt x="364331" y="707231"/>
                  </a:lnTo>
                  <a:lnTo>
                    <a:pt x="412291" y="688516"/>
                  </a:lnTo>
                  <a:lnTo>
                    <a:pt x="456902" y="666452"/>
                  </a:lnTo>
                  <a:lnTo>
                    <a:pt x="497495" y="640370"/>
                  </a:lnTo>
                  <a:lnTo>
                    <a:pt x="533400" y="609600"/>
                  </a:lnTo>
                  <a:lnTo>
                    <a:pt x="564170" y="573695"/>
                  </a:lnTo>
                  <a:lnTo>
                    <a:pt x="590252" y="533102"/>
                  </a:lnTo>
                  <a:lnTo>
                    <a:pt x="612316" y="488491"/>
                  </a:lnTo>
                  <a:lnTo>
                    <a:pt x="631031" y="440531"/>
                  </a:lnTo>
                  <a:lnTo>
                    <a:pt x="647067" y="389892"/>
                  </a:lnTo>
                  <a:lnTo>
                    <a:pt x="661094" y="337244"/>
                  </a:lnTo>
                  <a:lnTo>
                    <a:pt x="673782" y="283257"/>
                  </a:lnTo>
                  <a:lnTo>
                    <a:pt x="685800" y="228600"/>
                  </a:lnTo>
                </a:path>
              </a:pathLst>
            </a:custGeom>
            <a:ln w="444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33813" y="3425726"/>
              <a:ext cx="1579245" cy="541020"/>
            </a:xfrm>
            <a:custGeom>
              <a:avLst/>
              <a:gdLst/>
              <a:ahLst/>
              <a:cxnLst/>
              <a:rect l="l" t="t" r="r" b="b"/>
              <a:pathLst>
                <a:path w="1579245" h="541020">
                  <a:moveTo>
                    <a:pt x="886186" y="3273"/>
                  </a:moveTo>
                  <a:lnTo>
                    <a:pt x="949606" y="2032"/>
                  </a:lnTo>
                  <a:lnTo>
                    <a:pt x="1012553" y="959"/>
                  </a:lnTo>
                  <a:lnTo>
                    <a:pt x="1074552" y="225"/>
                  </a:lnTo>
                  <a:lnTo>
                    <a:pt x="1135128" y="0"/>
                  </a:lnTo>
                  <a:lnTo>
                    <a:pt x="1193808" y="451"/>
                  </a:lnTo>
                  <a:lnTo>
                    <a:pt x="1250117" y="1749"/>
                  </a:lnTo>
                  <a:lnTo>
                    <a:pt x="1303581" y="4063"/>
                  </a:lnTo>
                  <a:lnTo>
                    <a:pt x="1353726" y="7563"/>
                  </a:lnTo>
                  <a:lnTo>
                    <a:pt x="1400078" y="12417"/>
                  </a:lnTo>
                  <a:lnTo>
                    <a:pt x="1442163" y="18795"/>
                  </a:lnTo>
                  <a:lnTo>
                    <a:pt x="1479507" y="26867"/>
                  </a:lnTo>
                  <a:lnTo>
                    <a:pt x="1538074" y="48767"/>
                  </a:lnTo>
                  <a:lnTo>
                    <a:pt x="1571986" y="79473"/>
                  </a:lnTo>
                  <a:lnTo>
                    <a:pt x="1579096" y="101636"/>
                  </a:lnTo>
                  <a:lnTo>
                    <a:pt x="1577466" y="126921"/>
                  </a:lnTo>
                  <a:lnTo>
                    <a:pt x="1550898" y="185813"/>
                  </a:lnTo>
                  <a:lnTo>
                    <a:pt x="1527417" y="218902"/>
                  </a:lnTo>
                  <a:lnTo>
                    <a:pt x="1498109" y="254071"/>
                  </a:lnTo>
                  <a:lnTo>
                    <a:pt x="1463703" y="291061"/>
                  </a:lnTo>
                  <a:lnTo>
                    <a:pt x="1424927" y="329612"/>
                  </a:lnTo>
                  <a:lnTo>
                    <a:pt x="1382509" y="369463"/>
                  </a:lnTo>
                  <a:lnTo>
                    <a:pt x="1337177" y="410355"/>
                  </a:lnTo>
                  <a:lnTo>
                    <a:pt x="1289661" y="452028"/>
                  </a:lnTo>
                  <a:lnTo>
                    <a:pt x="1240687" y="494220"/>
                  </a:lnTo>
                  <a:lnTo>
                    <a:pt x="1190986" y="536673"/>
                  </a:lnTo>
                </a:path>
                <a:path w="1579245" h="541020">
                  <a:moveTo>
                    <a:pt x="505186" y="155673"/>
                  </a:moveTo>
                  <a:lnTo>
                    <a:pt x="441842" y="157868"/>
                  </a:lnTo>
                  <a:lnTo>
                    <a:pt x="379440" y="160534"/>
                  </a:lnTo>
                  <a:lnTo>
                    <a:pt x="318919" y="164140"/>
                  </a:lnTo>
                  <a:lnTo>
                    <a:pt x="261220" y="169157"/>
                  </a:lnTo>
                  <a:lnTo>
                    <a:pt x="207284" y="176056"/>
                  </a:lnTo>
                  <a:lnTo>
                    <a:pt x="158052" y="185307"/>
                  </a:lnTo>
                  <a:lnTo>
                    <a:pt x="114465" y="197379"/>
                  </a:lnTo>
                  <a:lnTo>
                    <a:pt x="77462" y="212745"/>
                  </a:lnTo>
                  <a:lnTo>
                    <a:pt x="21327" y="267418"/>
                  </a:lnTo>
                  <a:lnTo>
                    <a:pt x="5776" y="315627"/>
                  </a:lnTo>
                  <a:lnTo>
                    <a:pt x="0" y="370500"/>
                  </a:lnTo>
                  <a:lnTo>
                    <a:pt x="2665" y="426039"/>
                  </a:lnTo>
                  <a:lnTo>
                    <a:pt x="12440" y="476246"/>
                  </a:lnTo>
                  <a:lnTo>
                    <a:pt x="27991" y="515124"/>
                  </a:lnTo>
                  <a:lnTo>
                    <a:pt x="47986" y="536673"/>
                  </a:lnTo>
                  <a:lnTo>
                    <a:pt x="74200" y="540894"/>
                  </a:lnTo>
                  <a:lnTo>
                    <a:pt x="108412" y="533119"/>
                  </a:lnTo>
                  <a:lnTo>
                    <a:pt x="149289" y="515346"/>
                  </a:lnTo>
                  <a:lnTo>
                    <a:pt x="195498" y="489576"/>
                  </a:lnTo>
                  <a:lnTo>
                    <a:pt x="245706" y="457807"/>
                  </a:lnTo>
                  <a:lnTo>
                    <a:pt x="298579" y="422040"/>
                  </a:lnTo>
                  <a:lnTo>
                    <a:pt x="352786" y="38427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65962" y="4032250"/>
              <a:ext cx="179387" cy="17938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543799" y="4184294"/>
              <a:ext cx="304800" cy="235585"/>
            </a:xfrm>
            <a:custGeom>
              <a:avLst/>
              <a:gdLst/>
              <a:ahLst/>
              <a:cxnLst/>
              <a:rect l="l" t="t" r="r" b="b"/>
              <a:pathLst>
                <a:path w="304800" h="235585">
                  <a:moveTo>
                    <a:pt x="0" y="82905"/>
                  </a:moveTo>
                  <a:lnTo>
                    <a:pt x="53035" y="53035"/>
                  </a:lnTo>
                  <a:lnTo>
                    <a:pt x="104241" y="26822"/>
                  </a:lnTo>
                  <a:lnTo>
                    <a:pt x="151790" y="7924"/>
                  </a:lnTo>
                  <a:lnTo>
                    <a:pt x="193852" y="0"/>
                  </a:lnTo>
                  <a:lnTo>
                    <a:pt x="228600" y="6705"/>
                  </a:lnTo>
                  <a:lnTo>
                    <a:pt x="254812" y="30480"/>
                  </a:lnTo>
                  <a:lnTo>
                    <a:pt x="273710" y="68884"/>
                  </a:lnTo>
                  <a:lnTo>
                    <a:pt x="287121" y="118262"/>
                  </a:lnTo>
                  <a:lnTo>
                    <a:pt x="296875" y="174955"/>
                  </a:lnTo>
                  <a:lnTo>
                    <a:pt x="304800" y="23530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89849" y="3498850"/>
              <a:ext cx="241300" cy="165100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6013450" y="3879850"/>
            <a:ext cx="546100" cy="165100"/>
            <a:chOff x="6013450" y="3879850"/>
            <a:chExt cx="546100" cy="165100"/>
          </a:xfrm>
        </p:grpSpPr>
        <p:sp>
          <p:nvSpPr>
            <p:cNvPr id="29" name="object 29"/>
            <p:cNvSpPr/>
            <p:nvPr/>
          </p:nvSpPr>
          <p:spPr>
            <a:xfrm>
              <a:off x="6019800" y="3886200"/>
              <a:ext cx="533400" cy="152400"/>
            </a:xfrm>
            <a:custGeom>
              <a:avLst/>
              <a:gdLst/>
              <a:ahLst/>
              <a:cxnLst/>
              <a:rect l="l" t="t" r="r" b="b"/>
              <a:pathLst>
                <a:path w="533400" h="152400">
                  <a:moveTo>
                    <a:pt x="400050" y="0"/>
                  </a:moveTo>
                  <a:lnTo>
                    <a:pt x="400050" y="38100"/>
                  </a:lnTo>
                  <a:lnTo>
                    <a:pt x="0" y="38100"/>
                  </a:lnTo>
                  <a:lnTo>
                    <a:pt x="0" y="114300"/>
                  </a:lnTo>
                  <a:lnTo>
                    <a:pt x="400050" y="114300"/>
                  </a:lnTo>
                  <a:lnTo>
                    <a:pt x="400050" y="152400"/>
                  </a:lnTo>
                  <a:lnTo>
                    <a:pt x="533400" y="762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99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019800" y="3886200"/>
              <a:ext cx="533400" cy="152400"/>
            </a:xfrm>
            <a:custGeom>
              <a:avLst/>
              <a:gdLst/>
              <a:ahLst/>
              <a:cxnLst/>
              <a:rect l="l" t="t" r="r" b="b"/>
              <a:pathLst>
                <a:path w="533400" h="152400">
                  <a:moveTo>
                    <a:pt x="0" y="38100"/>
                  </a:moveTo>
                  <a:lnTo>
                    <a:pt x="400050" y="38100"/>
                  </a:lnTo>
                  <a:lnTo>
                    <a:pt x="400050" y="0"/>
                  </a:lnTo>
                  <a:lnTo>
                    <a:pt x="533400" y="76200"/>
                  </a:lnTo>
                  <a:lnTo>
                    <a:pt x="400050" y="152400"/>
                  </a:lnTo>
                  <a:lnTo>
                    <a:pt x="400050" y="114300"/>
                  </a:lnTo>
                  <a:lnTo>
                    <a:pt x="0" y="114300"/>
                  </a:lnTo>
                  <a:lnTo>
                    <a:pt x="0" y="381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fld id="{0B08360D-E93A-4901-8138-60E8378FD25E}" type="datetime1">
              <a:rPr lang="en-US" smtClean="0"/>
              <a:t>5/6/2021</a:t>
            </a:fld>
            <a:endParaRPr dirty="0"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8387" y="1887601"/>
            <a:ext cx="5408930" cy="0"/>
          </a:xfrm>
          <a:custGeom>
            <a:avLst/>
            <a:gdLst/>
            <a:ahLst/>
            <a:cxnLst/>
            <a:rect l="l" t="t" r="r" b="b"/>
            <a:pathLst>
              <a:path w="5408930">
                <a:moveTo>
                  <a:pt x="0" y="0"/>
                </a:moveTo>
                <a:lnTo>
                  <a:pt x="5408612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4450" y="4565650"/>
            <a:ext cx="923925" cy="9922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5837" y="1806575"/>
            <a:ext cx="204787" cy="1794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3975" y="1806575"/>
            <a:ext cx="204850" cy="1794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71701" y="1806575"/>
            <a:ext cx="204724" cy="1794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52701" y="1806575"/>
            <a:ext cx="204724" cy="1794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90775" y="1806575"/>
            <a:ext cx="204850" cy="17945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38501" y="1806575"/>
            <a:ext cx="204724" cy="17945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152775" y="1806575"/>
            <a:ext cx="204850" cy="17945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90976" y="1806575"/>
            <a:ext cx="204724" cy="17945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38575" y="1806575"/>
            <a:ext cx="204850" cy="17945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262501" y="1806575"/>
            <a:ext cx="204724" cy="17945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00575" y="1806575"/>
            <a:ext cx="204850" cy="17945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948301" y="1806575"/>
            <a:ext cx="204724" cy="17945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329301" y="1806575"/>
            <a:ext cx="204724" cy="17945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67375" y="1806575"/>
            <a:ext cx="204850" cy="17945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15101" y="1806575"/>
            <a:ext cx="204724" cy="17945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96101" y="1806575"/>
            <a:ext cx="204724" cy="179450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4195317" y="706958"/>
            <a:ext cx="85534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Inp</a:t>
            </a:r>
            <a:r>
              <a:rPr b="1" spc="-10" dirty="0">
                <a:latin typeface="Times New Roman"/>
                <a:cs typeface="Times New Roman"/>
              </a:rPr>
              <a:t>u</a:t>
            </a:r>
            <a:r>
              <a:rPr b="1" dirty="0">
                <a:latin typeface="Times New Roman"/>
                <a:cs typeface="Times New Roman"/>
              </a:rPr>
              <a:t>t: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871843" y="1597914"/>
            <a:ext cx="1143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sequence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22" name="object 2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04837" y="2357501"/>
            <a:ext cx="130175" cy="180975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04837" y="2738373"/>
            <a:ext cx="130175" cy="17945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04837" y="3500501"/>
            <a:ext cx="130175" cy="179324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04837" y="3119373"/>
            <a:ext cx="130175" cy="179450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089650" y="4565650"/>
            <a:ext cx="1536700" cy="100330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413250" y="4641850"/>
            <a:ext cx="1155700" cy="1003300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951077" y="2139779"/>
            <a:ext cx="6729095" cy="208407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52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bond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donor</a:t>
            </a:r>
            <a:endParaRPr sz="2400">
              <a:latin typeface="Times New Roman"/>
              <a:cs typeface="Times New Roman"/>
            </a:endParaRPr>
          </a:p>
          <a:p>
            <a:pPr marL="13970" marR="4692650" indent="-1905">
              <a:lnSpc>
                <a:spcPct val="105700"/>
              </a:lnSpc>
              <a:spcBef>
                <a:spcPts val="254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bond</a:t>
            </a:r>
            <a:r>
              <a:rPr sz="2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acceptor </a:t>
            </a:r>
            <a:r>
              <a:rPr sz="2400" spc="-5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Glycin 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Hydrophobic</a:t>
            </a:r>
            <a:endParaRPr sz="2400">
              <a:latin typeface="Times New Roman"/>
              <a:cs typeface="Times New Roman"/>
            </a:endParaRPr>
          </a:p>
          <a:p>
            <a:pPr marL="2492375">
              <a:lnSpc>
                <a:spcPct val="100000"/>
              </a:lnSpc>
              <a:spcBef>
                <a:spcPts val="635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Library</a:t>
            </a:r>
            <a:r>
              <a:rPr sz="24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folds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known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 proteins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2" name="Date Placeholder 31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630"/>
              </a:lnSpc>
            </a:pPr>
            <a:fld id="{D9476C2F-29DE-4898-AE40-1767ED8EAF6E}" type="datetime1">
              <a:rPr lang="en-US" smtClean="0"/>
              <a:t>5/6/2021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844" y="433781"/>
            <a:ext cx="71043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30" dirty="0">
                <a:latin typeface="Times New Roman"/>
                <a:cs typeface="Times New Roman"/>
              </a:rPr>
              <a:t>Considerations</a:t>
            </a:r>
            <a:r>
              <a:rPr sz="4000" b="1" spc="-5" dirty="0">
                <a:latin typeface="Times New Roman"/>
                <a:cs typeface="Times New Roman"/>
              </a:rPr>
              <a:t> </a:t>
            </a:r>
            <a:r>
              <a:rPr sz="4000" b="1" spc="-40" dirty="0">
                <a:latin typeface="Times New Roman"/>
                <a:cs typeface="Times New Roman"/>
              </a:rPr>
              <a:t>(From</a:t>
            </a:r>
            <a:r>
              <a:rPr sz="4000" b="1" spc="5" dirty="0">
                <a:latin typeface="Times New Roman"/>
                <a:cs typeface="Times New Roman"/>
              </a:rPr>
              <a:t> </a:t>
            </a:r>
            <a:r>
              <a:rPr sz="4000" b="1" spc="20" dirty="0">
                <a:latin typeface="Times New Roman"/>
                <a:cs typeface="Times New Roman"/>
              </a:rPr>
              <a:t>Sequence)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4416" y="2064841"/>
            <a:ext cx="3281679" cy="1269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Amino acid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type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Microsoft Sans Serif"/>
              <a:buChar char="•"/>
            </a:pPr>
            <a:endParaRPr sz="355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Position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sequence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630"/>
              </a:lnSpc>
            </a:pPr>
            <a:fld id="{E0527A24-FAF4-4383-A413-E36CCB823A47}" type="datetime1">
              <a:rPr lang="en-US" smtClean="0"/>
              <a:t>5/6/2021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416" y="433781"/>
            <a:ext cx="574675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b="1" spc="-80" dirty="0">
                <a:latin typeface="Times New Roman"/>
                <a:cs typeface="Times New Roman"/>
              </a:rPr>
              <a:t>Four</a:t>
            </a:r>
            <a:r>
              <a:rPr sz="4000" b="1" spc="-40" dirty="0">
                <a:latin typeface="Times New Roman"/>
                <a:cs typeface="Times New Roman"/>
              </a:rPr>
              <a:t> </a:t>
            </a:r>
            <a:r>
              <a:rPr sz="4000" b="1" spc="-130" dirty="0">
                <a:latin typeface="Times New Roman"/>
                <a:cs typeface="Times New Roman"/>
              </a:rPr>
              <a:t>major</a:t>
            </a:r>
            <a:r>
              <a:rPr sz="4000" b="1" spc="-45" dirty="0">
                <a:latin typeface="Times New Roman"/>
                <a:cs typeface="Times New Roman"/>
              </a:rPr>
              <a:t> </a:t>
            </a:r>
            <a:r>
              <a:rPr sz="4000" b="1" spc="35" dirty="0">
                <a:latin typeface="Times New Roman"/>
                <a:cs typeface="Times New Roman"/>
              </a:rPr>
              <a:t>components</a:t>
            </a:r>
            <a:r>
              <a:rPr sz="4000" b="1" spc="10" dirty="0">
                <a:latin typeface="Times New Roman"/>
                <a:cs typeface="Times New Roman"/>
              </a:rPr>
              <a:t> </a:t>
            </a:r>
            <a:r>
              <a:rPr sz="4000" b="1" spc="-25" dirty="0">
                <a:latin typeface="Times New Roman"/>
                <a:cs typeface="Times New Roman"/>
              </a:rPr>
              <a:t>of </a:t>
            </a:r>
            <a:r>
              <a:rPr sz="4000" b="1" spc="-985" dirty="0">
                <a:latin typeface="Times New Roman"/>
                <a:cs typeface="Times New Roman"/>
              </a:rPr>
              <a:t> </a:t>
            </a:r>
            <a:r>
              <a:rPr sz="4000" b="1" spc="-50" dirty="0">
                <a:latin typeface="Times New Roman"/>
                <a:cs typeface="Times New Roman"/>
              </a:rPr>
              <a:t>Threading: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fld id="{1DA4ABCC-F408-4DED-9CBA-94A87511C2B9}" type="datetime1">
              <a:rPr lang="en-US" smtClean="0"/>
              <a:t>5/6/2021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/>
              <a:t>A</a:t>
            </a:r>
            <a:r>
              <a:rPr spc="10" dirty="0"/>
              <a:t> </a:t>
            </a:r>
            <a:r>
              <a:rPr b="1" spc="-5" dirty="0">
                <a:solidFill>
                  <a:srgbClr val="CC66FF"/>
                </a:solidFill>
                <a:latin typeface="Arial"/>
                <a:cs typeface="Arial"/>
              </a:rPr>
              <a:t>LIBRARY</a:t>
            </a:r>
            <a:r>
              <a:rPr b="1" spc="15" dirty="0">
                <a:solidFill>
                  <a:srgbClr val="CC66FF"/>
                </a:solidFill>
                <a:latin typeface="Arial"/>
                <a:cs typeface="Arial"/>
              </a:rPr>
              <a:t> </a:t>
            </a:r>
            <a:r>
              <a:rPr spc="-5" dirty="0"/>
              <a:t>of</a:t>
            </a:r>
            <a:r>
              <a:rPr spc="25" dirty="0"/>
              <a:t> </a:t>
            </a:r>
            <a:r>
              <a:rPr spc="-5" dirty="0"/>
              <a:t>protein</a:t>
            </a:r>
            <a:r>
              <a:rPr spc="40" dirty="0"/>
              <a:t> </a:t>
            </a:r>
            <a:r>
              <a:rPr spc="-5" dirty="0"/>
              <a:t>folds</a:t>
            </a:r>
            <a:r>
              <a:rPr spc="20" dirty="0"/>
              <a:t> </a:t>
            </a:r>
            <a:r>
              <a:rPr spc="-5" dirty="0"/>
              <a:t>(templates)</a:t>
            </a: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Microsoft Sans Serif"/>
              <a:buChar char="•"/>
            </a:pPr>
            <a:endParaRPr sz="3550"/>
          </a:p>
          <a:p>
            <a:pPr marL="355600" marR="508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dirty="0"/>
              <a:t>A</a:t>
            </a:r>
            <a:r>
              <a:rPr spc="220" dirty="0"/>
              <a:t> </a:t>
            </a:r>
            <a:r>
              <a:rPr b="1" spc="-5" dirty="0">
                <a:solidFill>
                  <a:srgbClr val="CC66FF"/>
                </a:solidFill>
                <a:latin typeface="Arial"/>
                <a:cs typeface="Arial"/>
              </a:rPr>
              <a:t>SCORING</a:t>
            </a:r>
            <a:r>
              <a:rPr b="1" spc="204" dirty="0">
                <a:solidFill>
                  <a:srgbClr val="CC66FF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CC66FF"/>
                </a:solidFill>
                <a:latin typeface="Arial"/>
                <a:cs typeface="Arial"/>
              </a:rPr>
              <a:t>FUNCTION</a:t>
            </a:r>
            <a:r>
              <a:rPr b="1" spc="195" dirty="0">
                <a:solidFill>
                  <a:srgbClr val="CC66FF"/>
                </a:solidFill>
                <a:latin typeface="Arial"/>
                <a:cs typeface="Arial"/>
              </a:rPr>
              <a:t> </a:t>
            </a:r>
            <a:r>
              <a:rPr dirty="0"/>
              <a:t>to</a:t>
            </a:r>
            <a:r>
              <a:rPr spc="220" dirty="0"/>
              <a:t> </a:t>
            </a:r>
            <a:r>
              <a:rPr spc="-5" dirty="0"/>
              <a:t>measure</a:t>
            </a:r>
            <a:r>
              <a:rPr spc="240" dirty="0"/>
              <a:t> </a:t>
            </a:r>
            <a:r>
              <a:rPr dirty="0"/>
              <a:t>the</a:t>
            </a:r>
            <a:r>
              <a:rPr spc="210" dirty="0"/>
              <a:t> </a:t>
            </a:r>
            <a:r>
              <a:rPr spc="-5" dirty="0"/>
              <a:t>fitness</a:t>
            </a:r>
            <a:r>
              <a:rPr spc="235" dirty="0"/>
              <a:t> </a:t>
            </a:r>
            <a:r>
              <a:rPr spc="-5" dirty="0"/>
              <a:t>of</a:t>
            </a:r>
            <a:r>
              <a:rPr spc="235" dirty="0"/>
              <a:t> </a:t>
            </a:r>
            <a:r>
              <a:rPr spc="-5" dirty="0"/>
              <a:t>a </a:t>
            </a:r>
            <a:r>
              <a:rPr spc="-625" dirty="0"/>
              <a:t> </a:t>
            </a:r>
            <a:r>
              <a:rPr spc="-5" dirty="0"/>
              <a:t>sequence</a:t>
            </a:r>
            <a:r>
              <a:rPr spc="35" dirty="0"/>
              <a:t> </a:t>
            </a:r>
            <a:r>
              <a:rPr dirty="0"/>
              <a:t>-&gt;</a:t>
            </a:r>
            <a:r>
              <a:rPr spc="20" dirty="0"/>
              <a:t> </a:t>
            </a:r>
            <a:r>
              <a:rPr dirty="0"/>
              <a:t>structure</a:t>
            </a:r>
            <a:r>
              <a:rPr spc="10" dirty="0"/>
              <a:t> </a:t>
            </a:r>
            <a:r>
              <a:rPr spc="-5" dirty="0"/>
              <a:t>alignment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844" y="2006930"/>
            <a:ext cx="7615555" cy="2367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842644" algn="l"/>
                <a:tab pos="2414270" algn="l"/>
                <a:tab pos="4493260" algn="l"/>
                <a:tab pos="5132705" algn="l"/>
                <a:tab pos="6316345" algn="l"/>
                <a:tab pos="7023734" algn="l"/>
              </a:tabLst>
            </a:pP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A	</a:t>
            </a:r>
            <a:r>
              <a:rPr sz="2400" b="1" spc="-5" dirty="0">
                <a:solidFill>
                  <a:srgbClr val="CC66FF"/>
                </a:solidFill>
                <a:latin typeface="Arial"/>
                <a:cs typeface="Arial"/>
              </a:rPr>
              <a:t>SEARCH	</a:t>
            </a:r>
            <a:r>
              <a:rPr sz="2400" b="1" dirty="0">
                <a:solidFill>
                  <a:srgbClr val="CC66FF"/>
                </a:solidFill>
                <a:latin typeface="Arial"/>
                <a:cs typeface="Arial"/>
              </a:rPr>
              <a:t>TECHNIQUE	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for	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finding	the	best</a:t>
            </a:r>
            <a:endParaRPr sz="240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alignment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between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fixed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sequence</a:t>
            </a:r>
            <a:r>
              <a:rPr sz="24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structure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>
              <a:latin typeface="Microsoft Sans Serif"/>
              <a:cs typeface="Microsoft Sans Serif"/>
            </a:endParaRPr>
          </a:p>
          <a:p>
            <a:pPr marL="355600" marR="5080" indent="-342900" algn="just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sz="2400" b="1" spc="-5" dirty="0">
                <a:solidFill>
                  <a:srgbClr val="CC66FF"/>
                </a:solidFill>
                <a:latin typeface="Arial"/>
                <a:cs typeface="Arial"/>
              </a:rPr>
              <a:t>means of choosing the BEST FOLD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from among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the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best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scoring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alignments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a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sequence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to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all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possible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folds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fld id="{E046D197-5FD0-49BF-B3B9-6C20979DCC61}" type="datetime1">
              <a:rPr lang="en-US" smtClean="0"/>
              <a:t>5/6/2021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416" y="509981"/>
            <a:ext cx="48075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95" dirty="0">
                <a:latin typeface="Times New Roman"/>
                <a:cs typeface="Times New Roman"/>
              </a:rPr>
              <a:t>TWO</a:t>
            </a:r>
            <a:r>
              <a:rPr sz="4000" b="1" spc="-85" dirty="0">
                <a:latin typeface="Times New Roman"/>
                <a:cs typeface="Times New Roman"/>
              </a:rPr>
              <a:t> </a:t>
            </a:r>
            <a:r>
              <a:rPr sz="4000" b="1" spc="-45" dirty="0">
                <a:latin typeface="Times New Roman"/>
                <a:cs typeface="Times New Roman"/>
              </a:rPr>
              <a:t>APPROACHES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fld id="{30589A1F-3BA8-4509-A38B-04906BD46D15}" type="datetime1">
              <a:rPr lang="en-US" smtClean="0"/>
              <a:t>5/6/2021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96414" y="1628898"/>
            <a:ext cx="3938904" cy="30988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791335" indent="-179197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1791970" algn="l"/>
              </a:tabLst>
            </a:pPr>
            <a:r>
              <a:rPr sz="2400" b="1" spc="-5" dirty="0">
                <a:solidFill>
                  <a:srgbClr val="CC66FF"/>
                </a:solidFill>
                <a:latin typeface="Arial"/>
                <a:cs typeface="Arial"/>
              </a:rPr>
              <a:t>DBM</a:t>
            </a:r>
            <a:endParaRPr sz="2400">
              <a:latin typeface="Arial"/>
              <a:cs typeface="Arial"/>
            </a:endParaRPr>
          </a:p>
          <a:p>
            <a:pPr marL="3175" algn="ctr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Distance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based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Method</a:t>
            </a:r>
            <a:endParaRPr sz="24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Three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Dimensional</a:t>
            </a:r>
            <a:r>
              <a:rPr sz="24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threading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Microsoft Sans Serif"/>
              <a:cs typeface="Microsoft Sans Serif"/>
            </a:endParaRPr>
          </a:p>
          <a:p>
            <a:pPr marL="121920" marR="114300" indent="1341120">
              <a:lnSpc>
                <a:spcPct val="120000"/>
              </a:lnSpc>
              <a:buAutoNum type="arabicPeriod" startAt="2"/>
              <a:tabLst>
                <a:tab pos="1800860" algn="l"/>
              </a:tabLst>
            </a:pPr>
            <a:r>
              <a:rPr sz="2400" b="1" spc="-5" dirty="0">
                <a:solidFill>
                  <a:srgbClr val="CC66FF"/>
                </a:solidFill>
                <a:latin typeface="Arial"/>
                <a:cs typeface="Arial"/>
              </a:rPr>
              <a:t>PBM </a:t>
            </a:r>
            <a:r>
              <a:rPr sz="2400" b="1" dirty="0">
                <a:solidFill>
                  <a:srgbClr val="CC66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Prediction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based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Method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Two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Dimensional</a:t>
            </a:r>
            <a:r>
              <a:rPr sz="24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threading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416" y="859663"/>
            <a:ext cx="9531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DBM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4416" y="1552698"/>
            <a:ext cx="7905750" cy="30257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1980s,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rediscovered-1990s</a:t>
            </a:r>
            <a:endParaRPr sz="24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Uses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Distance</a:t>
            </a:r>
            <a:r>
              <a:rPr sz="24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based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Profile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based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Energy</a:t>
            </a:r>
            <a:r>
              <a:rPr sz="24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functions</a:t>
            </a:r>
            <a:endParaRPr sz="24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CC66FF"/>
                </a:solidFill>
                <a:latin typeface="Arial"/>
                <a:cs typeface="Arial"/>
              </a:rPr>
              <a:t>Powerful</a:t>
            </a:r>
            <a:r>
              <a:rPr sz="2400" b="1" spc="-75" dirty="0">
                <a:solidFill>
                  <a:srgbClr val="CC66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approach</a:t>
            </a:r>
            <a:endParaRPr sz="24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Predicts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structure of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solidFill>
                  <a:srgbClr val="CC66FF"/>
                </a:solidFill>
                <a:latin typeface="Arial"/>
                <a:cs typeface="Arial"/>
              </a:rPr>
              <a:t>unknown</a:t>
            </a:r>
            <a:r>
              <a:rPr sz="2400" b="1" spc="-40" dirty="0">
                <a:solidFill>
                  <a:srgbClr val="CC66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proteins</a:t>
            </a:r>
            <a:endParaRPr sz="2400">
              <a:latin typeface="Microsoft Sans Serif"/>
              <a:cs typeface="Microsoft Sans Serif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Also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used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evaluation</a:t>
            </a:r>
            <a:r>
              <a:rPr sz="24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b="1" spc="-5" dirty="0">
                <a:solidFill>
                  <a:srgbClr val="CC66FF"/>
                </a:solidFill>
                <a:latin typeface="Arial"/>
                <a:cs typeface="Arial"/>
              </a:rPr>
              <a:t>Structural</a:t>
            </a:r>
            <a:r>
              <a:rPr sz="2400" b="1" dirty="0">
                <a:solidFill>
                  <a:srgbClr val="CC66FF"/>
                </a:solidFill>
                <a:latin typeface="Arial"/>
                <a:cs typeface="Arial"/>
              </a:rPr>
              <a:t> Quality</a:t>
            </a:r>
            <a:r>
              <a:rPr sz="2400" b="1" spc="-20" dirty="0">
                <a:solidFill>
                  <a:srgbClr val="CC66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known </a:t>
            </a:r>
            <a:r>
              <a:rPr sz="2400" spc="-6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proteins</a:t>
            </a:r>
            <a:endParaRPr sz="24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RMSD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A°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(</a:t>
            </a:r>
            <a:r>
              <a:rPr sz="2400" b="1" dirty="0">
                <a:solidFill>
                  <a:srgbClr val="CC66FF"/>
                </a:solidFill>
                <a:latin typeface="Arial"/>
                <a:cs typeface="Arial"/>
              </a:rPr>
              <a:t>Low</a:t>
            </a:r>
            <a:r>
              <a:rPr sz="2400" b="1" spc="-30" dirty="0">
                <a:solidFill>
                  <a:srgbClr val="CC66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CC66FF"/>
                </a:solidFill>
                <a:latin typeface="Arial"/>
                <a:cs typeface="Arial"/>
              </a:rPr>
              <a:t>quality</a:t>
            </a:r>
            <a:r>
              <a:rPr sz="2400" b="1" spc="-30" dirty="0">
                <a:solidFill>
                  <a:srgbClr val="CC66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C66FF"/>
                </a:solidFill>
                <a:latin typeface="Arial"/>
                <a:cs typeface="Arial"/>
              </a:rPr>
              <a:t>folds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)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630"/>
              </a:lnSpc>
            </a:pPr>
            <a:fld id="{2C4F0AC7-D835-430A-B35A-353CC93A4833}" type="datetime1">
              <a:rPr lang="en-US" smtClean="0"/>
              <a:t>5/6/2021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416" y="859663"/>
            <a:ext cx="9067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PBM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4416" y="1552698"/>
            <a:ext cx="7568565" cy="32454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1980s,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rediscovered-</a:t>
            </a:r>
            <a:r>
              <a:rPr sz="24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mid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1990s</a:t>
            </a:r>
            <a:endParaRPr sz="24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Uses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b="1" spc="-5" dirty="0">
                <a:solidFill>
                  <a:srgbClr val="CC66FF"/>
                </a:solidFill>
                <a:latin typeface="Arial"/>
                <a:cs typeface="Arial"/>
              </a:rPr>
              <a:t>secondary</a:t>
            </a:r>
            <a:r>
              <a:rPr sz="2400" b="1" spc="10" dirty="0">
                <a:solidFill>
                  <a:srgbClr val="CC66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CC66FF"/>
                </a:solidFill>
                <a:latin typeface="Arial"/>
                <a:cs typeface="Arial"/>
              </a:rPr>
              <a:t>structure</a:t>
            </a:r>
            <a:r>
              <a:rPr sz="2400" b="1" spc="25" dirty="0">
                <a:solidFill>
                  <a:srgbClr val="CC66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as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primary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evaluation</a:t>
            </a:r>
            <a:endParaRPr sz="240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criterion</a:t>
            </a:r>
            <a:endParaRPr sz="2400">
              <a:latin typeface="Microsoft Sans Serif"/>
              <a:cs typeface="Microsoft Sans Serif"/>
            </a:endParaRPr>
          </a:p>
          <a:p>
            <a:pPr marL="355600" marR="140335" indent="-34290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CC66FF"/>
                </a:solidFill>
                <a:latin typeface="Arial"/>
                <a:cs typeface="Arial"/>
              </a:rPr>
              <a:t>Strategy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: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Secondary</a:t>
            </a:r>
            <a:r>
              <a:rPr sz="24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structure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more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conserved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than </a:t>
            </a:r>
            <a:r>
              <a:rPr sz="2400" spc="-6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primary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structure/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sequence</a:t>
            </a:r>
            <a:endParaRPr sz="24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Has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many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b="1" spc="-5" dirty="0">
                <a:solidFill>
                  <a:srgbClr val="CC66FF"/>
                </a:solidFill>
                <a:latin typeface="Arial"/>
                <a:cs typeface="Arial"/>
              </a:rPr>
              <a:t>advantages</a:t>
            </a:r>
            <a:r>
              <a:rPr sz="2400" b="1" spc="20" dirty="0">
                <a:solidFill>
                  <a:srgbClr val="CC66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CC66FF"/>
                </a:solidFill>
                <a:latin typeface="Arial"/>
                <a:cs typeface="Arial"/>
              </a:rPr>
              <a:t>over </a:t>
            </a:r>
            <a:r>
              <a:rPr sz="2400" b="1" dirty="0">
                <a:solidFill>
                  <a:srgbClr val="CC66FF"/>
                </a:solidFill>
                <a:latin typeface="Arial"/>
                <a:cs typeface="Arial"/>
              </a:rPr>
              <a:t>3D</a:t>
            </a:r>
            <a:r>
              <a:rPr sz="2400" b="1" spc="-5" dirty="0">
                <a:solidFill>
                  <a:srgbClr val="CC66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threading:</a:t>
            </a:r>
            <a:endParaRPr sz="240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10-100</a:t>
            </a:r>
            <a:r>
              <a:rPr sz="2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times</a:t>
            </a:r>
            <a:r>
              <a:rPr sz="2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faster</a:t>
            </a:r>
            <a:endParaRPr sz="200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Comparable</a:t>
            </a:r>
            <a:r>
              <a:rPr sz="20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&amp;</a:t>
            </a:r>
            <a:r>
              <a:rPr sz="2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better</a:t>
            </a:r>
            <a:r>
              <a:rPr sz="2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results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6273495"/>
            <a:ext cx="7505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7/01/2015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2828" y="6273495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630"/>
              </a:lnSpc>
            </a:pPr>
            <a:fld id="{0FCD9F8F-522E-483A-B8DB-07AC2A933424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lang="en-US" smtClean="0"/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844" y="1066545"/>
            <a:ext cx="7245984" cy="10064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70"/>
              </a:spcBef>
            </a:pPr>
            <a:r>
              <a:rPr sz="3200" b="1" spc="-30" dirty="0">
                <a:latin typeface="Times New Roman"/>
                <a:cs typeface="Times New Roman"/>
              </a:rPr>
              <a:t>Scoring</a:t>
            </a:r>
            <a:r>
              <a:rPr sz="3200" b="1" spc="-55" dirty="0">
                <a:latin typeface="Times New Roman"/>
                <a:cs typeface="Times New Roman"/>
              </a:rPr>
              <a:t> </a:t>
            </a:r>
            <a:r>
              <a:rPr sz="3200" b="1" spc="25" dirty="0">
                <a:latin typeface="Times New Roman"/>
                <a:cs typeface="Times New Roman"/>
              </a:rPr>
              <a:t>Schemes</a:t>
            </a:r>
            <a:r>
              <a:rPr sz="3200" b="1" spc="-35" dirty="0">
                <a:latin typeface="Times New Roman"/>
                <a:cs typeface="Times New Roman"/>
              </a:rPr>
              <a:t> </a:t>
            </a:r>
            <a:r>
              <a:rPr sz="3200" b="1" spc="-120" dirty="0">
                <a:latin typeface="Times New Roman"/>
                <a:cs typeface="Times New Roman"/>
              </a:rPr>
              <a:t>for</a:t>
            </a:r>
            <a:r>
              <a:rPr sz="3200" b="1" spc="-3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Times New Roman"/>
                <a:cs typeface="Times New Roman"/>
              </a:rPr>
              <a:t>Sequence-&gt;Structure </a:t>
            </a:r>
            <a:r>
              <a:rPr sz="3200" b="1" spc="-78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Alignments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fld id="{9800459C-7C68-4EEE-BB55-96E645574A3A}" type="datetime1">
              <a:rPr lang="en-US" smtClean="0"/>
              <a:t>5/6/2021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2942971"/>
            <a:ext cx="72028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scoring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scheme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particular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threading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CC66FF"/>
                </a:solidFill>
                <a:latin typeface="Microsoft Sans Serif"/>
                <a:cs typeface="Microsoft Sans Serif"/>
              </a:rPr>
              <a:t>sequence</a:t>
            </a:r>
            <a:r>
              <a:rPr sz="2400" spc="45" dirty="0">
                <a:solidFill>
                  <a:srgbClr val="CC66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CC66FF"/>
                </a:solidFill>
                <a:latin typeface="Microsoft Sans Serif"/>
                <a:cs typeface="Microsoft Sans Serif"/>
              </a:rPr>
              <a:t>onto</a:t>
            </a:r>
            <a:r>
              <a:rPr sz="2400" spc="40" dirty="0">
                <a:solidFill>
                  <a:srgbClr val="CC66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CC66FF"/>
                </a:solidFill>
                <a:latin typeface="Microsoft Sans Serif"/>
                <a:cs typeface="Microsoft Sans Serif"/>
              </a:rPr>
              <a:t>a</a:t>
            </a:r>
            <a:r>
              <a:rPr sz="2400" spc="25" dirty="0">
                <a:solidFill>
                  <a:srgbClr val="CC66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CC66FF"/>
                </a:solidFill>
                <a:latin typeface="Microsoft Sans Serif"/>
                <a:cs typeface="Microsoft Sans Serif"/>
              </a:rPr>
              <a:t>structure</a:t>
            </a:r>
            <a:r>
              <a:rPr sz="2400" spc="5" dirty="0">
                <a:solidFill>
                  <a:srgbClr val="CC66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measures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degree</a:t>
            </a:r>
            <a:r>
              <a:rPr sz="24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2400" spc="-6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which: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0" y="838326"/>
            <a:ext cx="41668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35" dirty="0">
                <a:latin typeface="Times New Roman"/>
                <a:cs typeface="Times New Roman"/>
              </a:rPr>
              <a:t>Protein</a:t>
            </a:r>
            <a:r>
              <a:rPr sz="3200" b="1" spc="-55" dirty="0">
                <a:latin typeface="Times New Roman"/>
                <a:cs typeface="Times New Roman"/>
              </a:rPr>
              <a:t> </a:t>
            </a:r>
            <a:r>
              <a:rPr sz="3200" b="1" spc="-95" dirty="0">
                <a:latin typeface="Times New Roman"/>
                <a:cs typeface="Times New Roman"/>
              </a:rPr>
              <a:t>Structure</a:t>
            </a:r>
            <a:r>
              <a:rPr sz="3200" b="1" spc="-20" dirty="0">
                <a:latin typeface="Times New Roman"/>
                <a:cs typeface="Times New Roman"/>
              </a:rPr>
              <a:t> </a:t>
            </a:r>
            <a:r>
              <a:rPr sz="3200" b="1" spc="35" dirty="0">
                <a:latin typeface="Times New Roman"/>
                <a:cs typeface="Times New Roman"/>
              </a:rPr>
              <a:t>Basics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4416" y="2942971"/>
            <a:ext cx="53644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Primary,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secondary,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tertiary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structure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630"/>
              </a:lnSpc>
            </a:pPr>
            <a:fld id="{4202E05E-7E56-40EB-9AEB-2CECD81067C8}" type="datetime1">
              <a:rPr lang="en-US" smtClean="0"/>
              <a:t>5/6/2021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44" y="1360678"/>
            <a:ext cx="7517130" cy="3537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C66FF"/>
                </a:solidFill>
                <a:latin typeface="Microsoft Sans Serif"/>
                <a:cs typeface="Microsoft Sans Serif"/>
              </a:rPr>
              <a:t>Environmental</a:t>
            </a:r>
            <a:r>
              <a:rPr sz="2400" spc="35" dirty="0">
                <a:solidFill>
                  <a:srgbClr val="CC66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CC66FF"/>
                </a:solidFill>
                <a:latin typeface="Microsoft Sans Serif"/>
                <a:cs typeface="Microsoft Sans Serif"/>
              </a:rPr>
              <a:t>preferences</a:t>
            </a:r>
            <a:r>
              <a:rPr sz="2400" spc="55" dirty="0">
                <a:solidFill>
                  <a:srgbClr val="CC66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satisfied: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Microsoft Sans Serif"/>
              <a:cs typeface="Microsoft Sans Serif"/>
            </a:endParaRPr>
          </a:p>
          <a:p>
            <a:pPr marL="354965" indent="-342900">
              <a:lnSpc>
                <a:spcPts val="2735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Different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amino</a:t>
            </a:r>
            <a:r>
              <a:rPr sz="24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acid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types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prefer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different</a:t>
            </a:r>
            <a:endParaRPr sz="2400">
              <a:latin typeface="Microsoft Sans Serif"/>
              <a:cs typeface="Microsoft Sans Serif"/>
            </a:endParaRPr>
          </a:p>
          <a:p>
            <a:pPr marL="354965">
              <a:lnSpc>
                <a:spcPts val="2735"/>
              </a:lnSpc>
            </a:pP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environments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e.g.</a:t>
            </a:r>
            <a:endParaRPr sz="2400">
              <a:latin typeface="Microsoft Sans Serif"/>
              <a:cs typeface="Microsoft Sans Serif"/>
            </a:endParaRPr>
          </a:p>
          <a:p>
            <a:pPr marL="354965" marR="3818890" indent="-354965">
              <a:lnSpc>
                <a:spcPct val="110000"/>
              </a:lnSpc>
              <a:buFont typeface="Microsoft Sans Serif"/>
              <a:buChar char="•"/>
              <a:tabLst>
                <a:tab pos="354965" algn="l"/>
                <a:tab pos="355600" algn="l"/>
                <a:tab pos="1499870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Structural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preferences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: </a:t>
            </a:r>
            <a:r>
              <a:rPr sz="2400" spc="-6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in	helix</a:t>
            </a:r>
            <a:endParaRPr sz="2400">
              <a:latin typeface="Microsoft Sans Serif"/>
              <a:cs typeface="Microsoft Sans Serif"/>
            </a:endParaRPr>
          </a:p>
          <a:p>
            <a:pPr marL="1094105">
              <a:lnSpc>
                <a:spcPct val="100000"/>
              </a:lnSpc>
              <a:spcBef>
                <a:spcPts val="290"/>
              </a:spcBef>
              <a:tabLst>
                <a:tab pos="1499870" algn="l"/>
              </a:tabLst>
            </a:pP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in	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sheet</a:t>
            </a:r>
            <a:endParaRPr sz="2400">
              <a:latin typeface="Microsoft Sans Serif"/>
              <a:cs typeface="Microsoft Sans Serif"/>
            </a:endParaRPr>
          </a:p>
          <a:p>
            <a:pPr marL="1094105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not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exposed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solvent</a:t>
            </a:r>
            <a:endParaRPr sz="2400">
              <a:latin typeface="Microsoft Sans Serif"/>
              <a:cs typeface="Microsoft Sans Serif"/>
            </a:endParaRPr>
          </a:p>
          <a:p>
            <a:pPr marL="354965" indent="-342900">
              <a:lnSpc>
                <a:spcPct val="100000"/>
              </a:lnSpc>
              <a:spcBef>
                <a:spcPts val="285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Pair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wise</a:t>
            </a:r>
            <a:r>
              <a:rPr sz="24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interactions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neighboring</a:t>
            </a:r>
            <a:r>
              <a:rPr sz="24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amino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acids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fld id="{AFDFCF83-97D7-4235-AC1A-0F7B5569073E}" type="datetime1">
              <a:rPr lang="en-US" smtClean="0"/>
              <a:t>5/6/2021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416" y="371678"/>
            <a:ext cx="771652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Formal</a:t>
            </a:r>
            <a:r>
              <a:rPr sz="3200" dirty="0"/>
              <a:t> </a:t>
            </a:r>
            <a:r>
              <a:rPr sz="3200" spc="-5" dirty="0"/>
              <a:t>Statement</a:t>
            </a:r>
            <a:r>
              <a:rPr sz="3200" spc="25" dirty="0"/>
              <a:t> </a:t>
            </a:r>
            <a:r>
              <a:rPr sz="3200" spc="-5" dirty="0"/>
              <a:t>of</a:t>
            </a:r>
            <a:r>
              <a:rPr sz="3200" spc="20" dirty="0"/>
              <a:t> </a:t>
            </a:r>
            <a:r>
              <a:rPr sz="3200" spc="-5" dirty="0"/>
              <a:t>the</a:t>
            </a:r>
            <a:r>
              <a:rPr sz="3200" spc="25" dirty="0"/>
              <a:t> </a:t>
            </a:r>
            <a:r>
              <a:rPr sz="3200" spc="-5" dirty="0"/>
              <a:t>Protein</a:t>
            </a:r>
            <a:r>
              <a:rPr sz="3200" spc="30" dirty="0"/>
              <a:t> </a:t>
            </a:r>
            <a:r>
              <a:rPr sz="3200" spc="-5" dirty="0"/>
              <a:t>Threading </a:t>
            </a:r>
            <a:r>
              <a:rPr sz="3200" spc="-835" dirty="0"/>
              <a:t> </a:t>
            </a:r>
            <a:r>
              <a:rPr sz="3200" spc="-5" dirty="0"/>
              <a:t>Problem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fld id="{B316915D-DEFC-44BF-87C8-E9788BC24431}" type="datetime1">
              <a:rPr lang="en-US" smtClean="0"/>
              <a:t>5/6/2021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4416" y="2064841"/>
            <a:ext cx="7978140" cy="163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protein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core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having</a:t>
            </a:r>
            <a:r>
              <a:rPr sz="24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segments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Ci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representing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endParaRPr sz="240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set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contiguous</a:t>
            </a:r>
            <a:r>
              <a:rPr sz="24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amino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acids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Let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ci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length</a:t>
            </a:r>
            <a:r>
              <a:rPr sz="24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Ci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Sequence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=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a1a2…an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amino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acids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4800"/>
            <a:ext cx="9144000" cy="60864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402828" y="6429461"/>
            <a:ext cx="20574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32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>
          <a:xfrm>
            <a:off x="2819400" y="6485344"/>
            <a:ext cx="2972435" cy="222884"/>
          </a:xfrm>
        </p:spPr>
        <p:txBody>
          <a:bodyPr/>
          <a:lstStyle/>
          <a:p>
            <a:pPr marL="12700">
              <a:lnSpc>
                <a:spcPts val="1630"/>
              </a:lnSpc>
            </a:pPr>
            <a:fld id="{AE6AABB4-694C-499E-8AD6-87FA5B367664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lang="en-US" smtClean="0"/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39528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898900"/>
              <a:ext cx="9144000" cy="295909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643121" y="6273495"/>
            <a:ext cx="14763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90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s </a:t>
            </a:r>
            <a:r>
              <a:rPr sz="14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ali</a:t>
            </a:r>
            <a:r>
              <a:rPr sz="14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60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ec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endParaRPr sz="1400">
              <a:latin typeface="Times New Roman"/>
              <a:cs typeface="Times New Roman"/>
            </a:endParaRPr>
          </a:p>
          <a:p>
            <a:pPr marL="56261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oinform</a:t>
            </a:r>
            <a:r>
              <a:rPr sz="1400" spc="5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ics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630"/>
              </a:lnSpc>
            </a:pPr>
            <a:fld id="{47673F63-1CFC-4FF6-9701-2096965D802B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lang="en-US" smtClean="0"/>
              <a:t>33</a:t>
            </a:fld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44000" cy="380212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fld id="{F79499C9-8F25-4EE8-87CF-6E51FD9B20E4}" type="datetime1">
              <a:rPr lang="en-US" smtClean="0"/>
              <a:t>5/6/2021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81200"/>
            <a:ext cx="9144000" cy="20669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fld id="{52984B2B-5C95-4F1B-8DBF-AA6147FB1372}" type="datetime1">
              <a:rPr lang="en-US" smtClean="0"/>
              <a:t>5/6/2021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844" y="532841"/>
            <a:ext cx="7014845" cy="1006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Times New Roman"/>
                <a:cs typeface="Times New Roman"/>
              </a:rPr>
              <a:t>COMPUTATIONAL</a:t>
            </a:r>
            <a:r>
              <a:rPr sz="3200" b="1" spc="-60" dirty="0">
                <a:latin typeface="Times New Roman"/>
                <a:cs typeface="Times New Roman"/>
              </a:rPr>
              <a:t> </a:t>
            </a:r>
            <a:r>
              <a:rPr sz="3200" b="1" spc="-40" dirty="0">
                <a:latin typeface="Times New Roman"/>
                <a:cs typeface="Times New Roman"/>
              </a:rPr>
              <a:t>COMPLEXITY</a:t>
            </a:r>
            <a:r>
              <a:rPr sz="3200" b="1" spc="-60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Times New Roman"/>
                <a:cs typeface="Times New Roman"/>
              </a:rPr>
              <a:t>of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3200" b="1" spc="15" dirty="0">
                <a:latin typeface="Times New Roman"/>
                <a:cs typeface="Times New Roman"/>
              </a:rPr>
              <a:t>Finding</a:t>
            </a:r>
            <a:r>
              <a:rPr sz="3200" b="1" spc="-40" dirty="0">
                <a:latin typeface="Times New Roman"/>
                <a:cs typeface="Times New Roman"/>
              </a:rPr>
              <a:t> an</a:t>
            </a:r>
            <a:r>
              <a:rPr sz="3200" b="1" spc="-25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Times New Roman"/>
                <a:cs typeface="Times New Roman"/>
              </a:rPr>
              <a:t>Optimal</a:t>
            </a:r>
            <a:r>
              <a:rPr sz="3200" b="1" spc="5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Times New Roman"/>
                <a:cs typeface="Times New Roman"/>
              </a:rPr>
              <a:t>Alignment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fld id="{2F5003EF-E9B6-40A8-860D-383D7049D7B7}" type="datetime1">
              <a:rPr lang="en-US" smtClean="0"/>
              <a:t>5/6/2021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2064841"/>
            <a:ext cx="7149465" cy="2879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complexity</a:t>
            </a:r>
            <a:r>
              <a:rPr sz="24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protein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threading</a:t>
            </a:r>
            <a:r>
              <a:rPr sz="24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problem</a:t>
            </a:r>
            <a:endParaRPr sz="240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depends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whether: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>
              <a:latin typeface="Microsoft Sans Serif"/>
              <a:cs typeface="Microsoft Sans Serif"/>
            </a:endParaRPr>
          </a:p>
          <a:p>
            <a:pPr marL="35560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Variable-length</a:t>
            </a:r>
            <a:r>
              <a:rPr sz="24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CC66FF"/>
                </a:solidFill>
                <a:latin typeface="Microsoft Sans Serif"/>
                <a:cs typeface="Microsoft Sans Serif"/>
              </a:rPr>
              <a:t>gaps</a:t>
            </a:r>
            <a:r>
              <a:rPr sz="2400" spc="35" dirty="0">
                <a:solidFill>
                  <a:srgbClr val="CC66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allowed</a:t>
            </a:r>
            <a:r>
              <a:rPr sz="24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alignments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Microsoft Sans Serif"/>
              <a:buChar char="•"/>
            </a:pPr>
            <a:endParaRPr sz="3550">
              <a:latin typeface="Microsoft Sans Serif"/>
              <a:cs typeface="Microsoft Sans Serif"/>
            </a:endParaRPr>
          </a:p>
          <a:p>
            <a:pPr marL="355600" marR="508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CC66FF"/>
                </a:solidFill>
                <a:latin typeface="Microsoft Sans Serif"/>
                <a:cs typeface="Microsoft Sans Serif"/>
              </a:rPr>
              <a:t>scoring</a:t>
            </a:r>
            <a:r>
              <a:rPr sz="2400" spc="40" dirty="0">
                <a:solidFill>
                  <a:srgbClr val="CC66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CC66FF"/>
                </a:solidFill>
                <a:latin typeface="Microsoft Sans Serif"/>
                <a:cs typeface="Microsoft Sans Serif"/>
              </a:rPr>
              <a:t>function</a:t>
            </a:r>
            <a:r>
              <a:rPr sz="2400" spc="20" dirty="0">
                <a:solidFill>
                  <a:srgbClr val="CC66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an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alignment</a:t>
            </a:r>
            <a:r>
              <a:rPr sz="24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incorporates </a:t>
            </a:r>
            <a:r>
              <a:rPr sz="2400" spc="-6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pairwise</a:t>
            </a:r>
            <a:r>
              <a:rPr sz="24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interactions</a:t>
            </a:r>
            <a:r>
              <a:rPr sz="24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between</a:t>
            </a:r>
            <a:r>
              <a:rPr sz="24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amino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acids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spc="-5" dirty="0"/>
              <a:t>Thus</a:t>
            </a:r>
            <a:r>
              <a:rPr spc="20" dirty="0"/>
              <a:t> </a:t>
            </a:r>
            <a:r>
              <a:rPr spc="-10" dirty="0"/>
              <a:t>all</a:t>
            </a:r>
            <a:r>
              <a:rPr spc="35" dirty="0"/>
              <a:t> </a:t>
            </a:r>
            <a:r>
              <a:rPr spc="-5" dirty="0"/>
              <a:t>protein</a:t>
            </a:r>
            <a:r>
              <a:rPr spc="40" dirty="0"/>
              <a:t> </a:t>
            </a:r>
            <a:r>
              <a:rPr spc="-5" dirty="0"/>
              <a:t>threading</a:t>
            </a:r>
            <a:r>
              <a:rPr spc="55" dirty="0"/>
              <a:t> </a:t>
            </a:r>
            <a:r>
              <a:rPr spc="-5" dirty="0"/>
              <a:t>approaches</a:t>
            </a:r>
            <a:r>
              <a:rPr spc="55" dirty="0"/>
              <a:t> </a:t>
            </a:r>
            <a:r>
              <a:rPr spc="-5" dirty="0"/>
              <a:t>can</a:t>
            </a:r>
            <a:r>
              <a:rPr spc="25" dirty="0"/>
              <a:t> </a:t>
            </a:r>
            <a:r>
              <a:rPr spc="-5" dirty="0"/>
              <a:t>be</a:t>
            </a:r>
            <a:r>
              <a:rPr spc="30" dirty="0"/>
              <a:t> </a:t>
            </a:r>
            <a:r>
              <a:rPr spc="-10" dirty="0"/>
              <a:t>divided </a:t>
            </a:r>
            <a:r>
              <a:rPr spc="-620" dirty="0"/>
              <a:t> </a:t>
            </a:r>
            <a:r>
              <a:rPr spc="-10" dirty="0"/>
              <a:t>into</a:t>
            </a:r>
            <a:r>
              <a:rPr spc="15" dirty="0"/>
              <a:t> </a:t>
            </a:r>
            <a:r>
              <a:rPr spc="-5" dirty="0">
                <a:solidFill>
                  <a:srgbClr val="CC66FF"/>
                </a:solidFill>
              </a:rPr>
              <a:t>four</a:t>
            </a:r>
            <a:r>
              <a:rPr spc="25" dirty="0">
                <a:solidFill>
                  <a:srgbClr val="CC66FF"/>
                </a:solidFill>
              </a:rPr>
              <a:t> </a:t>
            </a:r>
            <a:r>
              <a:rPr spc="-5" dirty="0">
                <a:solidFill>
                  <a:srgbClr val="CC66FF"/>
                </a:solidFill>
              </a:rPr>
              <a:t>groups</a:t>
            </a:r>
            <a:r>
              <a:rPr spc="-5" dirty="0"/>
              <a:t>: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fld id="{B92886DD-29BB-44D2-A70A-628F4525E10D}" type="datetime1">
              <a:rPr lang="en-US" smtClean="0"/>
              <a:t>5/6/2021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844" y="2860908"/>
            <a:ext cx="7586980" cy="2220595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265430" indent="-253365">
              <a:lnSpc>
                <a:spcPct val="100000"/>
              </a:lnSpc>
              <a:spcBef>
                <a:spcPts val="1535"/>
              </a:spcBef>
              <a:buAutoNum type="arabicPlain"/>
              <a:tabLst>
                <a:tab pos="266065" algn="l"/>
              </a:tabLst>
            </a:pP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no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variable</a:t>
            </a:r>
            <a:r>
              <a:rPr sz="24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length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gaps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allowed</a:t>
            </a:r>
            <a:endParaRPr sz="2400">
              <a:latin typeface="Microsoft Sans Serif"/>
              <a:cs typeface="Microsoft Sans Serif"/>
            </a:endParaRPr>
          </a:p>
          <a:p>
            <a:pPr marL="265430" indent="-253365">
              <a:lnSpc>
                <a:spcPct val="100000"/>
              </a:lnSpc>
              <a:spcBef>
                <a:spcPts val="1445"/>
              </a:spcBef>
              <a:buAutoNum type="arabicPlain"/>
              <a:tabLst>
                <a:tab pos="266065" algn="l"/>
              </a:tabLst>
            </a:pP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no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pairwise</a:t>
            </a:r>
            <a:r>
              <a:rPr sz="24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interactions</a:t>
            </a:r>
            <a:r>
              <a:rPr sz="24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considered</a:t>
            </a:r>
            <a:r>
              <a:rPr sz="24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scoring</a:t>
            </a:r>
            <a:r>
              <a:rPr sz="24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function</a:t>
            </a:r>
            <a:endParaRPr sz="2400">
              <a:latin typeface="Microsoft Sans Serif"/>
              <a:cs typeface="Microsoft Sans Serif"/>
            </a:endParaRPr>
          </a:p>
          <a:p>
            <a:pPr marL="12700" marR="3313429">
              <a:lnSpc>
                <a:spcPct val="150000"/>
              </a:lnSpc>
              <a:buAutoNum type="arabicPlain"/>
              <a:tabLst>
                <a:tab pos="266065" algn="l"/>
              </a:tabLst>
            </a:pP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no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optimal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solution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guarantee </a:t>
            </a:r>
            <a:r>
              <a:rPr sz="2400" spc="-6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exponential</a:t>
            </a:r>
            <a:r>
              <a:rPr sz="24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runtime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823928"/>
            <a:ext cx="7272020" cy="368427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  <a:tabLst>
                <a:tab pos="2065020" algn="l"/>
                <a:tab pos="4117975" algn="l"/>
              </a:tabLst>
            </a:pP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CASP1(1994)	CASP2(1996)	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CASP3(1998):</a:t>
            </a:r>
            <a:endParaRPr sz="2400">
              <a:latin typeface="Microsoft Sans Serif"/>
              <a:cs typeface="Microsoft Sans Serif"/>
            </a:endParaRPr>
          </a:p>
          <a:p>
            <a:pPr marL="12700" marR="5080" algn="just">
              <a:lnSpc>
                <a:spcPct val="100000"/>
              </a:lnSpc>
              <a:spcBef>
                <a:spcPts val="1440"/>
              </a:spcBef>
              <a:buSzPct val="95833"/>
              <a:buChar char="•"/>
              <a:tabLst>
                <a:tab pos="120650" algn="l"/>
              </a:tabLst>
            </a:pP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Critical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Assessment of Structure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Prediction meetings </a:t>
            </a:r>
            <a:r>
              <a:rPr sz="2400" spc="-6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protein threading methods have consistently been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400" spc="-6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winners.</a:t>
            </a:r>
            <a:endParaRPr sz="2400">
              <a:latin typeface="Microsoft Sans Serif"/>
              <a:cs typeface="Microsoft Sans Serif"/>
            </a:endParaRPr>
          </a:p>
          <a:p>
            <a:pPr marL="12700" marR="124460" algn="just">
              <a:lnSpc>
                <a:spcPct val="100000"/>
              </a:lnSpc>
              <a:spcBef>
                <a:spcPts val="1445"/>
              </a:spcBef>
              <a:buSzPct val="95833"/>
              <a:buChar char="•"/>
              <a:tabLst>
                <a:tab pos="202565" algn="l"/>
              </a:tabLst>
            </a:pP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depends on structural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similarity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of target to </a:t>
            </a:r>
            <a:r>
              <a:rPr sz="2400" spc="-6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known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structures</a:t>
            </a:r>
            <a:endParaRPr sz="2400">
              <a:latin typeface="Microsoft Sans Serif"/>
              <a:cs typeface="Microsoft Sans Serif"/>
            </a:endParaRPr>
          </a:p>
          <a:p>
            <a:pPr marL="12700" marR="290830">
              <a:lnSpc>
                <a:spcPct val="100000"/>
              </a:lnSpc>
              <a:spcBef>
                <a:spcPts val="1440"/>
              </a:spcBef>
              <a:buSzPct val="95833"/>
              <a:buChar char="•"/>
              <a:tabLst>
                <a:tab pos="202565" algn="l"/>
              </a:tabLst>
            </a:pP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successful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even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when</a:t>
            </a:r>
            <a:r>
              <a:rPr sz="24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target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sequence</a:t>
            </a:r>
            <a:r>
              <a:rPr sz="24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4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library </a:t>
            </a:r>
            <a:r>
              <a:rPr sz="2400" spc="-6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sequence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have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low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homology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fld id="{8A29E905-DFD7-4DC9-AC82-3B12693642FE}" type="datetime1">
              <a:rPr lang="en-US" smtClean="0"/>
              <a:t>5/6/2021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4416" y="350342"/>
            <a:ext cx="5127625" cy="1006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10" dirty="0">
                <a:latin typeface="Times New Roman"/>
                <a:cs typeface="Times New Roman"/>
              </a:rPr>
              <a:t>PERFORMANCE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3200" b="1" spc="-15" dirty="0">
                <a:latin typeface="Times New Roman"/>
                <a:cs typeface="Times New Roman"/>
              </a:rPr>
              <a:t>of</a:t>
            </a:r>
            <a:r>
              <a:rPr sz="3200" b="1" spc="-50" dirty="0">
                <a:latin typeface="Times New Roman"/>
                <a:cs typeface="Times New Roman"/>
              </a:rPr>
              <a:t> </a:t>
            </a:r>
            <a:r>
              <a:rPr sz="3200" b="1" spc="-35" dirty="0">
                <a:latin typeface="Times New Roman"/>
                <a:cs typeface="Times New Roman"/>
              </a:rPr>
              <a:t>Protein </a:t>
            </a:r>
            <a:r>
              <a:rPr sz="3200" b="1" spc="-15" dirty="0">
                <a:latin typeface="Times New Roman"/>
                <a:cs typeface="Times New Roman"/>
              </a:rPr>
              <a:t>Threading</a:t>
            </a:r>
            <a:r>
              <a:rPr sz="3200" b="1" spc="-3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Systems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416" y="754125"/>
            <a:ext cx="790892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b="1" spc="-5" dirty="0">
                <a:latin typeface="Arial"/>
                <a:cs typeface="Arial"/>
              </a:rPr>
              <a:t>The</a:t>
            </a:r>
            <a:r>
              <a:rPr sz="3100" b="1" spc="-25" dirty="0">
                <a:latin typeface="Arial"/>
                <a:cs typeface="Arial"/>
              </a:rPr>
              <a:t> </a:t>
            </a:r>
            <a:r>
              <a:rPr sz="3100" b="1" spc="-5" dirty="0">
                <a:latin typeface="Arial"/>
                <a:cs typeface="Arial"/>
              </a:rPr>
              <a:t>Protein</a:t>
            </a:r>
            <a:r>
              <a:rPr sz="3100" b="1" spc="10" dirty="0">
                <a:latin typeface="Arial"/>
                <a:cs typeface="Arial"/>
              </a:rPr>
              <a:t> </a:t>
            </a:r>
            <a:r>
              <a:rPr sz="3100" b="1" spc="-5" dirty="0">
                <a:latin typeface="Arial"/>
                <a:cs typeface="Arial"/>
              </a:rPr>
              <a:t>Folding</a:t>
            </a:r>
            <a:r>
              <a:rPr sz="3100" b="1" spc="-50" dirty="0">
                <a:latin typeface="Arial"/>
                <a:cs typeface="Arial"/>
              </a:rPr>
              <a:t> </a:t>
            </a:r>
            <a:r>
              <a:rPr sz="3100" b="1" spc="-5" dirty="0">
                <a:latin typeface="Arial"/>
                <a:cs typeface="Arial"/>
              </a:rPr>
              <a:t>or Threading</a:t>
            </a:r>
            <a:r>
              <a:rPr sz="3100" b="1" spc="5" dirty="0">
                <a:latin typeface="Arial"/>
                <a:cs typeface="Arial"/>
              </a:rPr>
              <a:t> </a:t>
            </a:r>
            <a:r>
              <a:rPr sz="3100" b="1" spc="-5" dirty="0">
                <a:latin typeface="Arial"/>
                <a:cs typeface="Arial"/>
              </a:rPr>
              <a:t>Problem</a:t>
            </a:r>
            <a:endParaRPr sz="3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844" y="2064841"/>
            <a:ext cx="7616825" cy="3245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1306195" algn="l"/>
                <a:tab pos="1630680" algn="l"/>
                <a:tab pos="2940050" algn="l"/>
                <a:tab pos="3928110" algn="l"/>
                <a:tab pos="4643120" algn="l"/>
                <a:tab pos="6123305" algn="l"/>
                <a:tab pos="6923405" algn="l"/>
                <a:tab pos="7298055" algn="l"/>
              </a:tabLst>
            </a:pP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Giv</a:t>
            </a:r>
            <a:r>
              <a:rPr sz="2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n	a	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ote</a:t>
            </a:r>
            <a:r>
              <a:rPr sz="2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24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‟</a:t>
            </a:r>
            <a:r>
              <a:rPr sz="2400" spc="-16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2400" dirty="0">
                <a:solidFill>
                  <a:srgbClr val="CC66FF"/>
                </a:solidFill>
                <a:latin typeface="Microsoft Sans Serif"/>
                <a:cs typeface="Microsoft Sans Serif"/>
              </a:rPr>
              <a:t>a</a:t>
            </a:r>
            <a:r>
              <a:rPr sz="2400" spc="5" dirty="0">
                <a:solidFill>
                  <a:srgbClr val="CC66FF"/>
                </a:solidFill>
                <a:latin typeface="Microsoft Sans Serif"/>
                <a:cs typeface="Microsoft Sans Serif"/>
              </a:rPr>
              <a:t>m</a:t>
            </a:r>
            <a:r>
              <a:rPr sz="2400" spc="-5" dirty="0">
                <a:solidFill>
                  <a:srgbClr val="CC66FF"/>
                </a:solidFill>
                <a:latin typeface="Microsoft Sans Serif"/>
                <a:cs typeface="Microsoft Sans Serif"/>
              </a:rPr>
              <a:t>ino</a:t>
            </a:r>
            <a:r>
              <a:rPr sz="2400" dirty="0">
                <a:solidFill>
                  <a:srgbClr val="CC66FF"/>
                </a:solidFill>
                <a:latin typeface="Microsoft Sans Serif"/>
                <a:cs typeface="Microsoft Sans Serif"/>
              </a:rPr>
              <a:t>	</a:t>
            </a:r>
            <a:r>
              <a:rPr sz="2400" spc="-5" dirty="0">
                <a:solidFill>
                  <a:srgbClr val="CC66FF"/>
                </a:solidFill>
                <a:latin typeface="Microsoft Sans Serif"/>
                <a:cs typeface="Microsoft Sans Serif"/>
              </a:rPr>
              <a:t>acid</a:t>
            </a:r>
            <a:r>
              <a:rPr sz="2400" dirty="0">
                <a:solidFill>
                  <a:srgbClr val="CC66FF"/>
                </a:solidFill>
                <a:latin typeface="Microsoft Sans Serif"/>
                <a:cs typeface="Microsoft Sans Serif"/>
              </a:rPr>
              <a:t>	sequence	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what	</a:t>
            </a:r>
            <a:r>
              <a:rPr sz="2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its</a:t>
            </a:r>
            <a:endParaRPr sz="240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solidFill>
                  <a:srgbClr val="CC66FF"/>
                </a:solidFill>
                <a:latin typeface="Microsoft Sans Serif"/>
                <a:cs typeface="Microsoft Sans Serif"/>
              </a:rPr>
              <a:t>tertiary</a:t>
            </a:r>
            <a:r>
              <a:rPr sz="2400" spc="-20" dirty="0">
                <a:solidFill>
                  <a:srgbClr val="CC66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CC66FF"/>
                </a:solidFill>
                <a:latin typeface="Microsoft Sans Serif"/>
                <a:cs typeface="Microsoft Sans Serif"/>
              </a:rPr>
              <a:t>structure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protein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folding</a:t>
            </a:r>
            <a:r>
              <a:rPr sz="24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problem</a:t>
            </a:r>
            <a:r>
              <a:rPr sz="24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CC66FF"/>
                </a:solidFill>
                <a:latin typeface="Microsoft Sans Serif"/>
                <a:cs typeface="Microsoft Sans Serif"/>
              </a:rPr>
              <a:t>hard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Microsoft Sans Serif"/>
              <a:buChar char="•"/>
            </a:pPr>
            <a:endParaRPr sz="3550">
              <a:latin typeface="Microsoft Sans Serif"/>
              <a:cs typeface="Microsoft Sans Serif"/>
            </a:endParaRPr>
          </a:p>
          <a:p>
            <a:pPr marL="355600" marR="6985" indent="-342900" algn="just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To find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best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way to </a:t>
            </a:r>
            <a:r>
              <a:rPr sz="24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„mount‟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residue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sequence 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one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protein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on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known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structure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taken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from 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another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protein.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2828" y="6273495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>
          <a:xfrm>
            <a:off x="3087038" y="6181468"/>
            <a:ext cx="2972435" cy="222884"/>
          </a:xfrm>
        </p:spPr>
        <p:txBody>
          <a:bodyPr/>
          <a:lstStyle/>
          <a:p>
            <a:pPr marL="12700">
              <a:lnSpc>
                <a:spcPts val="1630"/>
              </a:lnSpc>
            </a:pPr>
            <a:fld id="{DE6D4367-2FAE-45E0-B608-F4B1EA106F99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lang="en-US" smtClean="0"/>
              <a:t>39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416" y="351866"/>
            <a:ext cx="64585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35" dirty="0">
                <a:latin typeface="Times New Roman"/>
                <a:cs typeface="Times New Roman"/>
              </a:rPr>
              <a:t>Protein</a:t>
            </a:r>
            <a:r>
              <a:rPr sz="3200" b="1" spc="-45" dirty="0">
                <a:latin typeface="Times New Roman"/>
                <a:cs typeface="Times New Roman"/>
              </a:rPr>
              <a:t> </a:t>
            </a:r>
            <a:r>
              <a:rPr sz="3200" b="1" spc="-90" dirty="0">
                <a:latin typeface="Times New Roman"/>
                <a:cs typeface="Times New Roman"/>
              </a:rPr>
              <a:t>Structure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Times New Roman"/>
                <a:cs typeface="Times New Roman"/>
              </a:rPr>
              <a:t>Prediction</a:t>
            </a:r>
            <a:r>
              <a:rPr sz="3200" b="1" spc="-50" dirty="0">
                <a:latin typeface="Times New Roman"/>
                <a:cs typeface="Times New Roman"/>
              </a:rPr>
              <a:t> </a:t>
            </a:r>
            <a:r>
              <a:rPr sz="3200" b="1" spc="5" dirty="0">
                <a:latin typeface="Times New Roman"/>
                <a:cs typeface="Times New Roman"/>
              </a:rPr>
              <a:t>Methods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64894" y="1624329"/>
            <a:ext cx="6633209" cy="2927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Three</a:t>
            </a:r>
            <a:r>
              <a:rPr sz="2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main</a:t>
            </a:r>
            <a:r>
              <a:rPr sz="2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categories</a:t>
            </a:r>
            <a:r>
              <a:rPr sz="2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protein</a:t>
            </a:r>
            <a:r>
              <a:rPr sz="2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structure </a:t>
            </a:r>
            <a:r>
              <a:rPr sz="2800" spc="-7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prediction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methods: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150">
              <a:latin typeface="Microsoft Sans Serif"/>
              <a:cs typeface="Microsoft Sans Serif"/>
            </a:endParaRPr>
          </a:p>
          <a:p>
            <a:pPr marL="413384" indent="-287020">
              <a:lnSpc>
                <a:spcPct val="100000"/>
              </a:lnSpc>
              <a:buFont typeface="Microsoft Sans Serif"/>
              <a:buChar char="•"/>
              <a:tabLst>
                <a:tab pos="413384" algn="l"/>
                <a:tab pos="414020" algn="l"/>
              </a:tabLst>
            </a:pPr>
            <a:r>
              <a:rPr sz="2800" i="1" spc="-5" dirty="0">
                <a:solidFill>
                  <a:srgbClr val="FFFFFF"/>
                </a:solidFill>
                <a:latin typeface="Arial"/>
                <a:cs typeface="Arial"/>
              </a:rPr>
              <a:t>Ab</a:t>
            </a:r>
            <a:r>
              <a:rPr sz="28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Arial"/>
                <a:cs typeface="Arial"/>
              </a:rPr>
              <a:t>initio</a:t>
            </a:r>
            <a:r>
              <a:rPr sz="28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methods</a:t>
            </a:r>
            <a:endParaRPr sz="2800">
              <a:latin typeface="Microsoft Sans Serif"/>
              <a:cs typeface="Microsoft Sans Serif"/>
            </a:endParaRPr>
          </a:p>
          <a:p>
            <a:pPr marL="413384" indent="-287020">
              <a:lnSpc>
                <a:spcPct val="100000"/>
              </a:lnSpc>
              <a:spcBef>
                <a:spcPts val="675"/>
              </a:spcBef>
              <a:buChar char="•"/>
              <a:tabLst>
                <a:tab pos="413384" algn="l"/>
                <a:tab pos="414020" algn="l"/>
              </a:tabLst>
            </a:pPr>
            <a:r>
              <a:rPr sz="2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Fold</a:t>
            </a:r>
            <a:r>
              <a:rPr sz="2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recognition</a:t>
            </a:r>
            <a:r>
              <a:rPr sz="2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methods</a:t>
            </a:r>
            <a:endParaRPr sz="2800">
              <a:latin typeface="Microsoft Sans Serif"/>
              <a:cs typeface="Microsoft Sans Serif"/>
            </a:endParaRPr>
          </a:p>
          <a:p>
            <a:pPr marL="413384" indent="-287020">
              <a:lnSpc>
                <a:spcPct val="100000"/>
              </a:lnSpc>
              <a:spcBef>
                <a:spcPts val="670"/>
              </a:spcBef>
              <a:buChar char="•"/>
              <a:tabLst>
                <a:tab pos="413384" algn="l"/>
                <a:tab pos="414020" algn="l"/>
              </a:tabLst>
            </a:pP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Comparative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modeling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methods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630"/>
              </a:lnSpc>
            </a:pPr>
            <a:fld id="{CEB7CE1B-F47B-44C6-8754-AFB9F7CF0800}" type="datetime1">
              <a:rPr lang="en-US" smtClean="0"/>
              <a:t>5/6/2021</a:t>
            </a:fld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416" y="194564"/>
            <a:ext cx="3186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Times New Roman"/>
                <a:cs typeface="Times New Roman"/>
              </a:rPr>
              <a:t>LIMITATIONS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fld id="{8F0B7E24-711C-4399-A1DF-96CFDF8EE865}" type="datetime1">
              <a:rPr lang="en-US" smtClean="0"/>
              <a:t>5/6/2021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844" y="1531365"/>
            <a:ext cx="7106284" cy="3757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1665" marR="5080" indent="-60960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Char char="•"/>
              <a:tabLst>
                <a:tab pos="621665" algn="l"/>
                <a:tab pos="622300" algn="l"/>
              </a:tabLst>
            </a:pPr>
            <a:r>
              <a:rPr sz="2400" spc="-5" dirty="0">
                <a:solidFill>
                  <a:srgbClr val="CC66FF"/>
                </a:solidFill>
                <a:latin typeface="Microsoft Sans Serif"/>
                <a:cs typeface="Microsoft Sans Serif"/>
              </a:rPr>
              <a:t>Less</a:t>
            </a:r>
            <a:r>
              <a:rPr sz="2400" spc="15" dirty="0">
                <a:solidFill>
                  <a:srgbClr val="CC66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CC66FF"/>
                </a:solidFill>
                <a:latin typeface="Microsoft Sans Serif"/>
                <a:cs typeface="Microsoft Sans Serif"/>
              </a:rPr>
              <a:t>than</a:t>
            </a:r>
            <a:r>
              <a:rPr sz="2400" spc="25" dirty="0">
                <a:solidFill>
                  <a:srgbClr val="CC66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CC66FF"/>
                </a:solidFill>
                <a:latin typeface="Microsoft Sans Serif"/>
                <a:cs typeface="Microsoft Sans Serif"/>
              </a:rPr>
              <a:t>30%</a:t>
            </a:r>
            <a:r>
              <a:rPr sz="2400" spc="35" dirty="0">
                <a:solidFill>
                  <a:srgbClr val="CC66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predicted</a:t>
            </a:r>
            <a:r>
              <a:rPr sz="24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CC66FF"/>
                </a:solidFill>
                <a:latin typeface="Microsoft Sans Serif"/>
                <a:cs typeface="Microsoft Sans Serif"/>
              </a:rPr>
              <a:t>first</a:t>
            </a:r>
            <a:r>
              <a:rPr sz="2400" spc="20" dirty="0">
                <a:solidFill>
                  <a:srgbClr val="CC66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CC66FF"/>
                </a:solidFill>
                <a:latin typeface="Microsoft Sans Serif"/>
                <a:cs typeface="Microsoft Sans Serif"/>
              </a:rPr>
              <a:t>hits</a:t>
            </a:r>
            <a:r>
              <a:rPr sz="2400" spc="20" dirty="0">
                <a:solidFill>
                  <a:srgbClr val="CC66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CC66FF"/>
                </a:solidFill>
                <a:latin typeface="Microsoft Sans Serif"/>
                <a:cs typeface="Microsoft Sans Serif"/>
              </a:rPr>
              <a:t>are</a:t>
            </a:r>
            <a:r>
              <a:rPr sz="2400" spc="25" dirty="0">
                <a:solidFill>
                  <a:srgbClr val="CC66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CC66FF"/>
                </a:solidFill>
                <a:latin typeface="Microsoft Sans Serif"/>
                <a:cs typeface="Microsoft Sans Serif"/>
              </a:rPr>
              <a:t>true </a:t>
            </a:r>
            <a:r>
              <a:rPr sz="2400" spc="-625" dirty="0">
                <a:solidFill>
                  <a:srgbClr val="CC66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remote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homologues</a:t>
            </a:r>
            <a:r>
              <a:rPr sz="24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(PredictProtein).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Microsoft Sans Serif"/>
              <a:buChar char="•"/>
            </a:pPr>
            <a:endParaRPr sz="3550">
              <a:latin typeface="Microsoft Sans Serif"/>
              <a:cs typeface="Microsoft Sans Serif"/>
            </a:endParaRPr>
          </a:p>
          <a:p>
            <a:pPr marL="621665" indent="-609600">
              <a:lnSpc>
                <a:spcPct val="100000"/>
              </a:lnSpc>
              <a:buChar char="•"/>
              <a:tabLst>
                <a:tab pos="621665" algn="l"/>
                <a:tab pos="622300" algn="l"/>
              </a:tabLst>
            </a:pP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Generate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CC66FF"/>
                </a:solidFill>
                <a:latin typeface="Microsoft Sans Serif"/>
                <a:cs typeface="Microsoft Sans Serif"/>
              </a:rPr>
              <a:t>approximate</a:t>
            </a:r>
            <a:r>
              <a:rPr sz="2400" spc="45" dirty="0">
                <a:solidFill>
                  <a:srgbClr val="CC66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CC66FF"/>
                </a:solidFill>
                <a:latin typeface="Microsoft Sans Serif"/>
                <a:cs typeface="Microsoft Sans Serif"/>
              </a:rPr>
              <a:t>models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Microsoft Sans Serif"/>
              <a:buChar char="•"/>
            </a:pPr>
            <a:endParaRPr sz="3550">
              <a:latin typeface="Microsoft Sans Serif"/>
              <a:cs typeface="Microsoft Sans Serif"/>
            </a:endParaRPr>
          </a:p>
          <a:p>
            <a:pPr marL="621665" indent="-609600">
              <a:lnSpc>
                <a:spcPct val="100000"/>
              </a:lnSpc>
              <a:buClr>
                <a:srgbClr val="FFFFFF"/>
              </a:buClr>
              <a:buChar char="•"/>
              <a:tabLst>
                <a:tab pos="621665" algn="l"/>
                <a:tab pos="622300" algn="l"/>
              </a:tabLst>
            </a:pPr>
            <a:r>
              <a:rPr sz="2400" spc="-5" dirty="0">
                <a:solidFill>
                  <a:srgbClr val="CC66FF"/>
                </a:solidFill>
                <a:latin typeface="Microsoft Sans Serif"/>
                <a:cs typeface="Microsoft Sans Serif"/>
              </a:rPr>
              <a:t>Statistical</a:t>
            </a:r>
            <a:r>
              <a:rPr sz="2400" spc="-25" dirty="0">
                <a:solidFill>
                  <a:srgbClr val="CC66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CC66FF"/>
                </a:solidFill>
                <a:latin typeface="Microsoft Sans Serif"/>
                <a:cs typeface="Microsoft Sans Serif"/>
              </a:rPr>
              <a:t>problems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Microsoft Sans Serif"/>
              <a:buChar char="•"/>
            </a:pPr>
            <a:endParaRPr sz="3550">
              <a:latin typeface="Microsoft Sans Serif"/>
              <a:cs typeface="Microsoft Sans Serif"/>
            </a:endParaRPr>
          </a:p>
          <a:p>
            <a:pPr marL="621665" marR="371475" indent="-609600">
              <a:lnSpc>
                <a:spcPct val="100000"/>
              </a:lnSpc>
              <a:buChar char="•"/>
              <a:tabLst>
                <a:tab pos="621665" algn="l"/>
                <a:tab pos="622300" algn="l"/>
              </a:tabLst>
            </a:pP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Definition</a:t>
            </a:r>
            <a:r>
              <a:rPr sz="24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CC66FF"/>
                </a:solidFill>
                <a:latin typeface="Microsoft Sans Serif"/>
                <a:cs typeface="Microsoft Sans Serif"/>
              </a:rPr>
              <a:t>neighbor</a:t>
            </a:r>
            <a:r>
              <a:rPr sz="2400" spc="60" dirty="0">
                <a:solidFill>
                  <a:srgbClr val="CC66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and/or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CC66FF"/>
                </a:solidFill>
                <a:latin typeface="Microsoft Sans Serif"/>
                <a:cs typeface="Microsoft Sans Serif"/>
              </a:rPr>
              <a:t>pairwise</a:t>
            </a:r>
            <a:r>
              <a:rPr sz="2400" spc="50" dirty="0">
                <a:solidFill>
                  <a:srgbClr val="CC66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contact </a:t>
            </a:r>
            <a:r>
              <a:rPr sz="2400" spc="-6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environments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8361" rIns="0" bIns="0" rtlCol="0">
            <a:spAutoFit/>
          </a:bodyPr>
          <a:lstStyle/>
          <a:p>
            <a:pPr marL="2413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Much</a:t>
            </a:r>
            <a:r>
              <a:rPr spc="20" dirty="0"/>
              <a:t> </a:t>
            </a:r>
            <a:r>
              <a:rPr spc="-5" dirty="0"/>
              <a:t>room</a:t>
            </a:r>
            <a:r>
              <a:rPr spc="30" dirty="0"/>
              <a:t> </a:t>
            </a:r>
            <a:r>
              <a:rPr dirty="0"/>
              <a:t>for</a:t>
            </a:r>
            <a:r>
              <a:rPr spc="25" dirty="0"/>
              <a:t> </a:t>
            </a:r>
            <a:r>
              <a:rPr b="1" spc="-5" dirty="0">
                <a:latin typeface="Arial"/>
                <a:cs typeface="Arial"/>
              </a:rPr>
              <a:t>IMPROVEMENT</a:t>
            </a:r>
            <a:r>
              <a:rPr b="1" spc="10" dirty="0">
                <a:latin typeface="Arial"/>
                <a:cs typeface="Arial"/>
              </a:rPr>
              <a:t> </a:t>
            </a:r>
            <a:r>
              <a:rPr spc="-10" dirty="0"/>
              <a:t>in</a:t>
            </a:r>
            <a:r>
              <a:rPr spc="25" dirty="0"/>
              <a:t> </a:t>
            </a:r>
            <a:r>
              <a:rPr spc="-10" dirty="0"/>
              <a:t>all</a:t>
            </a:r>
            <a:r>
              <a:rPr spc="35" dirty="0"/>
              <a:t> </a:t>
            </a:r>
            <a:r>
              <a:rPr spc="-5" dirty="0"/>
              <a:t>areas</a:t>
            </a:r>
            <a:r>
              <a:rPr spc="45" dirty="0"/>
              <a:t> </a:t>
            </a:r>
            <a:r>
              <a:rPr dirty="0"/>
              <a:t>of</a:t>
            </a:r>
            <a:r>
              <a:rPr spc="15" dirty="0"/>
              <a:t> </a:t>
            </a:r>
            <a:r>
              <a:rPr spc="-5" dirty="0"/>
              <a:t>protein </a:t>
            </a:r>
            <a:r>
              <a:rPr spc="-625" dirty="0"/>
              <a:t> </a:t>
            </a:r>
            <a:r>
              <a:rPr spc="-5" dirty="0"/>
              <a:t>threading</a:t>
            </a:r>
            <a:r>
              <a:rPr spc="30" dirty="0"/>
              <a:t> </a:t>
            </a:r>
            <a:r>
              <a:rPr dirty="0"/>
              <a:t>e.g.: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fld id="{91918D0A-0AA1-4AEC-9A5F-C3DE7A2179C3}" type="datetime1">
              <a:rPr lang="en-US" smtClean="0"/>
              <a:t>5/6/2021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450594" y="3013075"/>
            <a:ext cx="652653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Char char="•"/>
              <a:tabLst>
                <a:tab pos="185420" algn="l"/>
              </a:tabLst>
            </a:pPr>
            <a:r>
              <a:rPr sz="2400" spc="-5" dirty="0">
                <a:solidFill>
                  <a:srgbClr val="CC66FF"/>
                </a:solidFill>
                <a:latin typeface="Microsoft Sans Serif"/>
                <a:cs typeface="Microsoft Sans Serif"/>
              </a:rPr>
              <a:t>Algorithms</a:t>
            </a:r>
            <a:r>
              <a:rPr sz="2400" spc="45" dirty="0">
                <a:solidFill>
                  <a:srgbClr val="CC66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searching</a:t>
            </a:r>
            <a:r>
              <a:rPr sz="24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threading</a:t>
            </a:r>
            <a:r>
              <a:rPr sz="24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space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Microsoft Sans Serif"/>
              <a:buChar char="•"/>
            </a:pPr>
            <a:endParaRPr sz="27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Microsoft Sans Serif"/>
              <a:buChar char="•"/>
            </a:pPr>
            <a:endParaRPr sz="2350">
              <a:latin typeface="Microsoft Sans Serif"/>
              <a:cs typeface="Microsoft Sans Serif"/>
            </a:endParaRPr>
          </a:p>
          <a:p>
            <a:pPr marL="201295" indent="-189230">
              <a:lnSpc>
                <a:spcPct val="100000"/>
              </a:lnSpc>
              <a:buChar char="•"/>
              <a:tabLst>
                <a:tab pos="201930" algn="l"/>
              </a:tabLst>
            </a:pP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Reliable</a:t>
            </a:r>
            <a:r>
              <a:rPr sz="24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CC66FF"/>
                </a:solidFill>
                <a:latin typeface="Microsoft Sans Serif"/>
                <a:cs typeface="Microsoft Sans Serif"/>
              </a:rPr>
              <a:t>biologically</a:t>
            </a:r>
            <a:r>
              <a:rPr sz="2400" spc="70" dirty="0">
                <a:solidFill>
                  <a:srgbClr val="CC66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CC66FF"/>
                </a:solidFill>
                <a:latin typeface="Microsoft Sans Serif"/>
                <a:cs typeface="Microsoft Sans Serif"/>
              </a:rPr>
              <a:t>accurate</a:t>
            </a:r>
            <a:r>
              <a:rPr sz="2400" spc="50" dirty="0">
                <a:solidFill>
                  <a:srgbClr val="CC66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scoring</a:t>
            </a:r>
            <a:r>
              <a:rPr sz="24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functions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416" y="838326"/>
            <a:ext cx="24904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latin typeface="Times New Roman"/>
                <a:cs typeface="Times New Roman"/>
              </a:rPr>
              <a:t>RES</a:t>
            </a:r>
            <a:r>
              <a:rPr sz="3200" b="1" spc="-30" dirty="0">
                <a:latin typeface="Times New Roman"/>
                <a:cs typeface="Times New Roman"/>
              </a:rPr>
              <a:t>OURCES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4416" y="1625853"/>
            <a:ext cx="7515859" cy="39770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00"/>
              </a:spcBef>
              <a:buFont typeface="Microsoft Sans Serif"/>
              <a:buChar char="•"/>
              <a:tabLst>
                <a:tab pos="390525" algn="l"/>
                <a:tab pos="391160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3DPSSM</a:t>
            </a:r>
            <a:endParaRPr sz="2400">
              <a:latin typeface="Arial"/>
              <a:cs typeface="Arial"/>
            </a:endParaRPr>
          </a:p>
          <a:p>
            <a:pPr marL="390525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Integrated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system,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does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its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own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MSA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secondary</a:t>
            </a:r>
            <a:endParaRPr sz="2400">
              <a:latin typeface="Microsoft Sans Serif"/>
              <a:cs typeface="Microsoft Sans Serif"/>
            </a:endParaRPr>
          </a:p>
          <a:p>
            <a:pPr marL="390525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structure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predictions</a:t>
            </a:r>
            <a:r>
              <a:rPr sz="24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then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threading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>
              <a:latin typeface="Microsoft Sans Serif"/>
              <a:cs typeface="Microsoft Sans Serif"/>
            </a:endParaRPr>
          </a:p>
          <a:p>
            <a:pPr marL="390525" indent="-378460">
              <a:lnSpc>
                <a:spcPct val="100000"/>
              </a:lnSpc>
              <a:buFont typeface="Microsoft Sans Serif"/>
              <a:buChar char="•"/>
              <a:tabLst>
                <a:tab pos="390525" algn="l"/>
                <a:tab pos="391160" algn="l"/>
              </a:tabLst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TOPITS</a:t>
            </a:r>
            <a:endParaRPr sz="2400">
              <a:latin typeface="Arial"/>
              <a:cs typeface="Arial"/>
            </a:endParaRPr>
          </a:p>
          <a:p>
            <a:pPr marL="390525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Heuristic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Threader,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part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larger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structure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prediction</a:t>
            </a:r>
            <a:endParaRPr sz="2400">
              <a:latin typeface="Microsoft Sans Serif"/>
              <a:cs typeface="Microsoft Sans Serif"/>
            </a:endParaRPr>
          </a:p>
          <a:p>
            <a:pPr marL="390525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system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>
              <a:latin typeface="Microsoft Sans Serif"/>
              <a:cs typeface="Microsoft Sans Serif"/>
            </a:endParaRPr>
          </a:p>
          <a:p>
            <a:pPr marL="390525" indent="-378460">
              <a:lnSpc>
                <a:spcPct val="100000"/>
              </a:lnSpc>
              <a:buFont typeface="Microsoft Sans Serif"/>
              <a:buChar char="•"/>
              <a:tabLst>
                <a:tab pos="390525" algn="l"/>
                <a:tab pos="391160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GenThreader</a:t>
            </a:r>
            <a:endParaRPr sz="2400">
              <a:latin typeface="Arial"/>
              <a:cs typeface="Arial"/>
            </a:endParaRPr>
          </a:p>
          <a:p>
            <a:pPr marL="390525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Similar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3DPSSM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630"/>
              </a:lnSpc>
            </a:pPr>
            <a:fld id="{B7A25EE3-FEA5-4168-A4DF-203B48B408B9}" type="datetime1">
              <a:rPr lang="en-US" smtClean="0"/>
              <a:t>5/6/2021</a:t>
            </a:fld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416" y="2021244"/>
            <a:ext cx="6852284" cy="24034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FUGUE</a:t>
            </a:r>
            <a:endParaRPr sz="26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solidFill>
                  <a:srgbClr val="FFFFFF"/>
                </a:solidFill>
                <a:latin typeface="Microsoft Sans Serif"/>
                <a:cs typeface="Microsoft Sans Serif"/>
              </a:rPr>
              <a:t>SAMt99</a:t>
            </a:r>
            <a:endParaRPr sz="26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solidFill>
                  <a:srgbClr val="FFFFFF"/>
                </a:solidFill>
                <a:latin typeface="Microsoft Sans Serif"/>
                <a:cs typeface="Microsoft Sans Serif"/>
              </a:rPr>
              <a:t>EVA</a:t>
            </a:r>
            <a:r>
              <a:rPr sz="26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FFFFFF"/>
                </a:solidFill>
                <a:latin typeface="Microsoft Sans Serif"/>
                <a:cs typeface="Microsoft Sans Serif"/>
              </a:rPr>
              <a:t>website</a:t>
            </a:r>
            <a:endParaRPr sz="26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630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solidFill>
                  <a:srgbClr val="FFFFFF"/>
                </a:solidFill>
                <a:latin typeface="Microsoft Sans Serif"/>
                <a:cs typeface="Microsoft Sans Serif"/>
              </a:rPr>
              <a:t>PDB</a:t>
            </a:r>
            <a:r>
              <a:rPr sz="2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FFFFFF"/>
                </a:solidFill>
                <a:latin typeface="Microsoft Sans Serif"/>
                <a:cs typeface="Microsoft Sans Serif"/>
              </a:rPr>
              <a:t>BLAST</a:t>
            </a:r>
            <a:endParaRPr sz="26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solidFill>
                  <a:srgbClr val="FFFFFF"/>
                </a:solidFill>
                <a:latin typeface="Microsoft Sans Serif"/>
                <a:cs typeface="Microsoft Sans Serif"/>
              </a:rPr>
              <a:t>Metaservers</a:t>
            </a:r>
            <a:r>
              <a:rPr sz="2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(Multiple</a:t>
            </a:r>
            <a:r>
              <a:rPr sz="2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FFFFFF"/>
                </a:solidFill>
                <a:latin typeface="Microsoft Sans Serif"/>
                <a:cs typeface="Microsoft Sans Serif"/>
              </a:rPr>
              <a:t>combined</a:t>
            </a:r>
            <a:r>
              <a:rPr sz="2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FFFFFF"/>
                </a:solidFill>
                <a:latin typeface="Microsoft Sans Serif"/>
                <a:cs typeface="Microsoft Sans Serif"/>
              </a:rPr>
              <a:t>predictions)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630"/>
              </a:lnSpc>
            </a:pPr>
            <a:fld id="{D96BC01D-4209-4A4A-A618-DD7079756B5E}" type="datetime1">
              <a:rPr lang="en-US" smtClean="0"/>
              <a:t>5/6/2021</a:t>
            </a:fld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838" y="76198"/>
            <a:ext cx="8683625" cy="6705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630"/>
              </a:lnSpc>
            </a:pPr>
            <a:fld id="{B26550B0-F3BA-427E-AC7D-06ED5D9C2DBB}" type="datetime1">
              <a:rPr lang="en-US" smtClean="0"/>
              <a:t>5/6/2021</a:t>
            </a:fld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325" y="219075"/>
            <a:ext cx="8515350" cy="64198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630"/>
              </a:lnSpc>
            </a:pPr>
            <a:fld id="{FA42C18B-89E4-4CA4-80AC-2CF90A8D0E7E}" type="datetime1">
              <a:rPr lang="en-US" smtClean="0"/>
              <a:t>5/6/2021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625" y="564895"/>
            <a:ext cx="46767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35" dirty="0">
                <a:latin typeface="Times New Roman"/>
                <a:cs typeface="Times New Roman"/>
              </a:rPr>
              <a:t>Protein</a:t>
            </a:r>
            <a:r>
              <a:rPr sz="3200" b="1" spc="-55" dirty="0">
                <a:latin typeface="Times New Roman"/>
                <a:cs typeface="Times New Roman"/>
              </a:rPr>
              <a:t> </a:t>
            </a:r>
            <a:r>
              <a:rPr sz="3200" b="1" spc="15" dirty="0">
                <a:latin typeface="Times New Roman"/>
                <a:cs typeface="Times New Roman"/>
              </a:rPr>
              <a:t>Modeling</a:t>
            </a:r>
            <a:r>
              <a:rPr sz="3200" b="1" spc="-35" dirty="0">
                <a:latin typeface="Times New Roman"/>
                <a:cs typeface="Times New Roman"/>
              </a:rPr>
              <a:t> </a:t>
            </a:r>
            <a:r>
              <a:rPr sz="3200" b="1" spc="10" dirty="0">
                <a:latin typeface="Times New Roman"/>
                <a:cs typeface="Times New Roman"/>
              </a:rPr>
              <a:t>Methods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373505" y="1475358"/>
            <a:ext cx="5768975" cy="295211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FFFFFF"/>
              </a:buClr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CC00FF"/>
                </a:solidFill>
                <a:latin typeface="Arial"/>
                <a:cs typeface="Arial"/>
              </a:rPr>
              <a:t>Simulation</a:t>
            </a:r>
            <a:r>
              <a:rPr sz="2400" b="1" spc="-60" dirty="0">
                <a:solidFill>
                  <a:srgbClr val="CC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CC00FF"/>
                </a:solidFill>
                <a:latin typeface="Arial"/>
                <a:cs typeface="Arial"/>
              </a:rPr>
              <a:t>based</a:t>
            </a:r>
            <a:r>
              <a:rPr sz="2400" b="1" spc="-15" dirty="0">
                <a:solidFill>
                  <a:srgbClr val="CC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CC00FF"/>
                </a:solidFill>
                <a:latin typeface="Arial"/>
                <a:cs typeface="Arial"/>
              </a:rPr>
              <a:t>methods: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ts val="2735"/>
              </a:lnSpc>
              <a:spcBef>
                <a:spcPts val="290"/>
              </a:spcBef>
              <a:buAutoNum type="arabicPeriod"/>
              <a:tabLst>
                <a:tab pos="355600" algn="l"/>
              </a:tabLst>
            </a:pPr>
            <a:r>
              <a:rPr sz="2400" b="1" i="1" spc="-5" dirty="0">
                <a:solidFill>
                  <a:srgbClr val="FFFFFF"/>
                </a:solidFill>
                <a:latin typeface="Arial"/>
                <a:cs typeface="Arial"/>
              </a:rPr>
              <a:t>Ab</a:t>
            </a:r>
            <a:r>
              <a:rPr sz="2400" b="1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FFFFFF"/>
                </a:solidFill>
                <a:latin typeface="Arial"/>
                <a:cs typeface="Arial"/>
              </a:rPr>
              <a:t>initio</a:t>
            </a:r>
            <a:r>
              <a:rPr sz="2400" b="1" i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methods: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ts val="2595"/>
              </a:lnSpc>
            </a:pP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solution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protein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folding</a:t>
            </a:r>
            <a:r>
              <a:rPr sz="24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problem</a:t>
            </a:r>
            <a:endParaRPr sz="2400">
              <a:latin typeface="Microsoft Sans Serif"/>
              <a:cs typeface="Microsoft Sans Serif"/>
            </a:endParaRPr>
          </a:p>
          <a:p>
            <a:pPr marL="927100">
              <a:lnSpc>
                <a:spcPts val="2735"/>
              </a:lnSpc>
            </a:pP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search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conformational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space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Microsoft Sans Serif"/>
              <a:cs typeface="Microsoft Sans Serif"/>
            </a:endParaRPr>
          </a:p>
          <a:p>
            <a:pPr marL="349885" marR="1939289" indent="-349885">
              <a:lnSpc>
                <a:spcPct val="90100"/>
              </a:lnSpc>
              <a:buAutoNum type="arabicPeriod" startAt="2"/>
              <a:tabLst>
                <a:tab pos="349885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Energy-based methods: </a:t>
            </a:r>
            <a:r>
              <a:rPr sz="2400" b="1" spc="-6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energy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minimization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molecular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simulation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3505" y="4840985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•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0200" y="4800600"/>
            <a:ext cx="6019800" cy="12192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52705" rIns="0" bIns="0" rtlCol="0">
            <a:spAutoFit/>
          </a:bodyPr>
          <a:lstStyle/>
          <a:p>
            <a:pPr marL="128905">
              <a:lnSpc>
                <a:spcPts val="2735"/>
              </a:lnSpc>
              <a:spcBef>
                <a:spcPts val="415"/>
              </a:spcBef>
            </a:pPr>
            <a:r>
              <a:rPr sz="2400" b="1" dirty="0">
                <a:solidFill>
                  <a:srgbClr val="CC00FF"/>
                </a:solidFill>
                <a:latin typeface="Arial"/>
                <a:cs typeface="Arial"/>
              </a:rPr>
              <a:t>Knowledge-based</a:t>
            </a:r>
            <a:r>
              <a:rPr sz="2400" b="1" spc="-70" dirty="0">
                <a:solidFill>
                  <a:srgbClr val="CC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CC00FF"/>
                </a:solidFill>
                <a:latin typeface="Arial"/>
                <a:cs typeface="Arial"/>
              </a:rPr>
              <a:t>methods:</a:t>
            </a:r>
            <a:endParaRPr sz="2400">
              <a:latin typeface="Arial"/>
              <a:cs typeface="Arial"/>
            </a:endParaRPr>
          </a:p>
          <a:p>
            <a:pPr marL="700405">
              <a:lnSpc>
                <a:spcPts val="2595"/>
              </a:lnSpc>
            </a:pPr>
            <a:r>
              <a:rPr sz="2400" spc="-5" dirty="0">
                <a:latin typeface="Microsoft Sans Serif"/>
                <a:cs typeface="Microsoft Sans Serif"/>
              </a:rPr>
              <a:t>Homology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modeling</a:t>
            </a:r>
            <a:endParaRPr sz="2400">
              <a:latin typeface="Microsoft Sans Serif"/>
              <a:cs typeface="Microsoft Sans Serif"/>
            </a:endParaRPr>
          </a:p>
          <a:p>
            <a:pPr marL="700405">
              <a:lnSpc>
                <a:spcPts val="2735"/>
              </a:lnSpc>
            </a:pPr>
            <a:r>
              <a:rPr sz="2400" spc="-10" dirty="0">
                <a:latin typeface="Microsoft Sans Serif"/>
                <a:cs typeface="Microsoft Sans Serif"/>
              </a:rPr>
              <a:t>Fold </a:t>
            </a:r>
            <a:r>
              <a:rPr sz="2400" spc="-5" dirty="0">
                <a:latin typeface="Microsoft Sans Serif"/>
                <a:cs typeface="Microsoft Sans Serif"/>
              </a:rPr>
              <a:t>recognition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630"/>
              </a:lnSpc>
            </a:pPr>
            <a:fld id="{FB10745C-44EA-4FA5-ABB5-494ACA9FCF55}" type="datetime1">
              <a:rPr lang="en-US" smtClean="0"/>
              <a:t>5/6/2021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95097"/>
            <a:ext cx="66897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40" dirty="0">
                <a:latin typeface="Times New Roman"/>
                <a:cs typeface="Times New Roman"/>
              </a:rPr>
              <a:t>Protein</a:t>
            </a:r>
            <a:r>
              <a:rPr sz="4400" b="1" spc="-60" dirty="0">
                <a:latin typeface="Times New Roman"/>
                <a:cs typeface="Times New Roman"/>
              </a:rPr>
              <a:t> </a:t>
            </a:r>
            <a:r>
              <a:rPr sz="4400" b="1" spc="-100" dirty="0">
                <a:latin typeface="Times New Roman"/>
                <a:cs typeface="Times New Roman"/>
              </a:rPr>
              <a:t>Structure</a:t>
            </a:r>
            <a:r>
              <a:rPr sz="4400" b="1" spc="-50" dirty="0">
                <a:latin typeface="Times New Roman"/>
                <a:cs typeface="Times New Roman"/>
              </a:rPr>
              <a:t> </a:t>
            </a:r>
            <a:r>
              <a:rPr sz="4400" b="1" spc="-15" dirty="0">
                <a:latin typeface="Times New Roman"/>
                <a:cs typeface="Times New Roman"/>
              </a:rPr>
              <a:t>Prediction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32050" y="1746250"/>
            <a:ext cx="227329" cy="284480"/>
            <a:chOff x="2432050" y="1746250"/>
            <a:chExt cx="227329" cy="284480"/>
          </a:xfrm>
        </p:grpSpPr>
        <p:sp>
          <p:nvSpPr>
            <p:cNvPr id="4" name="object 4"/>
            <p:cNvSpPr/>
            <p:nvPr/>
          </p:nvSpPr>
          <p:spPr>
            <a:xfrm>
              <a:off x="2438400" y="1752600"/>
              <a:ext cx="214629" cy="271780"/>
            </a:xfrm>
            <a:custGeom>
              <a:avLst/>
              <a:gdLst/>
              <a:ahLst/>
              <a:cxnLst/>
              <a:rect l="l" t="t" r="r" b="b"/>
              <a:pathLst>
                <a:path w="214630" h="271780">
                  <a:moveTo>
                    <a:pt x="0" y="0"/>
                  </a:moveTo>
                  <a:lnTo>
                    <a:pt x="0" y="271525"/>
                  </a:lnTo>
                  <a:lnTo>
                    <a:pt x="214375" y="135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AA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38400" y="1752600"/>
              <a:ext cx="214629" cy="271780"/>
            </a:xfrm>
            <a:custGeom>
              <a:avLst/>
              <a:gdLst/>
              <a:ahLst/>
              <a:cxnLst/>
              <a:rect l="l" t="t" r="r" b="b"/>
              <a:pathLst>
                <a:path w="214630" h="271780">
                  <a:moveTo>
                    <a:pt x="0" y="271525"/>
                  </a:moveTo>
                  <a:lnTo>
                    <a:pt x="214375" y="135762"/>
                  </a:lnTo>
                  <a:lnTo>
                    <a:pt x="0" y="0"/>
                  </a:lnTo>
                  <a:lnTo>
                    <a:pt x="0" y="2715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432050" y="2279650"/>
            <a:ext cx="227329" cy="284480"/>
            <a:chOff x="2432050" y="2279650"/>
            <a:chExt cx="227329" cy="284480"/>
          </a:xfrm>
        </p:grpSpPr>
        <p:sp>
          <p:nvSpPr>
            <p:cNvPr id="7" name="object 7"/>
            <p:cNvSpPr/>
            <p:nvPr/>
          </p:nvSpPr>
          <p:spPr>
            <a:xfrm>
              <a:off x="2438400" y="2286000"/>
              <a:ext cx="214629" cy="271780"/>
            </a:xfrm>
            <a:custGeom>
              <a:avLst/>
              <a:gdLst/>
              <a:ahLst/>
              <a:cxnLst/>
              <a:rect l="l" t="t" r="r" b="b"/>
              <a:pathLst>
                <a:path w="214630" h="271780">
                  <a:moveTo>
                    <a:pt x="0" y="0"/>
                  </a:moveTo>
                  <a:lnTo>
                    <a:pt x="0" y="271525"/>
                  </a:lnTo>
                  <a:lnTo>
                    <a:pt x="214375" y="135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AA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38400" y="2286000"/>
              <a:ext cx="214629" cy="271780"/>
            </a:xfrm>
            <a:custGeom>
              <a:avLst/>
              <a:gdLst/>
              <a:ahLst/>
              <a:cxnLst/>
              <a:rect l="l" t="t" r="r" b="b"/>
              <a:pathLst>
                <a:path w="214630" h="271780">
                  <a:moveTo>
                    <a:pt x="0" y="271525"/>
                  </a:moveTo>
                  <a:lnTo>
                    <a:pt x="214375" y="135762"/>
                  </a:lnTo>
                  <a:lnTo>
                    <a:pt x="0" y="0"/>
                  </a:lnTo>
                  <a:lnTo>
                    <a:pt x="0" y="2715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79194" y="1486941"/>
            <a:ext cx="5869305" cy="3930015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1460500">
              <a:lnSpc>
                <a:spcPct val="100000"/>
              </a:lnSpc>
              <a:spcBef>
                <a:spcPts val="1390"/>
              </a:spcBef>
            </a:pP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Threading/Fold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recognition</a:t>
            </a:r>
            <a:endParaRPr sz="2800">
              <a:latin typeface="Microsoft Sans Serif"/>
              <a:cs typeface="Microsoft Sans Serif"/>
            </a:endParaRPr>
          </a:p>
          <a:p>
            <a:pPr marL="1612900">
              <a:lnSpc>
                <a:spcPct val="100000"/>
              </a:lnSpc>
              <a:spcBef>
                <a:spcPts val="1290"/>
              </a:spcBef>
            </a:pPr>
            <a:r>
              <a:rPr sz="2800" i="1" spc="-10" dirty="0">
                <a:solidFill>
                  <a:srgbClr val="FFFFFF"/>
                </a:solidFill>
                <a:latin typeface="Arial"/>
                <a:cs typeface="Arial"/>
              </a:rPr>
              <a:t>Ab</a:t>
            </a:r>
            <a:r>
              <a:rPr sz="2800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Arial"/>
                <a:cs typeface="Arial"/>
              </a:rPr>
              <a:t>initio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300">
              <a:latin typeface="Arial"/>
              <a:cs typeface="Arial"/>
            </a:endParaRPr>
          </a:p>
          <a:p>
            <a:pPr marL="120014" indent="-107950" algn="just">
              <a:lnSpc>
                <a:spcPct val="100000"/>
              </a:lnSpc>
              <a:buSzPct val="95833"/>
              <a:buChar char="•"/>
              <a:tabLst>
                <a:tab pos="120650" algn="l"/>
              </a:tabLst>
            </a:pP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2400" spc="5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both</a:t>
            </a:r>
            <a:r>
              <a:rPr sz="2400" spc="5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methods,</a:t>
            </a:r>
            <a:r>
              <a:rPr sz="2400" spc="5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establishing</a:t>
            </a:r>
            <a:r>
              <a:rPr sz="2400" spc="5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b="1" spc="-5" dirty="0">
                <a:solidFill>
                  <a:srgbClr val="CC66FF"/>
                </a:solidFill>
                <a:latin typeface="Arial"/>
                <a:cs typeface="Arial"/>
              </a:rPr>
              <a:t>sequence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CC66FF"/>
                </a:solidFill>
                <a:latin typeface="Symbol"/>
                <a:cs typeface="Symbol"/>
              </a:rPr>
              <a:t></a:t>
            </a:r>
            <a:r>
              <a:rPr sz="2400" spc="35" dirty="0">
                <a:solidFill>
                  <a:srgbClr val="CC66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C66FF"/>
                </a:solidFill>
                <a:latin typeface="Arial"/>
                <a:cs typeface="Arial"/>
              </a:rPr>
              <a:t>structure</a:t>
            </a:r>
            <a:r>
              <a:rPr sz="2400" b="1" spc="-25" dirty="0">
                <a:solidFill>
                  <a:srgbClr val="CC66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C66FF"/>
                </a:solidFill>
                <a:latin typeface="Arial"/>
                <a:cs typeface="Arial"/>
              </a:rPr>
              <a:t>relationship</a:t>
            </a:r>
            <a:r>
              <a:rPr sz="2400" b="1" spc="-25" dirty="0">
                <a:solidFill>
                  <a:srgbClr val="CC66F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important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Microsoft Sans Serif"/>
              <a:cs typeface="Microsoft Sans Serif"/>
            </a:endParaRPr>
          </a:p>
          <a:p>
            <a:pPr marL="26670" marR="5080" algn="just">
              <a:lnSpc>
                <a:spcPct val="100000"/>
              </a:lnSpc>
              <a:buSzPct val="95833"/>
              <a:buFont typeface="Microsoft Sans Serif"/>
              <a:buChar char="•"/>
              <a:tabLst>
                <a:tab pos="134620" algn="l"/>
              </a:tabLst>
            </a:pPr>
            <a:r>
              <a:rPr sz="2400" b="1" spc="-5" dirty="0">
                <a:solidFill>
                  <a:srgbClr val="CC66FF"/>
                </a:solidFill>
                <a:latin typeface="Arial"/>
                <a:cs typeface="Arial"/>
              </a:rPr>
              <a:t>Input</a:t>
            </a:r>
            <a:r>
              <a:rPr sz="2400" b="1" dirty="0">
                <a:solidFill>
                  <a:srgbClr val="CC66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from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people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CC66FF"/>
                </a:solidFill>
                <a:latin typeface="Microsoft Sans Serif"/>
                <a:cs typeface="Microsoft Sans Serif"/>
              </a:rPr>
              <a:t>trained</a:t>
            </a:r>
            <a:r>
              <a:rPr sz="2400" dirty="0">
                <a:solidFill>
                  <a:srgbClr val="CC66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statistics,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pattern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recognition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and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related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areas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computer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science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very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CC66FF"/>
                </a:solidFill>
                <a:latin typeface="Microsoft Sans Serif"/>
                <a:cs typeface="Microsoft Sans Serif"/>
              </a:rPr>
              <a:t>critical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630"/>
              </a:lnSpc>
            </a:pPr>
            <a:fld id="{D9E0F89D-E67C-458C-99AE-EF3AEBC504D5}" type="datetime1">
              <a:rPr lang="en-US" smtClean="0"/>
              <a:t>5/6/2021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7719" y="2041905"/>
            <a:ext cx="6097905" cy="1941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5833"/>
              <a:buChar char="•"/>
              <a:tabLst>
                <a:tab pos="120650" algn="l"/>
              </a:tabLst>
            </a:pP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It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estimated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there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only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around</a:t>
            </a:r>
            <a:r>
              <a:rPr sz="24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CC66FF"/>
                </a:solidFill>
                <a:latin typeface="Microsoft Sans Serif"/>
                <a:cs typeface="Microsoft Sans Serif"/>
              </a:rPr>
              <a:t>1000</a:t>
            </a:r>
            <a:r>
              <a:rPr sz="2400" spc="40" dirty="0">
                <a:solidFill>
                  <a:srgbClr val="CC66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CC66FF"/>
                </a:solidFill>
                <a:latin typeface="Microsoft Sans Serif"/>
                <a:cs typeface="Microsoft Sans Serif"/>
              </a:rPr>
              <a:t>to </a:t>
            </a:r>
            <a:r>
              <a:rPr sz="2400" spc="-625" dirty="0">
                <a:solidFill>
                  <a:srgbClr val="CC66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CC66FF"/>
                </a:solidFill>
                <a:latin typeface="Microsoft Sans Serif"/>
                <a:cs typeface="Microsoft Sans Serif"/>
              </a:rPr>
              <a:t>10</a:t>
            </a:r>
            <a:r>
              <a:rPr sz="2400" spc="10" dirty="0">
                <a:solidFill>
                  <a:srgbClr val="CC66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CC66FF"/>
                </a:solidFill>
                <a:latin typeface="Microsoft Sans Serif"/>
                <a:cs typeface="Microsoft Sans Serif"/>
              </a:rPr>
              <a:t>000</a:t>
            </a:r>
            <a:r>
              <a:rPr sz="2400" spc="35" dirty="0">
                <a:solidFill>
                  <a:srgbClr val="CC66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CC66FF"/>
                </a:solidFill>
                <a:latin typeface="Microsoft Sans Serif"/>
                <a:cs typeface="Microsoft Sans Serif"/>
              </a:rPr>
              <a:t>stable</a:t>
            </a:r>
            <a:r>
              <a:rPr sz="2400" spc="20" dirty="0">
                <a:solidFill>
                  <a:srgbClr val="CC66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CC66FF"/>
                </a:solidFill>
                <a:latin typeface="Microsoft Sans Serif"/>
                <a:cs typeface="Microsoft Sans Serif"/>
              </a:rPr>
              <a:t>folds</a:t>
            </a:r>
            <a:r>
              <a:rPr sz="2400" spc="40" dirty="0">
                <a:solidFill>
                  <a:srgbClr val="CC66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nature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Microsoft Sans Serif"/>
              <a:buChar char="•"/>
            </a:pPr>
            <a:endParaRPr sz="3150">
              <a:latin typeface="Microsoft Sans Serif"/>
              <a:cs typeface="Microsoft Sans Serif"/>
            </a:endParaRPr>
          </a:p>
          <a:p>
            <a:pPr marL="12700" marR="243840">
              <a:lnSpc>
                <a:spcPct val="100000"/>
              </a:lnSpc>
              <a:buSzPct val="95833"/>
              <a:buChar char="•"/>
              <a:tabLst>
                <a:tab pos="120650" algn="l"/>
              </a:tabLst>
            </a:pP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Irrespective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amino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acid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sequence,</a:t>
            </a:r>
            <a:r>
              <a:rPr sz="24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sz="2400" spc="-6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protein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has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CC66FF"/>
                </a:solidFill>
                <a:latin typeface="Microsoft Sans Serif"/>
                <a:cs typeface="Microsoft Sans Serif"/>
              </a:rPr>
              <a:t>adopt</a:t>
            </a:r>
            <a:r>
              <a:rPr sz="2400" spc="35" dirty="0">
                <a:solidFill>
                  <a:srgbClr val="CC66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one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these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folds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4416" y="838326"/>
            <a:ext cx="45091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95" dirty="0">
                <a:latin typeface="Times New Roman"/>
                <a:cs typeface="Times New Roman"/>
              </a:rPr>
              <a:t>BASIS</a:t>
            </a:r>
            <a:r>
              <a:rPr sz="3200" b="1" spc="-50" dirty="0">
                <a:latin typeface="Times New Roman"/>
                <a:cs typeface="Times New Roman"/>
              </a:rPr>
              <a:t> </a:t>
            </a:r>
            <a:r>
              <a:rPr sz="3200" b="1" spc="30" dirty="0">
                <a:latin typeface="Times New Roman"/>
                <a:cs typeface="Times New Roman"/>
              </a:rPr>
              <a:t>OF</a:t>
            </a:r>
            <a:r>
              <a:rPr sz="3200" b="1" spc="-25" dirty="0">
                <a:latin typeface="Times New Roman"/>
                <a:cs typeface="Times New Roman"/>
              </a:rPr>
              <a:t> </a:t>
            </a:r>
            <a:r>
              <a:rPr sz="3200" b="1" spc="70" dirty="0">
                <a:latin typeface="Times New Roman"/>
                <a:cs typeface="Times New Roman"/>
              </a:rPr>
              <a:t>THREADING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630"/>
              </a:lnSpc>
            </a:pPr>
            <a:fld id="{CE04DD62-2587-4B76-B425-2221B6A48437}" type="datetime1">
              <a:rPr lang="en-US" smtClean="0"/>
              <a:t>5/6/2021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2971800"/>
            <a:ext cx="2386076" cy="246227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48400" y="2743200"/>
            <a:ext cx="2157349" cy="272897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05200" y="2819400"/>
            <a:ext cx="2001901" cy="266230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88036" y="1242060"/>
            <a:ext cx="7736205" cy="866140"/>
            <a:chOff x="288036" y="1242060"/>
            <a:chExt cx="7736205" cy="866140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8036" y="1242060"/>
              <a:ext cx="2039112" cy="4998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18715" y="1242060"/>
              <a:ext cx="2802635" cy="49987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86071" y="1242060"/>
              <a:ext cx="3637787" cy="49987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8036" y="1609344"/>
              <a:ext cx="1665732" cy="49834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45336" y="1603248"/>
              <a:ext cx="600456" cy="5044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37360" y="1609344"/>
              <a:ext cx="510539" cy="49834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39468" y="1609344"/>
              <a:ext cx="1844039" cy="49834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75075" y="1603248"/>
              <a:ext cx="576072" cy="50444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42715" y="1609344"/>
              <a:ext cx="510539" cy="49834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44824" y="1609344"/>
              <a:ext cx="1376172" cy="498348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466140" y="1318005"/>
            <a:ext cx="7280909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Refers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C00FF"/>
                </a:solidFill>
                <a:latin typeface="Times New Roman"/>
                <a:cs typeface="Times New Roman"/>
              </a:rPr>
              <a:t>spatial</a:t>
            </a:r>
            <a:r>
              <a:rPr sz="2400" spc="-35" dirty="0">
                <a:solidFill>
                  <a:srgbClr val="CC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C00FF"/>
                </a:solidFill>
                <a:latin typeface="Times New Roman"/>
                <a:cs typeface="Times New Roman"/>
              </a:rPr>
              <a:t>arrangement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its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secondary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structural </a:t>
            </a:r>
            <a:r>
              <a:rPr sz="2400" spc="-5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elements</a:t>
            </a: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2400" dirty="0">
                <a:solidFill>
                  <a:srgbClr val="FFFFFF"/>
                </a:solidFill>
                <a:latin typeface="Symbol"/>
                <a:cs typeface="Symbol"/>
              </a:rPr>
              <a:t>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-helices</a:t>
            </a:r>
            <a:r>
              <a:rPr sz="2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Symbol"/>
                <a:cs typeface="Symbol"/>
              </a:rPr>
              <a:t>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-strands)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12798" y="2902712"/>
            <a:ext cx="9677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1l45</a:t>
            </a:r>
            <a:r>
              <a:rPr sz="2000" b="1" spc="5" dirty="0">
                <a:solidFill>
                  <a:srgbClr val="FFFF00"/>
                </a:solidFill>
                <a:latin typeface="Times New Roman"/>
                <a:cs typeface="Times New Roman"/>
              </a:rPr>
              <a:t>.</a:t>
            </a: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pdb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46979" y="2902712"/>
            <a:ext cx="9671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4</a:t>
            </a:r>
            <a:r>
              <a:rPr sz="2000" b="1" spc="5" dirty="0">
                <a:solidFill>
                  <a:srgbClr val="FFFF00"/>
                </a:solidFill>
                <a:latin typeface="Times New Roman"/>
                <a:cs typeface="Times New Roman"/>
              </a:rPr>
              <a:t>b</a:t>
            </a: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c</a:t>
            </a:r>
            <a:r>
              <a:rPr sz="20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l</a:t>
            </a: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.pdb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924038" y="2902712"/>
            <a:ext cx="10661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1mbl.pdb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99516" y="5573267"/>
            <a:ext cx="1667510" cy="504825"/>
            <a:chOff x="699516" y="5573267"/>
            <a:chExt cx="1667510" cy="504825"/>
          </a:xfrm>
        </p:grpSpPr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9516" y="5573267"/>
              <a:ext cx="600456" cy="50444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91540" y="5579363"/>
              <a:ext cx="493776" cy="49834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76884" y="5573267"/>
              <a:ext cx="576072" cy="50444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44524" y="5579363"/>
              <a:ext cx="510539" cy="49834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46632" y="5579363"/>
              <a:ext cx="1120140" cy="49834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877011" y="5655970"/>
            <a:ext cx="1285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C000"/>
                </a:solidFill>
                <a:latin typeface="Symbol"/>
                <a:cs typeface="Symbol"/>
              </a:rPr>
              <a:t></a:t>
            </a:r>
            <a:r>
              <a:rPr sz="2400" spc="5" dirty="0">
                <a:solidFill>
                  <a:srgbClr val="FFC000"/>
                </a:solidFill>
                <a:latin typeface="Times New Roman"/>
                <a:cs typeface="Times New Roman"/>
              </a:rPr>
              <a:t>/</a:t>
            </a:r>
            <a:r>
              <a:rPr sz="2400" spc="5" dirty="0">
                <a:solidFill>
                  <a:srgbClr val="FFC000"/>
                </a:solidFill>
                <a:latin typeface="Symbol"/>
                <a:cs typeface="Symbol"/>
              </a:rPr>
              <a:t></a:t>
            </a:r>
            <a:r>
              <a:rPr sz="2400" dirty="0">
                <a:solidFill>
                  <a:srgbClr val="FFC000"/>
                </a:solidFill>
                <a:latin typeface="Times New Roman"/>
                <a:cs typeface="Times New Roman"/>
              </a:rPr>
              <a:t>-barrel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745991" y="5573267"/>
            <a:ext cx="1391920" cy="504825"/>
            <a:chOff x="3745991" y="5573267"/>
            <a:chExt cx="1391920" cy="504825"/>
          </a:xfrm>
        </p:grpSpPr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745991" y="5573267"/>
              <a:ext cx="576072" cy="50444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913631" y="5579363"/>
              <a:ext cx="510539" cy="49834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015739" y="5579363"/>
              <a:ext cx="1121664" cy="498348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3924680" y="5655970"/>
            <a:ext cx="1007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C000"/>
                </a:solidFill>
                <a:latin typeface="Symbol"/>
                <a:cs typeface="Symbol"/>
              </a:rPr>
              <a:t></a:t>
            </a:r>
            <a:r>
              <a:rPr sz="2400" dirty="0">
                <a:solidFill>
                  <a:srgbClr val="FFC000"/>
                </a:solidFill>
                <a:latin typeface="Times New Roman"/>
                <a:cs typeface="Times New Roman"/>
              </a:rPr>
              <a:t>-barrel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348984" y="5573267"/>
            <a:ext cx="2108200" cy="504825"/>
            <a:chOff x="6348984" y="5573267"/>
            <a:chExt cx="2108200" cy="504825"/>
          </a:xfrm>
        </p:grpSpPr>
        <p:pic>
          <p:nvPicPr>
            <p:cNvPr id="33" name="object 3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348984" y="5573267"/>
              <a:ext cx="600456" cy="50444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541008" y="5579363"/>
              <a:ext cx="493775" cy="49834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626352" y="5573267"/>
              <a:ext cx="576072" cy="50444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793992" y="5579363"/>
              <a:ext cx="510540" cy="49834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896100" y="5579363"/>
              <a:ext cx="1560576" cy="498348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6528307" y="5655970"/>
            <a:ext cx="1724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C000"/>
                </a:solidFill>
                <a:latin typeface="Symbol"/>
                <a:cs typeface="Symbol"/>
              </a:rPr>
              <a:t></a:t>
            </a:r>
            <a:r>
              <a:rPr sz="2400" spc="-5" dirty="0">
                <a:solidFill>
                  <a:srgbClr val="FFC000"/>
                </a:solidFill>
                <a:latin typeface="Times New Roman"/>
                <a:cs typeface="Times New Roman"/>
              </a:rPr>
              <a:t>/</a:t>
            </a:r>
            <a:r>
              <a:rPr sz="2400" spc="-5" dirty="0">
                <a:solidFill>
                  <a:srgbClr val="FFC000"/>
                </a:solidFill>
                <a:latin typeface="Symbol"/>
                <a:cs typeface="Symbol"/>
              </a:rPr>
              <a:t></a:t>
            </a:r>
            <a:r>
              <a:rPr sz="2400" spc="-5" dirty="0">
                <a:solidFill>
                  <a:srgbClr val="FFC000"/>
                </a:solidFill>
                <a:latin typeface="Times New Roman"/>
                <a:cs typeface="Times New Roman"/>
              </a:rPr>
              <a:t>-sandwich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764844" y="563321"/>
            <a:ext cx="31997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85" dirty="0">
                <a:latin typeface="Times New Roman"/>
                <a:cs typeface="Times New Roman"/>
              </a:rPr>
              <a:t>PROTEIN</a:t>
            </a:r>
            <a:r>
              <a:rPr sz="3200" b="1" spc="-110" dirty="0">
                <a:latin typeface="Times New Roman"/>
                <a:cs typeface="Times New Roman"/>
              </a:rPr>
              <a:t> </a:t>
            </a:r>
            <a:r>
              <a:rPr sz="3200" b="1" spc="30" dirty="0">
                <a:latin typeface="Times New Roman"/>
                <a:cs typeface="Times New Roman"/>
              </a:rPr>
              <a:t>FOLD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3" name="Date Placeholder 4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630"/>
              </a:lnSpc>
            </a:pPr>
            <a:fld id="{651F903B-43EB-48BE-977A-D7F2315E7F78}" type="datetime1">
              <a:rPr lang="en-US" smtClean="0"/>
              <a:t>5/6/2021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668" y="842899"/>
            <a:ext cx="40043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80" dirty="0">
                <a:latin typeface="Times New Roman"/>
                <a:cs typeface="Times New Roman"/>
              </a:rPr>
              <a:t>PROTEIN</a:t>
            </a:r>
            <a:r>
              <a:rPr sz="3200" b="1" spc="-50" dirty="0">
                <a:latin typeface="Times New Roman"/>
                <a:cs typeface="Times New Roman"/>
              </a:rPr>
              <a:t> </a:t>
            </a:r>
            <a:r>
              <a:rPr sz="3200" b="1" spc="55" dirty="0">
                <a:latin typeface="Times New Roman"/>
                <a:cs typeface="Times New Roman"/>
              </a:rPr>
              <a:t>FOLDING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4416" y="2504059"/>
            <a:ext cx="7910830" cy="2000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0322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Protein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folding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=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searching</a:t>
            </a:r>
            <a:r>
              <a:rPr sz="24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CC66FF"/>
                </a:solidFill>
                <a:latin typeface="Microsoft Sans Serif"/>
                <a:cs typeface="Microsoft Sans Serif"/>
              </a:rPr>
              <a:t>conformation</a:t>
            </a:r>
            <a:r>
              <a:rPr sz="2400" spc="45" dirty="0">
                <a:solidFill>
                  <a:srgbClr val="CC66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having </a:t>
            </a:r>
            <a:r>
              <a:rPr sz="2400" spc="-6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CC66FF"/>
                </a:solidFill>
                <a:latin typeface="Microsoft Sans Serif"/>
                <a:cs typeface="Microsoft Sans Serif"/>
              </a:rPr>
              <a:t>minimum</a:t>
            </a:r>
            <a:r>
              <a:rPr sz="2400" spc="25" dirty="0">
                <a:solidFill>
                  <a:srgbClr val="CC66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CC66FF"/>
                </a:solidFill>
                <a:latin typeface="Microsoft Sans Serif"/>
                <a:cs typeface="Microsoft Sans Serif"/>
              </a:rPr>
              <a:t>energy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Microsoft Sans Serif"/>
              <a:buChar char="•"/>
            </a:pPr>
            <a:endParaRPr sz="3550">
              <a:latin typeface="Microsoft Sans Serif"/>
              <a:cs typeface="Microsoft Sans Serif"/>
            </a:endParaRPr>
          </a:p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Thus,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fold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recognition</a:t>
            </a:r>
            <a:r>
              <a:rPr sz="24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essentially</a:t>
            </a:r>
            <a:r>
              <a:rPr sz="24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finding</a:t>
            </a:r>
            <a:r>
              <a:rPr sz="24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4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CC66FF"/>
                </a:solidFill>
                <a:latin typeface="Microsoft Sans Serif"/>
                <a:cs typeface="Microsoft Sans Serif"/>
              </a:rPr>
              <a:t>best</a:t>
            </a:r>
            <a:r>
              <a:rPr sz="2400" spc="25" dirty="0">
                <a:solidFill>
                  <a:srgbClr val="CC66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CC66FF"/>
                </a:solidFill>
                <a:latin typeface="Microsoft Sans Serif"/>
                <a:cs typeface="Microsoft Sans Serif"/>
              </a:rPr>
              <a:t>fit</a:t>
            </a:r>
            <a:r>
              <a:rPr sz="2400" spc="15" dirty="0">
                <a:solidFill>
                  <a:srgbClr val="CC66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2400" spc="-6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sequence</a:t>
            </a:r>
            <a:r>
              <a:rPr sz="24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set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candidate</a:t>
            </a:r>
            <a:r>
              <a:rPr sz="24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folds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>
          <a:xfrm>
            <a:off x="2931414" y="6073438"/>
            <a:ext cx="2972435" cy="222884"/>
          </a:xfrm>
        </p:spPr>
        <p:txBody>
          <a:bodyPr/>
          <a:lstStyle/>
          <a:p>
            <a:pPr marL="12700">
              <a:lnSpc>
                <a:spcPts val="1630"/>
              </a:lnSpc>
            </a:pPr>
            <a:fld id="{449BF3E9-4F6C-43C7-AF21-E6E6075E422D}" type="datetime1">
              <a:rPr lang="en-US" smtClean="0"/>
              <a:t>5/6/2021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1127</Words>
  <Application>Microsoft Office PowerPoint</Application>
  <PresentationFormat>On-screen Show (4:3)</PresentationFormat>
  <Paragraphs>369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Arial</vt:lpstr>
      <vt:lpstr>Calibri</vt:lpstr>
      <vt:lpstr>Courier New</vt:lpstr>
      <vt:lpstr>Georgia</vt:lpstr>
      <vt:lpstr>Microsoft Sans Serif</vt:lpstr>
      <vt:lpstr>Symbol</vt:lpstr>
      <vt:lpstr>Tahoma</vt:lpstr>
      <vt:lpstr>Times New Roman</vt:lpstr>
      <vt:lpstr>Wingdings</vt:lpstr>
      <vt:lpstr>Office Theme</vt:lpstr>
      <vt:lpstr>PROTEIN  THREADING</vt:lpstr>
      <vt:lpstr>CONTENTS</vt:lpstr>
      <vt:lpstr>Protein Structure Basics</vt:lpstr>
      <vt:lpstr>Protein Structure Prediction Methods</vt:lpstr>
      <vt:lpstr>Protein Modeling Methods</vt:lpstr>
      <vt:lpstr>Protein Structure Prediction</vt:lpstr>
      <vt:lpstr>BASIS OF THREADING</vt:lpstr>
      <vt:lpstr>PROTEIN FOLD</vt:lpstr>
      <vt:lpstr>PROTEIN FOLDING</vt:lpstr>
      <vt:lpstr>Factors in protein folding</vt:lpstr>
      <vt:lpstr>THREADING</vt:lpstr>
      <vt:lpstr>Why is it called threading ?</vt:lpstr>
      <vt:lpstr>PowerPoint Presentation</vt:lpstr>
      <vt:lpstr>PowerPoint Presentation</vt:lpstr>
      <vt:lpstr>BASIC IDEA of Threading:</vt:lpstr>
      <vt:lpstr>ATTWV....PRKSCT</vt:lpstr>
      <vt:lpstr>Sequence Pred. Sec. Struc.  Pred. accesibility</vt:lpstr>
      <vt:lpstr>Threading: BASIC STRATEGY</vt:lpstr>
      <vt:lpstr>Protein Threading</vt:lpstr>
      <vt:lpstr>PowerPoint Presentation</vt:lpstr>
      <vt:lpstr>INPUT/OUTPUT of Threading</vt:lpstr>
      <vt:lpstr>Input:</vt:lpstr>
      <vt:lpstr>Considerations (From Sequence)</vt:lpstr>
      <vt:lpstr>Four major components of  Threading:</vt:lpstr>
      <vt:lpstr>PowerPoint Presentation</vt:lpstr>
      <vt:lpstr>TWO APPROACHES</vt:lpstr>
      <vt:lpstr>DBM</vt:lpstr>
      <vt:lpstr>PBM</vt:lpstr>
      <vt:lpstr>Scoring Schemes for Sequence-&gt;Structure  Alignments</vt:lpstr>
      <vt:lpstr>PowerPoint Presentation</vt:lpstr>
      <vt:lpstr>Formal Statement of the Protein Threading  Problem</vt:lpstr>
      <vt:lpstr>PowerPoint Presentation</vt:lpstr>
      <vt:lpstr>PowerPoint Presentation</vt:lpstr>
      <vt:lpstr>PowerPoint Presentation</vt:lpstr>
      <vt:lpstr>PowerPoint Presentation</vt:lpstr>
      <vt:lpstr>COMPUTATIONAL COMPLEXITY of Finding an Optimal Alignment</vt:lpstr>
      <vt:lpstr>Thus all protein threading approaches can be divided  into four groups:</vt:lpstr>
      <vt:lpstr>PERFORMANCE of Protein Threading Systems</vt:lpstr>
      <vt:lpstr>The Protein Folding or Threading Problem</vt:lpstr>
      <vt:lpstr>LIMITATIONS</vt:lpstr>
      <vt:lpstr>Much room for IMPROVEMENT in all areas of protein  threading e.g.:</vt:lpstr>
      <vt:lpstr>RESOURCES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Threading</dc:title>
  <dc:creator>zhangroup</dc:creator>
  <cp:lastModifiedBy>Hiren Kose</cp:lastModifiedBy>
  <cp:revision>1</cp:revision>
  <dcterms:created xsi:type="dcterms:W3CDTF">2021-05-06T17:50:11Z</dcterms:created>
  <dcterms:modified xsi:type="dcterms:W3CDTF">2021-05-06T18:02:20Z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2015-07-20T00:00:00Z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2021-05-06T00:00:00Z</vt:filetime>
  </property>
</Properties>
</file>