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996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996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996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5670" y="202438"/>
            <a:ext cx="7512659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996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3125" y="1647140"/>
            <a:ext cx="7597749" cy="4696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737" y="63500"/>
            <a:ext cx="9027160" cy="6704330"/>
            <a:chOff x="58737" y="63500"/>
            <a:chExt cx="9027160" cy="67043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87" y="69850"/>
              <a:ext cx="9013888" cy="66913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087" y="69850"/>
              <a:ext cx="9014460" cy="6691630"/>
            </a:xfrm>
            <a:custGeom>
              <a:avLst/>
              <a:gdLst/>
              <a:ahLst/>
              <a:cxnLst/>
              <a:rect l="l" t="t" r="r" b="b"/>
              <a:pathLst>
                <a:path w="9014460" h="6691630">
                  <a:moveTo>
                    <a:pt x="0" y="329819"/>
                  </a:moveTo>
                  <a:lnTo>
                    <a:pt x="3576" y="281088"/>
                  </a:lnTo>
                  <a:lnTo>
                    <a:pt x="13964" y="234576"/>
                  </a:lnTo>
                  <a:lnTo>
                    <a:pt x="30653" y="190791"/>
                  </a:lnTo>
                  <a:lnTo>
                    <a:pt x="53135" y="150245"/>
                  </a:lnTo>
                  <a:lnTo>
                    <a:pt x="80898" y="113448"/>
                  </a:lnTo>
                  <a:lnTo>
                    <a:pt x="113432" y="80911"/>
                  </a:lnTo>
                  <a:lnTo>
                    <a:pt x="150228" y="53144"/>
                  </a:lnTo>
                  <a:lnTo>
                    <a:pt x="190774" y="30660"/>
                  </a:lnTo>
                  <a:lnTo>
                    <a:pt x="234562" y="13967"/>
                  </a:lnTo>
                  <a:lnTo>
                    <a:pt x="281080" y="3576"/>
                  </a:lnTo>
                  <a:lnTo>
                    <a:pt x="329819" y="0"/>
                  </a:lnTo>
                  <a:lnTo>
                    <a:pt x="8684069" y="0"/>
                  </a:lnTo>
                  <a:lnTo>
                    <a:pt x="8732796" y="3576"/>
                  </a:lnTo>
                  <a:lnTo>
                    <a:pt x="8779301" y="13967"/>
                  </a:lnTo>
                  <a:lnTo>
                    <a:pt x="8823074" y="30660"/>
                  </a:lnTo>
                  <a:lnTo>
                    <a:pt x="8863605" y="53144"/>
                  </a:lnTo>
                  <a:lnTo>
                    <a:pt x="8900385" y="80911"/>
                  </a:lnTo>
                  <a:lnTo>
                    <a:pt x="8932905" y="113448"/>
                  </a:lnTo>
                  <a:lnTo>
                    <a:pt x="8960654" y="150245"/>
                  </a:lnTo>
                  <a:lnTo>
                    <a:pt x="8983124" y="190791"/>
                  </a:lnTo>
                  <a:lnTo>
                    <a:pt x="8999805" y="234576"/>
                  </a:lnTo>
                  <a:lnTo>
                    <a:pt x="9010187" y="281088"/>
                  </a:lnTo>
                  <a:lnTo>
                    <a:pt x="9013761" y="329819"/>
                  </a:lnTo>
                  <a:lnTo>
                    <a:pt x="9013888" y="6361493"/>
                  </a:lnTo>
                  <a:lnTo>
                    <a:pt x="9010187" y="6410232"/>
                  </a:lnTo>
                  <a:lnTo>
                    <a:pt x="8999805" y="6456750"/>
                  </a:lnTo>
                  <a:lnTo>
                    <a:pt x="8983124" y="6500537"/>
                  </a:lnTo>
                  <a:lnTo>
                    <a:pt x="8960654" y="6541083"/>
                  </a:lnTo>
                  <a:lnTo>
                    <a:pt x="8932905" y="6577879"/>
                  </a:lnTo>
                  <a:lnTo>
                    <a:pt x="8900385" y="6610413"/>
                  </a:lnTo>
                  <a:lnTo>
                    <a:pt x="8863605" y="6638176"/>
                  </a:lnTo>
                  <a:lnTo>
                    <a:pt x="8823074" y="6660657"/>
                  </a:lnTo>
                  <a:lnTo>
                    <a:pt x="8779301" y="6677347"/>
                  </a:lnTo>
                  <a:lnTo>
                    <a:pt x="8732796" y="6687735"/>
                  </a:lnTo>
                  <a:lnTo>
                    <a:pt x="8684069" y="6691311"/>
                  </a:lnTo>
                  <a:lnTo>
                    <a:pt x="329819" y="6691312"/>
                  </a:lnTo>
                  <a:lnTo>
                    <a:pt x="281080" y="6687735"/>
                  </a:lnTo>
                  <a:lnTo>
                    <a:pt x="234562" y="6677347"/>
                  </a:lnTo>
                  <a:lnTo>
                    <a:pt x="190774" y="6660657"/>
                  </a:lnTo>
                  <a:lnTo>
                    <a:pt x="150228" y="6638176"/>
                  </a:lnTo>
                  <a:lnTo>
                    <a:pt x="113432" y="6610413"/>
                  </a:lnTo>
                  <a:lnTo>
                    <a:pt x="80898" y="6577879"/>
                  </a:lnTo>
                  <a:lnTo>
                    <a:pt x="53135" y="6541083"/>
                  </a:lnTo>
                  <a:lnTo>
                    <a:pt x="30654" y="6500537"/>
                  </a:lnTo>
                  <a:lnTo>
                    <a:pt x="13964" y="6456750"/>
                  </a:lnTo>
                  <a:lnTo>
                    <a:pt x="3576" y="6410232"/>
                  </a:lnTo>
                  <a:lnTo>
                    <a:pt x="1" y="6361493"/>
                  </a:lnTo>
                  <a:lnTo>
                    <a:pt x="0" y="3298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500" y="1397000"/>
              <a:ext cx="9020175" cy="120650"/>
            </a:xfrm>
            <a:custGeom>
              <a:avLst/>
              <a:gdLst/>
              <a:ahLst/>
              <a:cxnLst/>
              <a:rect l="l" t="t" r="r" b="b"/>
              <a:pathLst>
                <a:path w="9020175" h="120650">
                  <a:moveTo>
                    <a:pt x="9020175" y="0"/>
                  </a:moveTo>
                  <a:lnTo>
                    <a:pt x="0" y="0"/>
                  </a:lnTo>
                  <a:lnTo>
                    <a:pt x="0" y="120650"/>
                  </a:lnTo>
                  <a:lnTo>
                    <a:pt x="9020175" y="120650"/>
                  </a:lnTo>
                  <a:lnTo>
                    <a:pt x="9020175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00" y="2976498"/>
              <a:ext cx="9020175" cy="111125"/>
            </a:xfrm>
            <a:custGeom>
              <a:avLst/>
              <a:gdLst/>
              <a:ahLst/>
              <a:cxnLst/>
              <a:rect l="l" t="t" r="r" b="b"/>
              <a:pathLst>
                <a:path w="9020175" h="111125">
                  <a:moveTo>
                    <a:pt x="9020175" y="0"/>
                  </a:moveTo>
                  <a:lnTo>
                    <a:pt x="0" y="0"/>
                  </a:lnTo>
                  <a:lnTo>
                    <a:pt x="0" y="111125"/>
                  </a:lnTo>
                  <a:lnTo>
                    <a:pt x="9020175" y="111125"/>
                  </a:lnTo>
                  <a:lnTo>
                    <a:pt x="9020175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74394" y="3993260"/>
            <a:ext cx="6169406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4545" algn="l"/>
              </a:tabLst>
            </a:pPr>
            <a:r>
              <a:rPr lang="en-US" sz="2400" b="1" spc="-365" dirty="0" smtClean="0">
                <a:solidFill>
                  <a:srgbClr val="9B2C1F"/>
                </a:solidFill>
                <a:latin typeface="Arial"/>
                <a:cs typeface="Arial"/>
              </a:rPr>
              <a:t>Aparna  </a:t>
            </a:r>
            <a:r>
              <a:rPr lang="en-US" sz="2400" b="1" spc="-365" dirty="0" err="1" smtClean="0">
                <a:solidFill>
                  <a:srgbClr val="9B2C1F"/>
                </a:solidFill>
                <a:latin typeface="Arial"/>
                <a:cs typeface="Arial"/>
              </a:rPr>
              <a:t>Patil</a:t>
            </a:r>
            <a:r>
              <a:rPr lang="en-US" sz="2400" b="1" spc="-365" dirty="0" smtClean="0">
                <a:solidFill>
                  <a:srgbClr val="9B2C1F"/>
                </a:solidFill>
                <a:latin typeface="Arial"/>
                <a:cs typeface="Arial"/>
              </a:rPr>
              <a:t>   Kose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4545" algn="l"/>
              </a:tabLst>
            </a:pPr>
            <a:r>
              <a:rPr sz="2400" b="1" spc="-220" dirty="0" smtClean="0">
                <a:solidFill>
                  <a:srgbClr val="9B2C1F"/>
                </a:solidFill>
                <a:latin typeface="Arial"/>
                <a:cs typeface="Arial"/>
              </a:rPr>
              <a:t>Lecturer</a:t>
            </a:r>
            <a:r>
              <a:rPr sz="2400" b="1" spc="-220" dirty="0">
                <a:solidFill>
                  <a:srgbClr val="9B2C1F"/>
                </a:solidFill>
                <a:latin typeface="Arial"/>
                <a:cs typeface="Arial"/>
              </a:rPr>
              <a:t>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220" dirty="0">
                <a:solidFill>
                  <a:srgbClr val="9B2C1F"/>
                </a:solidFill>
                <a:latin typeface="Arial"/>
                <a:cs typeface="Arial"/>
              </a:rPr>
              <a:t>Bioinformatics</a:t>
            </a:r>
            <a:r>
              <a:rPr sz="2400" b="1" spc="-13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315" dirty="0">
                <a:solidFill>
                  <a:srgbClr val="9B2C1F"/>
                </a:solidFill>
                <a:latin typeface="Arial"/>
                <a:cs typeface="Arial"/>
              </a:rPr>
              <a:t>D</a:t>
            </a:r>
            <a:r>
              <a:rPr sz="2400" b="1" spc="-250" dirty="0">
                <a:solidFill>
                  <a:srgbClr val="9B2C1F"/>
                </a:solidFill>
                <a:latin typeface="Arial"/>
                <a:cs typeface="Arial"/>
              </a:rPr>
              <a:t>e</a:t>
            </a:r>
            <a:r>
              <a:rPr sz="2400" b="1" spc="-175" dirty="0">
                <a:solidFill>
                  <a:srgbClr val="9B2C1F"/>
                </a:solidFill>
                <a:latin typeface="Arial"/>
                <a:cs typeface="Arial"/>
              </a:rPr>
              <a:t>pt.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500" y="1517650"/>
            <a:ext cx="9020175" cy="145923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8100" rIns="0" bIns="0" rtlCol="0">
            <a:spAutoFit/>
          </a:bodyPr>
          <a:lstStyle/>
          <a:p>
            <a:pPr marL="2386330" marR="1765935" indent="-616585">
              <a:lnSpc>
                <a:spcPct val="101899"/>
              </a:lnSpc>
              <a:spcBef>
                <a:spcPts val="300"/>
              </a:spcBef>
            </a:pPr>
            <a:r>
              <a:rPr b="1" spc="-5" dirty="0">
                <a:solidFill>
                  <a:srgbClr val="FFFFFF"/>
                </a:solidFill>
                <a:latin typeface="Georgia"/>
                <a:cs typeface="Georgia"/>
              </a:rPr>
              <a:t>PROTEIN</a:t>
            </a:r>
            <a:r>
              <a:rPr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b="1" dirty="0">
                <a:solidFill>
                  <a:srgbClr val="FFFFFF"/>
                </a:solidFill>
                <a:latin typeface="Georgia"/>
                <a:cs typeface="Georgia"/>
              </a:rPr>
              <a:t>STRUCTURE </a:t>
            </a:r>
            <a:r>
              <a:rPr b="1" spc="-89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b="1" spc="-5" dirty="0">
                <a:solidFill>
                  <a:srgbClr val="FFFFFF"/>
                </a:solidFill>
                <a:latin typeface="Georgia"/>
                <a:cs typeface="Georgia"/>
              </a:rPr>
              <a:t>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127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C</a:t>
            </a:r>
            <a:r>
              <a:rPr sz="4000" spc="-5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A</a:t>
            </a:r>
            <a:r>
              <a:rPr sz="4000" spc="-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TH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0095" y="6314643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10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1414017"/>
            <a:ext cx="7585075" cy="4125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375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0" dirty="0">
                <a:latin typeface="Times New Roman"/>
                <a:cs typeface="Times New Roman"/>
              </a:rPr>
              <a:t>CATH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database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classification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protein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domains.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165"/>
              </a:spcBef>
              <a:buClr>
                <a:srgbClr val="D24717"/>
              </a:buClr>
              <a:buSzPct val="84375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Sequences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information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Structural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&amp;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properties.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354965" marR="1884045" indent="-342900">
              <a:lnSpc>
                <a:spcPct val="100000"/>
              </a:lnSpc>
              <a:spcBef>
                <a:spcPts val="1170"/>
              </a:spcBef>
              <a:buClr>
                <a:srgbClr val="D24717"/>
              </a:buClr>
              <a:buSzPct val="84375"/>
              <a:buFont typeface="Arial MT"/>
              <a:buChar char="•"/>
              <a:tabLst>
                <a:tab pos="403860" algn="l"/>
                <a:tab pos="404495" algn="l"/>
              </a:tabLst>
            </a:pPr>
            <a:r>
              <a:rPr dirty="0"/>
              <a:t>	</a:t>
            </a:r>
            <a:r>
              <a:rPr sz="1600" spc="-10" dirty="0">
                <a:latin typeface="Times New Roman"/>
                <a:cs typeface="Times New Roman"/>
              </a:rPr>
              <a:t>Domains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classified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hierarchical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scheme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main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a]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Class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(C)</a:t>
            </a:r>
            <a:endParaRPr sz="1600">
              <a:latin typeface="Times New Roman"/>
              <a:cs typeface="Times New Roman"/>
            </a:endParaRPr>
          </a:p>
          <a:p>
            <a:pPr marL="354965" marR="566356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b]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Architect</a:t>
            </a:r>
            <a:r>
              <a:rPr sz="1600" dirty="0">
                <a:latin typeface="Times New Roman"/>
                <a:cs typeface="Times New Roman"/>
              </a:rPr>
              <a:t>u</a:t>
            </a:r>
            <a:r>
              <a:rPr sz="1600" spc="-5" dirty="0">
                <a:latin typeface="Times New Roman"/>
                <a:cs typeface="Times New Roman"/>
              </a:rPr>
              <a:t>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(A)  c]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Topology </a:t>
            </a:r>
            <a:r>
              <a:rPr sz="1600" spc="-5" dirty="0">
                <a:latin typeface="Times New Roman"/>
                <a:cs typeface="Times New Roman"/>
              </a:rPr>
              <a:t>(T)</a:t>
            </a:r>
            <a:endParaRPr sz="1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d]</a:t>
            </a:r>
            <a:r>
              <a:rPr sz="1600" spc="-10" dirty="0">
                <a:latin typeface="Times New Roman"/>
                <a:cs typeface="Times New Roman"/>
              </a:rPr>
              <a:t> Homologous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Super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family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(H)</a:t>
            </a:r>
            <a:endParaRPr sz="16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C-level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categories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–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Mainly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alpha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mainly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mixed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alpha-beta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165"/>
              </a:spcBef>
              <a:buClr>
                <a:srgbClr val="D24717"/>
              </a:buClr>
              <a:buSzPct val="84375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A-level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Groups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domains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according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general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orientation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secondary</a:t>
            </a:r>
            <a:r>
              <a:rPr sz="1600" spc="4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structures.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400685" indent="-388620">
              <a:lnSpc>
                <a:spcPct val="100000"/>
              </a:lnSpc>
              <a:spcBef>
                <a:spcPts val="1170"/>
              </a:spcBef>
              <a:buClr>
                <a:srgbClr val="D24717"/>
              </a:buClr>
              <a:buSzPct val="84375"/>
              <a:buFont typeface="Arial MT"/>
              <a:buChar char="•"/>
              <a:tabLst>
                <a:tab pos="400685" algn="l"/>
                <a:tab pos="401320" algn="l"/>
              </a:tabLst>
            </a:pPr>
            <a:r>
              <a:rPr sz="1600" spc="-25" dirty="0">
                <a:latin typeface="Times New Roman"/>
                <a:cs typeface="Times New Roman"/>
              </a:rPr>
              <a:t>T-level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Describes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connectivity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secondary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structures.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5910783"/>
            <a:ext cx="719200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375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H-level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Combination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sequence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similarity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&amp;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measure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structural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similarity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obtained from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dynamic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programming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5951" y="514350"/>
            <a:ext cx="3051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100"/>
              </a:spcBef>
              <a:buChar char="-"/>
              <a:tabLst>
                <a:tab pos="431800" algn="l"/>
                <a:tab pos="432434" algn="l"/>
              </a:tabLs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&gt;=</a:t>
            </a:r>
            <a:r>
              <a:rPr sz="18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35%</a:t>
            </a:r>
            <a:r>
              <a:rPr sz="18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sequence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similarity.</a:t>
            </a:r>
            <a:endParaRPr sz="1800">
              <a:latin typeface="Times New Roman"/>
              <a:cs typeface="Times New Roman"/>
            </a:endParaRPr>
          </a:p>
          <a:p>
            <a:pPr marL="412115" indent="-361950">
              <a:lnSpc>
                <a:spcPct val="100000"/>
              </a:lnSpc>
              <a:buChar char="-"/>
              <a:tabLst>
                <a:tab pos="412115" algn="l"/>
                <a:tab pos="412750" algn="l"/>
              </a:tabLs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&gt;=</a:t>
            </a:r>
            <a:r>
              <a:rPr sz="18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60%</a:t>
            </a:r>
            <a:r>
              <a:rPr sz="18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sequence</a:t>
            </a:r>
            <a:r>
              <a:rPr sz="18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similarity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39648"/>
            <a:ext cx="288036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3333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dirty="0">
                <a:latin typeface="Times New Roman"/>
                <a:cs typeface="Times New Roman"/>
              </a:rPr>
              <a:t>Further Classification :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Sequence </a:t>
            </a:r>
            <a:r>
              <a:rPr sz="1800" spc="-5" dirty="0">
                <a:latin typeface="Times New Roman"/>
                <a:cs typeface="Times New Roman"/>
              </a:rPr>
              <a:t>Family </a:t>
            </a:r>
            <a:r>
              <a:rPr sz="1800" dirty="0">
                <a:latin typeface="Times New Roman"/>
                <a:cs typeface="Times New Roman"/>
              </a:rPr>
              <a:t>(S35)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Orthologous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Family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(S60)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 </a:t>
            </a:r>
            <a:r>
              <a:rPr sz="1800" spc="-5" dirty="0">
                <a:latin typeface="Times New Roman"/>
                <a:cs typeface="Times New Roman"/>
              </a:rPr>
              <a:t>domain </a:t>
            </a:r>
            <a:r>
              <a:rPr sz="1800" dirty="0">
                <a:latin typeface="Times New Roman"/>
                <a:cs typeface="Times New Roman"/>
              </a:rPr>
              <a:t>(S95) *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Identical </a:t>
            </a:r>
            <a:r>
              <a:rPr sz="1800" spc="-5" dirty="0">
                <a:latin typeface="Times New Roman"/>
                <a:cs typeface="Times New Roman"/>
              </a:rPr>
              <a:t>domain </a:t>
            </a:r>
            <a:r>
              <a:rPr sz="1800" dirty="0">
                <a:latin typeface="Times New Roman"/>
                <a:cs typeface="Times New Roman"/>
              </a:rPr>
              <a:t>(S100)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Domain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4239" y="1062990"/>
            <a:ext cx="30937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61950">
              <a:lnSpc>
                <a:spcPct val="100000"/>
              </a:lnSpc>
              <a:spcBef>
                <a:spcPts val="100"/>
              </a:spcBef>
              <a:buChar char="-"/>
              <a:tabLst>
                <a:tab pos="393700" algn="l"/>
                <a:tab pos="394335" algn="l"/>
              </a:tabLst>
            </a:pPr>
            <a:r>
              <a:rPr sz="1800" dirty="0">
                <a:latin typeface="Times New Roman"/>
                <a:cs typeface="Times New Roman"/>
              </a:rPr>
              <a:t>&gt;=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95%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sequence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similarity</a:t>
            </a:r>
            <a:endParaRPr sz="1800">
              <a:latin typeface="Times New Roman"/>
              <a:cs typeface="Times New Roman"/>
            </a:endParaRPr>
          </a:p>
          <a:p>
            <a:pPr marL="718185" indent="-706120">
              <a:lnSpc>
                <a:spcPct val="100000"/>
              </a:lnSpc>
              <a:buChar char="-"/>
              <a:tabLst>
                <a:tab pos="718185" algn="l"/>
                <a:tab pos="718820" algn="l"/>
              </a:tabLst>
            </a:pPr>
            <a:r>
              <a:rPr sz="1800" dirty="0">
                <a:latin typeface="Times New Roman"/>
                <a:cs typeface="Times New Roman"/>
              </a:rPr>
              <a:t>100%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sequence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similarity</a:t>
            </a:r>
            <a:endParaRPr sz="1800">
              <a:latin typeface="Times New Roman"/>
              <a:cs typeface="Times New Roman"/>
            </a:endParaRPr>
          </a:p>
          <a:p>
            <a:pPr marL="1346200" indent="-1334135">
              <a:lnSpc>
                <a:spcPct val="100000"/>
              </a:lnSpc>
              <a:buChar char="-"/>
              <a:tabLst>
                <a:tab pos="1346200" algn="l"/>
                <a:tab pos="1346835" algn="l"/>
              </a:tabLst>
            </a:pPr>
            <a:r>
              <a:rPr sz="1800" dirty="0">
                <a:latin typeface="Times New Roman"/>
                <a:cs typeface="Times New Roman"/>
              </a:rPr>
              <a:t>Unique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domains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12923"/>
            <a:ext cx="1765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3333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dirty="0">
                <a:latin typeface="Times New Roman"/>
                <a:cs typeface="Times New Roman"/>
              </a:rPr>
              <a:t>Coding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748785"/>
            <a:ext cx="8067040" cy="1988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55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endParaRPr sz="15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Segoe UI Symbol"/>
              <a:cs typeface="Segoe UI Symbol"/>
            </a:endParaRPr>
          </a:p>
          <a:p>
            <a:pPr marL="285115" marR="508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Domain </a:t>
            </a:r>
            <a:r>
              <a:rPr sz="1800" dirty="0">
                <a:latin typeface="Times New Roman"/>
                <a:cs typeface="Times New Roman"/>
              </a:rPr>
              <a:t>codes (e.g. 1nr3A00) are broken up </a:t>
            </a:r>
            <a:r>
              <a:rPr sz="1800" spc="-5" dirty="0">
                <a:latin typeface="Times New Roman"/>
                <a:cs typeface="Times New Roman"/>
              </a:rPr>
              <a:t>as follows: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first </a:t>
            </a:r>
            <a:r>
              <a:rPr sz="1800" dirty="0">
                <a:latin typeface="Times New Roman"/>
                <a:cs typeface="Times New Roman"/>
              </a:rPr>
              <a:t>4 letters/numbers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domains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pdb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letter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after than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refers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polypeptide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domain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are looking at and the last two </a:t>
            </a:r>
            <a:r>
              <a:rPr sz="1800" spc="-5" dirty="0">
                <a:latin typeface="Times New Roman"/>
                <a:cs typeface="Times New Roman"/>
              </a:rPr>
              <a:t>numbers </a:t>
            </a:r>
            <a:r>
              <a:rPr sz="1800" dirty="0">
                <a:latin typeface="Times New Roman"/>
                <a:cs typeface="Times New Roman"/>
              </a:rPr>
              <a:t>refer to the </a:t>
            </a:r>
            <a:r>
              <a:rPr sz="1800" spc="-5" dirty="0">
                <a:latin typeface="Times New Roman"/>
                <a:cs typeface="Times New Roman"/>
              </a:rPr>
              <a:t>domain </a:t>
            </a:r>
            <a:r>
              <a:rPr sz="1800" spc="-15" dirty="0">
                <a:latin typeface="Times New Roman"/>
                <a:cs typeface="Times New Roman"/>
              </a:rPr>
              <a:t>number. 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the case of a protein chain </a:t>
            </a:r>
            <a:r>
              <a:rPr sz="1800" spc="-5" dirty="0">
                <a:latin typeface="Times New Roman"/>
                <a:cs typeface="Times New Roman"/>
              </a:rPr>
              <a:t>composing </a:t>
            </a:r>
            <a:r>
              <a:rPr sz="1800" dirty="0">
                <a:latin typeface="Times New Roman"/>
                <a:cs typeface="Times New Roman"/>
              </a:rPr>
              <a:t>of only 1 </a:t>
            </a:r>
            <a:r>
              <a:rPr sz="1800" spc="-5" dirty="0">
                <a:latin typeface="Times New Roman"/>
                <a:cs typeface="Times New Roman"/>
              </a:rPr>
              <a:t>domain,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domain number will </a:t>
            </a:r>
            <a:r>
              <a:rPr sz="1800" dirty="0">
                <a:latin typeface="Times New Roman"/>
                <a:cs typeface="Times New Roman"/>
              </a:rPr>
              <a:t> be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00.</a:t>
            </a:r>
            <a:r>
              <a:rPr sz="1800" spc="-5" dirty="0">
                <a:latin typeface="Times New Roman"/>
                <a:cs typeface="Times New Roman"/>
              </a:rPr>
              <a:t> Otherwise,</a:t>
            </a:r>
            <a:r>
              <a:rPr sz="1800" dirty="0">
                <a:latin typeface="Times New Roman"/>
                <a:cs typeface="Times New Roman"/>
              </a:rPr>
              <a:t> the </a:t>
            </a:r>
            <a:r>
              <a:rPr sz="1800" spc="-5" dirty="0">
                <a:latin typeface="Times New Roman"/>
                <a:cs typeface="Times New Roman"/>
              </a:rPr>
              <a:t>domains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labelled,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01, 02 and </a:t>
            </a:r>
            <a:r>
              <a:rPr sz="1800" spc="-5" dirty="0">
                <a:latin typeface="Times New Roman"/>
                <a:cs typeface="Times New Roman"/>
              </a:rPr>
              <a:t>so</a:t>
            </a:r>
            <a:r>
              <a:rPr sz="1800" dirty="0">
                <a:latin typeface="Times New Roman"/>
                <a:cs typeface="Times New Roman"/>
              </a:rPr>
              <a:t> 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8572" y="631464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11</a:t>
            </a:r>
            <a:endParaRPr sz="1400">
              <a:latin typeface="Franklin Gothic Medium"/>
              <a:cs typeface="Franklin Gothic Medi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35734" y="2688326"/>
            <a:ext cx="7469505" cy="1530350"/>
            <a:chOff x="935734" y="2688326"/>
            <a:chExt cx="7469505" cy="15303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734" y="2688326"/>
              <a:ext cx="7469127" cy="15301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2743199"/>
              <a:ext cx="7305675" cy="13652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1550" y="2724149"/>
              <a:ext cx="7343775" cy="1403350"/>
            </a:xfrm>
            <a:custGeom>
              <a:avLst/>
              <a:gdLst/>
              <a:ahLst/>
              <a:cxnLst/>
              <a:rect l="l" t="t" r="r" b="b"/>
              <a:pathLst>
                <a:path w="7343775" h="1403350">
                  <a:moveTo>
                    <a:pt x="0" y="1403350"/>
                  </a:moveTo>
                  <a:lnTo>
                    <a:pt x="7343775" y="1403350"/>
                  </a:lnTo>
                  <a:lnTo>
                    <a:pt x="7343775" y="0"/>
                  </a:lnTo>
                  <a:lnTo>
                    <a:pt x="0" y="0"/>
                  </a:lnTo>
                  <a:lnTo>
                    <a:pt x="0" y="140335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73453"/>
            <a:ext cx="7616190" cy="292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3333"/>
              <a:buFont typeface="Segoe UI Symbol"/>
              <a:buChar char="⚫"/>
              <a:tabLst>
                <a:tab pos="285750" algn="l"/>
              </a:tabLst>
            </a:pPr>
            <a:r>
              <a:rPr sz="1800" dirty="0">
                <a:latin typeface="Times New Roman"/>
                <a:cs typeface="Times New Roman"/>
              </a:rPr>
              <a:t>Gene3D extends the </a:t>
            </a:r>
            <a:r>
              <a:rPr sz="1800" spc="-55" dirty="0">
                <a:latin typeface="Times New Roman"/>
                <a:cs typeface="Times New Roman"/>
              </a:rPr>
              <a:t>CATH </a:t>
            </a:r>
            <a:r>
              <a:rPr sz="1800" spc="-5" dirty="0">
                <a:latin typeface="Times New Roman"/>
                <a:cs typeface="Times New Roman"/>
              </a:rPr>
              <a:t>superfamilies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sequenced </a:t>
            </a:r>
            <a:r>
              <a:rPr sz="1800" dirty="0">
                <a:latin typeface="Times New Roman"/>
                <a:cs typeface="Times New Roman"/>
              </a:rPr>
              <a:t>genomes and </a:t>
            </a:r>
            <a:r>
              <a:rPr sz="1800" spc="-5" dirty="0">
                <a:latin typeface="Times New Roman"/>
                <a:cs typeface="Times New Roman"/>
              </a:rPr>
              <a:t>the major </a:t>
            </a:r>
            <a:r>
              <a:rPr sz="1800" dirty="0">
                <a:latin typeface="Times New Roman"/>
                <a:cs typeface="Times New Roman"/>
              </a:rPr>
              <a:t> protein </a:t>
            </a:r>
            <a:r>
              <a:rPr sz="1800" spc="-5" dirty="0">
                <a:latin typeface="Times New Roman"/>
                <a:cs typeface="Times New Roman"/>
              </a:rPr>
              <a:t>sequence repositories (i.e. </a:t>
            </a:r>
            <a:r>
              <a:rPr sz="1800" dirty="0">
                <a:latin typeface="Times New Roman"/>
                <a:cs typeface="Times New Roman"/>
              </a:rPr>
              <a:t>UniProt) </a:t>
            </a:r>
            <a:r>
              <a:rPr sz="1800" spc="-5" dirty="0">
                <a:latin typeface="Times New Roman"/>
                <a:cs typeface="Times New Roman"/>
              </a:rPr>
              <a:t>through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generation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spc="-15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statistical </a:t>
            </a:r>
            <a:r>
              <a:rPr sz="1800" spc="-5" dirty="0">
                <a:latin typeface="Times New Roman"/>
                <a:cs typeface="Times New Roman"/>
              </a:rPr>
              <a:t>models </a:t>
            </a:r>
            <a:r>
              <a:rPr sz="1800" dirty="0">
                <a:latin typeface="Times New Roman"/>
                <a:cs typeface="Times New Roman"/>
              </a:rPr>
              <a:t>(hidden </a:t>
            </a:r>
            <a:r>
              <a:rPr sz="1800" spc="-5" dirty="0">
                <a:latin typeface="Times New Roman"/>
                <a:cs typeface="Times New Roman"/>
              </a:rPr>
              <a:t>Markov models or HMMs) </a:t>
            </a:r>
            <a:r>
              <a:rPr sz="1800" dirty="0">
                <a:latin typeface="Times New Roman"/>
                <a:cs typeface="Times New Roman"/>
              </a:rPr>
              <a:t>for each </a:t>
            </a:r>
            <a:r>
              <a:rPr sz="1800" spc="-15" dirty="0">
                <a:latin typeface="Times New Roman"/>
                <a:cs typeface="Times New Roman"/>
              </a:rPr>
              <a:t>superfamily,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 in-house </a:t>
            </a:r>
            <a:r>
              <a:rPr sz="1800" spc="-5" dirty="0">
                <a:latin typeface="Times New Roman"/>
                <a:cs typeface="Times New Roman"/>
              </a:rPr>
              <a:t>algorithm </a:t>
            </a:r>
            <a:r>
              <a:rPr sz="1800" dirty="0">
                <a:latin typeface="Times New Roman"/>
                <a:cs typeface="Times New Roman"/>
              </a:rPr>
              <a:t>called </a:t>
            </a:r>
            <a:r>
              <a:rPr sz="1800" spc="-5" dirty="0">
                <a:latin typeface="Times New Roman"/>
                <a:cs typeface="Times New Roman"/>
              </a:rPr>
              <a:t>DomainFinder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resolve potential </a:t>
            </a:r>
            <a:r>
              <a:rPr sz="1800" dirty="0">
                <a:latin typeface="Times New Roman"/>
                <a:cs typeface="Times New Roman"/>
              </a:rPr>
              <a:t>matches into a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unified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multi-domain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architecture</a:t>
            </a:r>
            <a:r>
              <a:rPr sz="1800" dirty="0">
                <a:latin typeface="Times New Roman"/>
                <a:cs typeface="Times New Roman"/>
              </a:rPr>
              <a:t> These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predicted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sequence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domains</a:t>
            </a:r>
            <a:r>
              <a:rPr sz="1800" dirty="0">
                <a:latin typeface="Times New Roman"/>
                <a:cs typeface="Times New Roman"/>
              </a:rPr>
              <a:t> are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Gene3D.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Segoe UI Symbol"/>
              <a:buChar char="⚫"/>
            </a:pPr>
            <a:endParaRPr sz="29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buClr>
                <a:srgbClr val="D24717"/>
              </a:buClr>
              <a:buSzPct val="83333"/>
              <a:buFont typeface="Segoe UI Symbol"/>
              <a:buChar char="⚫"/>
              <a:tabLst>
                <a:tab pos="285750" algn="l"/>
              </a:tabLst>
            </a:pPr>
            <a:r>
              <a:rPr sz="1800" dirty="0">
                <a:latin typeface="Times New Roman"/>
                <a:cs typeface="Times New Roman"/>
              </a:rPr>
              <a:t>Gene3D also </a:t>
            </a:r>
            <a:r>
              <a:rPr sz="1800" spc="-10" dirty="0">
                <a:latin typeface="Times New Roman"/>
                <a:cs typeface="Times New Roman"/>
              </a:rPr>
              <a:t>merges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many different sources of protein function annotation, </a:t>
            </a:r>
            <a:r>
              <a:rPr sz="1800" dirty="0">
                <a:latin typeface="Times New Roman"/>
                <a:cs typeface="Times New Roman"/>
              </a:rPr>
              <a:t> ranging from </a:t>
            </a:r>
            <a:r>
              <a:rPr sz="1800" spc="-5" dirty="0">
                <a:latin typeface="Times New Roman"/>
                <a:cs typeface="Times New Roman"/>
              </a:rPr>
              <a:t>pathway data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active sites,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presents these through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 interface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complex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querying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abilities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7047" y="6314643"/>
            <a:ext cx="236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12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92" y="457200"/>
            <a:ext cx="8568182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91590"/>
            <a:ext cx="7862570" cy="392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3333"/>
              <a:buFont typeface="Wingdings"/>
              <a:buChar char=""/>
              <a:tabLst>
                <a:tab pos="285750" algn="l"/>
              </a:tabLst>
            </a:pPr>
            <a:r>
              <a:rPr sz="1800" spc="-5" dirty="0">
                <a:latin typeface="Times New Roman"/>
                <a:cs typeface="Times New Roman"/>
              </a:rPr>
              <a:t>DISTINGUISHING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FEATURES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40360" indent="-328295">
              <a:lnSpc>
                <a:spcPct val="100000"/>
              </a:lnSpc>
              <a:buClr>
                <a:srgbClr val="D24717"/>
              </a:buClr>
              <a:buSzPct val="83333"/>
              <a:buFont typeface="Segoe UI Symbol"/>
              <a:buChar char="⚫"/>
              <a:tabLst>
                <a:tab pos="340360" algn="l"/>
                <a:tab pos="340995" algn="l"/>
              </a:tabLst>
            </a:pPr>
            <a:r>
              <a:rPr sz="1800" dirty="0">
                <a:latin typeface="Times New Roman"/>
                <a:cs typeface="Times New Roman"/>
              </a:rPr>
              <a:t>Structured-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Classification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24717"/>
              </a:buClr>
              <a:buFont typeface="Segoe UI Symbol"/>
              <a:buChar char="⚫"/>
            </a:pPr>
            <a:endParaRPr sz="29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3333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dirty="0">
                <a:latin typeface="Times New Roman"/>
                <a:cs typeface="Times New Roman"/>
              </a:rPr>
              <a:t>Built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concept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discrete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families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 describes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intrinsic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nature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fold</a:t>
            </a:r>
            <a:r>
              <a:rPr sz="1800" spc="-5" dirty="0">
                <a:latin typeface="Times New Roman"/>
                <a:cs typeface="Times New Roman"/>
              </a:rPr>
              <a:t> space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24717"/>
              </a:buClr>
              <a:buFont typeface="Segoe UI Symbol"/>
              <a:buChar char="⚫"/>
            </a:pPr>
            <a:endParaRPr sz="29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3333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Times New Roman"/>
                <a:cs typeface="Times New Roman"/>
              </a:rPr>
              <a:t>Organized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hierarchical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Scheme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i.e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Individual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layers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corresponds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subset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groups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protein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domains.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buClr>
                <a:srgbClr val="D24717"/>
              </a:buClr>
              <a:buSzPct val="83333"/>
              <a:buFont typeface="Segoe UI Symbol"/>
              <a:buChar char="⚫"/>
              <a:tabLst>
                <a:tab pos="285750" algn="l"/>
              </a:tabLst>
            </a:pPr>
            <a:r>
              <a:rPr sz="1800" dirty="0">
                <a:latin typeface="Times New Roman"/>
                <a:cs typeface="Times New Roman"/>
              </a:rPr>
              <a:t>Provides information about pure structure similarity , sequence similarity , protein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biological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role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evolutionary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relationship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simultaneous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accessing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classification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0095" y="6314643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14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73453"/>
            <a:ext cx="7435215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3333"/>
              <a:buFont typeface="Wingdings"/>
              <a:buChar char=""/>
              <a:tabLst>
                <a:tab pos="285750" algn="l"/>
              </a:tabLst>
            </a:pPr>
            <a:r>
              <a:rPr sz="1800" dirty="0">
                <a:latin typeface="Times New Roman"/>
                <a:cs typeface="Times New Roman"/>
              </a:rPr>
              <a:t>Application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24717"/>
              </a:buClr>
              <a:buFont typeface="Wingdings"/>
              <a:buChar char=""/>
            </a:pPr>
            <a:endParaRPr sz="2900">
              <a:latin typeface="Times New Roman"/>
              <a:cs typeface="Times New Roman"/>
            </a:endParaRPr>
          </a:p>
          <a:p>
            <a:pPr marL="518159" lvl="1" indent="-233679">
              <a:lnSpc>
                <a:spcPct val="100000"/>
              </a:lnSpc>
              <a:buAutoNum type="alphaLcPeriod"/>
              <a:tabLst>
                <a:tab pos="518795" algn="l"/>
              </a:tabLst>
            </a:pPr>
            <a:r>
              <a:rPr sz="1800" dirty="0">
                <a:latin typeface="Times New Roman"/>
                <a:cs typeface="Times New Roman"/>
              </a:rPr>
              <a:t>Detect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distant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evolutionary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relationships</a:t>
            </a:r>
            <a:endParaRPr sz="1800">
              <a:latin typeface="Times New Roman"/>
              <a:cs typeface="Times New Roman"/>
            </a:endParaRPr>
          </a:p>
          <a:p>
            <a:pPr marL="285115" marR="5080" lvl="1">
              <a:lnSpc>
                <a:spcPct val="200000"/>
              </a:lnSpc>
              <a:buAutoNum type="alphaLcPeriod"/>
              <a:tabLst>
                <a:tab pos="518795" algn="l"/>
              </a:tabLst>
            </a:pPr>
            <a:r>
              <a:rPr sz="1800" spc="-5" dirty="0">
                <a:latin typeface="Times New Roman"/>
                <a:cs typeface="Times New Roman"/>
              </a:rPr>
              <a:t>Assigning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structures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functions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genome sequences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(PSI-BLAST)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c]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Finding</a:t>
            </a:r>
            <a:r>
              <a:rPr sz="1800" spc="-5" dirty="0">
                <a:latin typeface="Times New Roman"/>
                <a:cs typeface="Times New Roman"/>
              </a:rPr>
              <a:t> which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folds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families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most </a:t>
            </a:r>
            <a:r>
              <a:rPr sz="1800" dirty="0">
                <a:latin typeface="Times New Roman"/>
                <a:cs typeface="Times New Roman"/>
              </a:rPr>
              <a:t>populated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endParaRPr sz="18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structures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nature.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30860" indent="-246379">
              <a:lnSpc>
                <a:spcPct val="100000"/>
              </a:lnSpc>
              <a:buAutoNum type="alphaLcPeriod" startAt="4"/>
              <a:tabLst>
                <a:tab pos="531495" algn="l"/>
              </a:tabLst>
            </a:pPr>
            <a:r>
              <a:rPr sz="1800" dirty="0">
                <a:latin typeface="Times New Roman"/>
                <a:cs typeface="Times New Roman"/>
              </a:rPr>
              <a:t>Finding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Sequence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similarity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lphaLcPeriod" startAt="4"/>
            </a:pPr>
            <a:endParaRPr sz="2900">
              <a:latin typeface="Times New Roman"/>
              <a:cs typeface="Times New Roman"/>
            </a:endParaRPr>
          </a:p>
          <a:p>
            <a:pPr marL="518159" indent="-233679">
              <a:lnSpc>
                <a:spcPct val="100000"/>
              </a:lnSpc>
              <a:buAutoNum type="alphaLcPeriod" startAt="4"/>
              <a:tabLst>
                <a:tab pos="518795" algn="l"/>
              </a:tabLst>
            </a:pPr>
            <a:r>
              <a:rPr sz="1800" dirty="0">
                <a:latin typeface="Times New Roman"/>
                <a:cs typeface="Times New Roman"/>
              </a:rPr>
              <a:t>Spatial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arrangement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connectivity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secondary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structures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8572" y="631464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15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FSSP(families of structurally similar </a:t>
            </a:r>
            <a:r>
              <a:rPr spc="-855" dirty="0"/>
              <a:t> </a:t>
            </a:r>
            <a:r>
              <a:rPr spc="-5" dirty="0"/>
              <a:t>proteins)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621258"/>
            <a:ext cx="7296784" cy="4309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FSSP database presents </a:t>
            </a:r>
            <a:r>
              <a:rPr sz="2400" dirty="0">
                <a:latin typeface="Georgia"/>
                <a:cs typeface="Georgia"/>
              </a:rPr>
              <a:t>a continuously </a:t>
            </a:r>
            <a:r>
              <a:rPr sz="2400" spc="-5" dirty="0">
                <a:latin typeface="Georgia"/>
                <a:cs typeface="Georgia"/>
              </a:rPr>
              <a:t>updated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structural classification of three-dimensional protein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folds.</a:t>
            </a:r>
            <a:endParaRPr sz="2400">
              <a:latin typeface="Georgia"/>
              <a:cs typeface="Georgia"/>
            </a:endParaRPr>
          </a:p>
          <a:p>
            <a:pPr marL="12700" marR="1466215">
              <a:lnSpc>
                <a:spcPct val="114700"/>
              </a:lnSpc>
              <a:spcBef>
                <a:spcPts val="59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Georgia"/>
                <a:cs typeface="Georgia"/>
              </a:rPr>
              <a:t>It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derived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using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automatic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structure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comparison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program</a:t>
            </a:r>
            <a:r>
              <a:rPr sz="2400" dirty="0">
                <a:latin typeface="Georgia"/>
                <a:cs typeface="Georgia"/>
              </a:rPr>
              <a:t> (Dali).</a:t>
            </a:r>
            <a:endParaRPr sz="2400">
              <a:latin typeface="Georgia"/>
              <a:cs typeface="Georgia"/>
            </a:endParaRPr>
          </a:p>
          <a:p>
            <a:pPr marL="12700" marR="262255">
              <a:lnSpc>
                <a:spcPct val="114599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Georgia"/>
                <a:cs typeface="Georgia"/>
              </a:rPr>
              <a:t>There is a </a:t>
            </a:r>
            <a:r>
              <a:rPr sz="2400" spc="-5" dirty="0">
                <a:latin typeface="Georgia"/>
                <a:cs typeface="Georgia"/>
              </a:rPr>
              <a:t>database entry containing structure–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structure </a:t>
            </a:r>
            <a:r>
              <a:rPr sz="2400" dirty="0">
                <a:latin typeface="Georgia"/>
                <a:cs typeface="Georgia"/>
              </a:rPr>
              <a:t>alignments </a:t>
            </a:r>
            <a:r>
              <a:rPr sz="2400" spc="-5" dirty="0">
                <a:latin typeface="Georgia"/>
                <a:cs typeface="Georgia"/>
              </a:rPr>
              <a:t>with </a:t>
            </a:r>
            <a:r>
              <a:rPr sz="2400" dirty="0">
                <a:latin typeface="Georgia"/>
                <a:cs typeface="Georgia"/>
              </a:rPr>
              <a:t>its </a:t>
            </a:r>
            <a:r>
              <a:rPr sz="2400" spc="-5" dirty="0">
                <a:latin typeface="Georgia"/>
                <a:cs typeface="Georgia"/>
              </a:rPr>
              <a:t>structural neighbors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PDB.</a:t>
            </a:r>
            <a:endParaRPr sz="2400">
              <a:latin typeface="Georgia"/>
              <a:cs typeface="Georgia"/>
            </a:endParaRPr>
          </a:p>
          <a:p>
            <a:pPr marL="12700" marR="461009">
              <a:lnSpc>
                <a:spcPts val="2650"/>
              </a:lnSpc>
              <a:spcBef>
                <a:spcPts val="869"/>
              </a:spcBef>
              <a:buClr>
                <a:srgbClr val="D24717"/>
              </a:buClr>
              <a:buSzPct val="70833"/>
              <a:buFont typeface="Segoe UI Symbol"/>
              <a:buChar char="⚫"/>
              <a:tabLst>
                <a:tab pos="349250" algn="l"/>
                <a:tab pos="349885" algn="l"/>
              </a:tabLst>
            </a:pPr>
            <a:r>
              <a:rPr sz="240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database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accessible online through </a:t>
            </a:r>
            <a:r>
              <a:rPr sz="2400" dirty="0">
                <a:latin typeface="Georgia"/>
                <a:cs typeface="Georgia"/>
              </a:rPr>
              <a:t>World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Wide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Web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browsers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607565"/>
            <a:ext cx="7571105" cy="39522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6385" marR="105410" indent="-274320">
              <a:lnSpc>
                <a:spcPts val="2450"/>
              </a:lnSpc>
              <a:spcBef>
                <a:spcPts val="5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Georgia"/>
                <a:cs typeface="Georgia"/>
              </a:rPr>
              <a:t>FSSP database presents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fully </a:t>
            </a:r>
            <a:r>
              <a:rPr sz="2400" dirty="0">
                <a:latin typeface="Georgia"/>
                <a:cs typeface="Georgia"/>
              </a:rPr>
              <a:t>automatic </a:t>
            </a:r>
            <a:r>
              <a:rPr sz="2400" spc="-5" dirty="0">
                <a:latin typeface="Georgia"/>
                <a:cs typeface="Georgia"/>
              </a:rPr>
              <a:t>protein fold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known structures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using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 Dali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method.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⚫"/>
            </a:pPr>
            <a:endParaRPr sz="3200">
              <a:latin typeface="Georgia"/>
              <a:cs typeface="Georgia"/>
            </a:endParaRPr>
          </a:p>
          <a:p>
            <a:pPr marL="286385" marR="701040" indent="-274320">
              <a:lnSpc>
                <a:spcPts val="2450"/>
              </a:lnSpc>
              <a:buClr>
                <a:srgbClr val="D24717"/>
              </a:buClr>
              <a:buSzPct val="70833"/>
              <a:buFont typeface="Segoe UI Symbol"/>
              <a:buChar char="⚫"/>
              <a:tabLst>
                <a:tab pos="349250" algn="l"/>
                <a:tab pos="349885" algn="l"/>
              </a:tabLst>
            </a:pPr>
            <a:r>
              <a:rPr dirty="0"/>
              <a:t>	</a:t>
            </a:r>
            <a:r>
              <a:rPr sz="2400" spc="-5" dirty="0">
                <a:latin typeface="Georgia"/>
                <a:cs typeface="Georgia"/>
              </a:rPr>
              <a:t>Each pair of structures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PDB is related </a:t>
            </a:r>
            <a:r>
              <a:rPr sz="2400" spc="-5" dirty="0">
                <a:latin typeface="Georgia"/>
                <a:cs typeface="Georgia"/>
              </a:rPr>
              <a:t>by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significance.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⚫"/>
            </a:pPr>
            <a:endParaRPr sz="2900">
              <a:latin typeface="Georgia"/>
              <a:cs typeface="Georgia"/>
            </a:endParaRPr>
          </a:p>
          <a:p>
            <a:pPr marL="286385" marR="5080" indent="-274320">
              <a:lnSpc>
                <a:spcPts val="280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Georgia"/>
                <a:cs typeface="Georgia"/>
              </a:rPr>
              <a:t>A view </a:t>
            </a:r>
            <a:r>
              <a:rPr sz="2400" spc="-5" dirty="0">
                <a:latin typeface="Georgia"/>
                <a:cs typeface="Georgia"/>
              </a:rPr>
              <a:t>of known structures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obtained by hierarchical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similarities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which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gives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us fold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classes or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subclasses</a:t>
            </a:r>
            <a:r>
              <a:rPr sz="2400" dirty="0">
                <a:latin typeface="Georgia"/>
                <a:cs typeface="Georgia"/>
              </a:rPr>
              <a:t> at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⚫"/>
            </a:pPr>
            <a:endParaRPr sz="2250">
              <a:latin typeface="Georgia"/>
              <a:cs typeface="Georgia"/>
            </a:endParaRPr>
          </a:p>
          <a:p>
            <a:pPr marL="286385" marR="22225" indent="-274320">
              <a:lnSpc>
                <a:spcPts val="280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structural </a:t>
            </a:r>
            <a:r>
              <a:rPr sz="2400" dirty="0">
                <a:latin typeface="Georgia"/>
                <a:cs typeface="Georgia"/>
              </a:rPr>
              <a:t>alignments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dirty="0">
                <a:latin typeface="Georgia"/>
                <a:cs typeface="Georgia"/>
              </a:rPr>
              <a:t>a query </a:t>
            </a:r>
            <a:r>
              <a:rPr sz="2400" spc="-5" dirty="0">
                <a:latin typeface="Georgia"/>
                <a:cs typeface="Georgia"/>
              </a:rPr>
              <a:t>structure with all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its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detailed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analyses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individual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protein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families.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HSSP (homology-derived structures </a:t>
            </a:r>
            <a:r>
              <a:rPr spc="-85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5" dirty="0"/>
              <a:t>proteins)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647140"/>
            <a:ext cx="7515225" cy="3403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115" marR="207010" indent="-273050">
              <a:lnSpc>
                <a:spcPct val="107800"/>
              </a:lnSpc>
              <a:spcBef>
                <a:spcPts val="9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dirty="0">
                <a:latin typeface="Georgia"/>
                <a:cs typeface="Georgia"/>
              </a:rPr>
              <a:t>HSSP </a:t>
            </a:r>
            <a:r>
              <a:rPr sz="2400" spc="-5" dirty="0">
                <a:latin typeface="Georgia"/>
                <a:cs typeface="Georgia"/>
              </a:rPr>
              <a:t>(homology-derived structures of proteins) </a:t>
            </a:r>
            <a:r>
              <a:rPr sz="2400" dirty="0">
                <a:latin typeface="Georgia"/>
                <a:cs typeface="Georgia"/>
              </a:rPr>
              <a:t>is a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derived database </a:t>
            </a:r>
            <a:r>
              <a:rPr sz="2400" dirty="0">
                <a:latin typeface="Georgia"/>
                <a:cs typeface="Georgia"/>
              </a:rPr>
              <a:t>merging information </a:t>
            </a:r>
            <a:r>
              <a:rPr sz="2400" spc="-5" dirty="0">
                <a:latin typeface="Georgia"/>
                <a:cs typeface="Georgia"/>
              </a:rPr>
              <a:t>from </a:t>
            </a:r>
            <a:r>
              <a:rPr sz="2400" spc="5" dirty="0">
                <a:latin typeface="Georgia"/>
                <a:cs typeface="Georgia"/>
              </a:rPr>
              <a:t>3-D 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structures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1-D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sequences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proteins.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Segoe UI Symbol"/>
              <a:buChar char="⚫"/>
            </a:pPr>
            <a:endParaRPr sz="2700">
              <a:latin typeface="Georgia"/>
              <a:cs typeface="Georgia"/>
            </a:endParaRPr>
          </a:p>
          <a:p>
            <a:pPr marL="285115" marR="5080" indent="-273050">
              <a:lnSpc>
                <a:spcPct val="107600"/>
              </a:lnSpc>
              <a:spcBef>
                <a:spcPts val="183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For each protein of known </a:t>
            </a:r>
            <a:r>
              <a:rPr sz="2400" dirty="0">
                <a:latin typeface="Georgia"/>
                <a:cs typeface="Georgia"/>
              </a:rPr>
              <a:t>3-D </a:t>
            </a:r>
            <a:r>
              <a:rPr sz="2400" spc="-5" dirty="0">
                <a:latin typeface="Georgia"/>
                <a:cs typeface="Georgia"/>
              </a:rPr>
              <a:t>structure from the </a:t>
            </a:r>
            <a:r>
              <a:rPr sz="2400" dirty="0">
                <a:latin typeface="Georgia"/>
                <a:cs typeface="Georgia"/>
              </a:rPr>
              <a:t> Protein </a:t>
            </a:r>
            <a:r>
              <a:rPr sz="2400" spc="-5" dirty="0">
                <a:latin typeface="Georgia"/>
                <a:cs typeface="Georgia"/>
              </a:rPr>
              <a:t>Data </a:t>
            </a:r>
            <a:r>
              <a:rPr sz="2400" dirty="0">
                <a:latin typeface="Georgia"/>
                <a:cs typeface="Georgia"/>
              </a:rPr>
              <a:t>Bank (PDB), </a:t>
            </a:r>
            <a:r>
              <a:rPr sz="2400" spc="-5" dirty="0">
                <a:latin typeface="Georgia"/>
                <a:cs typeface="Georgia"/>
              </a:rPr>
              <a:t>the database has </a:t>
            </a:r>
            <a:r>
              <a:rPr sz="2400" dirty="0">
                <a:latin typeface="Georgia"/>
                <a:cs typeface="Georgia"/>
              </a:rPr>
              <a:t>a multiple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sequence </a:t>
            </a:r>
            <a:r>
              <a:rPr sz="2400" dirty="0">
                <a:latin typeface="Georgia"/>
                <a:cs typeface="Georgia"/>
              </a:rPr>
              <a:t>alignment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dirty="0">
                <a:latin typeface="Georgia"/>
                <a:cs typeface="Georgia"/>
              </a:rPr>
              <a:t>all available </a:t>
            </a:r>
            <a:r>
              <a:rPr sz="2400" spc="-5" dirty="0">
                <a:latin typeface="Georgia"/>
                <a:cs typeface="Georgia"/>
              </a:rPr>
              <a:t>homologues </a:t>
            </a:r>
            <a:r>
              <a:rPr sz="2400" dirty="0">
                <a:latin typeface="Georgia"/>
                <a:cs typeface="Georgia"/>
              </a:rPr>
              <a:t>and a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sequence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profile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characteristic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 the family.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214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HSSP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4825" marR="158750" indent="-273050">
              <a:lnSpc>
                <a:spcPct val="107700"/>
              </a:lnSpc>
              <a:spcBef>
                <a:spcPts val="9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505459" algn="l"/>
                <a:tab pos="506095" algn="l"/>
              </a:tabLst>
            </a:pPr>
            <a:r>
              <a:rPr dirty="0"/>
              <a:t>The </a:t>
            </a:r>
            <a:r>
              <a:rPr spc="-5" dirty="0"/>
              <a:t>list of homologues </a:t>
            </a:r>
            <a:r>
              <a:rPr dirty="0"/>
              <a:t>is </a:t>
            </a:r>
            <a:r>
              <a:rPr spc="-5" dirty="0"/>
              <a:t>the result of </a:t>
            </a:r>
            <a:r>
              <a:rPr dirty="0"/>
              <a:t>a </a:t>
            </a:r>
            <a:r>
              <a:rPr spc="-5" dirty="0"/>
              <a:t>database </a:t>
            </a:r>
            <a:r>
              <a:rPr dirty="0"/>
              <a:t> </a:t>
            </a:r>
            <a:r>
              <a:rPr spc="-5" dirty="0"/>
              <a:t>search </a:t>
            </a:r>
            <a:r>
              <a:rPr dirty="0"/>
              <a:t>in </a:t>
            </a:r>
            <a:r>
              <a:rPr spc="-5" dirty="0"/>
              <a:t>SwissProt using </a:t>
            </a:r>
            <a:r>
              <a:rPr dirty="0"/>
              <a:t>a </a:t>
            </a:r>
            <a:r>
              <a:rPr spc="-5" dirty="0"/>
              <a:t>position-weighted </a:t>
            </a:r>
            <a:r>
              <a:rPr dirty="0"/>
              <a:t> </a:t>
            </a:r>
            <a:r>
              <a:rPr spc="-5" dirty="0"/>
              <a:t>dynamic programming </a:t>
            </a:r>
            <a:r>
              <a:rPr dirty="0"/>
              <a:t>method </a:t>
            </a:r>
            <a:r>
              <a:rPr spc="-5" dirty="0"/>
              <a:t>for sequence profile </a:t>
            </a:r>
            <a:r>
              <a:rPr spc="-565" dirty="0"/>
              <a:t> </a:t>
            </a:r>
            <a:r>
              <a:rPr dirty="0"/>
              <a:t>alignment.</a:t>
            </a:r>
          </a:p>
          <a:p>
            <a:pPr marL="219710">
              <a:lnSpc>
                <a:spcPct val="100000"/>
              </a:lnSpc>
              <a:buClr>
                <a:srgbClr val="D24717"/>
              </a:buClr>
              <a:buFont typeface="Segoe UI Symbol"/>
              <a:buChar char="⚫"/>
            </a:pPr>
            <a:endParaRPr sz="2700"/>
          </a:p>
          <a:p>
            <a:pPr marL="504825" indent="-273050">
              <a:lnSpc>
                <a:spcPct val="100000"/>
              </a:lnSpc>
              <a:spcBef>
                <a:spcPts val="19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505459" algn="l"/>
                <a:tab pos="506095" algn="l"/>
              </a:tabLst>
            </a:pPr>
            <a:r>
              <a:rPr dirty="0"/>
              <a:t>The</a:t>
            </a:r>
            <a:r>
              <a:rPr spc="-25" dirty="0"/>
              <a:t> </a:t>
            </a:r>
            <a:r>
              <a:rPr spc="-5" dirty="0"/>
              <a:t>database </a:t>
            </a:r>
            <a:r>
              <a:rPr dirty="0"/>
              <a:t>is</a:t>
            </a:r>
            <a:r>
              <a:rPr spc="-25" dirty="0"/>
              <a:t> </a:t>
            </a:r>
            <a:r>
              <a:rPr spc="-5" dirty="0"/>
              <a:t>updated</a:t>
            </a:r>
            <a:r>
              <a:rPr spc="-20" dirty="0"/>
              <a:t> </a:t>
            </a:r>
            <a:r>
              <a:rPr spc="-5" dirty="0"/>
              <a:t>frequently.</a:t>
            </a:r>
          </a:p>
          <a:p>
            <a:pPr marL="219710">
              <a:lnSpc>
                <a:spcPct val="100000"/>
              </a:lnSpc>
              <a:spcBef>
                <a:spcPts val="20"/>
              </a:spcBef>
              <a:buClr>
                <a:srgbClr val="D24717"/>
              </a:buClr>
              <a:buFont typeface="Segoe UI Symbol"/>
              <a:buChar char="⚫"/>
            </a:pPr>
            <a:endParaRPr sz="3600"/>
          </a:p>
          <a:p>
            <a:pPr marL="504825" marR="5080" indent="-273050">
              <a:lnSpc>
                <a:spcPct val="10770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505459" algn="l"/>
                <a:tab pos="506095" algn="l"/>
              </a:tabLst>
            </a:pPr>
            <a:r>
              <a:rPr dirty="0"/>
              <a:t>The </a:t>
            </a:r>
            <a:r>
              <a:rPr spc="-5" dirty="0"/>
              <a:t>database </a:t>
            </a:r>
            <a:r>
              <a:rPr dirty="0"/>
              <a:t>is not </a:t>
            </a:r>
            <a:r>
              <a:rPr spc="-5" dirty="0"/>
              <a:t>only </a:t>
            </a:r>
            <a:r>
              <a:rPr dirty="0"/>
              <a:t>a </a:t>
            </a:r>
            <a:r>
              <a:rPr spc="-5" dirty="0"/>
              <a:t>database of </a:t>
            </a:r>
            <a:r>
              <a:rPr dirty="0"/>
              <a:t>aligned </a:t>
            </a:r>
            <a:r>
              <a:rPr spc="5" dirty="0"/>
              <a:t> </a:t>
            </a:r>
            <a:r>
              <a:rPr spc="-5" dirty="0"/>
              <a:t>sequence families, but </a:t>
            </a:r>
            <a:r>
              <a:rPr dirty="0"/>
              <a:t>also a </a:t>
            </a:r>
            <a:r>
              <a:rPr spc="-5" dirty="0"/>
              <a:t>database of </a:t>
            </a:r>
            <a:r>
              <a:rPr dirty="0"/>
              <a:t>implied </a:t>
            </a:r>
            <a:r>
              <a:rPr spc="5" dirty="0"/>
              <a:t> </a:t>
            </a:r>
            <a:r>
              <a:rPr spc="-5" dirty="0"/>
              <a:t>secondary </a:t>
            </a:r>
            <a:r>
              <a:rPr dirty="0"/>
              <a:t>and </a:t>
            </a:r>
            <a:r>
              <a:rPr spc="-5" dirty="0"/>
              <a:t>tertiary structures covering </a:t>
            </a:r>
            <a:r>
              <a:rPr dirty="0"/>
              <a:t>29% </a:t>
            </a:r>
            <a:r>
              <a:rPr spc="-5" dirty="0"/>
              <a:t>of </a:t>
            </a:r>
            <a:r>
              <a:rPr dirty="0"/>
              <a:t>all </a:t>
            </a:r>
            <a:r>
              <a:rPr spc="-565" dirty="0"/>
              <a:t> </a:t>
            </a:r>
            <a:r>
              <a:rPr spc="-5" dirty="0"/>
              <a:t>SwissProt-stored</a:t>
            </a:r>
            <a:r>
              <a:rPr spc="5" dirty="0"/>
              <a:t> </a:t>
            </a:r>
            <a:r>
              <a:rPr spc="-5" dirty="0"/>
              <a:t>sequences.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562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4" dirty="0">
                <a:solidFill>
                  <a:srgbClr val="696363"/>
                </a:solidFill>
                <a:latin typeface="Franklin Gothic Medium"/>
                <a:cs typeface="Franklin Gothic Medium"/>
              </a:rPr>
              <a:t>T</a:t>
            </a:r>
            <a:r>
              <a:rPr sz="4000" spc="-2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OOLS: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560342"/>
            <a:ext cx="6398260" cy="233553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452755" indent="-440690">
              <a:lnSpc>
                <a:spcPct val="100000"/>
              </a:lnSpc>
              <a:spcBef>
                <a:spcPts val="855"/>
              </a:spcBef>
              <a:buClr>
                <a:srgbClr val="D16147"/>
              </a:buClr>
              <a:buSzPct val="83333"/>
              <a:buAutoNum type="arabicPeriod"/>
              <a:tabLst>
                <a:tab pos="452755" algn="l"/>
                <a:tab pos="453390" algn="l"/>
                <a:tab pos="1377950" algn="l"/>
              </a:tabLst>
            </a:pPr>
            <a:r>
              <a:rPr sz="2400" spc="-5" dirty="0">
                <a:latin typeface="Georgia"/>
                <a:cs typeface="Georgia"/>
              </a:rPr>
              <a:t>SCOP	</a:t>
            </a:r>
            <a:r>
              <a:rPr sz="2400" dirty="0">
                <a:latin typeface="Georgia"/>
                <a:cs typeface="Georgia"/>
              </a:rPr>
              <a:t>(Structural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Classification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Proteins)</a:t>
            </a:r>
            <a:endParaRPr sz="2400">
              <a:latin typeface="Georgia"/>
              <a:cs typeface="Georgia"/>
            </a:endParaRPr>
          </a:p>
          <a:p>
            <a:pPr marL="455930" indent="-443865">
              <a:lnSpc>
                <a:spcPct val="100000"/>
              </a:lnSpc>
              <a:spcBef>
                <a:spcPts val="760"/>
              </a:spcBef>
              <a:buClr>
                <a:srgbClr val="D16147"/>
              </a:buClr>
              <a:buSzPct val="83333"/>
              <a:buAutoNum type="arabicPeriod"/>
              <a:tabLst>
                <a:tab pos="455930" algn="l"/>
                <a:tab pos="456565" algn="l"/>
              </a:tabLst>
            </a:pPr>
            <a:r>
              <a:rPr sz="2400" spc="-5" dirty="0">
                <a:latin typeface="Georgia"/>
                <a:cs typeface="Georgia"/>
              </a:rPr>
              <a:t>CATH</a:t>
            </a:r>
            <a:endParaRPr sz="2400">
              <a:latin typeface="Georgia"/>
              <a:cs typeface="Georgia"/>
            </a:endParaRPr>
          </a:p>
          <a:p>
            <a:pPr marL="455930" indent="-443865">
              <a:lnSpc>
                <a:spcPct val="100000"/>
              </a:lnSpc>
              <a:spcBef>
                <a:spcPts val="755"/>
              </a:spcBef>
              <a:buClr>
                <a:srgbClr val="D16147"/>
              </a:buClr>
              <a:buSzPct val="83333"/>
              <a:buAutoNum type="arabicPeriod"/>
              <a:tabLst>
                <a:tab pos="455930" algn="l"/>
                <a:tab pos="456565" algn="l"/>
              </a:tabLst>
            </a:pPr>
            <a:r>
              <a:rPr sz="2400" spc="-5" dirty="0">
                <a:latin typeface="Georgia"/>
                <a:cs typeface="Georgia"/>
              </a:rPr>
              <a:t>FSSP</a:t>
            </a:r>
            <a:endParaRPr sz="2400">
              <a:latin typeface="Georgia"/>
              <a:cs typeface="Georgia"/>
            </a:endParaRPr>
          </a:p>
          <a:p>
            <a:pPr marL="455930" indent="-443865">
              <a:lnSpc>
                <a:spcPct val="100000"/>
              </a:lnSpc>
              <a:spcBef>
                <a:spcPts val="755"/>
              </a:spcBef>
              <a:buClr>
                <a:srgbClr val="D16147"/>
              </a:buClr>
              <a:buSzPct val="83333"/>
              <a:buAutoNum type="arabicPeriod"/>
              <a:tabLst>
                <a:tab pos="455930" algn="l"/>
                <a:tab pos="456565" algn="l"/>
              </a:tabLst>
            </a:pPr>
            <a:r>
              <a:rPr sz="2400" dirty="0">
                <a:latin typeface="Georgia"/>
                <a:cs typeface="Georgia"/>
              </a:rPr>
              <a:t>HSSP</a:t>
            </a:r>
            <a:endParaRPr sz="2400">
              <a:latin typeface="Georgia"/>
              <a:cs typeface="Georgia"/>
            </a:endParaRPr>
          </a:p>
          <a:p>
            <a:pPr marL="459105" indent="-447040">
              <a:lnSpc>
                <a:spcPct val="100000"/>
              </a:lnSpc>
              <a:spcBef>
                <a:spcPts val="760"/>
              </a:spcBef>
              <a:buClr>
                <a:srgbClr val="D16147"/>
              </a:buClr>
              <a:buSzPct val="83333"/>
              <a:buAutoNum type="arabicPeriod"/>
              <a:tabLst>
                <a:tab pos="459105" algn="l"/>
                <a:tab pos="459740" algn="l"/>
              </a:tabLst>
            </a:pPr>
            <a:r>
              <a:rPr sz="2400" spc="-5" dirty="0">
                <a:latin typeface="Georgia"/>
                <a:cs typeface="Georgia"/>
              </a:rPr>
              <a:t>DALI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709282"/>
            <a:ext cx="8839200" cy="149225"/>
          </a:xfrm>
          <a:custGeom>
            <a:avLst/>
            <a:gdLst/>
            <a:ahLst/>
            <a:cxnLst/>
            <a:rect l="l" t="t" r="r" b="b"/>
            <a:pathLst>
              <a:path w="8839200" h="149225">
                <a:moveTo>
                  <a:pt x="0" y="148716"/>
                </a:moveTo>
                <a:lnTo>
                  <a:pt x="8839200" y="148716"/>
                </a:lnTo>
                <a:lnTo>
                  <a:pt x="8839200" y="0"/>
                </a:lnTo>
                <a:lnTo>
                  <a:pt x="0" y="0"/>
                </a:lnTo>
                <a:lnTo>
                  <a:pt x="0" y="148716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49225"/>
                  </a:lnTo>
                  <a:lnTo>
                    <a:pt x="8991600" y="149225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D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149224"/>
              <a:ext cx="8846185" cy="6560184"/>
            </a:xfrm>
            <a:custGeom>
              <a:avLst/>
              <a:gdLst/>
              <a:ahLst/>
              <a:cxnLst/>
              <a:rect l="l" t="t" r="r" b="b"/>
              <a:pathLst>
                <a:path w="8846185" h="6560184">
                  <a:moveTo>
                    <a:pt x="8846058" y="0"/>
                  </a:moveTo>
                  <a:lnTo>
                    <a:pt x="8845804" y="0"/>
                  </a:lnTo>
                  <a:lnTo>
                    <a:pt x="8833104" y="0"/>
                  </a:lnTo>
                  <a:lnTo>
                    <a:pt x="8833104" y="12954"/>
                  </a:lnTo>
                  <a:lnTo>
                    <a:pt x="8833104" y="6547485"/>
                  </a:lnTo>
                  <a:lnTo>
                    <a:pt x="8833104" y="6552565"/>
                  </a:lnTo>
                  <a:lnTo>
                    <a:pt x="8833104" y="6553200"/>
                  </a:lnTo>
                  <a:lnTo>
                    <a:pt x="12954" y="6553200"/>
                  </a:lnTo>
                  <a:lnTo>
                    <a:pt x="12230" y="6552565"/>
                  </a:lnTo>
                  <a:lnTo>
                    <a:pt x="8833104" y="6552565"/>
                  </a:lnTo>
                  <a:lnTo>
                    <a:pt x="8833104" y="6547485"/>
                  </a:lnTo>
                  <a:lnTo>
                    <a:pt x="12954" y="6547485"/>
                  </a:lnTo>
                  <a:lnTo>
                    <a:pt x="12954" y="13335"/>
                  </a:lnTo>
                  <a:lnTo>
                    <a:pt x="9664" y="13335"/>
                  </a:lnTo>
                  <a:lnTo>
                    <a:pt x="9664" y="6547485"/>
                  </a:lnTo>
                  <a:lnTo>
                    <a:pt x="9664" y="6550279"/>
                  </a:lnTo>
                  <a:lnTo>
                    <a:pt x="6515" y="6547485"/>
                  </a:lnTo>
                  <a:lnTo>
                    <a:pt x="9664" y="6547485"/>
                  </a:lnTo>
                  <a:lnTo>
                    <a:pt x="9664" y="13335"/>
                  </a:lnTo>
                  <a:lnTo>
                    <a:pt x="6083" y="13335"/>
                  </a:lnTo>
                  <a:lnTo>
                    <a:pt x="6096" y="12954"/>
                  </a:lnTo>
                  <a:lnTo>
                    <a:pt x="8833104" y="12954"/>
                  </a:lnTo>
                  <a:lnTo>
                    <a:pt x="8833104" y="0"/>
                  </a:lnTo>
                  <a:lnTo>
                    <a:pt x="5905" y="0"/>
                  </a:lnTo>
                  <a:lnTo>
                    <a:pt x="5905" y="6547485"/>
                  </a:lnTo>
                  <a:lnTo>
                    <a:pt x="4597" y="6550304"/>
                  </a:lnTo>
                  <a:lnTo>
                    <a:pt x="4597" y="6547485"/>
                  </a:lnTo>
                  <a:lnTo>
                    <a:pt x="5905" y="6547485"/>
                  </a:lnTo>
                  <a:lnTo>
                    <a:pt x="5905" y="0"/>
                  </a:lnTo>
                  <a:lnTo>
                    <a:pt x="3517" y="0"/>
                  </a:lnTo>
                  <a:lnTo>
                    <a:pt x="3517" y="6552565"/>
                  </a:lnTo>
                  <a:lnTo>
                    <a:pt x="1612" y="6556642"/>
                  </a:lnTo>
                  <a:lnTo>
                    <a:pt x="1612" y="6552565"/>
                  </a:lnTo>
                  <a:lnTo>
                    <a:pt x="3517" y="6552565"/>
                  </a:lnTo>
                  <a:lnTo>
                    <a:pt x="3517" y="0"/>
                  </a:lnTo>
                  <a:lnTo>
                    <a:pt x="0" y="0"/>
                  </a:lnTo>
                  <a:lnTo>
                    <a:pt x="0" y="6547485"/>
                  </a:lnTo>
                  <a:lnTo>
                    <a:pt x="3048" y="3280219"/>
                  </a:lnTo>
                  <a:lnTo>
                    <a:pt x="3048" y="6547485"/>
                  </a:lnTo>
                  <a:lnTo>
                    <a:pt x="0" y="6547485"/>
                  </a:lnTo>
                  <a:lnTo>
                    <a:pt x="0" y="6552565"/>
                  </a:lnTo>
                  <a:lnTo>
                    <a:pt x="0" y="6560058"/>
                  </a:lnTo>
                  <a:lnTo>
                    <a:pt x="0" y="6560185"/>
                  </a:lnTo>
                  <a:lnTo>
                    <a:pt x="1612" y="6560185"/>
                  </a:lnTo>
                  <a:lnTo>
                    <a:pt x="1612" y="6560058"/>
                  </a:lnTo>
                  <a:lnTo>
                    <a:pt x="8845804" y="6560058"/>
                  </a:lnTo>
                  <a:lnTo>
                    <a:pt x="8846058" y="6560058"/>
                  </a:lnTo>
                  <a:lnTo>
                    <a:pt x="8845804" y="6559588"/>
                  </a:lnTo>
                  <a:lnTo>
                    <a:pt x="8845804" y="12"/>
                  </a:lnTo>
                  <a:lnTo>
                    <a:pt x="8846058" y="0"/>
                  </a:lnTo>
                  <a:close/>
                </a:path>
              </a:pathLst>
            </a:custGeom>
            <a:solidFill>
              <a:srgbClr val="799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764" y="1277175"/>
              <a:ext cx="8827770" cy="0"/>
            </a:xfrm>
            <a:custGeom>
              <a:avLst/>
              <a:gdLst/>
              <a:ahLst/>
              <a:cxnLst/>
              <a:rect l="l" t="t" r="r" b="b"/>
              <a:pathLst>
                <a:path w="8827770">
                  <a:moveTo>
                    <a:pt x="0" y="0"/>
                  </a:moveTo>
                  <a:lnTo>
                    <a:pt x="8827769" y="0"/>
                  </a:lnTo>
                </a:path>
              </a:pathLst>
            </a:custGeom>
            <a:ln w="11049">
              <a:solidFill>
                <a:srgbClr val="79969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2852" y="409447"/>
            <a:ext cx="1093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HSSP</a:t>
            </a:r>
            <a:endParaRPr sz="3300"/>
          </a:p>
        </p:txBody>
      </p:sp>
      <p:sp>
        <p:nvSpPr>
          <p:cNvPr id="8" name="object 8"/>
          <p:cNvSpPr txBox="1"/>
          <p:nvPr/>
        </p:nvSpPr>
        <p:spPr>
          <a:xfrm>
            <a:off x="292100" y="1763014"/>
            <a:ext cx="7870825" cy="30378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95700"/>
              </a:lnSpc>
              <a:spcBef>
                <a:spcPts val="240"/>
              </a:spcBef>
              <a:buSzPct val="96296"/>
              <a:buFont typeface="Arial MT"/>
              <a:buChar char="•"/>
              <a:tabLst>
                <a:tab pos="133985" algn="l"/>
              </a:tabLst>
            </a:pPr>
            <a:r>
              <a:rPr sz="2700" dirty="0">
                <a:latin typeface="Georgia"/>
                <a:cs typeface="Georgia"/>
              </a:rPr>
              <a:t>The </a:t>
            </a:r>
            <a:r>
              <a:rPr sz="2700" spc="-5" dirty="0">
                <a:latin typeface="Georgia"/>
                <a:cs typeface="Georgia"/>
              </a:rPr>
              <a:t>file </a:t>
            </a:r>
            <a:r>
              <a:rPr sz="2700" dirty="0">
                <a:latin typeface="Georgia"/>
                <a:cs typeface="Georgia"/>
              </a:rPr>
              <a:t>is </a:t>
            </a:r>
            <a:r>
              <a:rPr sz="2700" spc="-5" dirty="0">
                <a:latin typeface="Georgia"/>
                <a:cs typeface="Georgia"/>
              </a:rPr>
              <a:t>divided </a:t>
            </a:r>
            <a:r>
              <a:rPr sz="2700" dirty="0">
                <a:latin typeface="Georgia"/>
                <a:cs typeface="Georgia"/>
              </a:rPr>
              <a:t>into </a:t>
            </a:r>
            <a:r>
              <a:rPr sz="2700" spc="-10" dirty="0">
                <a:latin typeface="Georgia"/>
                <a:cs typeface="Georgia"/>
              </a:rPr>
              <a:t>four blocks, </a:t>
            </a:r>
            <a:r>
              <a:rPr sz="2700" b="1" spc="-5" dirty="0">
                <a:latin typeface="Georgia"/>
                <a:cs typeface="Georgia"/>
              </a:rPr>
              <a:t>HEADERS, </a:t>
            </a:r>
            <a:r>
              <a:rPr sz="2700" b="1" dirty="0">
                <a:latin typeface="Georgia"/>
                <a:cs typeface="Georgia"/>
              </a:rPr>
              <a:t> </a:t>
            </a:r>
            <a:r>
              <a:rPr sz="2700" b="1" spc="-10" dirty="0">
                <a:latin typeface="Georgia"/>
                <a:cs typeface="Georgia"/>
              </a:rPr>
              <a:t>PROTEINS,</a:t>
            </a:r>
            <a:r>
              <a:rPr sz="2700" b="1" spc="-20" dirty="0">
                <a:latin typeface="Georgia"/>
                <a:cs typeface="Georgia"/>
              </a:rPr>
              <a:t> </a:t>
            </a:r>
            <a:r>
              <a:rPr sz="2700" b="1" spc="-5" dirty="0">
                <a:latin typeface="Georgia"/>
                <a:cs typeface="Georgia"/>
              </a:rPr>
              <a:t>ALIGNMENTS</a:t>
            </a:r>
            <a:r>
              <a:rPr sz="2700" b="1" spc="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b="1" spc="-5" dirty="0">
                <a:latin typeface="Georgia"/>
                <a:cs typeface="Georgia"/>
              </a:rPr>
              <a:t>SEQUENCE </a:t>
            </a:r>
            <a:r>
              <a:rPr sz="2700" b="1" dirty="0">
                <a:latin typeface="Georgia"/>
                <a:cs typeface="Georgia"/>
              </a:rPr>
              <a:t> </a:t>
            </a:r>
            <a:r>
              <a:rPr sz="2700" b="1" spc="-5" dirty="0">
                <a:latin typeface="Georgia"/>
                <a:cs typeface="Georgia"/>
              </a:rPr>
              <a:t>PROFILE</a:t>
            </a:r>
            <a:r>
              <a:rPr sz="2700" b="1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(frequency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for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each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of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20 amino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acid </a:t>
            </a:r>
            <a:r>
              <a:rPr sz="2700" spc="-63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residue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given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sequence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position).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550">
              <a:latin typeface="Georgia"/>
              <a:cs typeface="Georgia"/>
            </a:endParaRPr>
          </a:p>
          <a:p>
            <a:pPr marL="133350" indent="-121285">
              <a:lnSpc>
                <a:spcPct val="100000"/>
              </a:lnSpc>
              <a:buSzPct val="96296"/>
              <a:buFont typeface="Arial MT"/>
              <a:buChar char="•"/>
              <a:tabLst>
                <a:tab pos="133985" algn="l"/>
              </a:tabLst>
            </a:pPr>
            <a:r>
              <a:rPr sz="2700" dirty="0">
                <a:latin typeface="Georgia"/>
                <a:cs typeface="Georgia"/>
              </a:rPr>
              <a:t>Limitations: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700" spc="-5" dirty="0">
                <a:latin typeface="Georgia"/>
                <a:cs typeface="Georgia"/>
              </a:rPr>
              <a:t>Accuracy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of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alignment- cannot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detect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gaps.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709282"/>
            <a:ext cx="8839200" cy="149225"/>
          </a:xfrm>
          <a:custGeom>
            <a:avLst/>
            <a:gdLst/>
            <a:ahLst/>
            <a:cxnLst/>
            <a:rect l="l" t="t" r="r" b="b"/>
            <a:pathLst>
              <a:path w="8839200" h="149225">
                <a:moveTo>
                  <a:pt x="0" y="148716"/>
                </a:moveTo>
                <a:lnTo>
                  <a:pt x="8839200" y="148716"/>
                </a:lnTo>
                <a:lnTo>
                  <a:pt x="8839200" y="0"/>
                </a:lnTo>
                <a:lnTo>
                  <a:pt x="0" y="0"/>
                </a:lnTo>
                <a:lnTo>
                  <a:pt x="0" y="148716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49225"/>
                  </a:lnTo>
                  <a:lnTo>
                    <a:pt x="8991600" y="149225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D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149224"/>
              <a:ext cx="8846185" cy="6560184"/>
            </a:xfrm>
            <a:custGeom>
              <a:avLst/>
              <a:gdLst/>
              <a:ahLst/>
              <a:cxnLst/>
              <a:rect l="l" t="t" r="r" b="b"/>
              <a:pathLst>
                <a:path w="8846185" h="6560184">
                  <a:moveTo>
                    <a:pt x="8846058" y="0"/>
                  </a:moveTo>
                  <a:lnTo>
                    <a:pt x="8845804" y="0"/>
                  </a:lnTo>
                  <a:lnTo>
                    <a:pt x="8833104" y="0"/>
                  </a:lnTo>
                  <a:lnTo>
                    <a:pt x="8833104" y="12954"/>
                  </a:lnTo>
                  <a:lnTo>
                    <a:pt x="8833104" y="6547485"/>
                  </a:lnTo>
                  <a:lnTo>
                    <a:pt x="8833104" y="6552565"/>
                  </a:lnTo>
                  <a:lnTo>
                    <a:pt x="8833104" y="6553200"/>
                  </a:lnTo>
                  <a:lnTo>
                    <a:pt x="12954" y="6553200"/>
                  </a:lnTo>
                  <a:lnTo>
                    <a:pt x="12230" y="6552565"/>
                  </a:lnTo>
                  <a:lnTo>
                    <a:pt x="8833104" y="6552565"/>
                  </a:lnTo>
                  <a:lnTo>
                    <a:pt x="8833104" y="6547485"/>
                  </a:lnTo>
                  <a:lnTo>
                    <a:pt x="12954" y="6547485"/>
                  </a:lnTo>
                  <a:lnTo>
                    <a:pt x="12954" y="13335"/>
                  </a:lnTo>
                  <a:lnTo>
                    <a:pt x="9664" y="13335"/>
                  </a:lnTo>
                  <a:lnTo>
                    <a:pt x="9664" y="6547485"/>
                  </a:lnTo>
                  <a:lnTo>
                    <a:pt x="9664" y="6550279"/>
                  </a:lnTo>
                  <a:lnTo>
                    <a:pt x="6515" y="6547485"/>
                  </a:lnTo>
                  <a:lnTo>
                    <a:pt x="9664" y="6547485"/>
                  </a:lnTo>
                  <a:lnTo>
                    <a:pt x="9664" y="13335"/>
                  </a:lnTo>
                  <a:lnTo>
                    <a:pt x="6083" y="13335"/>
                  </a:lnTo>
                  <a:lnTo>
                    <a:pt x="6096" y="12954"/>
                  </a:lnTo>
                  <a:lnTo>
                    <a:pt x="8833104" y="12954"/>
                  </a:lnTo>
                  <a:lnTo>
                    <a:pt x="8833104" y="0"/>
                  </a:lnTo>
                  <a:lnTo>
                    <a:pt x="5905" y="0"/>
                  </a:lnTo>
                  <a:lnTo>
                    <a:pt x="5905" y="6547485"/>
                  </a:lnTo>
                  <a:lnTo>
                    <a:pt x="4597" y="6550304"/>
                  </a:lnTo>
                  <a:lnTo>
                    <a:pt x="4597" y="6547485"/>
                  </a:lnTo>
                  <a:lnTo>
                    <a:pt x="5905" y="6547485"/>
                  </a:lnTo>
                  <a:lnTo>
                    <a:pt x="5905" y="0"/>
                  </a:lnTo>
                  <a:lnTo>
                    <a:pt x="3517" y="0"/>
                  </a:lnTo>
                  <a:lnTo>
                    <a:pt x="3517" y="6552565"/>
                  </a:lnTo>
                  <a:lnTo>
                    <a:pt x="1612" y="6556642"/>
                  </a:lnTo>
                  <a:lnTo>
                    <a:pt x="1612" y="6552565"/>
                  </a:lnTo>
                  <a:lnTo>
                    <a:pt x="3517" y="6552565"/>
                  </a:lnTo>
                  <a:lnTo>
                    <a:pt x="3517" y="0"/>
                  </a:lnTo>
                  <a:lnTo>
                    <a:pt x="0" y="0"/>
                  </a:lnTo>
                  <a:lnTo>
                    <a:pt x="0" y="6547485"/>
                  </a:lnTo>
                  <a:lnTo>
                    <a:pt x="3048" y="3280219"/>
                  </a:lnTo>
                  <a:lnTo>
                    <a:pt x="3048" y="6547485"/>
                  </a:lnTo>
                  <a:lnTo>
                    <a:pt x="0" y="6547485"/>
                  </a:lnTo>
                  <a:lnTo>
                    <a:pt x="0" y="6552565"/>
                  </a:lnTo>
                  <a:lnTo>
                    <a:pt x="0" y="6560058"/>
                  </a:lnTo>
                  <a:lnTo>
                    <a:pt x="0" y="6560185"/>
                  </a:lnTo>
                  <a:lnTo>
                    <a:pt x="1612" y="6560185"/>
                  </a:lnTo>
                  <a:lnTo>
                    <a:pt x="1612" y="6560058"/>
                  </a:lnTo>
                  <a:lnTo>
                    <a:pt x="8845804" y="6560058"/>
                  </a:lnTo>
                  <a:lnTo>
                    <a:pt x="8846058" y="6560058"/>
                  </a:lnTo>
                  <a:lnTo>
                    <a:pt x="8845804" y="6559588"/>
                  </a:lnTo>
                  <a:lnTo>
                    <a:pt x="8845804" y="12"/>
                  </a:lnTo>
                  <a:lnTo>
                    <a:pt x="8846058" y="0"/>
                  </a:lnTo>
                  <a:close/>
                </a:path>
              </a:pathLst>
            </a:custGeom>
            <a:solidFill>
              <a:srgbClr val="799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764" y="1277175"/>
              <a:ext cx="8827770" cy="0"/>
            </a:xfrm>
            <a:custGeom>
              <a:avLst/>
              <a:gdLst/>
              <a:ahLst/>
              <a:cxnLst/>
              <a:rect l="l" t="t" r="r" b="b"/>
              <a:pathLst>
                <a:path w="8827770">
                  <a:moveTo>
                    <a:pt x="0" y="0"/>
                  </a:moveTo>
                  <a:lnTo>
                    <a:pt x="8827769" y="0"/>
                  </a:lnTo>
                </a:path>
              </a:pathLst>
            </a:custGeom>
            <a:ln w="11049">
              <a:solidFill>
                <a:srgbClr val="79969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9556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524" y="3937"/>
                  </a:lnTo>
                  <a:lnTo>
                    <a:pt x="208787" y="15494"/>
                  </a:lnTo>
                  <a:lnTo>
                    <a:pt x="164973" y="34036"/>
                  </a:lnTo>
                  <a:lnTo>
                    <a:pt x="125095" y="58800"/>
                  </a:lnTo>
                  <a:lnTo>
                    <a:pt x="89535" y="89280"/>
                  </a:lnTo>
                  <a:lnTo>
                    <a:pt x="59054" y="124713"/>
                  </a:lnTo>
                  <a:lnTo>
                    <a:pt x="34162" y="164719"/>
                  </a:lnTo>
                  <a:lnTo>
                    <a:pt x="15621" y="208407"/>
                  </a:lnTo>
                  <a:lnTo>
                    <a:pt x="4063" y="255397"/>
                  </a:lnTo>
                  <a:lnTo>
                    <a:pt x="0" y="304800"/>
                  </a:lnTo>
                  <a:lnTo>
                    <a:pt x="1015" y="329819"/>
                  </a:lnTo>
                  <a:lnTo>
                    <a:pt x="8889" y="378078"/>
                  </a:lnTo>
                  <a:lnTo>
                    <a:pt x="24002" y="423417"/>
                  </a:lnTo>
                  <a:lnTo>
                    <a:pt x="45847" y="465327"/>
                  </a:lnTo>
                  <a:lnTo>
                    <a:pt x="73660" y="503174"/>
                  </a:lnTo>
                  <a:lnTo>
                    <a:pt x="106679" y="536194"/>
                  </a:lnTo>
                  <a:lnTo>
                    <a:pt x="144525" y="564007"/>
                  </a:lnTo>
                  <a:lnTo>
                    <a:pt x="186436" y="585597"/>
                  </a:lnTo>
                  <a:lnTo>
                    <a:pt x="231775" y="600710"/>
                  </a:lnTo>
                  <a:lnTo>
                    <a:pt x="279908" y="608584"/>
                  </a:lnTo>
                  <a:lnTo>
                    <a:pt x="304800" y="609600"/>
                  </a:lnTo>
                  <a:lnTo>
                    <a:pt x="329819" y="608584"/>
                  </a:lnTo>
                  <a:lnTo>
                    <a:pt x="378078" y="600710"/>
                  </a:lnTo>
                  <a:lnTo>
                    <a:pt x="423417" y="585597"/>
                  </a:lnTo>
                  <a:lnTo>
                    <a:pt x="465327" y="564007"/>
                  </a:lnTo>
                  <a:lnTo>
                    <a:pt x="503174" y="536194"/>
                  </a:lnTo>
                  <a:lnTo>
                    <a:pt x="536194" y="503174"/>
                  </a:lnTo>
                  <a:lnTo>
                    <a:pt x="564007" y="465327"/>
                  </a:lnTo>
                  <a:lnTo>
                    <a:pt x="585597" y="423417"/>
                  </a:lnTo>
                  <a:lnTo>
                    <a:pt x="600710" y="378078"/>
                  </a:lnTo>
                  <a:lnTo>
                    <a:pt x="608584" y="329819"/>
                  </a:lnTo>
                  <a:lnTo>
                    <a:pt x="609600" y="304800"/>
                  </a:lnTo>
                  <a:lnTo>
                    <a:pt x="608584" y="279780"/>
                  </a:lnTo>
                  <a:lnTo>
                    <a:pt x="600710" y="231521"/>
                  </a:lnTo>
                  <a:lnTo>
                    <a:pt x="585597" y="186182"/>
                  </a:lnTo>
                  <a:lnTo>
                    <a:pt x="564007" y="144272"/>
                  </a:lnTo>
                  <a:lnTo>
                    <a:pt x="536194" y="106425"/>
                  </a:lnTo>
                  <a:lnTo>
                    <a:pt x="503174" y="73405"/>
                  </a:lnTo>
                  <a:lnTo>
                    <a:pt x="465327" y="45592"/>
                  </a:lnTo>
                  <a:lnTo>
                    <a:pt x="423417" y="24002"/>
                  </a:lnTo>
                  <a:lnTo>
                    <a:pt x="378078" y="8889"/>
                  </a:lnTo>
                  <a:lnTo>
                    <a:pt x="329819" y="1015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50029" y="409447"/>
            <a:ext cx="10369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DALI</a:t>
            </a:r>
            <a:endParaRPr sz="3300"/>
          </a:p>
        </p:txBody>
      </p:sp>
      <p:sp>
        <p:nvSpPr>
          <p:cNvPr id="9" name="object 9"/>
          <p:cNvSpPr txBox="1"/>
          <p:nvPr/>
        </p:nvSpPr>
        <p:spPr>
          <a:xfrm>
            <a:off x="139700" y="2000869"/>
            <a:ext cx="8571865" cy="37407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33350" indent="-121285">
              <a:lnSpc>
                <a:spcPct val="100000"/>
              </a:lnSpc>
              <a:spcBef>
                <a:spcPts val="330"/>
              </a:spcBef>
              <a:buSzPct val="96296"/>
              <a:buFont typeface="Arial MT"/>
              <a:buChar char="•"/>
              <a:tabLst>
                <a:tab pos="133985" algn="l"/>
              </a:tabLst>
            </a:pPr>
            <a:r>
              <a:rPr sz="2700" dirty="0">
                <a:latin typeface="Georgia"/>
                <a:cs typeface="Georgia"/>
              </a:rPr>
              <a:t>The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Dali program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is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for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protein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structure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comparison.</a:t>
            </a:r>
            <a:endParaRPr sz="2700">
              <a:latin typeface="Georgia"/>
              <a:cs typeface="Georgia"/>
            </a:endParaRPr>
          </a:p>
          <a:p>
            <a:pPr marL="133350" indent="-121285">
              <a:lnSpc>
                <a:spcPct val="100000"/>
              </a:lnSpc>
              <a:spcBef>
                <a:spcPts val="225"/>
              </a:spcBef>
              <a:buSzPct val="96296"/>
              <a:buFont typeface="Arial MT"/>
              <a:buChar char="•"/>
              <a:tabLst>
                <a:tab pos="133985" algn="l"/>
              </a:tabLst>
            </a:pPr>
            <a:r>
              <a:rPr sz="2700" dirty="0">
                <a:latin typeface="Georgia"/>
                <a:cs typeface="Georgia"/>
              </a:rPr>
              <a:t>The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web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site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consists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of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three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parts:</a:t>
            </a:r>
            <a:endParaRPr sz="2700">
              <a:latin typeface="Georgia"/>
              <a:cs typeface="Georgia"/>
            </a:endParaRPr>
          </a:p>
          <a:p>
            <a:pPr marL="12700" marR="737870">
              <a:lnSpc>
                <a:spcPts val="2890"/>
              </a:lnSpc>
              <a:spcBef>
                <a:spcPts val="860"/>
              </a:spcBef>
              <a:buAutoNum type="romanLcParenBoth"/>
              <a:tabLst>
                <a:tab pos="452120" algn="l"/>
              </a:tabLst>
            </a:pPr>
            <a:r>
              <a:rPr sz="2700" spc="-5" dirty="0">
                <a:latin typeface="Georgia"/>
                <a:cs typeface="Georgia"/>
              </a:rPr>
              <a:t>the Dali </a:t>
            </a:r>
            <a:r>
              <a:rPr sz="2700" dirty="0">
                <a:latin typeface="Georgia"/>
                <a:cs typeface="Georgia"/>
              </a:rPr>
              <a:t>server </a:t>
            </a:r>
            <a:r>
              <a:rPr sz="2700" spc="-5" dirty="0">
                <a:latin typeface="Georgia"/>
                <a:cs typeface="Georgia"/>
              </a:rPr>
              <a:t>compares </a:t>
            </a:r>
            <a:r>
              <a:rPr sz="2700" dirty="0">
                <a:latin typeface="Georgia"/>
                <a:cs typeface="Georgia"/>
              </a:rPr>
              <a:t>newly </a:t>
            </a:r>
            <a:r>
              <a:rPr sz="2700" spc="-5" dirty="0">
                <a:latin typeface="Georgia"/>
                <a:cs typeface="Georgia"/>
              </a:rPr>
              <a:t>solved </a:t>
            </a:r>
            <a:r>
              <a:rPr sz="2700" spc="-10" dirty="0">
                <a:latin typeface="Georgia"/>
                <a:cs typeface="Georgia"/>
              </a:rPr>
              <a:t>structures </a:t>
            </a:r>
            <a:r>
              <a:rPr sz="2700" spc="-6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against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structures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Protein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Data</a:t>
            </a:r>
            <a:r>
              <a:rPr sz="2700" dirty="0">
                <a:latin typeface="Georgia"/>
                <a:cs typeface="Georgia"/>
              </a:rPr>
              <a:t> Bank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(PDB),</a:t>
            </a:r>
            <a:endParaRPr sz="2700">
              <a:latin typeface="Georgia"/>
              <a:cs typeface="Georgia"/>
            </a:endParaRPr>
          </a:p>
          <a:p>
            <a:pPr marL="12700" marR="782320">
              <a:lnSpc>
                <a:spcPts val="2900"/>
              </a:lnSpc>
              <a:spcBef>
                <a:spcPts val="610"/>
              </a:spcBef>
              <a:buAutoNum type="romanLcParenBoth"/>
              <a:tabLst>
                <a:tab pos="551180" algn="l"/>
              </a:tabLst>
            </a:pPr>
            <a:r>
              <a:rPr sz="2700" spc="-5" dirty="0">
                <a:latin typeface="Georgia"/>
                <a:cs typeface="Georgia"/>
              </a:rPr>
              <a:t>the Dali </a:t>
            </a:r>
            <a:r>
              <a:rPr sz="2700" spc="-10" dirty="0">
                <a:latin typeface="Georgia"/>
                <a:cs typeface="Georgia"/>
              </a:rPr>
              <a:t>database </a:t>
            </a:r>
            <a:r>
              <a:rPr sz="2700" spc="-5" dirty="0">
                <a:latin typeface="Georgia"/>
                <a:cs typeface="Georgia"/>
              </a:rPr>
              <a:t>allows browsing precomputed </a:t>
            </a:r>
            <a:r>
              <a:rPr sz="2700" spc="-6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structural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neighbourhoods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</a:t>
            </a:r>
            <a:endParaRPr sz="2700">
              <a:latin typeface="Georgia"/>
              <a:cs typeface="Georgia"/>
            </a:endParaRPr>
          </a:p>
          <a:p>
            <a:pPr marL="12700" marR="5080">
              <a:lnSpc>
                <a:spcPct val="89700"/>
              </a:lnSpc>
              <a:spcBef>
                <a:spcPts val="545"/>
              </a:spcBef>
              <a:buAutoNum type="romanLcParenBoth"/>
              <a:tabLst>
                <a:tab pos="651510" algn="l"/>
              </a:tabLst>
            </a:pPr>
            <a:r>
              <a:rPr sz="2700" spc="-5" dirty="0">
                <a:latin typeface="Georgia"/>
                <a:cs typeface="Georgia"/>
              </a:rPr>
              <a:t>the pairwise comparison </a:t>
            </a:r>
            <a:r>
              <a:rPr sz="2700" dirty="0">
                <a:latin typeface="Georgia"/>
                <a:cs typeface="Georgia"/>
              </a:rPr>
              <a:t>generates </a:t>
            </a:r>
            <a:r>
              <a:rPr sz="2700" spc="-5" dirty="0">
                <a:latin typeface="Georgia"/>
                <a:cs typeface="Georgia"/>
              </a:rPr>
              <a:t>suboptimal 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alignments for </a:t>
            </a:r>
            <a:r>
              <a:rPr sz="2700" dirty="0">
                <a:latin typeface="Georgia"/>
                <a:cs typeface="Georgia"/>
              </a:rPr>
              <a:t>a </a:t>
            </a:r>
            <a:r>
              <a:rPr sz="2700" spc="-5" dirty="0">
                <a:latin typeface="Georgia"/>
                <a:cs typeface="Georgia"/>
              </a:rPr>
              <a:t>pair of structures. Each part has </a:t>
            </a:r>
            <a:r>
              <a:rPr sz="2700" dirty="0">
                <a:latin typeface="Georgia"/>
                <a:cs typeface="Georgia"/>
              </a:rPr>
              <a:t>its </a:t>
            </a:r>
            <a:r>
              <a:rPr sz="2700" spc="-5" dirty="0">
                <a:latin typeface="Georgia"/>
                <a:cs typeface="Georgia"/>
              </a:rPr>
              <a:t>own </a:t>
            </a:r>
            <a:r>
              <a:rPr sz="2700" spc="-6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query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form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common </a:t>
            </a:r>
            <a:r>
              <a:rPr sz="2700" spc="-5" dirty="0">
                <a:latin typeface="Georgia"/>
                <a:cs typeface="Georgia"/>
              </a:rPr>
              <a:t>format for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the results page.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709282"/>
            <a:ext cx="8839200" cy="149225"/>
          </a:xfrm>
          <a:custGeom>
            <a:avLst/>
            <a:gdLst/>
            <a:ahLst/>
            <a:cxnLst/>
            <a:rect l="l" t="t" r="r" b="b"/>
            <a:pathLst>
              <a:path w="8839200" h="149225">
                <a:moveTo>
                  <a:pt x="0" y="148716"/>
                </a:moveTo>
                <a:lnTo>
                  <a:pt x="8839200" y="148716"/>
                </a:lnTo>
                <a:lnTo>
                  <a:pt x="8839200" y="0"/>
                </a:lnTo>
                <a:lnTo>
                  <a:pt x="0" y="0"/>
                </a:lnTo>
                <a:lnTo>
                  <a:pt x="0" y="148716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839200" cy="6858000"/>
          </a:xfrm>
          <a:custGeom>
            <a:avLst/>
            <a:gdLst/>
            <a:ahLst/>
            <a:cxnLst/>
            <a:rect l="l" t="t" r="r" b="b"/>
            <a:pathLst>
              <a:path w="8839200" h="6858000">
                <a:moveTo>
                  <a:pt x="8839200" y="0"/>
                </a:moveTo>
                <a:lnTo>
                  <a:pt x="152400" y="0"/>
                </a:lnTo>
                <a:lnTo>
                  <a:pt x="0" y="0"/>
                </a:lnTo>
                <a:lnTo>
                  <a:pt x="0" y="1393698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1393698"/>
                </a:lnTo>
                <a:lnTo>
                  <a:pt x="8839200" y="1393698"/>
                </a:lnTo>
                <a:lnTo>
                  <a:pt x="8839200" y="0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6050" y="0"/>
            <a:ext cx="8997950" cy="6858000"/>
            <a:chOff x="146050" y="0"/>
            <a:chExt cx="8997950" cy="6858000"/>
          </a:xfrm>
        </p:grpSpPr>
        <p:sp>
          <p:nvSpPr>
            <p:cNvPr id="5" name="object 5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D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050" y="149224"/>
              <a:ext cx="8846185" cy="6560184"/>
            </a:xfrm>
            <a:custGeom>
              <a:avLst/>
              <a:gdLst/>
              <a:ahLst/>
              <a:cxnLst/>
              <a:rect l="l" t="t" r="r" b="b"/>
              <a:pathLst>
                <a:path w="8846185" h="6560184">
                  <a:moveTo>
                    <a:pt x="8846058" y="0"/>
                  </a:moveTo>
                  <a:lnTo>
                    <a:pt x="8845804" y="0"/>
                  </a:lnTo>
                  <a:lnTo>
                    <a:pt x="8833104" y="0"/>
                  </a:lnTo>
                  <a:lnTo>
                    <a:pt x="8833104" y="12954"/>
                  </a:lnTo>
                  <a:lnTo>
                    <a:pt x="8833104" y="6547485"/>
                  </a:lnTo>
                  <a:lnTo>
                    <a:pt x="8833104" y="6552565"/>
                  </a:lnTo>
                  <a:lnTo>
                    <a:pt x="8833104" y="6553200"/>
                  </a:lnTo>
                  <a:lnTo>
                    <a:pt x="12954" y="6553200"/>
                  </a:lnTo>
                  <a:lnTo>
                    <a:pt x="12230" y="6552565"/>
                  </a:lnTo>
                  <a:lnTo>
                    <a:pt x="8833104" y="6552565"/>
                  </a:lnTo>
                  <a:lnTo>
                    <a:pt x="8833104" y="6547485"/>
                  </a:lnTo>
                  <a:lnTo>
                    <a:pt x="12954" y="6547485"/>
                  </a:lnTo>
                  <a:lnTo>
                    <a:pt x="12954" y="13335"/>
                  </a:lnTo>
                  <a:lnTo>
                    <a:pt x="9664" y="13335"/>
                  </a:lnTo>
                  <a:lnTo>
                    <a:pt x="9664" y="6547485"/>
                  </a:lnTo>
                  <a:lnTo>
                    <a:pt x="9664" y="6550279"/>
                  </a:lnTo>
                  <a:lnTo>
                    <a:pt x="6515" y="6547485"/>
                  </a:lnTo>
                  <a:lnTo>
                    <a:pt x="9664" y="6547485"/>
                  </a:lnTo>
                  <a:lnTo>
                    <a:pt x="9664" y="13335"/>
                  </a:lnTo>
                  <a:lnTo>
                    <a:pt x="6083" y="13335"/>
                  </a:lnTo>
                  <a:lnTo>
                    <a:pt x="6096" y="12954"/>
                  </a:lnTo>
                  <a:lnTo>
                    <a:pt x="8833104" y="12954"/>
                  </a:lnTo>
                  <a:lnTo>
                    <a:pt x="8833104" y="0"/>
                  </a:lnTo>
                  <a:lnTo>
                    <a:pt x="5905" y="0"/>
                  </a:lnTo>
                  <a:lnTo>
                    <a:pt x="5905" y="6547485"/>
                  </a:lnTo>
                  <a:lnTo>
                    <a:pt x="4597" y="6550304"/>
                  </a:lnTo>
                  <a:lnTo>
                    <a:pt x="4597" y="6547485"/>
                  </a:lnTo>
                  <a:lnTo>
                    <a:pt x="5905" y="6547485"/>
                  </a:lnTo>
                  <a:lnTo>
                    <a:pt x="5905" y="0"/>
                  </a:lnTo>
                  <a:lnTo>
                    <a:pt x="3517" y="0"/>
                  </a:lnTo>
                  <a:lnTo>
                    <a:pt x="3517" y="6552565"/>
                  </a:lnTo>
                  <a:lnTo>
                    <a:pt x="1612" y="6556642"/>
                  </a:lnTo>
                  <a:lnTo>
                    <a:pt x="1612" y="6552565"/>
                  </a:lnTo>
                  <a:lnTo>
                    <a:pt x="3517" y="6552565"/>
                  </a:lnTo>
                  <a:lnTo>
                    <a:pt x="3517" y="0"/>
                  </a:lnTo>
                  <a:lnTo>
                    <a:pt x="0" y="0"/>
                  </a:lnTo>
                  <a:lnTo>
                    <a:pt x="0" y="6547485"/>
                  </a:lnTo>
                  <a:lnTo>
                    <a:pt x="3048" y="3280219"/>
                  </a:lnTo>
                  <a:lnTo>
                    <a:pt x="3048" y="6547485"/>
                  </a:lnTo>
                  <a:lnTo>
                    <a:pt x="0" y="6547485"/>
                  </a:lnTo>
                  <a:lnTo>
                    <a:pt x="0" y="6552565"/>
                  </a:lnTo>
                  <a:lnTo>
                    <a:pt x="0" y="6560058"/>
                  </a:lnTo>
                  <a:lnTo>
                    <a:pt x="0" y="6560185"/>
                  </a:lnTo>
                  <a:lnTo>
                    <a:pt x="1612" y="6560185"/>
                  </a:lnTo>
                  <a:lnTo>
                    <a:pt x="1612" y="6560058"/>
                  </a:lnTo>
                  <a:lnTo>
                    <a:pt x="8845804" y="6560058"/>
                  </a:lnTo>
                  <a:lnTo>
                    <a:pt x="8846058" y="6560058"/>
                  </a:lnTo>
                  <a:lnTo>
                    <a:pt x="8845804" y="6559588"/>
                  </a:lnTo>
                  <a:lnTo>
                    <a:pt x="8845804" y="12"/>
                  </a:lnTo>
                  <a:lnTo>
                    <a:pt x="8846058" y="0"/>
                  </a:lnTo>
                  <a:close/>
                </a:path>
              </a:pathLst>
            </a:custGeom>
            <a:solidFill>
              <a:srgbClr val="799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764" y="1277175"/>
              <a:ext cx="8827770" cy="0"/>
            </a:xfrm>
            <a:custGeom>
              <a:avLst/>
              <a:gdLst/>
              <a:ahLst/>
              <a:cxnLst/>
              <a:rect l="l" t="t" r="r" b="b"/>
              <a:pathLst>
                <a:path w="8827770">
                  <a:moveTo>
                    <a:pt x="0" y="0"/>
                  </a:moveTo>
                  <a:lnTo>
                    <a:pt x="8827769" y="0"/>
                  </a:lnTo>
                </a:path>
              </a:pathLst>
            </a:custGeom>
            <a:ln w="11049">
              <a:solidFill>
                <a:srgbClr val="79969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6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663" y="255397"/>
                  </a:lnTo>
                  <a:lnTo>
                    <a:pt x="594106" y="208407"/>
                  </a:lnTo>
                  <a:lnTo>
                    <a:pt x="575564" y="164719"/>
                  </a:lnTo>
                  <a:lnTo>
                    <a:pt x="550799" y="124714"/>
                  </a:lnTo>
                  <a:lnTo>
                    <a:pt x="520319" y="89281"/>
                  </a:lnTo>
                  <a:lnTo>
                    <a:pt x="484886" y="58801"/>
                  </a:lnTo>
                  <a:lnTo>
                    <a:pt x="444881" y="34036"/>
                  </a:lnTo>
                  <a:lnTo>
                    <a:pt x="401193" y="15494"/>
                  </a:lnTo>
                  <a:lnTo>
                    <a:pt x="354203" y="3937"/>
                  </a:lnTo>
                  <a:lnTo>
                    <a:pt x="304800" y="0"/>
                  </a:lnTo>
                  <a:lnTo>
                    <a:pt x="279908" y="1016"/>
                  </a:lnTo>
                  <a:lnTo>
                    <a:pt x="231775" y="8890"/>
                  </a:lnTo>
                  <a:lnTo>
                    <a:pt x="186436" y="24003"/>
                  </a:lnTo>
                  <a:lnTo>
                    <a:pt x="144526" y="45593"/>
                  </a:lnTo>
                  <a:lnTo>
                    <a:pt x="106680" y="73406"/>
                  </a:lnTo>
                  <a:lnTo>
                    <a:pt x="73660" y="106426"/>
                  </a:lnTo>
                  <a:lnTo>
                    <a:pt x="45847" y="144272"/>
                  </a:lnTo>
                  <a:lnTo>
                    <a:pt x="24003" y="186182"/>
                  </a:lnTo>
                  <a:lnTo>
                    <a:pt x="8890" y="231521"/>
                  </a:lnTo>
                  <a:lnTo>
                    <a:pt x="1016" y="279781"/>
                  </a:lnTo>
                  <a:lnTo>
                    <a:pt x="0" y="304800"/>
                  </a:lnTo>
                  <a:lnTo>
                    <a:pt x="1016" y="329819"/>
                  </a:lnTo>
                  <a:lnTo>
                    <a:pt x="8890" y="378079"/>
                  </a:lnTo>
                  <a:lnTo>
                    <a:pt x="24003" y="423418"/>
                  </a:lnTo>
                  <a:lnTo>
                    <a:pt x="45847" y="465328"/>
                  </a:lnTo>
                  <a:lnTo>
                    <a:pt x="73660" y="503174"/>
                  </a:lnTo>
                  <a:lnTo>
                    <a:pt x="106680" y="536194"/>
                  </a:lnTo>
                  <a:lnTo>
                    <a:pt x="144526" y="564007"/>
                  </a:lnTo>
                  <a:lnTo>
                    <a:pt x="186436" y="585597"/>
                  </a:lnTo>
                  <a:lnTo>
                    <a:pt x="231775" y="600710"/>
                  </a:lnTo>
                  <a:lnTo>
                    <a:pt x="279908" y="608584"/>
                  </a:lnTo>
                  <a:lnTo>
                    <a:pt x="304800" y="609600"/>
                  </a:lnTo>
                  <a:lnTo>
                    <a:pt x="329819" y="608584"/>
                  </a:lnTo>
                  <a:lnTo>
                    <a:pt x="378079" y="600710"/>
                  </a:lnTo>
                  <a:lnTo>
                    <a:pt x="423418" y="585597"/>
                  </a:lnTo>
                  <a:lnTo>
                    <a:pt x="465328" y="564007"/>
                  </a:lnTo>
                  <a:lnTo>
                    <a:pt x="503174" y="536194"/>
                  </a:lnTo>
                  <a:lnTo>
                    <a:pt x="536194" y="503174"/>
                  </a:lnTo>
                  <a:lnTo>
                    <a:pt x="564007" y="465328"/>
                  </a:lnTo>
                  <a:lnTo>
                    <a:pt x="585597" y="423418"/>
                  </a:lnTo>
                  <a:lnTo>
                    <a:pt x="600710" y="378079"/>
                  </a:lnTo>
                  <a:lnTo>
                    <a:pt x="608584" y="329819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D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50029" y="412496"/>
            <a:ext cx="789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335" dirty="0">
                <a:latin typeface="Arial MT"/>
                <a:cs typeface="Arial MT"/>
              </a:rPr>
              <a:t>DALI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700" y="2025218"/>
            <a:ext cx="8867140" cy="33788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900" marR="6350" indent="-457200" algn="just">
              <a:lnSpc>
                <a:spcPts val="2700"/>
              </a:lnSpc>
              <a:spcBef>
                <a:spcPts val="434"/>
              </a:spcBef>
              <a:buChar char="•"/>
              <a:tabLst>
                <a:tab pos="469900" algn="l"/>
              </a:tabLst>
            </a:pPr>
            <a:r>
              <a:rPr sz="2500" spc="-260" dirty="0">
                <a:latin typeface="Arial MT"/>
                <a:cs typeface="Arial MT"/>
              </a:rPr>
              <a:t>The </a:t>
            </a:r>
            <a:r>
              <a:rPr sz="2500" spc="-204" dirty="0">
                <a:latin typeface="Arial MT"/>
                <a:cs typeface="Arial MT"/>
              </a:rPr>
              <a:t>inputs </a:t>
            </a:r>
            <a:r>
              <a:rPr sz="2500" spc="-220" dirty="0">
                <a:latin typeface="Arial MT"/>
                <a:cs typeface="Arial MT"/>
              </a:rPr>
              <a:t>are </a:t>
            </a:r>
            <a:r>
              <a:rPr sz="2500" spc="-195" dirty="0">
                <a:latin typeface="Arial MT"/>
                <a:cs typeface="Arial MT"/>
              </a:rPr>
              <a:t>either </a:t>
            </a:r>
            <a:r>
              <a:rPr sz="2500" spc="-310" dirty="0">
                <a:latin typeface="Arial MT"/>
                <a:cs typeface="Arial MT"/>
              </a:rPr>
              <a:t>PDB </a:t>
            </a:r>
            <a:r>
              <a:rPr sz="2500" spc="-185" dirty="0">
                <a:latin typeface="Arial MT"/>
                <a:cs typeface="Arial MT"/>
              </a:rPr>
              <a:t>identifiers </a:t>
            </a:r>
            <a:r>
              <a:rPr sz="2500" spc="-200" dirty="0">
                <a:latin typeface="Arial MT"/>
                <a:cs typeface="Arial MT"/>
              </a:rPr>
              <a:t>or </a:t>
            </a:r>
            <a:r>
              <a:rPr sz="2500" spc="-220" dirty="0">
                <a:latin typeface="Arial MT"/>
                <a:cs typeface="Arial MT"/>
              </a:rPr>
              <a:t>novel </a:t>
            </a:r>
            <a:r>
              <a:rPr sz="2500" spc="-204" dirty="0">
                <a:latin typeface="Arial MT"/>
                <a:cs typeface="Arial MT"/>
              </a:rPr>
              <a:t>structures </a:t>
            </a:r>
            <a:r>
              <a:rPr sz="2500" spc="-240" dirty="0">
                <a:latin typeface="Arial MT"/>
                <a:cs typeface="Arial MT"/>
              </a:rPr>
              <a:t>uploaded by </a:t>
            </a:r>
            <a:r>
              <a:rPr sz="2500" spc="-215" dirty="0">
                <a:latin typeface="Arial MT"/>
                <a:cs typeface="Arial MT"/>
              </a:rPr>
              <a:t>the </a:t>
            </a:r>
            <a:r>
              <a:rPr sz="2500" spc="-210" dirty="0">
                <a:latin typeface="Arial MT"/>
                <a:cs typeface="Arial MT"/>
              </a:rPr>
              <a:t> </a:t>
            </a:r>
            <a:r>
              <a:rPr sz="2500" spc="-229" dirty="0">
                <a:latin typeface="Arial MT"/>
                <a:cs typeface="Arial MT"/>
              </a:rPr>
              <a:t>user.</a:t>
            </a:r>
            <a:endParaRPr sz="2500">
              <a:latin typeface="Arial MT"/>
              <a:cs typeface="Arial MT"/>
            </a:endParaRPr>
          </a:p>
          <a:p>
            <a:pPr marL="469900" indent="-457200" algn="just">
              <a:lnSpc>
                <a:spcPct val="100000"/>
              </a:lnSpc>
              <a:spcBef>
                <a:spcPts val="260"/>
              </a:spcBef>
              <a:buChar char="•"/>
              <a:tabLst>
                <a:tab pos="469900" algn="l"/>
              </a:tabLst>
            </a:pPr>
            <a:r>
              <a:rPr sz="2500" spc="-265" dirty="0">
                <a:latin typeface="Arial MT"/>
                <a:cs typeface="Arial MT"/>
              </a:rPr>
              <a:t>The</a:t>
            </a:r>
            <a:r>
              <a:rPr sz="2500" spc="-125" dirty="0">
                <a:latin typeface="Arial MT"/>
                <a:cs typeface="Arial MT"/>
              </a:rPr>
              <a:t> </a:t>
            </a:r>
            <a:r>
              <a:rPr sz="2500" spc="-195" dirty="0">
                <a:latin typeface="Arial MT"/>
                <a:cs typeface="Arial MT"/>
              </a:rPr>
              <a:t>results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250" dirty="0">
                <a:latin typeface="Arial MT"/>
                <a:cs typeface="Arial MT"/>
              </a:rPr>
              <a:t>pages</a:t>
            </a:r>
            <a:r>
              <a:rPr sz="2500" spc="-130" dirty="0">
                <a:latin typeface="Arial MT"/>
                <a:cs typeface="Arial MT"/>
              </a:rPr>
              <a:t> </a:t>
            </a:r>
            <a:r>
              <a:rPr sz="2500" spc="-220" dirty="0">
                <a:latin typeface="Arial MT"/>
                <a:cs typeface="Arial MT"/>
              </a:rPr>
              <a:t>are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215" dirty="0">
                <a:latin typeface="Arial MT"/>
                <a:cs typeface="Arial MT"/>
              </a:rPr>
              <a:t>hyperlinked</a:t>
            </a:r>
            <a:r>
              <a:rPr sz="2500" spc="-120" dirty="0">
                <a:latin typeface="Arial MT"/>
                <a:cs typeface="Arial MT"/>
              </a:rPr>
              <a:t> </a:t>
            </a:r>
            <a:r>
              <a:rPr sz="2500" spc="-195" dirty="0">
                <a:latin typeface="Arial MT"/>
                <a:cs typeface="Arial MT"/>
              </a:rPr>
              <a:t>to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204" dirty="0">
                <a:latin typeface="Arial MT"/>
                <a:cs typeface="Arial MT"/>
              </a:rPr>
              <a:t>aid</a:t>
            </a:r>
            <a:r>
              <a:rPr sz="2500" spc="-125" dirty="0">
                <a:latin typeface="Arial MT"/>
                <a:cs typeface="Arial MT"/>
              </a:rPr>
              <a:t> </a:t>
            </a:r>
            <a:r>
              <a:rPr sz="2500" spc="-195" dirty="0">
                <a:latin typeface="Arial MT"/>
                <a:cs typeface="Arial MT"/>
              </a:rPr>
              <a:t>interactive</a:t>
            </a:r>
            <a:r>
              <a:rPr sz="2500" spc="-105" dirty="0">
                <a:latin typeface="Arial MT"/>
                <a:cs typeface="Arial MT"/>
              </a:rPr>
              <a:t> </a:t>
            </a:r>
            <a:r>
              <a:rPr sz="2500" spc="-204" dirty="0">
                <a:latin typeface="Arial MT"/>
                <a:cs typeface="Arial MT"/>
              </a:rPr>
              <a:t>analysis.</a:t>
            </a:r>
            <a:endParaRPr sz="2500">
              <a:latin typeface="Arial MT"/>
              <a:cs typeface="Arial MT"/>
            </a:endParaRPr>
          </a:p>
          <a:p>
            <a:pPr marL="469900" marR="5080" indent="-457200" algn="just">
              <a:lnSpc>
                <a:spcPct val="90000"/>
              </a:lnSpc>
              <a:spcBef>
                <a:spcPts val="600"/>
              </a:spcBef>
              <a:buChar char="•"/>
              <a:tabLst>
                <a:tab pos="469900" algn="l"/>
              </a:tabLst>
            </a:pPr>
            <a:r>
              <a:rPr sz="2500" spc="-265" dirty="0">
                <a:latin typeface="Arial MT"/>
                <a:cs typeface="Arial MT"/>
              </a:rPr>
              <a:t>The</a:t>
            </a:r>
            <a:r>
              <a:rPr sz="2500" spc="-260" dirty="0">
                <a:latin typeface="Arial MT"/>
                <a:cs typeface="Arial MT"/>
              </a:rPr>
              <a:t> </a:t>
            </a:r>
            <a:r>
              <a:rPr sz="2500" spc="-280" dirty="0">
                <a:latin typeface="Arial MT"/>
                <a:cs typeface="Arial MT"/>
              </a:rPr>
              <a:t>web</a:t>
            </a:r>
            <a:r>
              <a:rPr sz="2500" spc="-275" dirty="0">
                <a:latin typeface="Arial MT"/>
                <a:cs typeface="Arial MT"/>
              </a:rPr>
              <a:t> </a:t>
            </a:r>
            <a:r>
              <a:rPr sz="2500" spc="-200" dirty="0">
                <a:latin typeface="Arial MT"/>
                <a:cs typeface="Arial MT"/>
              </a:rPr>
              <a:t>interface</a:t>
            </a:r>
            <a:r>
              <a:rPr sz="2500" spc="-195" dirty="0">
                <a:latin typeface="Arial MT"/>
                <a:cs typeface="Arial MT"/>
              </a:rPr>
              <a:t> </a:t>
            </a:r>
            <a:r>
              <a:rPr sz="2500" spc="-165" dirty="0">
                <a:latin typeface="Arial MT"/>
                <a:cs typeface="Arial MT"/>
              </a:rPr>
              <a:t>is</a:t>
            </a:r>
            <a:r>
              <a:rPr sz="2500" spc="-160" dirty="0">
                <a:latin typeface="Arial MT"/>
                <a:cs typeface="Arial MT"/>
              </a:rPr>
              <a:t> </a:t>
            </a:r>
            <a:r>
              <a:rPr sz="2500" spc="-225" dirty="0">
                <a:latin typeface="Arial MT"/>
                <a:cs typeface="Arial MT"/>
              </a:rPr>
              <a:t>simple</a:t>
            </a:r>
            <a:r>
              <a:rPr sz="2500" spc="-220" dirty="0">
                <a:latin typeface="Arial MT"/>
                <a:cs typeface="Arial MT"/>
              </a:rPr>
              <a:t> </a:t>
            </a:r>
            <a:r>
              <a:rPr sz="2500" spc="-254" dirty="0">
                <a:latin typeface="Arial MT"/>
                <a:cs typeface="Arial MT"/>
              </a:rPr>
              <a:t>and</a:t>
            </a:r>
            <a:r>
              <a:rPr sz="2500" spc="-250" dirty="0">
                <a:latin typeface="Arial MT"/>
                <a:cs typeface="Arial MT"/>
              </a:rPr>
              <a:t> </a:t>
            </a:r>
            <a:r>
              <a:rPr sz="2500" spc="-245" dirty="0">
                <a:latin typeface="Arial MT"/>
                <a:cs typeface="Arial MT"/>
              </a:rPr>
              <a:t>easy</a:t>
            </a:r>
            <a:r>
              <a:rPr sz="2500" spc="-240" dirty="0">
                <a:latin typeface="Arial MT"/>
                <a:cs typeface="Arial MT"/>
              </a:rPr>
              <a:t> </a:t>
            </a:r>
            <a:r>
              <a:rPr sz="2500" spc="-195" dirty="0">
                <a:latin typeface="Arial MT"/>
                <a:cs typeface="Arial MT"/>
              </a:rPr>
              <a:t>to</a:t>
            </a:r>
            <a:r>
              <a:rPr sz="2500" spc="-190" dirty="0">
                <a:latin typeface="Arial MT"/>
                <a:cs typeface="Arial MT"/>
              </a:rPr>
              <a:t> </a:t>
            </a:r>
            <a:r>
              <a:rPr sz="2500" spc="-215" dirty="0">
                <a:latin typeface="Arial MT"/>
                <a:cs typeface="Arial MT"/>
              </a:rPr>
              <a:t>use.</a:t>
            </a:r>
            <a:r>
              <a:rPr sz="2500" spc="-210" dirty="0">
                <a:latin typeface="Arial MT"/>
                <a:cs typeface="Arial MT"/>
              </a:rPr>
              <a:t> </a:t>
            </a:r>
            <a:r>
              <a:rPr sz="2500" spc="-265" dirty="0">
                <a:latin typeface="Arial MT"/>
                <a:cs typeface="Arial MT"/>
              </a:rPr>
              <a:t>The</a:t>
            </a:r>
            <a:r>
              <a:rPr sz="2500" spc="-260" dirty="0">
                <a:latin typeface="Arial MT"/>
                <a:cs typeface="Arial MT"/>
              </a:rPr>
              <a:t> </a:t>
            </a:r>
            <a:r>
              <a:rPr sz="2500" spc="-240" dirty="0">
                <a:latin typeface="Arial MT"/>
                <a:cs typeface="Arial MT"/>
              </a:rPr>
              <a:t>key</a:t>
            </a:r>
            <a:r>
              <a:rPr sz="2500" spc="-235" dirty="0">
                <a:latin typeface="Arial MT"/>
                <a:cs typeface="Arial MT"/>
              </a:rPr>
              <a:t> </a:t>
            </a:r>
            <a:r>
              <a:rPr sz="2500" spc="-240" dirty="0">
                <a:latin typeface="Arial MT"/>
                <a:cs typeface="Arial MT"/>
              </a:rPr>
              <a:t>purpose</a:t>
            </a:r>
            <a:r>
              <a:rPr sz="2500" spc="-235" dirty="0">
                <a:latin typeface="Arial MT"/>
                <a:cs typeface="Arial MT"/>
              </a:rPr>
              <a:t> </a:t>
            </a:r>
            <a:r>
              <a:rPr sz="2500" spc="-190" dirty="0">
                <a:latin typeface="Arial MT"/>
                <a:cs typeface="Arial MT"/>
              </a:rPr>
              <a:t>of </a:t>
            </a:r>
            <a:r>
              <a:rPr sz="2500" spc="-185" dirty="0">
                <a:latin typeface="Arial MT"/>
                <a:cs typeface="Arial MT"/>
              </a:rPr>
              <a:t> </a:t>
            </a:r>
            <a:r>
              <a:rPr sz="2500" spc="-195" dirty="0">
                <a:latin typeface="Arial MT"/>
                <a:cs typeface="Arial MT"/>
              </a:rPr>
              <a:t>interactive </a:t>
            </a:r>
            <a:r>
              <a:rPr sz="2500" spc="-210" dirty="0">
                <a:latin typeface="Arial MT"/>
                <a:cs typeface="Arial MT"/>
              </a:rPr>
              <a:t>analysis </a:t>
            </a:r>
            <a:r>
              <a:rPr sz="2500" spc="-165" dirty="0">
                <a:latin typeface="Arial MT"/>
                <a:cs typeface="Arial MT"/>
              </a:rPr>
              <a:t>is </a:t>
            </a:r>
            <a:r>
              <a:rPr sz="2500" spc="-195" dirty="0">
                <a:latin typeface="Arial MT"/>
                <a:cs typeface="Arial MT"/>
              </a:rPr>
              <a:t>to </a:t>
            </a:r>
            <a:r>
              <a:rPr sz="2500" spc="-240" dirty="0">
                <a:latin typeface="Arial MT"/>
                <a:cs typeface="Arial MT"/>
              </a:rPr>
              <a:t>check</a:t>
            </a:r>
            <a:r>
              <a:rPr sz="2500" spc="-235" dirty="0">
                <a:latin typeface="Arial MT"/>
                <a:cs typeface="Arial MT"/>
              </a:rPr>
              <a:t> </a:t>
            </a:r>
            <a:r>
              <a:rPr sz="2500" spc="-229" dirty="0">
                <a:latin typeface="Arial MT"/>
                <a:cs typeface="Arial MT"/>
              </a:rPr>
              <a:t>whether</a:t>
            </a:r>
            <a:r>
              <a:rPr sz="2500" spc="-225" dirty="0">
                <a:latin typeface="Arial MT"/>
                <a:cs typeface="Arial MT"/>
              </a:rPr>
              <a:t> </a:t>
            </a:r>
            <a:r>
              <a:rPr sz="2500" spc="-240" dirty="0">
                <a:latin typeface="Arial MT"/>
                <a:cs typeface="Arial MT"/>
              </a:rPr>
              <a:t>conserved</a:t>
            </a:r>
            <a:r>
              <a:rPr sz="2500" spc="-235" dirty="0">
                <a:latin typeface="Arial MT"/>
                <a:cs typeface="Arial MT"/>
              </a:rPr>
              <a:t> </a:t>
            </a:r>
            <a:r>
              <a:rPr sz="2500" spc="-215" dirty="0">
                <a:latin typeface="Arial MT"/>
                <a:cs typeface="Arial MT"/>
              </a:rPr>
              <a:t>residues </a:t>
            </a:r>
            <a:r>
              <a:rPr sz="2500" spc="-185" dirty="0">
                <a:latin typeface="Arial MT"/>
                <a:cs typeface="Arial MT"/>
              </a:rPr>
              <a:t>line </a:t>
            </a:r>
            <a:r>
              <a:rPr sz="2500" spc="-254" dirty="0">
                <a:latin typeface="Arial MT"/>
                <a:cs typeface="Arial MT"/>
              </a:rPr>
              <a:t>up</a:t>
            </a:r>
            <a:r>
              <a:rPr sz="2500" spc="-250" dirty="0">
                <a:latin typeface="Arial MT"/>
                <a:cs typeface="Arial MT"/>
              </a:rPr>
              <a:t> </a:t>
            </a:r>
            <a:r>
              <a:rPr sz="2500" spc="-180" dirty="0">
                <a:latin typeface="Arial MT"/>
                <a:cs typeface="Arial MT"/>
              </a:rPr>
              <a:t>in </a:t>
            </a:r>
            <a:r>
              <a:rPr sz="2500" spc="-175" dirty="0">
                <a:latin typeface="Arial MT"/>
                <a:cs typeface="Arial MT"/>
              </a:rPr>
              <a:t> </a:t>
            </a:r>
            <a:r>
              <a:rPr sz="2500" spc="-200" dirty="0">
                <a:latin typeface="Arial MT"/>
                <a:cs typeface="Arial MT"/>
              </a:rPr>
              <a:t>multiple </a:t>
            </a:r>
            <a:r>
              <a:rPr sz="2500" spc="-190" dirty="0">
                <a:latin typeface="Arial MT"/>
                <a:cs typeface="Arial MT"/>
              </a:rPr>
              <a:t>structural </a:t>
            </a:r>
            <a:r>
              <a:rPr sz="2500" spc="-225" dirty="0">
                <a:latin typeface="Arial MT"/>
                <a:cs typeface="Arial MT"/>
              </a:rPr>
              <a:t>alignments </a:t>
            </a:r>
            <a:r>
              <a:rPr sz="2500" spc="-254" dirty="0">
                <a:latin typeface="Arial MT"/>
                <a:cs typeface="Arial MT"/>
              </a:rPr>
              <a:t>and </a:t>
            </a:r>
            <a:r>
              <a:rPr sz="2500" spc="-280" dirty="0">
                <a:latin typeface="Arial MT"/>
                <a:cs typeface="Arial MT"/>
              </a:rPr>
              <a:t>how </a:t>
            </a:r>
            <a:r>
              <a:rPr sz="2500" spc="-240" dirty="0">
                <a:latin typeface="Arial MT"/>
                <a:cs typeface="Arial MT"/>
              </a:rPr>
              <a:t>conserved </a:t>
            </a:r>
            <a:r>
              <a:rPr sz="2500" spc="-215" dirty="0">
                <a:latin typeface="Arial MT"/>
                <a:cs typeface="Arial MT"/>
              </a:rPr>
              <a:t>residues </a:t>
            </a:r>
            <a:r>
              <a:rPr sz="2500" spc="-254" dirty="0">
                <a:latin typeface="Arial MT"/>
                <a:cs typeface="Arial MT"/>
              </a:rPr>
              <a:t>and </a:t>
            </a:r>
            <a:r>
              <a:rPr sz="2500" spc="-210" dirty="0">
                <a:latin typeface="Arial MT"/>
                <a:cs typeface="Arial MT"/>
              </a:rPr>
              <a:t>ligands </a:t>
            </a:r>
            <a:r>
              <a:rPr sz="2500" spc="-204" dirty="0">
                <a:latin typeface="Arial MT"/>
                <a:cs typeface="Arial MT"/>
              </a:rPr>
              <a:t> </a:t>
            </a:r>
            <a:r>
              <a:rPr sz="2500" spc="-200" dirty="0">
                <a:latin typeface="Arial MT"/>
                <a:cs typeface="Arial MT"/>
              </a:rPr>
              <a:t>cluster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215" dirty="0">
                <a:latin typeface="Arial MT"/>
                <a:cs typeface="Arial MT"/>
              </a:rPr>
              <a:t>together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180" dirty="0">
                <a:latin typeface="Arial MT"/>
                <a:cs typeface="Arial MT"/>
              </a:rPr>
              <a:t>in</a:t>
            </a:r>
            <a:r>
              <a:rPr sz="2500" spc="-130" dirty="0">
                <a:latin typeface="Arial MT"/>
                <a:cs typeface="Arial MT"/>
              </a:rPr>
              <a:t> </a:t>
            </a:r>
            <a:r>
              <a:rPr sz="2500" spc="-200" dirty="0">
                <a:latin typeface="Arial MT"/>
                <a:cs typeface="Arial MT"/>
              </a:rPr>
              <a:t>multiple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200" dirty="0">
                <a:latin typeface="Arial MT"/>
                <a:cs typeface="Arial MT"/>
              </a:rPr>
              <a:t>structure</a:t>
            </a:r>
            <a:r>
              <a:rPr sz="2500" spc="-95" dirty="0">
                <a:latin typeface="Arial MT"/>
                <a:cs typeface="Arial MT"/>
              </a:rPr>
              <a:t> </a:t>
            </a:r>
            <a:r>
              <a:rPr sz="2500" spc="-215" dirty="0">
                <a:latin typeface="Arial MT"/>
                <a:cs typeface="Arial MT"/>
              </a:rPr>
              <a:t>superimpositions.</a:t>
            </a:r>
            <a:endParaRPr sz="2500">
              <a:latin typeface="Arial MT"/>
              <a:cs typeface="Arial MT"/>
            </a:endParaRPr>
          </a:p>
          <a:p>
            <a:pPr marL="469900" marR="6350" indent="-457200" algn="just">
              <a:lnSpc>
                <a:spcPts val="2700"/>
              </a:lnSpc>
              <a:spcBef>
                <a:spcPts val="640"/>
              </a:spcBef>
              <a:buChar char="•"/>
              <a:tabLst>
                <a:tab pos="469900" algn="l"/>
              </a:tabLst>
            </a:pPr>
            <a:r>
              <a:rPr sz="2500" spc="-195" dirty="0">
                <a:latin typeface="Arial MT"/>
                <a:cs typeface="Arial MT"/>
              </a:rPr>
              <a:t>In</a:t>
            </a:r>
            <a:r>
              <a:rPr sz="2500" spc="-190" dirty="0">
                <a:latin typeface="Arial MT"/>
                <a:cs typeface="Arial MT"/>
              </a:rPr>
              <a:t> </a:t>
            </a:r>
            <a:r>
              <a:rPr sz="2500" spc="-220" dirty="0">
                <a:latin typeface="Arial MT"/>
                <a:cs typeface="Arial MT"/>
              </a:rPr>
              <a:t>favourable</a:t>
            </a:r>
            <a:r>
              <a:rPr sz="2500" spc="-215" dirty="0">
                <a:latin typeface="Arial MT"/>
                <a:cs typeface="Arial MT"/>
              </a:rPr>
              <a:t> </a:t>
            </a:r>
            <a:r>
              <a:rPr sz="2500" spc="-225" dirty="0">
                <a:latin typeface="Arial MT"/>
                <a:cs typeface="Arial MT"/>
              </a:rPr>
              <a:t>cases,</a:t>
            </a:r>
            <a:r>
              <a:rPr sz="2500" spc="-220" dirty="0">
                <a:latin typeface="Arial MT"/>
                <a:cs typeface="Arial MT"/>
              </a:rPr>
              <a:t> </a:t>
            </a:r>
            <a:r>
              <a:rPr sz="2500" spc="-200" dirty="0">
                <a:latin typeface="Arial MT"/>
                <a:cs typeface="Arial MT"/>
              </a:rPr>
              <a:t>protein</a:t>
            </a:r>
            <a:r>
              <a:rPr sz="2500" spc="-195" dirty="0">
                <a:latin typeface="Arial MT"/>
                <a:cs typeface="Arial MT"/>
              </a:rPr>
              <a:t> </a:t>
            </a:r>
            <a:r>
              <a:rPr sz="2500" spc="-200" dirty="0">
                <a:latin typeface="Arial MT"/>
                <a:cs typeface="Arial MT"/>
              </a:rPr>
              <a:t>structure</a:t>
            </a:r>
            <a:r>
              <a:rPr sz="2500" spc="-195" dirty="0">
                <a:latin typeface="Arial MT"/>
                <a:cs typeface="Arial MT"/>
              </a:rPr>
              <a:t> </a:t>
            </a:r>
            <a:r>
              <a:rPr sz="2500" spc="-240" dirty="0">
                <a:latin typeface="Arial MT"/>
                <a:cs typeface="Arial MT"/>
              </a:rPr>
              <a:t>comparison</a:t>
            </a:r>
            <a:r>
              <a:rPr sz="2500" spc="-235" dirty="0">
                <a:latin typeface="Arial MT"/>
                <a:cs typeface="Arial MT"/>
              </a:rPr>
              <a:t> </a:t>
            </a:r>
            <a:r>
              <a:rPr sz="2500" spc="-250" dirty="0">
                <a:latin typeface="Arial MT"/>
                <a:cs typeface="Arial MT"/>
              </a:rPr>
              <a:t>can</a:t>
            </a:r>
            <a:r>
              <a:rPr sz="2500" spc="195" dirty="0">
                <a:latin typeface="Arial MT"/>
                <a:cs typeface="Arial MT"/>
              </a:rPr>
              <a:t> </a:t>
            </a:r>
            <a:r>
              <a:rPr sz="2500" spc="-215" dirty="0">
                <a:latin typeface="Arial MT"/>
                <a:cs typeface="Arial MT"/>
              </a:rPr>
              <a:t>lead</a:t>
            </a:r>
            <a:r>
              <a:rPr sz="2500" spc="265" dirty="0">
                <a:latin typeface="Arial MT"/>
                <a:cs typeface="Arial MT"/>
              </a:rPr>
              <a:t> </a:t>
            </a:r>
            <a:r>
              <a:rPr sz="2500" spc="-200" dirty="0">
                <a:latin typeface="Arial MT"/>
                <a:cs typeface="Arial MT"/>
              </a:rPr>
              <a:t>to </a:t>
            </a:r>
            <a:r>
              <a:rPr sz="2500" spc="-195" dirty="0">
                <a:latin typeface="Arial MT"/>
                <a:cs typeface="Arial MT"/>
              </a:rPr>
              <a:t> </a:t>
            </a:r>
            <a:r>
              <a:rPr sz="2500" spc="-210" dirty="0">
                <a:latin typeface="Arial MT"/>
                <a:cs typeface="Arial MT"/>
              </a:rPr>
              <a:t>evolutionary</a:t>
            </a:r>
            <a:r>
              <a:rPr sz="2500" spc="-135" dirty="0">
                <a:latin typeface="Arial MT"/>
                <a:cs typeface="Arial MT"/>
              </a:rPr>
              <a:t> </a:t>
            </a:r>
            <a:r>
              <a:rPr sz="2500" spc="-215" dirty="0">
                <a:latin typeface="Arial MT"/>
                <a:cs typeface="Arial MT"/>
              </a:rPr>
              <a:t>discoveries</a:t>
            </a:r>
            <a:r>
              <a:rPr sz="2500" spc="-120" dirty="0">
                <a:latin typeface="Arial MT"/>
                <a:cs typeface="Arial MT"/>
              </a:rPr>
              <a:t> </a:t>
            </a:r>
            <a:r>
              <a:rPr sz="2500" spc="-210" dirty="0">
                <a:latin typeface="Arial MT"/>
                <a:cs typeface="Arial MT"/>
              </a:rPr>
              <a:t>not</a:t>
            </a:r>
            <a:r>
              <a:rPr sz="2500" spc="-125" dirty="0">
                <a:latin typeface="Arial MT"/>
                <a:cs typeface="Arial MT"/>
              </a:rPr>
              <a:t> </a:t>
            </a:r>
            <a:r>
              <a:rPr sz="2500" spc="-225" dirty="0">
                <a:latin typeface="Arial MT"/>
                <a:cs typeface="Arial MT"/>
              </a:rPr>
              <a:t>detected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240" dirty="0">
                <a:latin typeface="Arial MT"/>
                <a:cs typeface="Arial MT"/>
              </a:rPr>
              <a:t>by</a:t>
            </a:r>
            <a:r>
              <a:rPr sz="2500" spc="-120" dirty="0">
                <a:latin typeface="Arial MT"/>
                <a:cs typeface="Arial MT"/>
              </a:rPr>
              <a:t> </a:t>
            </a:r>
            <a:r>
              <a:rPr sz="2500" spc="-250" dirty="0">
                <a:latin typeface="Arial MT"/>
                <a:cs typeface="Arial MT"/>
              </a:rPr>
              <a:t>sequence</a:t>
            </a:r>
            <a:r>
              <a:rPr sz="2500" spc="-120" dirty="0">
                <a:latin typeface="Arial MT"/>
                <a:cs typeface="Arial MT"/>
              </a:rPr>
              <a:t> </a:t>
            </a:r>
            <a:r>
              <a:rPr sz="2500" spc="-200" dirty="0">
                <a:latin typeface="Arial MT"/>
                <a:cs typeface="Arial MT"/>
              </a:rPr>
              <a:t>analysis.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7772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642617"/>
            <a:ext cx="7616190" cy="42284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115" marR="248285" indent="-273050">
              <a:lnSpc>
                <a:spcPct val="100800"/>
              </a:lnSpc>
              <a:spcBef>
                <a:spcPts val="75"/>
              </a:spcBef>
              <a:buClr>
                <a:srgbClr val="D24717"/>
              </a:buClr>
              <a:buSzPct val="70833"/>
              <a:buFont typeface="Segoe UI Symbol"/>
              <a:buChar char="⚫"/>
              <a:tabLst>
                <a:tab pos="347345" algn="l"/>
                <a:tab pos="347980" algn="l"/>
              </a:tabLst>
            </a:pPr>
            <a:r>
              <a:rPr dirty="0"/>
              <a:t>	</a:t>
            </a:r>
            <a:r>
              <a:rPr sz="240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recent exponential growth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the number of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proteins whose structures have been determined by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X-ray crystallography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NMR spectroscopy </a:t>
            </a:r>
            <a:r>
              <a:rPr sz="2400" dirty="0">
                <a:latin typeface="Georgia"/>
                <a:cs typeface="Georgia"/>
              </a:rPr>
              <a:t>means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that there </a:t>
            </a:r>
            <a:r>
              <a:rPr sz="2400" dirty="0">
                <a:latin typeface="Georgia"/>
                <a:cs typeface="Georgia"/>
              </a:rPr>
              <a:t>is now a </a:t>
            </a:r>
            <a:r>
              <a:rPr sz="2400" spc="-5" dirty="0">
                <a:latin typeface="Georgia"/>
                <a:cs typeface="Georgia"/>
              </a:rPr>
              <a:t>large </a:t>
            </a:r>
            <a:r>
              <a:rPr sz="2400" dirty="0">
                <a:latin typeface="Georgia"/>
                <a:cs typeface="Georgia"/>
              </a:rPr>
              <a:t>and rapidly </a:t>
            </a:r>
            <a:r>
              <a:rPr sz="2400" spc="-5" dirty="0">
                <a:latin typeface="Georgia"/>
                <a:cs typeface="Georgia"/>
              </a:rPr>
              <a:t>growing corpus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information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available.</a:t>
            </a:r>
            <a:endParaRPr sz="2400">
              <a:latin typeface="Georgia"/>
              <a:cs typeface="Georgia"/>
            </a:endParaRPr>
          </a:p>
          <a:p>
            <a:pPr marL="285115" marR="5080" indent="-273050" algn="just">
              <a:lnSpc>
                <a:spcPct val="100600"/>
              </a:lnSpc>
              <a:spcBef>
                <a:spcPts val="6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Nearly</a:t>
            </a:r>
            <a:r>
              <a:rPr sz="2400" dirty="0">
                <a:latin typeface="Georgia"/>
                <a:cs typeface="Georgia"/>
              </a:rPr>
              <a:t> all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proteins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have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structural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similarities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with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other proteins </a:t>
            </a:r>
            <a:r>
              <a:rPr sz="2400" dirty="0">
                <a:latin typeface="Georgia"/>
                <a:cs typeface="Georgia"/>
              </a:rPr>
              <a:t>and, </a:t>
            </a:r>
            <a:r>
              <a:rPr sz="2400" spc="-5" dirty="0">
                <a:latin typeface="Georgia"/>
                <a:cs typeface="Georgia"/>
              </a:rPr>
              <a:t>in </a:t>
            </a:r>
            <a:r>
              <a:rPr sz="2400" dirty="0">
                <a:latin typeface="Georgia"/>
                <a:cs typeface="Georgia"/>
              </a:rPr>
              <a:t>many </a:t>
            </a:r>
            <a:r>
              <a:rPr sz="2400" spc="-5" dirty="0">
                <a:latin typeface="Georgia"/>
                <a:cs typeface="Georgia"/>
              </a:rPr>
              <a:t>cases, share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common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evolutionary origin.</a:t>
            </a:r>
            <a:endParaRPr sz="2400">
              <a:latin typeface="Georgia"/>
              <a:cs typeface="Georgia"/>
            </a:endParaRPr>
          </a:p>
          <a:p>
            <a:pPr marL="285115" marR="323850" indent="-273050">
              <a:lnSpc>
                <a:spcPct val="100699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dirty="0">
                <a:latin typeface="Georgia"/>
                <a:cs typeface="Georgia"/>
              </a:rPr>
              <a:t>The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knowledge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 these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relationships </a:t>
            </a:r>
            <a:r>
              <a:rPr sz="2400" dirty="0">
                <a:latin typeface="Georgia"/>
                <a:cs typeface="Georgia"/>
              </a:rPr>
              <a:t>makes 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important </a:t>
            </a:r>
            <a:r>
              <a:rPr sz="2400" spc="-5" dirty="0">
                <a:latin typeface="Georgia"/>
                <a:cs typeface="Georgia"/>
              </a:rPr>
              <a:t>contributions to molecular biology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to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other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related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areas </a:t>
            </a: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science.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753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Homology</a:t>
            </a:r>
            <a:r>
              <a:rPr sz="4000" spc="-5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4000" spc="-3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Search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582577"/>
            <a:ext cx="7042150" cy="436562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84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5" dirty="0">
                <a:latin typeface="Georgia"/>
                <a:cs typeface="Georgia"/>
              </a:rPr>
              <a:t>1.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Enter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sequence</a:t>
            </a:r>
            <a:endParaRPr sz="2800">
              <a:latin typeface="Georgia"/>
              <a:cs typeface="Georgia"/>
            </a:endParaRPr>
          </a:p>
          <a:p>
            <a:pPr marL="285115" marR="5080" indent="-273050">
              <a:lnSpc>
                <a:spcPts val="3190"/>
              </a:lnSpc>
              <a:spcBef>
                <a:spcPts val="9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5" dirty="0">
                <a:latin typeface="Georgia"/>
                <a:cs typeface="Georgia"/>
              </a:rPr>
              <a:t>2.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Obtain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 list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any </a:t>
            </a:r>
            <a:r>
              <a:rPr sz="2800" spc="-10" dirty="0">
                <a:latin typeface="Georgia"/>
                <a:cs typeface="Georgia"/>
              </a:rPr>
              <a:t>structures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which it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has </a:t>
            </a:r>
            <a:r>
              <a:rPr sz="2800" spc="-5" dirty="0">
                <a:latin typeface="Georgia"/>
                <a:cs typeface="Georgia"/>
              </a:rPr>
              <a:t>significant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levels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sequence </a:t>
            </a:r>
            <a:r>
              <a:rPr sz="2800" spc="-10" dirty="0">
                <a:latin typeface="Georgia"/>
                <a:cs typeface="Georgia"/>
              </a:rPr>
              <a:t>similarity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⚫"/>
            </a:pPr>
            <a:endParaRPr sz="3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Georgia"/>
                <a:cs typeface="Georgia"/>
              </a:rPr>
              <a:t>Proteins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grouped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into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hierarchy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of:</a:t>
            </a:r>
            <a:endParaRPr sz="2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43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  <a:tab pos="716280" algn="l"/>
              </a:tabLst>
            </a:pPr>
            <a:r>
              <a:rPr sz="2400" dirty="0">
                <a:solidFill>
                  <a:srgbClr val="D16147"/>
                </a:solidFill>
                <a:latin typeface="Georgia"/>
                <a:cs typeface="Georgia"/>
              </a:rPr>
              <a:t>1.	</a:t>
            </a:r>
            <a:r>
              <a:rPr sz="2800" spc="-10" dirty="0">
                <a:latin typeface="Georgia"/>
                <a:cs typeface="Georgia"/>
              </a:rPr>
              <a:t>Families</a:t>
            </a:r>
            <a:endParaRPr sz="2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43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  <a:tab pos="754380" algn="l"/>
              </a:tabLst>
            </a:pPr>
            <a:r>
              <a:rPr sz="2400" dirty="0">
                <a:solidFill>
                  <a:srgbClr val="D16147"/>
                </a:solidFill>
                <a:latin typeface="Georgia"/>
                <a:cs typeface="Georgia"/>
              </a:rPr>
              <a:t>2.	</a:t>
            </a:r>
            <a:r>
              <a:rPr sz="2800" spc="-5" dirty="0">
                <a:latin typeface="Georgia"/>
                <a:cs typeface="Georgia"/>
              </a:rPr>
              <a:t>Super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families</a:t>
            </a:r>
            <a:endParaRPr sz="2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434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  <a:tab pos="753110" algn="l"/>
              </a:tabLst>
            </a:pPr>
            <a:r>
              <a:rPr sz="2400" dirty="0">
                <a:solidFill>
                  <a:srgbClr val="D16147"/>
                </a:solidFill>
                <a:latin typeface="Georgia"/>
                <a:cs typeface="Georgia"/>
              </a:rPr>
              <a:t>3.	</a:t>
            </a:r>
            <a:r>
              <a:rPr sz="2800" spc="-5" dirty="0">
                <a:latin typeface="Georgia"/>
                <a:cs typeface="Georgia"/>
              </a:rPr>
              <a:t>Folds</a:t>
            </a:r>
            <a:endParaRPr sz="2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434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  <a:tab pos="756285" algn="l"/>
              </a:tabLst>
            </a:pPr>
            <a:r>
              <a:rPr sz="2400" dirty="0">
                <a:solidFill>
                  <a:srgbClr val="D16147"/>
                </a:solidFill>
                <a:latin typeface="Georgia"/>
                <a:cs typeface="Georgia"/>
              </a:rPr>
              <a:t>4.	</a:t>
            </a:r>
            <a:r>
              <a:rPr sz="2800" spc="-5" dirty="0">
                <a:latin typeface="Georgia"/>
                <a:cs typeface="Georgia"/>
              </a:rPr>
              <a:t>Classes.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851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SCOP </a:t>
            </a:r>
            <a:r>
              <a:rPr sz="4000" spc="-1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FAMILY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647140"/>
            <a:ext cx="7579359" cy="3379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115" marR="377190" indent="-273050">
              <a:lnSpc>
                <a:spcPct val="107800"/>
              </a:lnSpc>
              <a:spcBef>
                <a:spcPts val="9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dirty="0">
                <a:latin typeface="Georgia"/>
                <a:cs typeface="Georgia"/>
              </a:rPr>
              <a:t>Proteins are </a:t>
            </a:r>
            <a:r>
              <a:rPr sz="2400" spc="-5" dirty="0">
                <a:latin typeface="Georgia"/>
                <a:cs typeface="Georgia"/>
              </a:rPr>
              <a:t>clustered together </a:t>
            </a:r>
            <a:r>
              <a:rPr sz="2400" dirty="0">
                <a:latin typeface="Georgia"/>
                <a:cs typeface="Georgia"/>
              </a:rPr>
              <a:t>into </a:t>
            </a:r>
            <a:r>
              <a:rPr sz="2400" spc="-5" dirty="0">
                <a:latin typeface="Georgia"/>
                <a:cs typeface="Georgia"/>
              </a:rPr>
              <a:t>families on the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basis of one of </a:t>
            </a:r>
            <a:r>
              <a:rPr sz="2400" spc="-10" dirty="0">
                <a:latin typeface="Georgia"/>
                <a:cs typeface="Georgia"/>
              </a:rPr>
              <a:t>two </a:t>
            </a:r>
            <a:r>
              <a:rPr sz="2400" spc="-5" dirty="0">
                <a:latin typeface="Georgia"/>
                <a:cs typeface="Georgia"/>
              </a:rPr>
              <a:t>criteria that imply their having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common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evolutionary origin:</a:t>
            </a:r>
            <a:endParaRPr sz="2400">
              <a:latin typeface="Georgia"/>
              <a:cs typeface="Georgia"/>
            </a:endParaRPr>
          </a:p>
          <a:p>
            <a:pPr marL="285115" marR="850900" indent="-273050">
              <a:lnSpc>
                <a:spcPct val="107500"/>
              </a:lnSpc>
              <a:spcBef>
                <a:spcPts val="8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dirty="0">
                <a:latin typeface="Georgia"/>
                <a:cs typeface="Georgia"/>
              </a:rPr>
              <a:t>Proteins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that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have </a:t>
            </a:r>
            <a:r>
              <a:rPr sz="2400" dirty="0">
                <a:latin typeface="Georgia"/>
                <a:cs typeface="Georgia"/>
              </a:rPr>
              <a:t>residue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identities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30%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greater</a:t>
            </a:r>
            <a:endParaRPr sz="2400">
              <a:latin typeface="Georgia"/>
              <a:cs typeface="Georgia"/>
            </a:endParaRPr>
          </a:p>
          <a:p>
            <a:pPr marL="285115" marR="5080" indent="-273050">
              <a:lnSpc>
                <a:spcPct val="107700"/>
              </a:lnSpc>
              <a:spcBef>
                <a:spcPts val="8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dirty="0">
                <a:latin typeface="Georgia"/>
                <a:cs typeface="Georgia"/>
              </a:rPr>
              <a:t>Proteins </a:t>
            </a:r>
            <a:r>
              <a:rPr sz="2400" spc="-5" dirty="0">
                <a:latin typeface="Georgia"/>
                <a:cs typeface="Georgia"/>
              </a:rPr>
              <a:t>with lower sequence identities but </a:t>
            </a:r>
            <a:r>
              <a:rPr sz="2400" spc="-10" dirty="0">
                <a:latin typeface="Georgia"/>
                <a:cs typeface="Georgia"/>
              </a:rPr>
              <a:t>whose </a:t>
            </a:r>
            <a:r>
              <a:rPr sz="2400" spc="-5" dirty="0">
                <a:latin typeface="Georgia"/>
                <a:cs typeface="Georgia"/>
              </a:rPr>
              <a:t> functions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structures </a:t>
            </a:r>
            <a:r>
              <a:rPr sz="2400" dirty="0">
                <a:latin typeface="Georgia"/>
                <a:cs typeface="Georgia"/>
              </a:rPr>
              <a:t>are very </a:t>
            </a:r>
            <a:r>
              <a:rPr sz="2400" spc="-5" dirty="0">
                <a:latin typeface="Georgia"/>
                <a:cs typeface="Georgia"/>
              </a:rPr>
              <a:t>similar; for example,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globins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with sequence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identities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15%.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621258"/>
            <a:ext cx="6884670" cy="212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buClr>
                <a:srgbClr val="D24717"/>
              </a:buClr>
              <a:buSzPct val="70833"/>
              <a:buFont typeface="Segoe UI Symbol"/>
              <a:buChar char="⚫"/>
              <a:tabLst>
                <a:tab pos="347345" algn="l"/>
                <a:tab pos="347980" algn="l"/>
              </a:tabLst>
            </a:pPr>
            <a:r>
              <a:rPr sz="2400" spc="-5" dirty="0">
                <a:latin typeface="Georgia"/>
                <a:cs typeface="Georgia"/>
              </a:rPr>
              <a:t>Families,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whose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proteins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have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low sequence </a:t>
            </a:r>
            <a:r>
              <a:rPr sz="2400" dirty="0">
                <a:latin typeface="Georgia"/>
                <a:cs typeface="Georgia"/>
              </a:rPr>
              <a:t> identities </a:t>
            </a:r>
            <a:r>
              <a:rPr sz="2400" spc="-5" dirty="0">
                <a:latin typeface="Georgia"/>
                <a:cs typeface="Georgia"/>
              </a:rPr>
              <a:t>but </a:t>
            </a:r>
            <a:r>
              <a:rPr sz="2400" spc="-10" dirty="0">
                <a:latin typeface="Georgia"/>
                <a:cs typeface="Georgia"/>
              </a:rPr>
              <a:t>whose </a:t>
            </a:r>
            <a:r>
              <a:rPr sz="2400" spc="-5" dirty="0">
                <a:latin typeface="Georgia"/>
                <a:cs typeface="Georgia"/>
              </a:rPr>
              <a:t>structures </a:t>
            </a:r>
            <a:r>
              <a:rPr sz="2400" dirty="0">
                <a:latin typeface="Georgia"/>
                <a:cs typeface="Georgia"/>
              </a:rPr>
              <a:t>and, in many </a:t>
            </a:r>
            <a:r>
              <a:rPr sz="2400" spc="-5" dirty="0">
                <a:latin typeface="Georgia"/>
                <a:cs typeface="Georgia"/>
              </a:rPr>
              <a:t>cases,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functional features suggest that </a:t>
            </a:r>
            <a:r>
              <a:rPr sz="2400" dirty="0">
                <a:latin typeface="Georgia"/>
                <a:cs typeface="Georgia"/>
              </a:rPr>
              <a:t>a common 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evolutionary origin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probable, </a:t>
            </a:r>
            <a:r>
              <a:rPr sz="2400" dirty="0">
                <a:latin typeface="Georgia"/>
                <a:cs typeface="Georgia"/>
              </a:rPr>
              <a:t>are </a:t>
            </a:r>
            <a:r>
              <a:rPr sz="2400" spc="-5" dirty="0">
                <a:latin typeface="Georgia"/>
                <a:cs typeface="Georgia"/>
              </a:rPr>
              <a:t>placed together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superfamilies.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918" y="228600"/>
            <a:ext cx="8682482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79" y="228600"/>
            <a:ext cx="8530082" cy="609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915</Words>
  <Application>Microsoft Office PowerPoint</Application>
  <PresentationFormat>On-screen Show (4:3)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MT</vt:lpstr>
      <vt:lpstr>Calibri</vt:lpstr>
      <vt:lpstr>Franklin Gothic Medium</vt:lpstr>
      <vt:lpstr>Georgia</vt:lpstr>
      <vt:lpstr>Segoe UI Symbol</vt:lpstr>
      <vt:lpstr>Times New Roman</vt:lpstr>
      <vt:lpstr>Wingdings</vt:lpstr>
      <vt:lpstr>Office Theme</vt:lpstr>
      <vt:lpstr>PROTEIN STRUCTURE  CLASSIFICATION</vt:lpstr>
      <vt:lpstr>TOOLS:</vt:lpstr>
      <vt:lpstr>PowerPoint Presentation</vt:lpstr>
      <vt:lpstr>PowerPoint Presentation</vt:lpstr>
      <vt:lpstr>Homology Search</vt:lpstr>
      <vt:lpstr>SCOP FAMILY</vt:lpstr>
      <vt:lpstr>PowerPoint Presentation</vt:lpstr>
      <vt:lpstr>PowerPoint Presentation</vt:lpstr>
      <vt:lpstr>PowerPoint Presentation</vt:lpstr>
      <vt:lpstr>CATH</vt:lpstr>
      <vt:lpstr>&gt;= 35% sequence similarity. &gt;= 60% sequence similarity</vt:lpstr>
      <vt:lpstr>PowerPoint Presentation</vt:lpstr>
      <vt:lpstr>PowerPoint Presentation</vt:lpstr>
      <vt:lpstr>PowerPoint Presentation</vt:lpstr>
      <vt:lpstr>PowerPoint Presentation</vt:lpstr>
      <vt:lpstr>FSSP(families of structurally similar  proteins)</vt:lpstr>
      <vt:lpstr>PowerPoint Presentation</vt:lpstr>
      <vt:lpstr>HSSP (homology-derived structures  of proteins)</vt:lpstr>
      <vt:lpstr>HSSP</vt:lpstr>
      <vt:lpstr>HSSP</vt:lpstr>
      <vt:lpstr>DALI</vt:lpstr>
      <vt:lpstr>DALI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STRUCTURE CLASSIFICATION </dc:title>
  <cp:lastModifiedBy>Hiren Kose</cp:lastModifiedBy>
  <cp:revision>1</cp:revision>
  <dcterms:created xsi:type="dcterms:W3CDTF">2021-05-13T04:15:10Z</dcterms:created>
  <dcterms:modified xsi:type="dcterms:W3CDTF">2021-05-13T04:16:22Z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2021-05-13T00:00:00Z</vt:filetime>
  </property>
</Properties>
</file>