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7789-8998-4DEA-8806-2B3FFECC107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89C2-CF4D-47D5-8174-349760F265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1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7789-8998-4DEA-8806-2B3FFECC107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89C2-CF4D-47D5-8174-349760F2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3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7789-8998-4DEA-8806-2B3FFECC107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89C2-CF4D-47D5-8174-349760F2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0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7789-8998-4DEA-8806-2B3FFECC107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89C2-CF4D-47D5-8174-349760F2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1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7789-8998-4DEA-8806-2B3FFECC107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89C2-CF4D-47D5-8174-349760F265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85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7789-8998-4DEA-8806-2B3FFECC107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89C2-CF4D-47D5-8174-349760F2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6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7789-8998-4DEA-8806-2B3FFECC107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89C2-CF4D-47D5-8174-349760F2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7789-8998-4DEA-8806-2B3FFECC107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89C2-CF4D-47D5-8174-349760F2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6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7789-8998-4DEA-8806-2B3FFECC107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89C2-CF4D-47D5-8174-349760F2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E57789-8998-4DEA-8806-2B3FFECC107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3089C2-CF4D-47D5-8174-349760F2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7789-8998-4DEA-8806-2B3FFECC107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89C2-CF4D-47D5-8174-349760F2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2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E57789-8998-4DEA-8806-2B3FFECC107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3089C2-CF4D-47D5-8174-349760F265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8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76721" y="489397"/>
            <a:ext cx="11200327" cy="262729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PREDICTION </a:t>
            </a:r>
            <a:br>
              <a:rPr lang="en-US" sz="5400" b="1" dirty="0" smtClean="0"/>
            </a:br>
            <a:r>
              <a:rPr lang="en-US" sz="5400" b="1" dirty="0" smtClean="0"/>
              <a:t>OF </a:t>
            </a:r>
            <a:br>
              <a:rPr lang="en-US" sz="5400" b="1" dirty="0" smtClean="0"/>
            </a:br>
            <a:r>
              <a:rPr lang="en-US" sz="5400" b="1" dirty="0" smtClean="0"/>
              <a:t>PROMOTER &amp; REGULATORY ELEMENTS </a:t>
            </a:r>
            <a:endParaRPr lang="en-US" sz="54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895601" y="4419601"/>
            <a:ext cx="6600451" cy="1126283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</a:p>
          <a:p>
            <a:pPr algn="ctr"/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Aparna </a:t>
            </a:r>
            <a:r>
              <a:rPr lang="en-US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Patil</a:t>
            </a:r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Kose</a:t>
            </a:r>
          </a:p>
          <a:p>
            <a:pPr algn="ctr"/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Lecturer</a:t>
            </a:r>
          </a:p>
          <a:p>
            <a:pPr algn="ctr"/>
            <a:r>
              <a:rPr lang="en-US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Dept</a:t>
            </a:r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Bioinformatics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52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0847"/>
            <a:ext cx="10058400" cy="4990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err="1"/>
              <a:t>Ab</a:t>
            </a:r>
            <a:r>
              <a:rPr lang="en-US" sz="3200" b="1" dirty="0"/>
              <a:t> Initio–Based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3" y="759855"/>
            <a:ext cx="11706896" cy="56667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Predicts </a:t>
            </a:r>
            <a:r>
              <a:rPr lang="en-US" dirty="0"/>
              <a:t>prokaryotic and eukaryotic promoters and regulatory elements based on </a:t>
            </a:r>
            <a:r>
              <a:rPr lang="en-US" b="1" dirty="0"/>
              <a:t>characteristic sequences patterns </a:t>
            </a:r>
            <a:r>
              <a:rPr lang="en-US" dirty="0"/>
              <a:t>for promoters and regulatory </a:t>
            </a:r>
            <a:r>
              <a:rPr lang="en-US" dirty="0" smtClean="0"/>
              <a:t>elements.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Some </a:t>
            </a:r>
            <a:r>
              <a:rPr lang="en-US" dirty="0" err="1" smtClean="0"/>
              <a:t>algo</a:t>
            </a:r>
            <a:r>
              <a:rPr lang="en-US" dirty="0" smtClean="0"/>
              <a:t>. depends on signals such as TATA box or Shine- </a:t>
            </a:r>
            <a:r>
              <a:rPr lang="en-US" dirty="0" err="1" smtClean="0"/>
              <a:t>Dalgenro</a:t>
            </a:r>
            <a:r>
              <a:rPr lang="en-US" dirty="0" smtClean="0"/>
              <a:t> sequence,  whereas </a:t>
            </a:r>
            <a:r>
              <a:rPr lang="en-US" dirty="0"/>
              <a:t>other rely on content information such as </a:t>
            </a:r>
            <a:r>
              <a:rPr lang="en-US" dirty="0" err="1"/>
              <a:t>hexamer</a:t>
            </a:r>
            <a:r>
              <a:rPr lang="en-US" dirty="0"/>
              <a:t> </a:t>
            </a:r>
            <a:r>
              <a:rPr lang="en-US" dirty="0" smtClean="0"/>
              <a:t>frequencies.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Advantage:</a:t>
            </a:r>
            <a:r>
              <a:rPr lang="en-US" dirty="0"/>
              <a:t> the sequence can be applied as such without having to obtain experimental </a:t>
            </a:r>
            <a:r>
              <a:rPr lang="en-US" dirty="0" smtClean="0"/>
              <a:t>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Disadvantage</a:t>
            </a:r>
            <a:r>
              <a:rPr lang="en-US" dirty="0"/>
              <a:t>: Training is required, which makes the prediction programs species </a:t>
            </a:r>
            <a:r>
              <a:rPr lang="en-US" dirty="0" smtClean="0"/>
              <a:t>specific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Difficult </a:t>
            </a:r>
            <a:r>
              <a:rPr lang="en-US" dirty="0"/>
              <a:t>to discover new, unknown </a:t>
            </a:r>
            <a:r>
              <a:rPr lang="en-US" dirty="0" smtClean="0"/>
              <a:t>motifs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Conventional Method:  </a:t>
            </a:r>
            <a:r>
              <a:rPr lang="en-US" dirty="0" smtClean="0"/>
              <a:t>Detection </a:t>
            </a:r>
            <a:r>
              <a:rPr lang="en-US" dirty="0"/>
              <a:t>of element </a:t>
            </a:r>
            <a:r>
              <a:rPr lang="en-US" dirty="0" smtClean="0"/>
              <a:t>via matching </a:t>
            </a:r>
            <a:r>
              <a:rPr lang="en-US" dirty="0"/>
              <a:t>a consensus sequence pattern represented by regular expressions or matching a position-specific scoring </a:t>
            </a:r>
            <a:r>
              <a:rPr lang="en-US" dirty="0" smtClean="0"/>
              <a:t>matrix (PSSM)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But , </a:t>
            </a:r>
            <a:r>
              <a:rPr lang="en-US" dirty="0" smtClean="0"/>
              <a:t>in </a:t>
            </a:r>
            <a:r>
              <a:rPr lang="en-US" dirty="0"/>
              <a:t>either case, the </a:t>
            </a:r>
            <a:r>
              <a:rPr lang="en-US" b="1" dirty="0" smtClean="0"/>
              <a:t>cons </a:t>
            </a:r>
            <a:r>
              <a:rPr lang="en-US" b="1" dirty="0" err="1" smtClean="0"/>
              <a:t>ensus</a:t>
            </a:r>
            <a:r>
              <a:rPr lang="en-US" b="1" dirty="0" smtClean="0"/>
              <a:t> </a:t>
            </a:r>
            <a:r>
              <a:rPr lang="en-US" b="1" dirty="0"/>
              <a:t>sequences or the matrices are relatively short, covering 6 to 10 </a:t>
            </a:r>
            <a:r>
              <a:rPr lang="en-US" b="1" dirty="0" smtClean="0"/>
              <a:t>bases </a:t>
            </a:r>
            <a:r>
              <a:rPr lang="en-US" dirty="0"/>
              <a:t>and generates high </a:t>
            </a:r>
            <a:r>
              <a:rPr lang="en-US" b="1" dirty="0"/>
              <a:t>rates of false positives as a result</a:t>
            </a:r>
            <a:r>
              <a:rPr lang="en-US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SOLUTION: New algorithm based on NN, ANN, HMM. MLT, Discriminant functions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</a:t>
            </a:r>
            <a:r>
              <a:rPr lang="en-US" b="1" dirty="0" smtClean="0"/>
              <a:t>Focus </a:t>
            </a:r>
            <a:r>
              <a:rPr lang="en-US" b="1" dirty="0"/>
              <a:t>on the upstream regions (0.5 to 2.0 kb) only, which are most likely to contain </a:t>
            </a:r>
            <a:r>
              <a:rPr lang="en-US" b="1" dirty="0" smtClean="0"/>
              <a:t>promoters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i.e. promoter </a:t>
            </a:r>
            <a:r>
              <a:rPr lang="en-US" b="1" dirty="0">
                <a:solidFill>
                  <a:srgbClr val="00B050"/>
                </a:solidFill>
              </a:rPr>
              <a:t>prediction and gene prediction are coupled.</a:t>
            </a:r>
          </a:p>
        </p:txBody>
      </p:sp>
    </p:spTree>
    <p:extLst>
      <p:ext uri="{BB962C8B-B14F-4D97-AF65-F5344CB8AC3E}">
        <p14:creationId xmlns:p14="http://schemas.microsoft.com/office/powerpoint/2010/main" val="137945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6451"/>
            <a:ext cx="10058400" cy="60203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Prediction for Prokaryotes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991673"/>
            <a:ext cx="10898103" cy="51901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prokaryotic promoter prediction: determination of </a:t>
            </a:r>
            <a:r>
              <a:rPr lang="en-US" b="1" dirty="0"/>
              <a:t>operon structures</a:t>
            </a:r>
            <a:r>
              <a:rPr lang="en-US" dirty="0"/>
              <a:t>, because genes within an </a:t>
            </a:r>
            <a:r>
              <a:rPr lang="en-US" b="1" dirty="0"/>
              <a:t>operon share a common promoter </a:t>
            </a:r>
            <a:r>
              <a:rPr lang="en-US" dirty="0"/>
              <a:t>located </a:t>
            </a:r>
            <a:r>
              <a:rPr lang="en-US" b="1" dirty="0"/>
              <a:t>upstream of the first gene of the </a:t>
            </a:r>
            <a:r>
              <a:rPr lang="en-US" b="1" dirty="0" smtClean="0"/>
              <a:t>operon. </a:t>
            </a:r>
            <a:r>
              <a:rPr lang="en-US" dirty="0"/>
              <a:t>Thus, </a:t>
            </a:r>
            <a:r>
              <a:rPr lang="en-US" b="1" dirty="0"/>
              <a:t>operon prediction is the key in prokaryotic promoter prediction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methods </a:t>
            </a:r>
            <a:r>
              <a:rPr lang="en-US" dirty="0"/>
              <a:t>available for prokaryotic operon prediction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BUT</a:t>
            </a:r>
            <a:r>
              <a:rPr lang="en-US" dirty="0" smtClean="0"/>
              <a:t> </a:t>
            </a:r>
            <a:r>
              <a:rPr lang="en-US" b="1" dirty="0"/>
              <a:t>set of simple </a:t>
            </a:r>
            <a:r>
              <a:rPr lang="en-US" b="1" dirty="0" smtClean="0"/>
              <a:t>rules (Wang </a:t>
            </a:r>
            <a:r>
              <a:rPr lang="en-US" b="1" i="1" dirty="0" smtClean="0"/>
              <a:t>et al</a:t>
            </a:r>
            <a:r>
              <a:rPr lang="en-US" b="1" dirty="0" smtClean="0"/>
              <a:t>) </a:t>
            </a:r>
            <a:r>
              <a:rPr lang="en-US" dirty="0" smtClean="0"/>
              <a:t>is accurate </a:t>
            </a:r>
            <a:r>
              <a:rPr lang="en-US" dirty="0"/>
              <a:t>which relies on two kinds of information: </a:t>
            </a:r>
            <a:r>
              <a:rPr lang="en-US" b="1" dirty="0" smtClean="0"/>
              <a:t>gene orientation </a:t>
            </a:r>
            <a:r>
              <a:rPr lang="en-US" dirty="0" smtClean="0"/>
              <a:t>and </a:t>
            </a:r>
            <a:r>
              <a:rPr lang="en-US" b="1" dirty="0" err="1"/>
              <a:t>intergenic</a:t>
            </a:r>
            <a:r>
              <a:rPr lang="en-US" b="1" dirty="0"/>
              <a:t> distances </a:t>
            </a:r>
            <a:r>
              <a:rPr lang="en-US" dirty="0"/>
              <a:t>of a </a:t>
            </a:r>
            <a:r>
              <a:rPr lang="en-US" b="1" dirty="0"/>
              <a:t>pair of genes of interest </a:t>
            </a:r>
            <a:r>
              <a:rPr lang="en-US" dirty="0"/>
              <a:t>and </a:t>
            </a:r>
            <a:r>
              <a:rPr lang="en-US" b="1" dirty="0"/>
              <a:t>conserved linkage</a:t>
            </a:r>
            <a:r>
              <a:rPr lang="en-US" dirty="0"/>
              <a:t> of the genes based on </a:t>
            </a:r>
            <a:r>
              <a:rPr lang="en-US" b="1" dirty="0"/>
              <a:t>comparative genomic </a:t>
            </a:r>
            <a:r>
              <a:rPr lang="en-US" b="1" dirty="0" smtClean="0"/>
              <a:t>analysis i.e. Gene Linkages are focused.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b="1" dirty="0"/>
              <a:t>scoring scheme </a:t>
            </a:r>
            <a:r>
              <a:rPr lang="en-US" dirty="0"/>
              <a:t>is developed to </a:t>
            </a:r>
            <a:r>
              <a:rPr lang="en-US" b="1" dirty="0"/>
              <a:t>assign operons </a:t>
            </a:r>
            <a:r>
              <a:rPr lang="en-US" dirty="0"/>
              <a:t>with </a:t>
            </a:r>
            <a:r>
              <a:rPr lang="en-US" b="1" dirty="0" smtClean="0"/>
              <a:t>different </a:t>
            </a:r>
            <a:r>
              <a:rPr lang="en-US" b="1" dirty="0"/>
              <a:t>levels of </a:t>
            </a:r>
            <a:r>
              <a:rPr lang="en-US" b="1" dirty="0" smtClean="0"/>
              <a:t>confidence.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CLAIMS: Accurate identification </a:t>
            </a:r>
            <a:r>
              <a:rPr lang="en-US" b="1" dirty="0"/>
              <a:t>of an operon structure</a:t>
            </a:r>
            <a:r>
              <a:rPr lang="en-US" dirty="0"/>
              <a:t>, which in turn </a:t>
            </a:r>
            <a:r>
              <a:rPr lang="en-US" b="1" dirty="0"/>
              <a:t>facilitates the promoter prediction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b="1" dirty="0"/>
              <a:t>scoring scheme </a:t>
            </a:r>
            <a:r>
              <a:rPr lang="en-US" dirty="0"/>
              <a:t>not yet available as a computer </a:t>
            </a:r>
            <a:r>
              <a:rPr lang="en-US" dirty="0" smtClean="0"/>
              <a:t>program thus can be </a:t>
            </a:r>
            <a:r>
              <a:rPr lang="en-US" dirty="0"/>
              <a:t>done </a:t>
            </a:r>
            <a:r>
              <a:rPr lang="en-US" dirty="0" smtClean="0"/>
              <a:t>manually using </a:t>
            </a:r>
            <a:r>
              <a:rPr lang="en-US" dirty="0"/>
              <a:t>the rules, </a:t>
            </a:r>
            <a:r>
              <a:rPr lang="en-US" dirty="0" smtClean="0"/>
              <a:t>but few program doesn’t accept this approach.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78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30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3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104" y="286604"/>
            <a:ext cx="9146576" cy="66643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Prediction TOOL </a:t>
            </a:r>
            <a:r>
              <a:rPr lang="en-US" sz="3600" b="1" dirty="0"/>
              <a:t>for Prokaryotes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1146220"/>
            <a:ext cx="10910981" cy="4722874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BPROM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is </a:t>
            </a:r>
            <a:r>
              <a:rPr lang="en-US" dirty="0"/>
              <a:t>a web-based program for prediction of </a:t>
            </a:r>
            <a:r>
              <a:rPr lang="en-US" b="1" dirty="0"/>
              <a:t>bacterial promoters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uses a </a:t>
            </a:r>
            <a:r>
              <a:rPr lang="en-US" b="1" dirty="0"/>
              <a:t>linear discriminant function </a:t>
            </a:r>
            <a:r>
              <a:rPr lang="en-US" b="1" dirty="0" smtClean="0"/>
              <a:t>combined </a:t>
            </a:r>
            <a:r>
              <a:rPr lang="en-US" b="1" dirty="0"/>
              <a:t>with signal and content information </a:t>
            </a:r>
            <a:r>
              <a:rPr lang="en-US" dirty="0"/>
              <a:t>such as </a:t>
            </a:r>
            <a:r>
              <a:rPr lang="en-US" b="1" dirty="0"/>
              <a:t>consensus promoter sequence and oligonucleotide composition of the promoter sites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predicts </a:t>
            </a:r>
            <a:r>
              <a:rPr lang="en-US" dirty="0"/>
              <a:t>a </a:t>
            </a:r>
            <a:r>
              <a:rPr lang="en-US" b="1" dirty="0"/>
              <a:t>given sequence for bacterial operon structures </a:t>
            </a:r>
            <a:r>
              <a:rPr lang="en-US" dirty="0"/>
              <a:t>by using an </a:t>
            </a:r>
            <a:r>
              <a:rPr lang="en-US" b="1" dirty="0" err="1"/>
              <a:t>intergenic</a:t>
            </a:r>
            <a:r>
              <a:rPr lang="en-US" b="1" dirty="0"/>
              <a:t> distance of 100 </a:t>
            </a:r>
            <a:r>
              <a:rPr lang="en-US" b="1" dirty="0" err="1"/>
              <a:t>bp</a:t>
            </a:r>
            <a:r>
              <a:rPr lang="en-US" b="1" dirty="0"/>
              <a:t> </a:t>
            </a:r>
            <a:r>
              <a:rPr lang="en-US" dirty="0"/>
              <a:t>as </a:t>
            </a:r>
            <a:r>
              <a:rPr lang="en-US" b="1" dirty="0"/>
              <a:t>basis for distinguishing genes to be in an operon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rule is more </a:t>
            </a:r>
            <a:r>
              <a:rPr lang="en-US" b="1" dirty="0"/>
              <a:t>arbitrary than the Wang et al</a:t>
            </a:r>
            <a:r>
              <a:rPr lang="en-US" dirty="0"/>
              <a:t>. rule, leading to </a:t>
            </a:r>
            <a:r>
              <a:rPr lang="en-US" b="1" dirty="0"/>
              <a:t>high rates of false positives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Once </a:t>
            </a:r>
            <a:r>
              <a:rPr lang="en-US" dirty="0"/>
              <a:t>the </a:t>
            </a:r>
            <a:r>
              <a:rPr lang="en-US" b="1" dirty="0"/>
              <a:t>operons are assigned</a:t>
            </a:r>
            <a:r>
              <a:rPr lang="en-US" dirty="0"/>
              <a:t>, the program is able to </a:t>
            </a:r>
            <a:r>
              <a:rPr lang="en-US" b="1" dirty="0"/>
              <a:t>predict putative promoter sequences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Because </a:t>
            </a:r>
            <a:r>
              <a:rPr lang="en-US" dirty="0"/>
              <a:t>most </a:t>
            </a:r>
            <a:r>
              <a:rPr lang="en-US" b="1" dirty="0"/>
              <a:t>bacterial promoters </a:t>
            </a:r>
            <a:r>
              <a:rPr lang="en-US" dirty="0"/>
              <a:t>are located </a:t>
            </a:r>
            <a:r>
              <a:rPr lang="en-US" b="1" dirty="0"/>
              <a:t>within 200 </a:t>
            </a:r>
            <a:r>
              <a:rPr lang="en-US" b="1" dirty="0" err="1"/>
              <a:t>bp</a:t>
            </a:r>
            <a:r>
              <a:rPr lang="en-US" b="1" dirty="0"/>
              <a:t> </a:t>
            </a:r>
            <a:r>
              <a:rPr lang="en-US" dirty="0"/>
              <a:t>of the protein coding region, the program is most effectively used when </a:t>
            </a:r>
            <a:r>
              <a:rPr lang="en-US" b="1" dirty="0"/>
              <a:t>about 200 </a:t>
            </a:r>
            <a:r>
              <a:rPr lang="en-US" b="1" dirty="0" err="1"/>
              <a:t>bp</a:t>
            </a:r>
            <a:r>
              <a:rPr lang="en-US" b="1" dirty="0"/>
              <a:t> of upstream sequence </a:t>
            </a:r>
            <a:r>
              <a:rPr lang="en-US" dirty="0"/>
              <a:t>of the </a:t>
            </a:r>
            <a:r>
              <a:rPr lang="en-US" b="1" dirty="0"/>
              <a:t>first gene of an operon is supplied as input to increase specificity</a:t>
            </a:r>
            <a:r>
              <a:rPr lang="en-US" b="1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Other Tool: </a:t>
            </a:r>
            <a:r>
              <a:rPr lang="en-US" dirty="0" err="1" smtClean="0"/>
              <a:t>FindTerm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6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573" y="286604"/>
            <a:ext cx="8695814" cy="5891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Prediction for </a:t>
            </a:r>
            <a:r>
              <a:rPr lang="en-US" b="1" dirty="0" smtClean="0"/>
              <a:t>Eukaryotes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2" y="1094704"/>
            <a:ext cx="10833708" cy="477439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initio method for predicting </a:t>
            </a:r>
            <a:r>
              <a:rPr lang="en-US" dirty="0" smtClean="0"/>
              <a:t>eukaryotic </a:t>
            </a:r>
            <a:r>
              <a:rPr lang="en-US" dirty="0"/>
              <a:t>elements also relies on searching the </a:t>
            </a:r>
            <a:r>
              <a:rPr lang="en-US" b="1" dirty="0"/>
              <a:t>input sequences for matching of consensus patterns of known promoters and regulatory </a:t>
            </a:r>
            <a:r>
              <a:rPr lang="en-US" b="1" dirty="0" smtClean="0"/>
              <a:t>elements.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The consensus pattern </a:t>
            </a:r>
            <a:r>
              <a:rPr lang="en-US" dirty="0"/>
              <a:t>derived from experimentally determined DNA binding sites which are compiled into profiles and stored in a database for scanning an unknown sequence to find similar conserved patterns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This approach</a:t>
            </a:r>
            <a:r>
              <a:rPr lang="en-US" dirty="0" smtClean="0"/>
              <a:t> </a:t>
            </a:r>
            <a:r>
              <a:rPr lang="en-US" dirty="0"/>
              <a:t>tends to generate </a:t>
            </a:r>
            <a:r>
              <a:rPr lang="en-US" b="1" dirty="0"/>
              <a:t>very high rate of false positives </a:t>
            </a:r>
            <a:r>
              <a:rPr lang="en-US" dirty="0"/>
              <a:t>owing to nonspecific matches with the short sequence </a:t>
            </a:r>
            <a:r>
              <a:rPr lang="en-US" dirty="0" smtClean="0"/>
              <a:t>patterns.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Also because </a:t>
            </a:r>
            <a:r>
              <a:rPr lang="en-US" dirty="0"/>
              <a:t>of the </a:t>
            </a:r>
            <a:r>
              <a:rPr lang="en-US" b="1" dirty="0"/>
              <a:t>high variability of transcription factor binding sites</a:t>
            </a:r>
            <a:r>
              <a:rPr lang="en-US" dirty="0"/>
              <a:t>, the simple sequence matching often </a:t>
            </a:r>
            <a:r>
              <a:rPr lang="en-US" b="1" dirty="0"/>
              <a:t>misses true promoter sites, creating false negatives</a:t>
            </a:r>
            <a:r>
              <a:rPr lang="en-US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Thus to increase </a:t>
            </a:r>
            <a:r>
              <a:rPr lang="en-US" dirty="0"/>
              <a:t>specificity of prediction unique feature of eukaryotic promoter is employed, which is the presence of </a:t>
            </a:r>
            <a:r>
              <a:rPr lang="en-US" b="1" dirty="0" err="1"/>
              <a:t>CpG</a:t>
            </a:r>
            <a:r>
              <a:rPr lang="en-US" b="1" dirty="0"/>
              <a:t> </a:t>
            </a:r>
            <a:r>
              <a:rPr lang="en-US" b="1" dirty="0" smtClean="0"/>
              <a:t>islands (</a:t>
            </a:r>
            <a:r>
              <a:rPr lang="en-US" dirty="0"/>
              <a:t>many vertebrate genes are characterized by a </a:t>
            </a:r>
            <a:r>
              <a:rPr lang="en-US" b="1" dirty="0"/>
              <a:t>high density of CG</a:t>
            </a:r>
            <a:r>
              <a:rPr lang="en-US" dirty="0"/>
              <a:t> </a:t>
            </a:r>
            <a:r>
              <a:rPr lang="en-US" dirty="0" err="1"/>
              <a:t>dinucleotides</a:t>
            </a:r>
            <a:r>
              <a:rPr lang="en-US" dirty="0"/>
              <a:t> near the </a:t>
            </a:r>
            <a:r>
              <a:rPr lang="en-US" b="1" dirty="0"/>
              <a:t>promoter region </a:t>
            </a:r>
            <a:r>
              <a:rPr lang="en-US" dirty="0"/>
              <a:t>overlapping </a:t>
            </a:r>
            <a:r>
              <a:rPr lang="en-US" b="1" dirty="0" smtClean="0"/>
              <a:t>the transcription start site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Thus </a:t>
            </a:r>
            <a:r>
              <a:rPr lang="en-US" b="1" dirty="0" err="1" smtClean="0"/>
              <a:t>CpG</a:t>
            </a:r>
            <a:r>
              <a:rPr lang="en-US" b="1" dirty="0" smtClean="0"/>
              <a:t> island identification can lead to  trace promoter  </a:t>
            </a:r>
            <a:r>
              <a:rPr lang="en-US" dirty="0"/>
              <a:t>on the immediate </a:t>
            </a:r>
            <a:r>
              <a:rPr lang="en-US" b="1" dirty="0"/>
              <a:t>upstream region from the islands</a:t>
            </a:r>
            <a:r>
              <a:rPr lang="en-US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Thus </a:t>
            </a:r>
            <a:r>
              <a:rPr lang="en-US" b="1" dirty="0" err="1"/>
              <a:t>CpG</a:t>
            </a:r>
            <a:r>
              <a:rPr lang="en-US" b="1" dirty="0"/>
              <a:t> islands and other promoter </a:t>
            </a:r>
            <a:r>
              <a:rPr lang="en-US" b="1" dirty="0" smtClean="0"/>
              <a:t>signals </a:t>
            </a:r>
            <a:r>
              <a:rPr lang="en-US" b="1" dirty="0" err="1" smtClean="0"/>
              <a:t>program</a:t>
            </a:r>
            <a:r>
              <a:rPr lang="en-US" dirty="0" err="1" smtClean="0"/>
              <a:t>,can</a:t>
            </a:r>
            <a:r>
              <a:rPr lang="en-US" dirty="0" smtClean="0"/>
              <a:t> be combined , so the </a:t>
            </a:r>
            <a:r>
              <a:rPr lang="en-US" dirty="0"/>
              <a:t>accuracy of prediction can be improved.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472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682" y="286604"/>
            <a:ext cx="8888998" cy="5247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Prediction TOOL for </a:t>
            </a:r>
            <a:r>
              <a:rPr lang="en-US" b="1" dirty="0" smtClean="0"/>
              <a:t>Eukaryotes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1184856"/>
            <a:ext cx="10717798" cy="4684238"/>
          </a:xfrm>
        </p:spPr>
        <p:txBody>
          <a:bodyPr/>
          <a:lstStyle/>
          <a:p>
            <a:r>
              <a:rPr lang="en-US" sz="2400" b="1" dirty="0"/>
              <a:t>TSSW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is </a:t>
            </a:r>
            <a:r>
              <a:rPr lang="en-US" dirty="0"/>
              <a:t>a web program that </a:t>
            </a:r>
            <a:r>
              <a:rPr lang="en-US" b="1" dirty="0"/>
              <a:t>distinguishes promoter sequences from non-promoter sequences </a:t>
            </a:r>
            <a:r>
              <a:rPr lang="en-US" dirty="0"/>
              <a:t>based on a combination of </a:t>
            </a:r>
            <a:r>
              <a:rPr lang="en-US" b="1" dirty="0"/>
              <a:t>unique content information such as </a:t>
            </a:r>
            <a:r>
              <a:rPr lang="en-US" b="1" dirty="0" err="1"/>
              <a:t>hexamer</a:t>
            </a:r>
            <a:r>
              <a:rPr lang="en-US" b="1" dirty="0"/>
              <a:t>/</a:t>
            </a:r>
            <a:r>
              <a:rPr lang="en-US" b="1" dirty="0" err="1"/>
              <a:t>trimer</a:t>
            </a:r>
            <a:r>
              <a:rPr lang="en-US" b="1" dirty="0"/>
              <a:t> frequencies and signal information such the TATA box </a:t>
            </a:r>
            <a:r>
              <a:rPr lang="en-US" dirty="0"/>
              <a:t>in the </a:t>
            </a:r>
            <a:r>
              <a:rPr lang="en-US" b="1" dirty="0"/>
              <a:t>promoter region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values are fed to a </a:t>
            </a:r>
            <a:r>
              <a:rPr lang="en-US" b="1" dirty="0"/>
              <a:t>linear discriminant function </a:t>
            </a:r>
            <a:r>
              <a:rPr lang="en-US" dirty="0" smtClean="0"/>
              <a:t>to </a:t>
            </a:r>
            <a:r>
              <a:rPr lang="en-US" dirty="0"/>
              <a:t>separate </a:t>
            </a:r>
            <a:r>
              <a:rPr lang="en-US" b="1" dirty="0"/>
              <a:t>true motifs from background noise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Other Tools: </a:t>
            </a:r>
            <a:r>
              <a:rPr lang="en-US" dirty="0" err="1" smtClean="0"/>
              <a:t>McPromoter</a:t>
            </a:r>
            <a:r>
              <a:rPr lang="en-US" dirty="0"/>
              <a:t>, </a:t>
            </a:r>
            <a:r>
              <a:rPr lang="en-US" dirty="0" err="1" smtClean="0"/>
              <a:t>CpGProD</a:t>
            </a:r>
            <a:r>
              <a:rPr lang="en-US" dirty="0"/>
              <a:t>, </a:t>
            </a:r>
            <a:r>
              <a:rPr lang="en-US" dirty="0" err="1" smtClean="0"/>
              <a:t>Eponine</a:t>
            </a:r>
            <a:r>
              <a:rPr lang="en-US" dirty="0" smtClean="0"/>
              <a:t>, etc…………..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30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794" y="209332"/>
            <a:ext cx="10573555" cy="4217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Phylogenetic </a:t>
            </a:r>
            <a:r>
              <a:rPr lang="en-US" sz="3200" b="1" dirty="0" err="1"/>
              <a:t>Footprinting</a:t>
            </a:r>
            <a:r>
              <a:rPr lang="en-US" sz="3200" b="1" dirty="0"/>
              <a:t>–Based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3" y="631066"/>
            <a:ext cx="11912959" cy="552503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Promoter </a:t>
            </a:r>
            <a:r>
              <a:rPr lang="en-US" sz="1800" dirty="0"/>
              <a:t>and </a:t>
            </a:r>
            <a:r>
              <a:rPr lang="en-US" sz="1800" dirty="0" smtClean="0"/>
              <a:t>Regulatory </a:t>
            </a:r>
            <a:r>
              <a:rPr lang="en-US" sz="1800" dirty="0"/>
              <a:t>elements from closely related organisms such as human and mouse are highly </a:t>
            </a:r>
            <a:r>
              <a:rPr lang="en-US" sz="1800" dirty="0" smtClean="0"/>
              <a:t>conserved.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Conservation:</a:t>
            </a:r>
            <a:r>
              <a:rPr lang="en-US" sz="1800" dirty="0" smtClean="0"/>
              <a:t> </a:t>
            </a:r>
            <a:r>
              <a:rPr lang="en-US" sz="1800" dirty="0"/>
              <a:t>observed at </a:t>
            </a:r>
            <a:r>
              <a:rPr lang="en-US" sz="1800" b="1" dirty="0"/>
              <a:t>sequence level </a:t>
            </a:r>
            <a:r>
              <a:rPr lang="en-US" sz="1800" dirty="0"/>
              <a:t>and at the </a:t>
            </a:r>
            <a:r>
              <a:rPr lang="en-US" sz="1800" b="1" dirty="0"/>
              <a:t>level of organization of the elements</a:t>
            </a:r>
            <a:r>
              <a:rPr lang="en-US" sz="1800" dirty="0"/>
              <a:t>. </a:t>
            </a:r>
            <a:r>
              <a:rPr lang="en-US" sz="1800" dirty="0" smtClean="0"/>
              <a:t>Thus, </a:t>
            </a:r>
            <a:r>
              <a:rPr lang="en-US" sz="1800" b="1" dirty="0" smtClean="0"/>
              <a:t>comparative analysis</a:t>
            </a:r>
            <a:r>
              <a:rPr lang="en-US" sz="1800" dirty="0" smtClean="0"/>
              <a:t> can be performed.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Identification </a:t>
            </a:r>
            <a:r>
              <a:rPr lang="en-US" sz="1800" dirty="0"/>
              <a:t>of </a:t>
            </a:r>
            <a:r>
              <a:rPr lang="en-US" sz="1800" b="1" dirty="0" smtClean="0"/>
              <a:t>elements </a:t>
            </a:r>
            <a:r>
              <a:rPr lang="en-US" sz="1800" dirty="0"/>
              <a:t>that serve </a:t>
            </a:r>
            <a:r>
              <a:rPr lang="en-US" sz="1800" b="1" dirty="0"/>
              <a:t>crucial functional roles </a:t>
            </a:r>
            <a:r>
              <a:rPr lang="en-US" sz="1800" dirty="0"/>
              <a:t>is referred to as </a:t>
            </a:r>
            <a:r>
              <a:rPr lang="en-US" b="1" dirty="0"/>
              <a:t>phylogenetic </a:t>
            </a:r>
            <a:r>
              <a:rPr lang="en-US" b="1" dirty="0" err="1"/>
              <a:t>footprinting</a:t>
            </a:r>
            <a:r>
              <a:rPr lang="en-US" sz="1800" dirty="0"/>
              <a:t>; the </a:t>
            </a:r>
            <a:r>
              <a:rPr lang="en-US" sz="1800" b="1" dirty="0"/>
              <a:t>elements</a:t>
            </a:r>
            <a:r>
              <a:rPr lang="en-US" sz="1800" dirty="0"/>
              <a:t> are called </a:t>
            </a:r>
            <a:r>
              <a:rPr lang="en-US" b="1" dirty="0"/>
              <a:t>phylogenetic footprints.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Applicable in Prokaryotes as well as Eukaryotes.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Important: </a:t>
            </a:r>
            <a:r>
              <a:rPr lang="en-US" dirty="0"/>
              <a:t>selection of organisms for </a:t>
            </a:r>
            <a:r>
              <a:rPr lang="en-US" dirty="0" smtClean="0"/>
              <a:t>comparison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Caveats/ Red Flags are: </a:t>
            </a:r>
          </a:p>
          <a:p>
            <a:pPr marL="457200" indent="-457200">
              <a:buAutoNum type="arabicPeriod"/>
            </a:pPr>
            <a:r>
              <a:rPr lang="en-US" dirty="0"/>
              <a:t>O</a:t>
            </a:r>
            <a:r>
              <a:rPr lang="en-US" dirty="0" smtClean="0"/>
              <a:t>rganisms </a:t>
            </a:r>
            <a:r>
              <a:rPr lang="en-US" dirty="0"/>
              <a:t>selected are </a:t>
            </a:r>
            <a:r>
              <a:rPr lang="en-US" b="1" dirty="0"/>
              <a:t>too closely </a:t>
            </a:r>
            <a:r>
              <a:rPr lang="en-US" b="1" dirty="0" smtClean="0"/>
              <a:t>related </a:t>
            </a:r>
            <a:r>
              <a:rPr lang="en-US" dirty="0" smtClean="0"/>
              <a:t>(human </a:t>
            </a:r>
            <a:r>
              <a:rPr lang="en-US" dirty="0"/>
              <a:t>and </a:t>
            </a:r>
            <a:r>
              <a:rPr lang="en-US" dirty="0" smtClean="0"/>
              <a:t>chimpanzee), </a:t>
            </a:r>
            <a:r>
              <a:rPr lang="en-US" dirty="0"/>
              <a:t>the </a:t>
            </a:r>
            <a:r>
              <a:rPr lang="en-US" b="1" dirty="0"/>
              <a:t>sequence difference </a:t>
            </a:r>
            <a:r>
              <a:rPr lang="en-US" dirty="0"/>
              <a:t>between </a:t>
            </a:r>
            <a:r>
              <a:rPr lang="en-US" dirty="0" smtClean="0"/>
              <a:t>them </a:t>
            </a:r>
            <a:r>
              <a:rPr lang="en-US" dirty="0"/>
              <a:t>may </a:t>
            </a:r>
            <a:r>
              <a:rPr lang="en-US" b="1" dirty="0"/>
              <a:t>not be sufficient to filter out functional elements. </a:t>
            </a:r>
            <a:endParaRPr lang="en-US" b="1" dirty="0" smtClean="0"/>
          </a:p>
          <a:p>
            <a:pPr marL="457200" indent="-457200">
              <a:buAutoNum type="arabicPeriod"/>
            </a:pPr>
            <a:r>
              <a:rPr lang="en-US" dirty="0" smtClean="0"/>
              <a:t>Organisms  </a:t>
            </a:r>
            <a:r>
              <a:rPr lang="en-US" b="1" dirty="0"/>
              <a:t>evolutionary distances are too </a:t>
            </a:r>
            <a:r>
              <a:rPr lang="en-US" b="1" dirty="0" smtClean="0"/>
              <a:t>long</a:t>
            </a:r>
            <a:r>
              <a:rPr lang="en-US" dirty="0"/>
              <a:t> </a:t>
            </a:r>
            <a:r>
              <a:rPr lang="en-US" dirty="0" smtClean="0"/>
              <a:t>(such as </a:t>
            </a:r>
            <a:r>
              <a:rPr lang="en-US" dirty="0"/>
              <a:t>human </a:t>
            </a:r>
            <a:r>
              <a:rPr lang="en-US" dirty="0" smtClean="0"/>
              <a:t>and fish), </a:t>
            </a:r>
            <a:r>
              <a:rPr lang="en-US" b="1" dirty="0"/>
              <a:t>long evolutionary divergence </a:t>
            </a:r>
            <a:r>
              <a:rPr lang="en-US" dirty="0"/>
              <a:t>may render </a:t>
            </a:r>
            <a:r>
              <a:rPr lang="en-US" b="1" dirty="0"/>
              <a:t>promoter and other elements </a:t>
            </a:r>
            <a:r>
              <a:rPr lang="en-US" b="1" dirty="0" smtClean="0"/>
              <a:t>undetectable</a:t>
            </a:r>
          </a:p>
          <a:p>
            <a:pPr marL="457200" indent="-457200"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extract </a:t>
            </a:r>
            <a:r>
              <a:rPr lang="en-US" b="1" dirty="0"/>
              <a:t>noncoding sequences upstream </a:t>
            </a:r>
            <a:r>
              <a:rPr lang="en-US" dirty="0"/>
              <a:t>of </a:t>
            </a:r>
            <a:r>
              <a:rPr lang="en-US" b="1" dirty="0"/>
              <a:t>corresponding genes</a:t>
            </a:r>
            <a:r>
              <a:rPr lang="en-US" dirty="0"/>
              <a:t> and focus the </a:t>
            </a:r>
            <a:r>
              <a:rPr lang="en-US" b="1" dirty="0"/>
              <a:t>comparison</a:t>
            </a:r>
            <a:r>
              <a:rPr lang="en-US" dirty="0"/>
              <a:t> to this region only, which helps to </a:t>
            </a:r>
            <a:r>
              <a:rPr lang="en-US" b="1" dirty="0"/>
              <a:t>prevent false </a:t>
            </a:r>
            <a:r>
              <a:rPr lang="en-US" b="1" dirty="0" smtClean="0"/>
              <a:t>positives.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b="1" dirty="0"/>
              <a:t>Predictive value </a:t>
            </a:r>
            <a:r>
              <a:rPr lang="en-US" dirty="0"/>
              <a:t>depends on the </a:t>
            </a:r>
            <a:r>
              <a:rPr lang="en-US" b="1" dirty="0"/>
              <a:t>quality of the subsequent sequence alignments. Thus advance alignment program is used</a:t>
            </a:r>
          </a:p>
          <a:p>
            <a:pPr marL="457200" indent="-457200">
              <a:buAutoNum type="arabicPeriod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43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31" y="377543"/>
            <a:ext cx="11395227" cy="564977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Thus </a:t>
            </a:r>
            <a:r>
              <a:rPr lang="en-US" b="1" dirty="0" smtClean="0"/>
              <a:t>software </a:t>
            </a:r>
            <a:r>
              <a:rPr lang="en-US" b="1" dirty="0"/>
              <a:t>programs</a:t>
            </a:r>
            <a:r>
              <a:rPr lang="en-US" dirty="0"/>
              <a:t> specifically designed to </a:t>
            </a:r>
            <a:r>
              <a:rPr lang="en-US" b="1" dirty="0"/>
              <a:t>take advantage </a:t>
            </a:r>
            <a:r>
              <a:rPr lang="en-US" dirty="0"/>
              <a:t>of the </a:t>
            </a:r>
            <a:r>
              <a:rPr lang="en-US" b="1" dirty="0"/>
              <a:t>presence of phylogenetic footprints </a:t>
            </a:r>
            <a:r>
              <a:rPr lang="en-US" dirty="0"/>
              <a:t>to make </a:t>
            </a:r>
            <a:r>
              <a:rPr lang="en-US" b="1" dirty="0"/>
              <a:t>comparisons</a:t>
            </a:r>
            <a:r>
              <a:rPr lang="en-US" dirty="0"/>
              <a:t> among a number of </a:t>
            </a:r>
            <a:r>
              <a:rPr lang="en-US" b="1" dirty="0"/>
              <a:t>related species </a:t>
            </a:r>
            <a:r>
              <a:rPr lang="en-US" dirty="0"/>
              <a:t>to identify </a:t>
            </a:r>
            <a:r>
              <a:rPr lang="en-US" b="1" dirty="0"/>
              <a:t>putative transcription factor binding sites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Advantage: No training of probabilistic </a:t>
            </a:r>
            <a:r>
              <a:rPr lang="en-US" b="1" dirty="0"/>
              <a:t>models</a:t>
            </a:r>
            <a:r>
              <a:rPr lang="en-US" b="1" dirty="0" smtClean="0"/>
              <a:t> is required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TOOLS: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rVISTA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b="1" dirty="0" smtClean="0"/>
              <a:t>. </a:t>
            </a:r>
            <a:r>
              <a:rPr lang="en-US" dirty="0" err="1" smtClean="0"/>
              <a:t>ConSite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b="1" dirty="0" smtClean="0"/>
              <a:t>. </a:t>
            </a:r>
            <a:r>
              <a:rPr lang="en-US" dirty="0" err="1"/>
              <a:t>PromH</a:t>
            </a:r>
            <a:r>
              <a:rPr lang="en-US" dirty="0"/>
              <a:t>(W</a:t>
            </a:r>
            <a:r>
              <a:rPr lang="en-US" dirty="0" smtClean="0"/>
              <a:t>)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ETC……………..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3782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433" y="260846"/>
            <a:ext cx="9623094" cy="4088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Expression Profiling–Based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58" y="879818"/>
            <a:ext cx="11755836" cy="5250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High </a:t>
            </a:r>
            <a:r>
              <a:rPr lang="en-US" b="1" dirty="0"/>
              <a:t>throughput transcription profiling analysis, such as DNA microarray </a:t>
            </a:r>
            <a:r>
              <a:rPr lang="en-US" b="1" dirty="0" smtClean="0"/>
              <a:t>analysis-</a:t>
            </a:r>
            <a:r>
              <a:rPr lang="en-US" dirty="0" smtClean="0"/>
              <a:t>-----Helped in analysis of 100 to 1000 and more gene expression.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Genes with similar expression profiles </a:t>
            </a:r>
            <a:r>
              <a:rPr lang="en-US" dirty="0"/>
              <a:t>are considered </a:t>
            </a:r>
            <a:r>
              <a:rPr lang="en-US" b="1" dirty="0" err="1"/>
              <a:t>coexpressed</a:t>
            </a:r>
            <a:r>
              <a:rPr lang="en-US" dirty="0"/>
              <a:t>, which can be identified through a </a:t>
            </a:r>
            <a:r>
              <a:rPr lang="en-US" b="1" dirty="0"/>
              <a:t>clustering </a:t>
            </a:r>
            <a:r>
              <a:rPr lang="en-US" b="1" dirty="0" smtClean="0"/>
              <a:t>approach.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Basis of </a:t>
            </a:r>
            <a:r>
              <a:rPr lang="en-US" b="1" dirty="0" err="1" smtClean="0"/>
              <a:t>coexpression</a:t>
            </a:r>
            <a:r>
              <a:rPr lang="en-US" dirty="0" smtClean="0"/>
              <a:t> ---------is thought to be </a:t>
            </a:r>
            <a:r>
              <a:rPr lang="en-US" b="1" dirty="0" smtClean="0"/>
              <a:t>due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b="1" dirty="0"/>
              <a:t>common promoters and regulatory </a:t>
            </a:r>
            <a:r>
              <a:rPr lang="en-US" b="1" dirty="0" smtClean="0"/>
              <a:t>elements</a:t>
            </a:r>
            <a:r>
              <a:rPr lang="en-US" dirty="0"/>
              <a:t> </a:t>
            </a:r>
            <a:r>
              <a:rPr lang="en-US" dirty="0" smtClean="0"/>
              <a:t>and if </a:t>
            </a:r>
            <a:r>
              <a:rPr lang="en-US" b="1" dirty="0" smtClean="0"/>
              <a:t>assumption </a:t>
            </a:r>
            <a:r>
              <a:rPr lang="en-US" b="1" dirty="0"/>
              <a:t>is valid</a:t>
            </a:r>
            <a:r>
              <a:rPr lang="en-US" dirty="0"/>
              <a:t>, the </a:t>
            </a:r>
            <a:r>
              <a:rPr lang="en-US" b="1" dirty="0"/>
              <a:t>upstream sequences of the </a:t>
            </a:r>
            <a:r>
              <a:rPr lang="en-US" b="1" dirty="0" err="1"/>
              <a:t>coexpressed</a:t>
            </a:r>
            <a:r>
              <a:rPr lang="en-US" b="1" dirty="0"/>
              <a:t> genes can be aligned together </a:t>
            </a:r>
            <a:r>
              <a:rPr lang="en-US" dirty="0"/>
              <a:t>to reveal the </a:t>
            </a:r>
            <a:r>
              <a:rPr lang="en-US" b="1" dirty="0"/>
              <a:t>common regulatory elements</a:t>
            </a:r>
            <a:r>
              <a:rPr lang="en-US" dirty="0"/>
              <a:t> recognizable by </a:t>
            </a:r>
            <a:r>
              <a:rPr lang="en-US" b="1" dirty="0"/>
              <a:t>specific transcription factors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Approach is </a:t>
            </a:r>
            <a:r>
              <a:rPr lang="en-US" b="1" dirty="0" smtClean="0"/>
              <a:t>experimentally </a:t>
            </a:r>
            <a:r>
              <a:rPr lang="en-US" b="1" dirty="0"/>
              <a:t>based</a:t>
            </a:r>
            <a:r>
              <a:rPr lang="en-US" dirty="0"/>
              <a:t> and appears to be </a:t>
            </a:r>
            <a:r>
              <a:rPr lang="en-US" b="1" dirty="0"/>
              <a:t>robust for finding transcription factor binding sites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But, </a:t>
            </a:r>
            <a:r>
              <a:rPr lang="en-US" b="1" dirty="0" smtClean="0"/>
              <a:t>regulatory </a:t>
            </a:r>
            <a:r>
              <a:rPr lang="en-US" b="1" dirty="0"/>
              <a:t>elements of </a:t>
            </a:r>
            <a:r>
              <a:rPr lang="en-US" b="1" dirty="0" err="1"/>
              <a:t>coexpressed</a:t>
            </a:r>
            <a:r>
              <a:rPr lang="en-US" b="1" dirty="0"/>
              <a:t> genes are usually short and </a:t>
            </a:r>
            <a:r>
              <a:rPr lang="en-US" b="1" dirty="0" smtClean="0"/>
              <a:t>weak</a:t>
            </a:r>
            <a:r>
              <a:rPr lang="en-US" dirty="0"/>
              <a:t> </a:t>
            </a:r>
            <a:r>
              <a:rPr lang="en-US" dirty="0" smtClean="0"/>
              <a:t>thus </a:t>
            </a:r>
            <a:r>
              <a:rPr lang="en-US" b="1" dirty="0"/>
              <a:t>patterns </a:t>
            </a:r>
            <a:r>
              <a:rPr lang="en-US" dirty="0"/>
              <a:t>are </a:t>
            </a:r>
            <a:r>
              <a:rPr lang="en-US" b="1" dirty="0"/>
              <a:t>difficult to </a:t>
            </a:r>
            <a:r>
              <a:rPr lang="en-US" b="1" dirty="0" smtClean="0"/>
              <a:t>predict </a:t>
            </a:r>
            <a:r>
              <a:rPr lang="en-US" dirty="0" smtClean="0"/>
              <a:t>using </a:t>
            </a:r>
            <a:r>
              <a:rPr lang="en-US" b="1" dirty="0"/>
              <a:t>simple multiple sequence alignment </a:t>
            </a:r>
            <a:r>
              <a:rPr lang="en-US" dirty="0"/>
              <a:t>approaches.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Thus </a:t>
            </a:r>
            <a:r>
              <a:rPr lang="en-US" b="1" dirty="0" smtClean="0"/>
              <a:t>advanced </a:t>
            </a:r>
            <a:r>
              <a:rPr lang="en-US" b="1" dirty="0"/>
              <a:t>alignment-independent profile construction method such as </a:t>
            </a:r>
            <a:r>
              <a:rPr lang="en-US" b="1" dirty="0" smtClean="0"/>
              <a:t>EM (</a:t>
            </a:r>
            <a:r>
              <a:rPr lang="en-US" dirty="0"/>
              <a:t>motif </a:t>
            </a:r>
            <a:r>
              <a:rPr lang="en-US" dirty="0" smtClean="0"/>
              <a:t>extraction, finds </a:t>
            </a:r>
            <a:r>
              <a:rPr lang="en-US" dirty="0"/>
              <a:t>motifs by repeatedly optimizing a PSSM through comparison with single </a:t>
            </a:r>
            <a:r>
              <a:rPr lang="en-US" dirty="0" smtClean="0"/>
              <a:t>sequences) </a:t>
            </a:r>
            <a:r>
              <a:rPr lang="en-US" b="1" dirty="0" smtClean="0"/>
              <a:t>and </a:t>
            </a:r>
            <a:r>
              <a:rPr lang="en-US" b="1" dirty="0"/>
              <a:t>Gibbs motif </a:t>
            </a:r>
            <a:r>
              <a:rPr lang="en-US" b="1" dirty="0" smtClean="0"/>
              <a:t>sampling (</a:t>
            </a:r>
            <a:r>
              <a:rPr lang="en-US" dirty="0"/>
              <a:t>uses a similar matrix optimization approach but samples motifs with a more flexible strategy and may have a higher likelihood of finding the optimal </a:t>
            </a:r>
            <a:r>
              <a:rPr lang="en-US" dirty="0" smtClean="0"/>
              <a:t>pattern)</a:t>
            </a:r>
            <a:r>
              <a:rPr lang="en-US" b="1" dirty="0" smtClean="0"/>
              <a:t> </a:t>
            </a:r>
            <a:r>
              <a:rPr lang="en-US" dirty="0" smtClean="0"/>
              <a:t>is used to find subtle </a:t>
            </a:r>
            <a:r>
              <a:rPr lang="en-US" dirty="0"/>
              <a:t>sequence motifs.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6728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463639"/>
            <a:ext cx="10885224" cy="55084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Drawbacks:</a:t>
            </a:r>
          </a:p>
          <a:p>
            <a:pPr marL="457200" indent="-457200">
              <a:buAutoNum type="alphaLcPeriod"/>
            </a:pPr>
            <a:r>
              <a:rPr lang="en-US" dirty="0" smtClean="0"/>
              <a:t>Determination </a:t>
            </a:r>
            <a:r>
              <a:rPr lang="en-US" dirty="0"/>
              <a:t>of the set of </a:t>
            </a:r>
            <a:r>
              <a:rPr lang="en-US" dirty="0" smtClean="0"/>
              <a:t>co expressed </a:t>
            </a:r>
            <a:r>
              <a:rPr lang="en-US" dirty="0"/>
              <a:t>genes depends on the clustering approaches, which are known to be error </a:t>
            </a:r>
            <a:r>
              <a:rPr lang="en-US" dirty="0" smtClean="0"/>
              <a:t>prone </a:t>
            </a:r>
            <a:r>
              <a:rPr lang="en-US" b="1" dirty="0" err="1" smtClean="0"/>
              <a:t>i.e</a:t>
            </a:r>
            <a:r>
              <a:rPr lang="en-US" b="1" dirty="0" smtClean="0"/>
              <a:t> quality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b="1" dirty="0"/>
              <a:t>input data </a:t>
            </a:r>
            <a:r>
              <a:rPr lang="en-US" dirty="0"/>
              <a:t>may be questionable when </a:t>
            </a:r>
            <a:r>
              <a:rPr lang="en-US" b="1" dirty="0"/>
              <a:t>functionally unrelated genes are often clustered together. </a:t>
            </a:r>
            <a:endParaRPr lang="en-US" b="1" dirty="0" smtClean="0"/>
          </a:p>
          <a:p>
            <a:pPr marL="457200" indent="-457200">
              <a:buAutoNum type="alphaLcPeriod"/>
            </a:pPr>
            <a:r>
              <a:rPr lang="en-US" dirty="0" smtClean="0"/>
              <a:t>In </a:t>
            </a:r>
            <a:r>
              <a:rPr lang="en-US" dirty="0"/>
              <a:t>addition, the </a:t>
            </a:r>
            <a:r>
              <a:rPr lang="en-US" b="1" dirty="0"/>
              <a:t>assumption that </a:t>
            </a:r>
            <a:r>
              <a:rPr lang="en-US" b="1" dirty="0" err="1"/>
              <a:t>coexpressed</a:t>
            </a:r>
            <a:r>
              <a:rPr lang="en-US" b="1" dirty="0"/>
              <a:t> genes have common regulatory elements </a:t>
            </a:r>
            <a:r>
              <a:rPr lang="en-US" dirty="0"/>
              <a:t>is </a:t>
            </a:r>
            <a:r>
              <a:rPr lang="en-US" b="1" dirty="0"/>
              <a:t>not always valid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>
              <a:buAutoNum type="alphaLcPeriod"/>
            </a:pPr>
            <a:r>
              <a:rPr lang="en-US" dirty="0" smtClean="0"/>
              <a:t>Many </a:t>
            </a:r>
            <a:r>
              <a:rPr lang="en-US" b="1" dirty="0" err="1"/>
              <a:t>coexpressed</a:t>
            </a:r>
            <a:r>
              <a:rPr lang="en-US" b="1" dirty="0"/>
              <a:t> genes </a:t>
            </a:r>
            <a:r>
              <a:rPr lang="en-US" dirty="0"/>
              <a:t>have been found to belong to </a:t>
            </a:r>
            <a:r>
              <a:rPr lang="en-US" b="1" dirty="0"/>
              <a:t>parallel signaling pathways </a:t>
            </a:r>
            <a:r>
              <a:rPr lang="en-US" dirty="0"/>
              <a:t>that are under the control of </a:t>
            </a:r>
            <a:r>
              <a:rPr lang="en-US" b="1" dirty="0"/>
              <a:t>distinct regulatory mechanisms</a:t>
            </a:r>
            <a:r>
              <a:rPr lang="en-US" dirty="0"/>
              <a:t>. Therefore, caution should always be exercised when using this 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TOOLS:</a:t>
            </a:r>
          </a:p>
          <a:p>
            <a:pPr marL="457200" indent="-457200">
              <a:buAutoNum type="arabicPeriod"/>
            </a:pPr>
            <a:r>
              <a:rPr lang="en-US" dirty="0" smtClean="0"/>
              <a:t>MEME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AlignACE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Melina                 </a:t>
            </a:r>
            <a:r>
              <a:rPr lang="en-US" b="1" dirty="0" smtClean="0"/>
              <a:t>ETC…………….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365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552" y="313610"/>
            <a:ext cx="9962882" cy="40760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55" y="1313644"/>
            <a:ext cx="11741776" cy="51080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Promoters are </a:t>
            </a:r>
            <a:r>
              <a:rPr lang="en-US" sz="2800" b="1" dirty="0" smtClean="0"/>
              <a:t>DNA elements </a:t>
            </a:r>
            <a:r>
              <a:rPr lang="en-US" sz="2800" dirty="0" smtClean="0"/>
              <a:t>located in the </a:t>
            </a:r>
            <a:r>
              <a:rPr lang="en-US" sz="2800" b="1" dirty="0" smtClean="0"/>
              <a:t>vicinity of gene start sites </a:t>
            </a:r>
            <a:r>
              <a:rPr lang="en-US" sz="2800" dirty="0" smtClean="0"/>
              <a:t>(which should not be confused with the translation start sites) and serve as </a:t>
            </a:r>
            <a:r>
              <a:rPr lang="en-US" sz="2800" b="1" dirty="0" smtClean="0"/>
              <a:t>binding sites </a:t>
            </a:r>
            <a:r>
              <a:rPr lang="en-US" sz="2800" dirty="0" smtClean="0"/>
              <a:t>for the </a:t>
            </a:r>
            <a:r>
              <a:rPr lang="en-US" sz="2800" b="1" dirty="0" smtClean="0"/>
              <a:t>gene transcription machinery</a:t>
            </a:r>
            <a:r>
              <a:rPr lang="en-US" sz="2800" dirty="0" smtClean="0"/>
              <a:t>, consisting of RNA polymerases and transcription factors.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Therefore, these DNA elements directly </a:t>
            </a:r>
            <a:r>
              <a:rPr lang="en-US" sz="2800" b="1" dirty="0" smtClean="0"/>
              <a:t>regulate gene expression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Promoters and regulatory elements are traditionally determined by experimental analysis but; </a:t>
            </a:r>
            <a:r>
              <a:rPr lang="en-US" sz="2800" b="1" dirty="0" smtClean="0"/>
              <a:t>time consuming and laborious.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Thus</a:t>
            </a:r>
            <a:r>
              <a:rPr lang="en-US" sz="2800" b="1" dirty="0" smtClean="0"/>
              <a:t> Computational approach </a:t>
            </a:r>
            <a:r>
              <a:rPr lang="en-US" sz="2800" dirty="0" smtClean="0"/>
              <a:t>to solve the problem and enhance the potential to replace a great deal of extensive experimental analysis.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3510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30" y="364664"/>
            <a:ext cx="10058400" cy="402336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3800" dirty="0" smtClean="0"/>
              <a:t>THANK</a:t>
            </a:r>
          </a:p>
          <a:p>
            <a:pPr algn="ctr"/>
            <a:r>
              <a:rPr lang="en-US" sz="13800" dirty="0" smtClean="0"/>
              <a:t> YOU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68655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2191"/>
          </a:xfrm>
        </p:spPr>
        <p:txBody>
          <a:bodyPr>
            <a:normAutofit/>
          </a:bodyPr>
          <a:lstStyle/>
          <a:p>
            <a:pPr algn="ctr"/>
            <a:r>
              <a:rPr lang="en-US" sz="4300" b="1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2" y="1120462"/>
            <a:ext cx="10833708" cy="47486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Computationally </a:t>
            </a:r>
            <a:r>
              <a:rPr lang="en-US" sz="2400" dirty="0"/>
              <a:t>identification of promoters and regulatory elements is also </a:t>
            </a:r>
            <a:r>
              <a:rPr lang="en-US" sz="2400" b="1" dirty="0"/>
              <a:t>a very difficult task</a:t>
            </a:r>
            <a:r>
              <a:rPr lang="en-US" sz="2400" dirty="0"/>
              <a:t>, </a:t>
            </a:r>
            <a:endParaRPr lang="en-US" sz="2400" dirty="0" smtClean="0"/>
          </a:p>
          <a:p>
            <a:r>
              <a:rPr lang="en-US" sz="2800" b="1" dirty="0" smtClean="0"/>
              <a:t>Reasons: </a:t>
            </a:r>
          </a:p>
          <a:p>
            <a:r>
              <a:rPr lang="en-US" sz="2400" dirty="0" smtClean="0"/>
              <a:t>1.  </a:t>
            </a:r>
            <a:r>
              <a:rPr lang="en-US" sz="2400" b="1" dirty="0" smtClean="0"/>
              <a:t>Promoters </a:t>
            </a:r>
            <a:r>
              <a:rPr lang="en-US" sz="2400" b="1" dirty="0"/>
              <a:t>and regulatory elements </a:t>
            </a:r>
            <a:r>
              <a:rPr lang="en-US" sz="2400" dirty="0"/>
              <a:t>are not </a:t>
            </a:r>
            <a:r>
              <a:rPr lang="en-US" sz="2400" b="1" dirty="0"/>
              <a:t>clearly defined and are highly diverse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2. Every gene have </a:t>
            </a:r>
            <a:r>
              <a:rPr lang="en-US" sz="2400" dirty="0"/>
              <a:t>a </a:t>
            </a:r>
            <a:r>
              <a:rPr lang="en-US" sz="2400" b="1" dirty="0"/>
              <a:t>unique combination</a:t>
            </a:r>
            <a:r>
              <a:rPr lang="en-US" sz="2400" dirty="0"/>
              <a:t> of sets of </a:t>
            </a:r>
            <a:r>
              <a:rPr lang="en-US" sz="2400" b="1" dirty="0"/>
              <a:t>regulatory motifs </a:t>
            </a:r>
            <a:r>
              <a:rPr lang="en-US" sz="2400" dirty="0"/>
              <a:t>that determine its unique </a:t>
            </a:r>
            <a:r>
              <a:rPr lang="en-US" sz="2400" b="1" dirty="0"/>
              <a:t>temporal and spatial expression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3. Lack of data</a:t>
            </a:r>
          </a:p>
          <a:p>
            <a:r>
              <a:rPr lang="en-US" sz="2400" dirty="0" smtClean="0"/>
              <a:t>4. </a:t>
            </a:r>
            <a:r>
              <a:rPr lang="en-US" sz="2400" b="1" dirty="0"/>
              <a:t>P</a:t>
            </a:r>
            <a:r>
              <a:rPr lang="en-US" sz="2400" b="1" dirty="0" smtClean="0"/>
              <a:t>romoters </a:t>
            </a:r>
            <a:r>
              <a:rPr lang="en-US" sz="2400" b="1" dirty="0"/>
              <a:t>and regulatory elements </a:t>
            </a:r>
            <a:r>
              <a:rPr lang="en-US" sz="2400" dirty="0"/>
              <a:t>cannot be translated into </a:t>
            </a:r>
            <a:r>
              <a:rPr lang="en-US" sz="2400" b="1" dirty="0"/>
              <a:t>protein sequences</a:t>
            </a:r>
            <a:r>
              <a:rPr lang="en-US" sz="2400" dirty="0"/>
              <a:t> to increase the </a:t>
            </a:r>
            <a:r>
              <a:rPr lang="en-US" sz="2400" b="1" dirty="0" smtClean="0"/>
              <a:t>sensitivity for their detection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en-US" sz="2400" dirty="0" smtClean="0"/>
              <a:t>  5. </a:t>
            </a:r>
            <a:r>
              <a:rPr lang="en-US" sz="2400" dirty="0"/>
              <a:t>Normally elements are </a:t>
            </a:r>
            <a:r>
              <a:rPr lang="en-US" sz="2400" b="1" dirty="0"/>
              <a:t>short</a:t>
            </a:r>
            <a:r>
              <a:rPr lang="en-US" sz="2400" dirty="0"/>
              <a:t> (6 to 8 nucleotide) and found in any sequence by </a:t>
            </a:r>
            <a:r>
              <a:rPr lang="en-US" sz="2400" b="1" dirty="0"/>
              <a:t>random chance</a:t>
            </a:r>
            <a:r>
              <a:rPr lang="en-US" sz="2400" dirty="0"/>
              <a:t>, thus high rate of </a:t>
            </a:r>
            <a:r>
              <a:rPr lang="en-US" sz="2400" b="1" dirty="0"/>
              <a:t>false positive </a:t>
            </a:r>
            <a:r>
              <a:rPr lang="en-US" sz="2400" dirty="0"/>
              <a:t>results because of which </a:t>
            </a:r>
            <a:r>
              <a:rPr lang="en-US" sz="2400" b="1" dirty="0"/>
              <a:t>sensitivity drops </a:t>
            </a:r>
            <a:r>
              <a:rPr lang="en-US" sz="2400" dirty="0"/>
              <a:t>and </a:t>
            </a:r>
            <a:r>
              <a:rPr lang="en-US" sz="2400" b="1" dirty="0"/>
              <a:t>specificity is hampered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849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840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SOLUTION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5" y="1893194"/>
            <a:ext cx="10524615" cy="3975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Use </a:t>
            </a:r>
            <a:r>
              <a:rPr lang="en-US" sz="3200" dirty="0"/>
              <a:t>sophisticated algorithms that give either </a:t>
            </a:r>
            <a:r>
              <a:rPr lang="en-US" sz="3200" dirty="0" err="1"/>
              <a:t>ab</a:t>
            </a:r>
            <a:r>
              <a:rPr lang="en-US" sz="3200" dirty="0"/>
              <a:t> initio–based </a:t>
            </a:r>
            <a:r>
              <a:rPr lang="en-US" sz="3200" dirty="0" smtClean="0"/>
              <a:t>predictions       </a:t>
            </a:r>
            <a:r>
              <a:rPr lang="en-US" sz="3200" b="1" dirty="0" smtClean="0"/>
              <a:t>OR</a:t>
            </a:r>
            <a:r>
              <a:rPr lang="en-US" sz="32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</a:t>
            </a:r>
            <a:r>
              <a:rPr lang="en-US" sz="3200" dirty="0" smtClean="0"/>
              <a:t>redictions </a:t>
            </a:r>
            <a:r>
              <a:rPr lang="en-US" sz="3200" dirty="0"/>
              <a:t>based on evolutionary information </a:t>
            </a:r>
            <a:r>
              <a:rPr lang="en-US" sz="3200" dirty="0" smtClean="0"/>
              <a:t>   </a:t>
            </a:r>
            <a:r>
              <a:rPr lang="en-US" sz="3200" b="1" dirty="0" smtClean="0"/>
              <a:t>OR</a:t>
            </a:r>
            <a:r>
              <a:rPr lang="en-US" sz="32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E</a:t>
            </a:r>
            <a:r>
              <a:rPr lang="en-US" sz="3200" dirty="0" smtClean="0"/>
              <a:t>xperimental </a:t>
            </a:r>
            <a:r>
              <a:rPr lang="en-US" sz="3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67951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86" y="196452"/>
            <a:ext cx="11101587" cy="576282"/>
          </a:xfrm>
        </p:spPr>
        <p:txBody>
          <a:bodyPr>
            <a:normAutofit/>
          </a:bodyPr>
          <a:lstStyle/>
          <a:p>
            <a:r>
              <a:rPr lang="en-US" sz="3600" b="1" dirty="0"/>
              <a:t>PROMOTER AND REGULATORY ELEMENTS IN PROKARYOTES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991673"/>
            <a:ext cx="11014012" cy="48774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bacteria, </a:t>
            </a:r>
            <a:r>
              <a:rPr lang="en-US" b="1" dirty="0" smtClean="0"/>
              <a:t>transcription</a:t>
            </a:r>
            <a:r>
              <a:rPr lang="en-US" dirty="0" smtClean="0"/>
              <a:t> is initiated by </a:t>
            </a:r>
            <a:r>
              <a:rPr lang="en-US" b="1" dirty="0" smtClean="0"/>
              <a:t>RNA polymerase</a:t>
            </a:r>
            <a:r>
              <a:rPr lang="en-US" dirty="0" smtClean="0"/>
              <a:t>, which is a multi-subunit enzyme.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σ subunit </a:t>
            </a:r>
            <a:r>
              <a:rPr lang="en-US" b="1" dirty="0" smtClean="0"/>
              <a:t>(e.g., σ70) </a:t>
            </a:r>
            <a:r>
              <a:rPr lang="en-US" dirty="0" smtClean="0"/>
              <a:t>of the RNA polymerase is the protein that </a:t>
            </a:r>
            <a:r>
              <a:rPr lang="en-US" b="1" dirty="0" smtClean="0"/>
              <a:t>recognizes specific sequences</a:t>
            </a:r>
            <a:r>
              <a:rPr lang="en-US" dirty="0" smtClean="0"/>
              <a:t> </a:t>
            </a:r>
            <a:r>
              <a:rPr lang="en-US" b="1" dirty="0" smtClean="0"/>
              <a:t>upstream of a gene </a:t>
            </a:r>
            <a:r>
              <a:rPr lang="en-US" dirty="0" smtClean="0"/>
              <a:t>and allows the </a:t>
            </a:r>
            <a:r>
              <a:rPr lang="en-US" b="1" dirty="0" smtClean="0"/>
              <a:t>rest of the enzyme complex to bind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upstream sequence where the </a:t>
            </a:r>
            <a:r>
              <a:rPr lang="en-US" b="1" dirty="0" smtClean="0"/>
              <a:t>σ protein </a:t>
            </a:r>
            <a:r>
              <a:rPr lang="en-US" dirty="0" smtClean="0"/>
              <a:t>binds constitutes the </a:t>
            </a:r>
            <a:r>
              <a:rPr lang="en-US" b="1" dirty="0" smtClean="0"/>
              <a:t>promoter sequence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includes the sequence segments located </a:t>
            </a:r>
            <a:r>
              <a:rPr lang="en-US" b="1" dirty="0" smtClean="0"/>
              <a:t>35 and 10 base pairs (</a:t>
            </a:r>
            <a:r>
              <a:rPr lang="en-US" b="1" dirty="0" err="1" smtClean="0"/>
              <a:t>bp</a:t>
            </a:r>
            <a:r>
              <a:rPr lang="en-US" b="1" dirty="0" smtClean="0"/>
              <a:t>) upstream from the transcription start site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They are also referred to as the </a:t>
            </a:r>
            <a:r>
              <a:rPr lang="en-US" b="1" dirty="0" smtClean="0"/>
              <a:t>−35 and −10 boxes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the </a:t>
            </a:r>
            <a:r>
              <a:rPr lang="en-US" b="1" dirty="0" smtClean="0"/>
              <a:t>σ70</a:t>
            </a:r>
            <a:r>
              <a:rPr lang="en-US" dirty="0" smtClean="0"/>
              <a:t> subunit in </a:t>
            </a:r>
            <a:r>
              <a:rPr lang="en-US" b="1" dirty="0" smtClean="0"/>
              <a:t>Escherichia coli</a:t>
            </a:r>
            <a:r>
              <a:rPr lang="en-US" dirty="0"/>
              <a:t>, for example, the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−</a:t>
            </a:r>
            <a:r>
              <a:rPr lang="en-US" b="1" dirty="0"/>
              <a:t>35 box </a:t>
            </a:r>
            <a:r>
              <a:rPr lang="en-US" dirty="0"/>
              <a:t>has </a:t>
            </a:r>
            <a:r>
              <a:rPr lang="en-US" b="1" dirty="0"/>
              <a:t>consensus sequence of </a:t>
            </a:r>
            <a:r>
              <a:rPr lang="en-US" b="1" dirty="0" smtClean="0"/>
              <a:t>TTGACA</a:t>
            </a:r>
            <a:r>
              <a:rPr lang="en-US" dirty="0"/>
              <a:t> </a:t>
            </a:r>
            <a:r>
              <a:rPr lang="en-US" dirty="0" smtClean="0"/>
              <a:t>and </a:t>
            </a:r>
          </a:p>
          <a:p>
            <a:pPr marL="0" indent="0">
              <a:buNone/>
            </a:pPr>
            <a:r>
              <a:rPr lang="en-US" b="1" dirty="0" smtClean="0"/>
              <a:t>–10 </a:t>
            </a:r>
            <a:r>
              <a:rPr lang="en-US" b="1" dirty="0"/>
              <a:t>box</a:t>
            </a:r>
            <a:r>
              <a:rPr lang="en-US" dirty="0"/>
              <a:t> has a </a:t>
            </a:r>
            <a:r>
              <a:rPr lang="en-US" b="1" dirty="0"/>
              <a:t>consensus of </a:t>
            </a:r>
            <a:r>
              <a:rPr lang="en-US" b="1" dirty="0" smtClean="0"/>
              <a:t>TATAAT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539" y="3103808"/>
            <a:ext cx="5667024" cy="30594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77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7" y="656823"/>
            <a:ext cx="11165983" cy="52122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Promoter </a:t>
            </a:r>
            <a:r>
              <a:rPr lang="en-US" b="1" dirty="0"/>
              <a:t>sequence </a:t>
            </a:r>
            <a:r>
              <a:rPr lang="en-US" dirty="0"/>
              <a:t>may determine the </a:t>
            </a:r>
            <a:r>
              <a:rPr lang="en-US" b="1" dirty="0"/>
              <a:t>expression of one gene or a number of linked genes </a:t>
            </a:r>
            <a:r>
              <a:rPr lang="en-US" b="1" dirty="0" smtClean="0"/>
              <a:t>downstream</a:t>
            </a:r>
            <a:r>
              <a:rPr lang="en-US" dirty="0"/>
              <a:t> </a:t>
            </a:r>
            <a:r>
              <a:rPr lang="en-US" dirty="0" smtClean="0"/>
              <a:t>i.e. </a:t>
            </a:r>
            <a:r>
              <a:rPr lang="en-US" b="1" dirty="0" smtClean="0"/>
              <a:t>OPERON  (</a:t>
            </a:r>
            <a:r>
              <a:rPr lang="en-US" dirty="0"/>
              <a:t>which is controlled by the promoter</a:t>
            </a:r>
            <a:r>
              <a:rPr lang="en-US" b="1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Along </a:t>
            </a:r>
            <a:r>
              <a:rPr lang="en-US" dirty="0"/>
              <a:t>with RNA polymerase, a number of </a:t>
            </a:r>
            <a:r>
              <a:rPr lang="en-US" b="1" dirty="0"/>
              <a:t>DNA-binding proteins </a:t>
            </a:r>
            <a:r>
              <a:rPr lang="en-US" dirty="0"/>
              <a:t>that facilitate the process of </a:t>
            </a:r>
            <a:r>
              <a:rPr lang="en-US" b="1" dirty="0" smtClean="0"/>
              <a:t>transcription </a:t>
            </a:r>
            <a:r>
              <a:rPr lang="en-US" dirty="0" smtClean="0"/>
              <a:t>which are called as </a:t>
            </a:r>
            <a:r>
              <a:rPr lang="en-US" b="1" dirty="0" smtClean="0"/>
              <a:t>Transcription Factors (TF).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TF </a:t>
            </a:r>
            <a:r>
              <a:rPr lang="en-US" dirty="0"/>
              <a:t>bind to specific </a:t>
            </a:r>
            <a:r>
              <a:rPr lang="en-US" b="1" dirty="0"/>
              <a:t>DNA sequences </a:t>
            </a:r>
            <a:r>
              <a:rPr lang="en-US" dirty="0"/>
              <a:t>to </a:t>
            </a:r>
            <a:r>
              <a:rPr lang="en-US" b="1" dirty="0"/>
              <a:t>either enhance or inhibit </a:t>
            </a:r>
            <a:r>
              <a:rPr lang="en-US" dirty="0"/>
              <a:t>the </a:t>
            </a:r>
            <a:r>
              <a:rPr lang="en-US" b="1" dirty="0"/>
              <a:t>function </a:t>
            </a:r>
            <a:r>
              <a:rPr lang="en-US" dirty="0"/>
              <a:t>of the </a:t>
            </a:r>
            <a:r>
              <a:rPr lang="en-US" b="1" dirty="0"/>
              <a:t>RNA </a:t>
            </a:r>
            <a:r>
              <a:rPr lang="en-US" b="1" dirty="0" smtClean="0"/>
              <a:t>polymerase.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Specific </a:t>
            </a:r>
            <a:r>
              <a:rPr lang="en-US" b="1" dirty="0"/>
              <a:t>DNA sequences</a:t>
            </a:r>
            <a:r>
              <a:rPr lang="en-US" dirty="0"/>
              <a:t> to which the </a:t>
            </a:r>
            <a:r>
              <a:rPr lang="en-US" b="1" dirty="0" smtClean="0"/>
              <a:t>TF </a:t>
            </a:r>
            <a:r>
              <a:rPr lang="en-US" dirty="0" smtClean="0"/>
              <a:t>bind </a:t>
            </a:r>
            <a:r>
              <a:rPr lang="en-US" dirty="0"/>
              <a:t>are referred to as </a:t>
            </a:r>
            <a:r>
              <a:rPr lang="en-US" b="1" dirty="0"/>
              <a:t>regulatory elements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b="1" dirty="0"/>
              <a:t>regulatory elements </a:t>
            </a:r>
            <a:r>
              <a:rPr lang="en-US" dirty="0"/>
              <a:t>may bind in the </a:t>
            </a:r>
            <a:r>
              <a:rPr lang="en-US" b="1" dirty="0"/>
              <a:t>vicinity of the promoter </a:t>
            </a:r>
            <a:r>
              <a:rPr lang="en-US" dirty="0"/>
              <a:t>or bind to a </a:t>
            </a:r>
            <a:r>
              <a:rPr lang="en-US" b="1" dirty="0"/>
              <a:t>site several hundred bases away from the promoter.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</a:t>
            </a:r>
            <a:r>
              <a:rPr lang="en-US" dirty="0" smtClean="0"/>
              <a:t>egulatory </a:t>
            </a:r>
            <a:r>
              <a:rPr lang="en-US" dirty="0"/>
              <a:t>proteins </a:t>
            </a:r>
            <a:r>
              <a:rPr lang="en-US" b="1" dirty="0"/>
              <a:t>binding</a:t>
            </a:r>
            <a:r>
              <a:rPr lang="en-US" dirty="0"/>
              <a:t> at </a:t>
            </a:r>
            <a:r>
              <a:rPr lang="en-US" b="1" dirty="0"/>
              <a:t>long distance </a:t>
            </a:r>
            <a:r>
              <a:rPr lang="en-US" dirty="0"/>
              <a:t>can still exert their effect is </a:t>
            </a:r>
            <a:r>
              <a:rPr lang="en-US" b="1" dirty="0"/>
              <a:t>because of the flexible structure of DNA</a:t>
            </a:r>
            <a:r>
              <a:rPr lang="en-US" dirty="0"/>
              <a:t>, which is able to </a:t>
            </a:r>
            <a:r>
              <a:rPr lang="en-US" b="1" dirty="0"/>
              <a:t>bend and </a:t>
            </a:r>
            <a:r>
              <a:rPr lang="en-US" b="1" dirty="0" smtClean="0"/>
              <a:t>exert </a:t>
            </a:r>
            <a:r>
              <a:rPr lang="en-US" dirty="0"/>
              <a:t>its effect by bringing the </a:t>
            </a:r>
            <a:r>
              <a:rPr lang="en-US" b="1" dirty="0"/>
              <a:t>transcription factors in close contact </a:t>
            </a:r>
            <a:r>
              <a:rPr lang="en-US" dirty="0"/>
              <a:t>with the </a:t>
            </a:r>
            <a:r>
              <a:rPr lang="en-US" b="1" dirty="0"/>
              <a:t>RNA polymerase complex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0052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0693"/>
            <a:ext cx="10058400" cy="56340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PROMOTER AND REGULATORY ELEMENTS IN </a:t>
            </a:r>
            <a:r>
              <a:rPr lang="en-US" sz="3200" b="1" dirty="0" smtClean="0"/>
              <a:t>EUKARYOTES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734096"/>
            <a:ext cx="11809925" cy="53962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Gene </a:t>
            </a:r>
            <a:r>
              <a:rPr lang="en-US" b="1" dirty="0"/>
              <a:t>expression </a:t>
            </a:r>
            <a:r>
              <a:rPr lang="en-US" dirty="0"/>
              <a:t>is also </a:t>
            </a:r>
            <a:r>
              <a:rPr lang="en-US" b="1" dirty="0"/>
              <a:t>regulated</a:t>
            </a:r>
            <a:r>
              <a:rPr lang="en-US" dirty="0"/>
              <a:t> by a protein complex formed between </a:t>
            </a:r>
            <a:r>
              <a:rPr lang="en-US" b="1" dirty="0"/>
              <a:t>transcription factors and RNA polymerase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b="1" dirty="0"/>
              <a:t>eukaryotic transcription </a:t>
            </a:r>
            <a:r>
              <a:rPr lang="en-US" dirty="0" smtClean="0"/>
              <a:t>: are complex as they have </a:t>
            </a:r>
            <a:r>
              <a:rPr lang="en-US" b="1" dirty="0" smtClean="0"/>
              <a:t>three </a:t>
            </a:r>
            <a:r>
              <a:rPr lang="en-US" b="1" dirty="0"/>
              <a:t>different types of RNA polymerase</a:t>
            </a:r>
            <a:r>
              <a:rPr lang="en-US" dirty="0"/>
              <a:t> </a:t>
            </a:r>
            <a:r>
              <a:rPr lang="en-US" dirty="0" smtClean="0"/>
              <a:t>namely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1. RNA </a:t>
            </a:r>
            <a:r>
              <a:rPr lang="en-US" b="1" dirty="0"/>
              <a:t>polymerases </a:t>
            </a:r>
            <a:r>
              <a:rPr lang="en-US" b="1" dirty="0" smtClean="0"/>
              <a:t>I (</a:t>
            </a:r>
            <a:r>
              <a:rPr lang="en-US" dirty="0"/>
              <a:t>transcription of ribosomal RNAs and </a:t>
            </a:r>
            <a:r>
              <a:rPr lang="en-US" dirty="0" err="1"/>
              <a:t>tRNAs</a:t>
            </a:r>
            <a:r>
              <a:rPr lang="en-US" dirty="0"/>
              <a:t>, respectively</a:t>
            </a:r>
            <a:r>
              <a:rPr lang="en-US" b="1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2. RNA polymerase II (</a:t>
            </a:r>
            <a:r>
              <a:rPr lang="en-US" dirty="0"/>
              <a:t>transcribing protein-encoding genes (or synthesis of </a:t>
            </a:r>
            <a:r>
              <a:rPr lang="en-US" dirty="0" smtClean="0"/>
              <a:t>mRNAs)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3. RNA </a:t>
            </a:r>
            <a:r>
              <a:rPr lang="en-US" b="1" dirty="0"/>
              <a:t>polymerase </a:t>
            </a:r>
            <a:r>
              <a:rPr lang="en-US" b="1" dirty="0" smtClean="0"/>
              <a:t>III (</a:t>
            </a:r>
            <a:r>
              <a:rPr lang="en-US" dirty="0" smtClean="0"/>
              <a:t>transcription </a:t>
            </a:r>
            <a:r>
              <a:rPr lang="en-US" dirty="0"/>
              <a:t>of ribosomal RNAs and </a:t>
            </a:r>
            <a:r>
              <a:rPr lang="en-US" dirty="0" err="1"/>
              <a:t>tRNAs</a:t>
            </a:r>
            <a:r>
              <a:rPr lang="en-US" dirty="0"/>
              <a:t>, </a:t>
            </a:r>
            <a:r>
              <a:rPr lang="en-US" dirty="0" smtClean="0"/>
              <a:t>respectively)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</a:t>
            </a:r>
            <a:r>
              <a:rPr lang="en-US" dirty="0" smtClean="0"/>
              <a:t>ach of them </a:t>
            </a:r>
            <a:r>
              <a:rPr lang="en-US" b="1" dirty="0"/>
              <a:t>transcribes different sets of genes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Unlike </a:t>
            </a:r>
            <a:r>
              <a:rPr lang="en-US" dirty="0"/>
              <a:t>in prokaryotes, where </a:t>
            </a:r>
            <a:r>
              <a:rPr lang="en-US" b="1" dirty="0"/>
              <a:t>genes often form an operon </a:t>
            </a:r>
            <a:r>
              <a:rPr lang="en-US" dirty="0"/>
              <a:t>with a </a:t>
            </a:r>
            <a:r>
              <a:rPr lang="en-US" b="1" dirty="0"/>
              <a:t>shared </a:t>
            </a:r>
            <a:r>
              <a:rPr lang="en-US" b="1" dirty="0" smtClean="0"/>
              <a:t>promoter</a:t>
            </a:r>
            <a:r>
              <a:rPr lang="en-US" dirty="0" smtClean="0"/>
              <a:t>, </a:t>
            </a:r>
            <a:r>
              <a:rPr lang="en-US" sz="2200" b="1" dirty="0" smtClean="0"/>
              <a:t>BUT </a:t>
            </a:r>
            <a:r>
              <a:rPr lang="en-US" dirty="0" smtClean="0"/>
              <a:t>eukaryotic </a:t>
            </a:r>
            <a:r>
              <a:rPr lang="en-US" dirty="0"/>
              <a:t>gene has its </a:t>
            </a:r>
            <a:r>
              <a:rPr lang="en-US" b="1" dirty="0"/>
              <a:t>own promoter.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Requires more </a:t>
            </a:r>
            <a:r>
              <a:rPr lang="en-US" b="1" dirty="0"/>
              <a:t>transcription </a:t>
            </a:r>
            <a:r>
              <a:rPr lang="en-US" b="1" dirty="0" smtClean="0"/>
              <a:t>factors </a:t>
            </a:r>
            <a:r>
              <a:rPr lang="en-US" dirty="0" smtClean="0"/>
              <a:t>compared to prokaryotes.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RNA </a:t>
            </a:r>
            <a:r>
              <a:rPr lang="en-US" sz="2400" b="1" dirty="0">
                <a:solidFill>
                  <a:srgbClr val="00B050"/>
                </a:solidFill>
              </a:rPr>
              <a:t>polymerase II does not directly bind to the promoter, but relies on a dozen or more transcription factors to recognize and bind to the promoter in a specific order before its own binding around the promoter.</a:t>
            </a:r>
          </a:p>
        </p:txBody>
      </p:sp>
    </p:spTree>
    <p:extLst>
      <p:ext uri="{BB962C8B-B14F-4D97-AF65-F5344CB8AC3E}">
        <p14:creationId xmlns:p14="http://schemas.microsoft.com/office/powerpoint/2010/main" val="5011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4703" y="-1"/>
            <a:ext cx="5927297" cy="6323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24496" y="207665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core of many eukaryotic promoters is a so-called </a:t>
            </a:r>
            <a:r>
              <a:rPr lang="en-US" sz="2000" b="1" dirty="0"/>
              <a:t>TATA box</a:t>
            </a:r>
            <a:r>
              <a:rPr lang="en-US" sz="2000" dirty="0"/>
              <a:t>, located </a:t>
            </a:r>
            <a:r>
              <a:rPr lang="en-US" sz="2000" b="1" dirty="0"/>
              <a:t>30 bps upstream from the transcription start site</a:t>
            </a:r>
            <a:r>
              <a:rPr lang="en-US" sz="2000" dirty="0"/>
              <a:t>, having a </a:t>
            </a:r>
            <a:r>
              <a:rPr lang="en-US" sz="2000" b="1" dirty="0"/>
              <a:t>consensus motif TATA(A/T)A (A/T) 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However</a:t>
            </a:r>
            <a:r>
              <a:rPr lang="en-US" sz="2000" dirty="0"/>
              <a:t>, </a:t>
            </a:r>
            <a:r>
              <a:rPr lang="en-US" sz="2000" b="1" dirty="0"/>
              <a:t>not all eukaryotic promoters contain the TATA box</a:t>
            </a:r>
            <a:r>
              <a:rPr lang="en-US" sz="2000" dirty="0"/>
              <a:t>. </a:t>
            </a:r>
            <a:r>
              <a:rPr lang="en-US" sz="2000" b="1" dirty="0" err="1" smtClean="0"/>
              <a:t>Eg</a:t>
            </a:r>
            <a:r>
              <a:rPr lang="en-US" sz="2000" b="1" dirty="0" smtClean="0"/>
              <a:t>: housekeeping </a:t>
            </a:r>
            <a:r>
              <a:rPr lang="en-US" sz="2000" b="1" dirty="0"/>
              <a:t>genes do not have the TATA box in their promoters. </a:t>
            </a:r>
            <a:endParaRPr lang="en-US" sz="20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But still </a:t>
            </a:r>
            <a:r>
              <a:rPr lang="en-US" sz="2000" b="1" dirty="0" smtClean="0"/>
              <a:t>TATA </a:t>
            </a:r>
            <a:r>
              <a:rPr lang="en-US" sz="2000" b="1" dirty="0"/>
              <a:t>box</a:t>
            </a:r>
            <a:r>
              <a:rPr lang="en-US" sz="2000" dirty="0"/>
              <a:t> is often used as an </a:t>
            </a:r>
            <a:r>
              <a:rPr lang="en-US" sz="2000" b="1" dirty="0"/>
              <a:t>indicator</a:t>
            </a:r>
            <a:r>
              <a:rPr lang="en-US" sz="2000" dirty="0"/>
              <a:t> of the </a:t>
            </a:r>
            <a:r>
              <a:rPr lang="en-US" sz="2000" b="1" dirty="0"/>
              <a:t>presence of a promoter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Many genes </a:t>
            </a:r>
            <a:r>
              <a:rPr lang="en-US" sz="2000" dirty="0"/>
              <a:t>have a </a:t>
            </a:r>
            <a:r>
              <a:rPr lang="en-US" sz="2000" b="1" dirty="0"/>
              <a:t>unique initiator sequence (</a:t>
            </a:r>
            <a:r>
              <a:rPr lang="en-US" sz="2000" b="1" dirty="0" err="1"/>
              <a:t>Inr</a:t>
            </a:r>
            <a:r>
              <a:rPr lang="en-US" sz="2000" b="1" dirty="0"/>
              <a:t>)</a:t>
            </a:r>
            <a:r>
              <a:rPr lang="en-US" sz="2000" dirty="0"/>
              <a:t>, which is a </a:t>
            </a:r>
            <a:r>
              <a:rPr lang="en-US" sz="2000" b="1" dirty="0" smtClean="0"/>
              <a:t>pyrimidine rich </a:t>
            </a:r>
            <a:r>
              <a:rPr lang="en-US" sz="2000" b="1" dirty="0"/>
              <a:t>sequence </a:t>
            </a:r>
            <a:r>
              <a:rPr lang="en-US" sz="2000" dirty="0"/>
              <a:t>with a </a:t>
            </a:r>
            <a:r>
              <a:rPr lang="en-US" sz="2000" b="1" dirty="0"/>
              <a:t>consensus (C/T)(C/T)CA(C/T)(C/T</a:t>
            </a:r>
            <a:r>
              <a:rPr lang="en-US" sz="2000" b="1" dirty="0" smtClean="0"/>
              <a:t>)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This site </a:t>
            </a:r>
            <a:r>
              <a:rPr lang="en-US" sz="2000" b="1" dirty="0"/>
              <a:t>coincides with the transcription start site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Mostly </a:t>
            </a:r>
            <a:r>
              <a:rPr lang="en-US" sz="2000" b="1" dirty="0" smtClean="0"/>
              <a:t>transcription </a:t>
            </a:r>
            <a:r>
              <a:rPr lang="en-US" sz="2000" b="1" dirty="0"/>
              <a:t>factor binding sites </a:t>
            </a:r>
            <a:r>
              <a:rPr lang="en-US" sz="2000" dirty="0"/>
              <a:t>are located within </a:t>
            </a:r>
            <a:r>
              <a:rPr lang="en-US" sz="2000" b="1" dirty="0"/>
              <a:t>500 </a:t>
            </a:r>
            <a:r>
              <a:rPr lang="en-US" sz="2000" b="1" dirty="0" err="1"/>
              <a:t>bp</a:t>
            </a:r>
            <a:r>
              <a:rPr lang="en-US" sz="2000" b="1" dirty="0"/>
              <a:t> upstream </a:t>
            </a:r>
            <a:r>
              <a:rPr lang="en-US" sz="2000" dirty="0"/>
              <a:t>of the </a:t>
            </a:r>
            <a:r>
              <a:rPr lang="en-US" sz="2000" b="1" dirty="0"/>
              <a:t>transcription start site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Some </a:t>
            </a:r>
            <a:r>
              <a:rPr lang="en-US" sz="2000" b="1" dirty="0"/>
              <a:t>regulatory sites </a:t>
            </a:r>
            <a:r>
              <a:rPr lang="en-US" sz="2000" dirty="0"/>
              <a:t>can be found </a:t>
            </a:r>
            <a:r>
              <a:rPr lang="en-US" sz="2000" b="1" dirty="0" smtClean="0"/>
              <a:t>10 </a:t>
            </a:r>
            <a:r>
              <a:rPr lang="en-US" sz="2000" b="1" dirty="0"/>
              <a:t>of </a:t>
            </a:r>
            <a:r>
              <a:rPr lang="en-US" sz="2000" b="1" dirty="0" smtClean="0"/>
              <a:t>1000 </a:t>
            </a:r>
            <a:r>
              <a:rPr lang="en-US" sz="2000" b="1" dirty="0" err="1" smtClean="0"/>
              <a:t>bp</a:t>
            </a:r>
            <a:r>
              <a:rPr lang="en-US" sz="2000" b="1" dirty="0" smtClean="0"/>
              <a:t> </a:t>
            </a:r>
            <a:r>
              <a:rPr lang="en-US" sz="2000" b="1" dirty="0"/>
              <a:t>away from the gene start site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Regulatory </a:t>
            </a:r>
            <a:r>
              <a:rPr lang="en-US" sz="2000" b="1" dirty="0"/>
              <a:t>elements </a:t>
            </a:r>
            <a:r>
              <a:rPr lang="en-US" sz="2000" dirty="0"/>
              <a:t>are located </a:t>
            </a:r>
            <a:r>
              <a:rPr lang="en-US" sz="2000" b="1" dirty="0"/>
              <a:t>downstream</a:t>
            </a:r>
            <a:r>
              <a:rPr lang="en-US" sz="2000" dirty="0"/>
              <a:t> instead of </a:t>
            </a:r>
            <a:r>
              <a:rPr lang="en-US" sz="2000" b="1" dirty="0"/>
              <a:t>upstream of the transcription start site.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515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0693"/>
            <a:ext cx="10058400" cy="60203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PREDICTION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772733"/>
            <a:ext cx="11539470" cy="52288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Algorithm are categorized as </a:t>
            </a:r>
            <a:r>
              <a:rPr lang="en-US" dirty="0" smtClean="0"/>
              <a:t>either;</a:t>
            </a:r>
          </a:p>
          <a:p>
            <a:pPr marL="457200" indent="-457200">
              <a:buAutoNum type="arabicPeriod"/>
            </a:pPr>
            <a:r>
              <a:rPr lang="en-US" b="1" dirty="0" err="1"/>
              <a:t>A</a:t>
            </a:r>
            <a:r>
              <a:rPr lang="en-US" b="1" dirty="0" err="1" smtClean="0"/>
              <a:t>b</a:t>
            </a:r>
            <a:r>
              <a:rPr lang="en-US" b="1" dirty="0" smtClean="0"/>
              <a:t> </a:t>
            </a:r>
            <a:r>
              <a:rPr lang="en-US" b="1" dirty="0"/>
              <a:t>initio </a:t>
            </a:r>
            <a:r>
              <a:rPr lang="en-US" b="1" dirty="0" smtClean="0"/>
              <a:t>based (</a:t>
            </a:r>
            <a:r>
              <a:rPr lang="en-US" dirty="0" smtClean="0"/>
              <a:t>de </a:t>
            </a:r>
            <a:r>
              <a:rPr lang="en-US" dirty="0"/>
              <a:t>novo predictions by scanning individual </a:t>
            </a:r>
            <a:r>
              <a:rPr lang="en-US" dirty="0" smtClean="0"/>
              <a:t>sequences)</a:t>
            </a:r>
          </a:p>
          <a:p>
            <a:pPr marL="457200" indent="-457200">
              <a:buAutoNum type="arabicPeriod"/>
            </a:pPr>
            <a:r>
              <a:rPr lang="en-US" b="1" dirty="0"/>
              <a:t>S</a:t>
            </a:r>
            <a:r>
              <a:rPr lang="en-US" b="1" dirty="0" smtClean="0"/>
              <a:t>imilarity based</a:t>
            </a:r>
            <a:r>
              <a:rPr lang="en-US" dirty="0"/>
              <a:t> </a:t>
            </a:r>
            <a:r>
              <a:rPr lang="en-US" dirty="0" smtClean="0"/>
              <a:t>(Predictions </a:t>
            </a:r>
            <a:r>
              <a:rPr lang="en-US" dirty="0"/>
              <a:t>based on alignment of homologous </a:t>
            </a:r>
            <a:r>
              <a:rPr lang="en-US" dirty="0" smtClean="0"/>
              <a:t>sequences) </a:t>
            </a:r>
          </a:p>
          <a:p>
            <a:pPr marL="457200" indent="-457200">
              <a:buAutoNum type="arabicPeriod"/>
            </a:pPr>
            <a:r>
              <a:rPr lang="en-US" b="1" dirty="0" smtClean="0"/>
              <a:t>Expression </a:t>
            </a:r>
            <a:r>
              <a:rPr lang="en-US" b="1" dirty="0"/>
              <a:t>profile based </a:t>
            </a:r>
            <a:r>
              <a:rPr lang="en-US" b="1" dirty="0" smtClean="0"/>
              <a:t>(</a:t>
            </a:r>
            <a:r>
              <a:rPr lang="en-US" dirty="0" smtClean="0"/>
              <a:t>using </a:t>
            </a:r>
            <a:r>
              <a:rPr lang="en-US" dirty="0"/>
              <a:t>profiles constructed from a number of </a:t>
            </a:r>
            <a:r>
              <a:rPr lang="en-US" dirty="0" err="1"/>
              <a:t>coexpressed</a:t>
            </a:r>
            <a:r>
              <a:rPr lang="en-US" dirty="0"/>
              <a:t> gene sequences from the same </a:t>
            </a:r>
            <a:r>
              <a:rPr lang="en-US" dirty="0" smtClean="0"/>
              <a:t>organism)</a:t>
            </a:r>
          </a:p>
          <a:p>
            <a:pPr marL="457200" indent="-457200">
              <a:buAutoNum type="arabicPeriod"/>
            </a:pPr>
            <a:r>
              <a:rPr lang="en-US" b="1" dirty="0"/>
              <a:t>P</a:t>
            </a:r>
            <a:r>
              <a:rPr lang="en-US" b="1" dirty="0" smtClean="0"/>
              <a:t>hylogenetic </a:t>
            </a:r>
            <a:r>
              <a:rPr lang="en-US" b="1" dirty="0" err="1" smtClean="0"/>
              <a:t>footprinting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RNA polymerase II transcribes the eukaryotic mRNA genes, most algorithms are thus focused on prediction of the RNA polymerase II promoter and associated regulatory elements</a:t>
            </a:r>
          </a:p>
        </p:txBody>
      </p:sp>
    </p:spTree>
    <p:extLst>
      <p:ext uri="{BB962C8B-B14F-4D97-AF65-F5344CB8AC3E}">
        <p14:creationId xmlns:p14="http://schemas.microsoft.com/office/powerpoint/2010/main" val="42649491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1522</TotalTime>
  <Words>2215</Words>
  <Application>Microsoft Office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Aharoni</vt:lpstr>
      <vt:lpstr>Calibri</vt:lpstr>
      <vt:lpstr>Calibri Light</vt:lpstr>
      <vt:lpstr>Wingdings</vt:lpstr>
      <vt:lpstr>Retrospect</vt:lpstr>
      <vt:lpstr>PREDICTION  OF  PROMOTER &amp; REGULATORY ELEMENTS </vt:lpstr>
      <vt:lpstr>INTRODUCTION</vt:lpstr>
      <vt:lpstr>Problems</vt:lpstr>
      <vt:lpstr>SOLUTION</vt:lpstr>
      <vt:lpstr>PROMOTER AND REGULATORY ELEMENTS IN PROKARYOTES</vt:lpstr>
      <vt:lpstr>PowerPoint Presentation</vt:lpstr>
      <vt:lpstr>PROMOTER AND REGULATORY ELEMENTS IN EUKARYOTES</vt:lpstr>
      <vt:lpstr>PowerPoint Presentation</vt:lpstr>
      <vt:lpstr>PREDICTION ALGORITHMS</vt:lpstr>
      <vt:lpstr>Ab Initio–Based Algorithms</vt:lpstr>
      <vt:lpstr>Prediction for Prokaryotes</vt:lpstr>
      <vt:lpstr>PowerPoint Presentation</vt:lpstr>
      <vt:lpstr>Prediction TOOL for Prokaryotes</vt:lpstr>
      <vt:lpstr>Prediction for Eukaryotes</vt:lpstr>
      <vt:lpstr>Prediction TOOL for Eukaryotes</vt:lpstr>
      <vt:lpstr>Phylogenetic Footprinting–Based Method</vt:lpstr>
      <vt:lpstr>PowerPoint Presentation</vt:lpstr>
      <vt:lpstr>Expression Profiling–Based Method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Genes &amp; Genome studies  along with  Applications in  Biomolecular Diseases</dc:title>
  <dc:creator>Hiren Kose</dc:creator>
  <cp:lastModifiedBy>Hiren Kose</cp:lastModifiedBy>
  <cp:revision>24</cp:revision>
  <dcterms:created xsi:type="dcterms:W3CDTF">2021-05-16T18:25:53Z</dcterms:created>
  <dcterms:modified xsi:type="dcterms:W3CDTF">2021-05-17T19:48:23Z</dcterms:modified>
</cp:coreProperties>
</file>