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42"/>
  </p:notesMasterIdLst>
  <p:sldIdLst>
    <p:sldId id="256" r:id="rId2"/>
    <p:sldId id="276" r:id="rId3"/>
    <p:sldId id="280" r:id="rId4"/>
    <p:sldId id="286" r:id="rId5"/>
    <p:sldId id="288" r:id="rId6"/>
    <p:sldId id="315"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287" r:id="rId29"/>
    <p:sldId id="310" r:id="rId30"/>
    <p:sldId id="311" r:id="rId31"/>
    <p:sldId id="312" r:id="rId32"/>
    <p:sldId id="313" r:id="rId33"/>
    <p:sldId id="314" r:id="rId34"/>
    <p:sldId id="277" r:id="rId35"/>
    <p:sldId id="284" r:id="rId36"/>
    <p:sldId id="281" r:id="rId37"/>
    <p:sldId id="282" r:id="rId38"/>
    <p:sldId id="283" r:id="rId39"/>
    <p:sldId id="285" r:id="rId40"/>
    <p:sldId id="27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85B13C-B485-487A-BAA8-920BE69B6C29}" type="datetimeFigureOut">
              <a:rPr lang="en-US" smtClean="0"/>
              <a:t>3/8/2022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57847C-74FA-4B5C-B6A5-60710437FA4D}" type="slidenum">
              <a:rPr lang="en-US" smtClean="0"/>
              <a:t>‹#›</a:t>
            </a:fld>
            <a:endParaRPr lang="en-US"/>
          </a:p>
        </p:txBody>
      </p:sp>
    </p:spTree>
    <p:extLst>
      <p:ext uri="{BB962C8B-B14F-4D97-AF65-F5344CB8AC3E}">
        <p14:creationId xmlns:p14="http://schemas.microsoft.com/office/powerpoint/2010/main" val="373553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1A1172B5-B0C1-40E6-A9A5-F220F22F44EB}" type="slidenum">
              <a:rPr lang="en-US" sz="1200"/>
              <a:pPr/>
              <a:t>16</a:t>
            </a:fld>
            <a:endParaRPr lang="en-US" sz="1200"/>
          </a:p>
        </p:txBody>
      </p:sp>
      <p:sp>
        <p:nvSpPr>
          <p:cNvPr id="993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anose="020B0600070205080204" pitchFamily="34" charset="-128"/>
            </a:endParaRPr>
          </a:p>
        </p:txBody>
      </p:sp>
    </p:spTree>
    <p:extLst>
      <p:ext uri="{BB962C8B-B14F-4D97-AF65-F5344CB8AC3E}">
        <p14:creationId xmlns:p14="http://schemas.microsoft.com/office/powerpoint/2010/main" val="2440990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B6250998-72EE-4024-9BD2-0D72B22FFEDC}" type="slidenum">
              <a:rPr lang="en-US" sz="1200"/>
              <a:pPr/>
              <a:t>17</a:t>
            </a:fld>
            <a:endParaRPr lang="en-US" sz="1200"/>
          </a:p>
        </p:txBody>
      </p:sp>
      <p:sp>
        <p:nvSpPr>
          <p:cNvPr id="1013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anose="020B0600070205080204" pitchFamily="34" charset="-128"/>
            </a:endParaRPr>
          </a:p>
        </p:txBody>
      </p:sp>
    </p:spTree>
    <p:extLst>
      <p:ext uri="{BB962C8B-B14F-4D97-AF65-F5344CB8AC3E}">
        <p14:creationId xmlns:p14="http://schemas.microsoft.com/office/powerpoint/2010/main" val="2287395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94BACB0D-3011-4E64-8516-BF96D9E48AAE}" type="slidenum">
              <a:rPr lang="en-US" sz="1200"/>
              <a:pPr/>
              <a:t>18</a:t>
            </a:fld>
            <a:endParaRPr lang="en-US" sz="1200"/>
          </a:p>
        </p:txBody>
      </p:sp>
      <p:sp>
        <p:nvSpPr>
          <p:cNvPr id="1034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anose="020B0600070205080204" pitchFamily="34" charset="-128"/>
            </a:endParaRPr>
          </a:p>
        </p:txBody>
      </p:sp>
    </p:spTree>
    <p:extLst>
      <p:ext uri="{BB962C8B-B14F-4D97-AF65-F5344CB8AC3E}">
        <p14:creationId xmlns:p14="http://schemas.microsoft.com/office/powerpoint/2010/main" val="27606611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463D407-EEF4-40DD-8F8F-9A4E66F53A24}" type="datetimeFigureOut">
              <a:rPr lang="en-US" smtClean="0"/>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BC01B6-A48C-466F-8335-2A53C87F554A}" type="slidenum">
              <a:rPr lang="en-US" smtClean="0"/>
              <a:t>‹#›</a:t>
            </a:fld>
            <a:endParaRPr lang="en-US"/>
          </a:p>
        </p:txBody>
      </p:sp>
    </p:spTree>
    <p:extLst>
      <p:ext uri="{BB962C8B-B14F-4D97-AF65-F5344CB8AC3E}">
        <p14:creationId xmlns:p14="http://schemas.microsoft.com/office/powerpoint/2010/main" val="3539543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63D407-EEF4-40DD-8F8F-9A4E66F53A24}" type="datetimeFigureOut">
              <a:rPr lang="en-US" smtClean="0"/>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BC01B6-A48C-466F-8335-2A53C87F554A}" type="slidenum">
              <a:rPr lang="en-US" smtClean="0"/>
              <a:t>‹#›</a:t>
            </a:fld>
            <a:endParaRPr lang="en-US"/>
          </a:p>
        </p:txBody>
      </p:sp>
    </p:spTree>
    <p:extLst>
      <p:ext uri="{BB962C8B-B14F-4D97-AF65-F5344CB8AC3E}">
        <p14:creationId xmlns:p14="http://schemas.microsoft.com/office/powerpoint/2010/main" val="2846869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63D407-EEF4-40DD-8F8F-9A4E66F53A24}" type="datetimeFigureOut">
              <a:rPr lang="en-US" smtClean="0"/>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BC01B6-A48C-466F-8335-2A53C87F554A}" type="slidenum">
              <a:rPr lang="en-US" smtClean="0"/>
              <a:t>‹#›</a:t>
            </a:fld>
            <a:endParaRPr lang="en-US"/>
          </a:p>
        </p:txBody>
      </p:sp>
    </p:spTree>
    <p:extLst>
      <p:ext uri="{BB962C8B-B14F-4D97-AF65-F5344CB8AC3E}">
        <p14:creationId xmlns:p14="http://schemas.microsoft.com/office/powerpoint/2010/main" val="2788302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63D407-EEF4-40DD-8F8F-9A4E66F53A24}" type="datetimeFigureOut">
              <a:rPr lang="en-US" smtClean="0"/>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BC01B6-A48C-466F-8335-2A53C87F554A}"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25963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63D407-EEF4-40DD-8F8F-9A4E66F53A24}" type="datetimeFigureOut">
              <a:rPr lang="en-US" smtClean="0"/>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BC01B6-A48C-466F-8335-2A53C87F554A}" type="slidenum">
              <a:rPr lang="en-US" smtClean="0"/>
              <a:t>‹#›</a:t>
            </a:fld>
            <a:endParaRPr lang="en-US"/>
          </a:p>
        </p:txBody>
      </p:sp>
    </p:spTree>
    <p:extLst>
      <p:ext uri="{BB962C8B-B14F-4D97-AF65-F5344CB8AC3E}">
        <p14:creationId xmlns:p14="http://schemas.microsoft.com/office/powerpoint/2010/main" val="2702540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463D407-EEF4-40DD-8F8F-9A4E66F53A24}" type="datetimeFigureOut">
              <a:rPr lang="en-US" smtClean="0"/>
              <a:t>3/8/2022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BC01B6-A48C-466F-8335-2A53C87F554A}" type="slidenum">
              <a:rPr lang="en-US" smtClean="0"/>
              <a:t>‹#›</a:t>
            </a:fld>
            <a:endParaRPr lang="en-US"/>
          </a:p>
        </p:txBody>
      </p:sp>
    </p:spTree>
    <p:extLst>
      <p:ext uri="{BB962C8B-B14F-4D97-AF65-F5344CB8AC3E}">
        <p14:creationId xmlns:p14="http://schemas.microsoft.com/office/powerpoint/2010/main" val="2840912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463D407-EEF4-40DD-8F8F-9A4E66F53A24}" type="datetimeFigureOut">
              <a:rPr lang="en-US" smtClean="0"/>
              <a:t>3/8/2022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BC01B6-A48C-466F-8335-2A53C87F554A}" type="slidenum">
              <a:rPr lang="en-US" smtClean="0"/>
              <a:t>‹#›</a:t>
            </a:fld>
            <a:endParaRPr lang="en-US"/>
          </a:p>
        </p:txBody>
      </p:sp>
    </p:spTree>
    <p:extLst>
      <p:ext uri="{BB962C8B-B14F-4D97-AF65-F5344CB8AC3E}">
        <p14:creationId xmlns:p14="http://schemas.microsoft.com/office/powerpoint/2010/main" val="21015855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63D407-EEF4-40DD-8F8F-9A4E66F53A24}" type="datetimeFigureOut">
              <a:rPr lang="en-US" smtClean="0"/>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BC01B6-A48C-466F-8335-2A53C87F554A}" type="slidenum">
              <a:rPr lang="en-US" smtClean="0"/>
              <a:t>‹#›</a:t>
            </a:fld>
            <a:endParaRPr lang="en-US"/>
          </a:p>
        </p:txBody>
      </p:sp>
    </p:spTree>
    <p:extLst>
      <p:ext uri="{BB962C8B-B14F-4D97-AF65-F5344CB8AC3E}">
        <p14:creationId xmlns:p14="http://schemas.microsoft.com/office/powerpoint/2010/main" val="32723135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63D407-EEF4-40DD-8F8F-9A4E66F53A24}" type="datetimeFigureOut">
              <a:rPr lang="en-US" smtClean="0"/>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BC01B6-A48C-466F-8335-2A53C87F554A}" type="slidenum">
              <a:rPr lang="en-US" smtClean="0"/>
              <a:t>‹#›</a:t>
            </a:fld>
            <a:endParaRPr lang="en-US"/>
          </a:p>
        </p:txBody>
      </p:sp>
    </p:spTree>
    <p:extLst>
      <p:ext uri="{BB962C8B-B14F-4D97-AF65-F5344CB8AC3E}">
        <p14:creationId xmlns:p14="http://schemas.microsoft.com/office/powerpoint/2010/main" val="1771788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63D407-EEF4-40DD-8F8F-9A4E66F53A24}" type="datetimeFigureOut">
              <a:rPr lang="en-US" smtClean="0"/>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BC01B6-A48C-466F-8335-2A53C87F554A}" type="slidenum">
              <a:rPr lang="en-US" smtClean="0"/>
              <a:t>‹#›</a:t>
            </a:fld>
            <a:endParaRPr lang="en-US"/>
          </a:p>
        </p:txBody>
      </p:sp>
    </p:spTree>
    <p:extLst>
      <p:ext uri="{BB962C8B-B14F-4D97-AF65-F5344CB8AC3E}">
        <p14:creationId xmlns:p14="http://schemas.microsoft.com/office/powerpoint/2010/main" val="411807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63D407-EEF4-40DD-8F8F-9A4E66F53A24}" type="datetimeFigureOut">
              <a:rPr lang="en-US" smtClean="0"/>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BC01B6-A48C-466F-8335-2A53C87F554A}" type="slidenum">
              <a:rPr lang="en-US" smtClean="0"/>
              <a:t>‹#›</a:t>
            </a:fld>
            <a:endParaRPr lang="en-US"/>
          </a:p>
        </p:txBody>
      </p:sp>
    </p:spTree>
    <p:extLst>
      <p:ext uri="{BB962C8B-B14F-4D97-AF65-F5344CB8AC3E}">
        <p14:creationId xmlns:p14="http://schemas.microsoft.com/office/powerpoint/2010/main" val="2802282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463D407-EEF4-40DD-8F8F-9A4E66F53A24}" type="datetimeFigureOut">
              <a:rPr lang="en-US" smtClean="0"/>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BC01B6-A48C-466F-8335-2A53C87F554A}" type="slidenum">
              <a:rPr lang="en-US" smtClean="0"/>
              <a:t>‹#›</a:t>
            </a:fld>
            <a:endParaRPr lang="en-US"/>
          </a:p>
        </p:txBody>
      </p:sp>
    </p:spTree>
    <p:extLst>
      <p:ext uri="{BB962C8B-B14F-4D97-AF65-F5344CB8AC3E}">
        <p14:creationId xmlns:p14="http://schemas.microsoft.com/office/powerpoint/2010/main" val="2830362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463D407-EEF4-40DD-8F8F-9A4E66F53A24}" type="datetimeFigureOut">
              <a:rPr lang="en-US" smtClean="0"/>
              <a:t>3/8/2022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BC01B6-A48C-466F-8335-2A53C87F554A}" type="slidenum">
              <a:rPr lang="en-US" smtClean="0"/>
              <a:t>‹#›</a:t>
            </a:fld>
            <a:endParaRPr lang="en-US"/>
          </a:p>
        </p:txBody>
      </p:sp>
    </p:spTree>
    <p:extLst>
      <p:ext uri="{BB962C8B-B14F-4D97-AF65-F5344CB8AC3E}">
        <p14:creationId xmlns:p14="http://schemas.microsoft.com/office/powerpoint/2010/main" val="2732601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463D407-EEF4-40DD-8F8F-9A4E66F53A24}" type="datetimeFigureOut">
              <a:rPr lang="en-US" smtClean="0"/>
              <a:t>3/8/2022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BC01B6-A48C-466F-8335-2A53C87F554A}" type="slidenum">
              <a:rPr lang="en-US" smtClean="0"/>
              <a:t>‹#›</a:t>
            </a:fld>
            <a:endParaRPr lang="en-US"/>
          </a:p>
        </p:txBody>
      </p:sp>
    </p:spTree>
    <p:extLst>
      <p:ext uri="{BB962C8B-B14F-4D97-AF65-F5344CB8AC3E}">
        <p14:creationId xmlns:p14="http://schemas.microsoft.com/office/powerpoint/2010/main" val="455290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463D407-EEF4-40DD-8F8F-9A4E66F53A24}" type="datetimeFigureOut">
              <a:rPr lang="en-US" smtClean="0"/>
              <a:t>3/8/2022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BC01B6-A48C-466F-8335-2A53C87F554A}" type="slidenum">
              <a:rPr lang="en-US" smtClean="0"/>
              <a:t>‹#›</a:t>
            </a:fld>
            <a:endParaRPr lang="en-US"/>
          </a:p>
        </p:txBody>
      </p:sp>
    </p:spTree>
    <p:extLst>
      <p:ext uri="{BB962C8B-B14F-4D97-AF65-F5344CB8AC3E}">
        <p14:creationId xmlns:p14="http://schemas.microsoft.com/office/powerpoint/2010/main" val="1708494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63D407-EEF4-40DD-8F8F-9A4E66F53A24}" type="datetimeFigureOut">
              <a:rPr lang="en-US" smtClean="0"/>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BC01B6-A48C-466F-8335-2A53C87F554A}" type="slidenum">
              <a:rPr lang="en-US" smtClean="0"/>
              <a:t>‹#›</a:t>
            </a:fld>
            <a:endParaRPr lang="en-US"/>
          </a:p>
        </p:txBody>
      </p:sp>
    </p:spTree>
    <p:extLst>
      <p:ext uri="{BB962C8B-B14F-4D97-AF65-F5344CB8AC3E}">
        <p14:creationId xmlns:p14="http://schemas.microsoft.com/office/powerpoint/2010/main" val="492900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63D407-EEF4-40DD-8F8F-9A4E66F53A24}" type="datetimeFigureOut">
              <a:rPr lang="en-US" smtClean="0"/>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BC01B6-A48C-466F-8335-2A53C87F554A}" type="slidenum">
              <a:rPr lang="en-US" smtClean="0"/>
              <a:t>‹#›</a:t>
            </a:fld>
            <a:endParaRPr lang="en-US"/>
          </a:p>
        </p:txBody>
      </p:sp>
    </p:spTree>
    <p:extLst>
      <p:ext uri="{BB962C8B-B14F-4D97-AF65-F5344CB8AC3E}">
        <p14:creationId xmlns:p14="http://schemas.microsoft.com/office/powerpoint/2010/main" val="2993631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463D407-EEF4-40DD-8F8F-9A4E66F53A24}" type="datetimeFigureOut">
              <a:rPr lang="en-US" smtClean="0"/>
              <a:t>3/8/2022</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1BBC01B6-A48C-466F-8335-2A53C87F554A}" type="slidenum">
              <a:rPr lang="en-US" smtClean="0"/>
              <a:t>‹#›</a:t>
            </a:fld>
            <a:endParaRPr lang="en-US"/>
          </a:p>
        </p:txBody>
      </p:sp>
    </p:spTree>
    <p:extLst>
      <p:ext uri="{BB962C8B-B14F-4D97-AF65-F5344CB8AC3E}">
        <p14:creationId xmlns:p14="http://schemas.microsoft.com/office/powerpoint/2010/main" val="111361023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5.wmf"/><Relationship Id="rId4" Type="http://schemas.openxmlformats.org/officeDocument/2006/relationships/image" Target="../media/image14.wmf"/></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7.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abmgood.com/marketing/knowledge_base/next_generation_sequencing_introduction.php" TargetMode="External"/><Relationship Id="rId2" Type="http://schemas.openxmlformats.org/officeDocument/2006/relationships/hyperlink" Target="https://sapac.illumina.com/science/technology/next-generation-sequencing.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IN2FnaGC3t8"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819" y="1276910"/>
            <a:ext cx="11475076" cy="2387600"/>
          </a:xfrm>
        </p:spPr>
        <p:txBody>
          <a:bodyPr>
            <a:normAutofit fontScale="90000"/>
          </a:bodyPr>
          <a:lstStyle/>
          <a:p>
            <a:r>
              <a:rPr lang="en-US" sz="6600" dirty="0" smtClean="0"/>
              <a:t>GENOME </a:t>
            </a:r>
            <a:r>
              <a:rPr lang="en-US" sz="7200" dirty="0" smtClean="0"/>
              <a:t>ANALYSIS, ASSEMBLY and ANNOTATION </a:t>
            </a:r>
            <a:r>
              <a:rPr lang="en-US" sz="6600" dirty="0" smtClean="0"/>
              <a:t> </a:t>
            </a:r>
            <a:br>
              <a:rPr lang="en-US" sz="6600" dirty="0" smtClean="0"/>
            </a:br>
            <a:r>
              <a:rPr lang="en-US" sz="6600" dirty="0" smtClean="0"/>
              <a:t>studies</a:t>
            </a:r>
            <a:endParaRPr lang="en-US" sz="6600" dirty="0"/>
          </a:p>
        </p:txBody>
      </p:sp>
      <p:sp>
        <p:nvSpPr>
          <p:cNvPr id="3" name="Subtitle 2"/>
          <p:cNvSpPr>
            <a:spLocks noGrp="1"/>
          </p:cNvSpPr>
          <p:nvPr>
            <p:ph type="subTitle" idx="1"/>
          </p:nvPr>
        </p:nvSpPr>
        <p:spPr>
          <a:xfrm>
            <a:off x="1524000" y="4786895"/>
            <a:ext cx="9144000" cy="1655762"/>
          </a:xfrm>
        </p:spPr>
        <p:txBody>
          <a:bodyPr>
            <a:normAutofit fontScale="85000" lnSpcReduction="20000"/>
          </a:bodyPr>
          <a:lstStyle/>
          <a:p>
            <a:r>
              <a:rPr lang="en-US" b="1" dirty="0" smtClean="0">
                <a:solidFill>
                  <a:srgbClr val="FF0000"/>
                </a:solidFill>
              </a:rPr>
              <a:t>By</a:t>
            </a:r>
          </a:p>
          <a:p>
            <a:r>
              <a:rPr lang="en-US" b="1" dirty="0" smtClean="0">
                <a:solidFill>
                  <a:srgbClr val="FF0000"/>
                </a:solidFill>
              </a:rPr>
              <a:t>Mrs. Aparna </a:t>
            </a:r>
            <a:r>
              <a:rPr lang="en-US" b="1" dirty="0" err="1" smtClean="0">
                <a:solidFill>
                  <a:srgbClr val="FF0000"/>
                </a:solidFill>
              </a:rPr>
              <a:t>Patil</a:t>
            </a:r>
            <a:r>
              <a:rPr lang="en-US" b="1" dirty="0" smtClean="0">
                <a:solidFill>
                  <a:srgbClr val="FF0000"/>
                </a:solidFill>
              </a:rPr>
              <a:t> Kose</a:t>
            </a:r>
          </a:p>
          <a:p>
            <a:r>
              <a:rPr lang="en-US" b="1" dirty="0" smtClean="0">
                <a:solidFill>
                  <a:srgbClr val="FF0000"/>
                </a:solidFill>
              </a:rPr>
              <a:t>Lecturer</a:t>
            </a:r>
          </a:p>
          <a:p>
            <a:r>
              <a:rPr lang="en-US" b="1" dirty="0" err="1" smtClean="0">
                <a:solidFill>
                  <a:srgbClr val="FF0000"/>
                </a:solidFill>
              </a:rPr>
              <a:t>Dept</a:t>
            </a:r>
            <a:r>
              <a:rPr lang="en-US" b="1" dirty="0" smtClean="0">
                <a:solidFill>
                  <a:srgbClr val="FF0000"/>
                </a:solidFill>
              </a:rPr>
              <a:t> of Bioinformatics</a:t>
            </a:r>
          </a:p>
          <a:p>
            <a:endParaRPr lang="en-US" dirty="0"/>
          </a:p>
        </p:txBody>
      </p:sp>
    </p:spTree>
    <p:extLst>
      <p:ext uri="{BB962C8B-B14F-4D97-AF65-F5344CB8AC3E}">
        <p14:creationId xmlns:p14="http://schemas.microsoft.com/office/powerpoint/2010/main" val="2265336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28825" y="1814513"/>
            <a:ext cx="8051800" cy="3416300"/>
          </a:xfrm>
          <a:prstGeom prst="rect">
            <a:avLst/>
          </a:prstGeom>
          <a:noFill/>
        </p:spPr>
        <p:txBody>
          <a:bodyPr>
            <a:spAutoFit/>
          </a:bodyPr>
          <a:lstStyle/>
          <a:p>
            <a:pPr algn="ctr">
              <a:defRPr/>
            </a:pPr>
            <a:r>
              <a:rPr lang="en-US" sz="3600" b="1" dirty="0"/>
              <a:t>Structural variants of DNA</a:t>
            </a:r>
          </a:p>
          <a:p>
            <a:pPr algn="ctr">
              <a:defRPr/>
            </a:pPr>
            <a:endParaRPr lang="en-US" sz="3600" b="1" dirty="0"/>
          </a:p>
          <a:p>
            <a:pPr marL="457200" indent="-457200">
              <a:buFontTx/>
              <a:buAutoNum type="alphaLcPeriod"/>
              <a:defRPr/>
            </a:pPr>
            <a:r>
              <a:rPr lang="en-US" sz="3600" dirty="0"/>
              <a:t>Relevance in molecular level processes</a:t>
            </a:r>
          </a:p>
          <a:p>
            <a:pPr marL="457200" indent="-457200">
              <a:buFontTx/>
              <a:buAutoNum type="alphaLcPeriod"/>
              <a:defRPr/>
            </a:pPr>
            <a:r>
              <a:rPr lang="en-US" sz="3600" dirty="0"/>
              <a:t>Identification</a:t>
            </a:r>
          </a:p>
          <a:p>
            <a:pPr marL="457200" indent="-457200">
              <a:buFontTx/>
              <a:buAutoNum type="alphaLcPeriod"/>
              <a:defRPr/>
            </a:pPr>
            <a:r>
              <a:rPr lang="en-US" sz="3600" dirty="0"/>
              <a:t>Assembly of data from genome sequencing</a:t>
            </a:r>
          </a:p>
        </p:txBody>
      </p:sp>
    </p:spTree>
    <p:extLst>
      <p:ext uri="{BB962C8B-B14F-4D97-AF65-F5344CB8AC3E}">
        <p14:creationId xmlns:p14="http://schemas.microsoft.com/office/powerpoint/2010/main" val="22779698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3650" y="396875"/>
            <a:ext cx="7677150" cy="668338"/>
          </a:xfrm>
        </p:spPr>
        <p:txBody>
          <a:bodyPr>
            <a:normAutofit/>
          </a:bodyPr>
          <a:lstStyle/>
          <a:p>
            <a:pPr algn="ctr">
              <a:defRPr/>
            </a:pPr>
            <a:r>
              <a:rPr lang="en-US" dirty="0"/>
              <a:t> S</a:t>
            </a:r>
            <a:r>
              <a:rPr lang="en-US" dirty="0" smtClean="0"/>
              <a:t>tructural </a:t>
            </a:r>
            <a:r>
              <a:rPr lang="en-US" dirty="0"/>
              <a:t>variants?</a:t>
            </a:r>
          </a:p>
        </p:txBody>
      </p:sp>
      <p:sp>
        <p:nvSpPr>
          <p:cNvPr id="3" name="Content Placeholder 2"/>
          <p:cNvSpPr>
            <a:spLocks noGrp="1"/>
          </p:cNvSpPr>
          <p:nvPr>
            <p:ph sz="quarter" idx="13"/>
          </p:nvPr>
        </p:nvSpPr>
        <p:spPr>
          <a:xfrm>
            <a:off x="1811338" y="1065214"/>
            <a:ext cx="8399462" cy="5411787"/>
          </a:xfrm>
        </p:spPr>
        <p:txBody>
          <a:bodyPr>
            <a:normAutofit/>
          </a:bodyPr>
          <a:lstStyle/>
          <a:p>
            <a:pPr>
              <a:defRPr/>
            </a:pPr>
            <a:r>
              <a:rPr lang="en-US" b="1" dirty="0"/>
              <a:t>Structural variation</a:t>
            </a:r>
            <a:r>
              <a:rPr lang="en-US" dirty="0"/>
              <a:t> refers to large scale </a:t>
            </a:r>
            <a:r>
              <a:rPr lang="en-US" b="1" dirty="0"/>
              <a:t>structural</a:t>
            </a:r>
            <a:r>
              <a:rPr lang="en-US" dirty="0"/>
              <a:t> differences in the genomic DNA that are inherited and polymorphic in a species. </a:t>
            </a:r>
          </a:p>
          <a:p>
            <a:pPr marL="0" indent="0">
              <a:buNone/>
              <a:defRPr/>
            </a:pPr>
            <a:endParaRPr lang="en-US" dirty="0" smtClean="0"/>
          </a:p>
          <a:p>
            <a:pPr>
              <a:defRPr/>
            </a:pPr>
            <a:r>
              <a:rPr lang="en-US" dirty="0"/>
              <a:t> </a:t>
            </a:r>
            <a:r>
              <a:rPr lang="en-US" dirty="0" smtClean="0"/>
              <a:t>Types </a:t>
            </a:r>
            <a:r>
              <a:rPr lang="en-US" dirty="0"/>
              <a:t>of structural variants are there</a:t>
            </a:r>
            <a:r>
              <a:rPr lang="en-US" dirty="0" smtClean="0"/>
              <a:t>?</a:t>
            </a:r>
          </a:p>
          <a:p>
            <a:pPr>
              <a:defRPr/>
            </a:pPr>
            <a:r>
              <a:rPr lang="en-US" dirty="0"/>
              <a:t>M</a:t>
            </a:r>
            <a:r>
              <a:rPr lang="en-US" dirty="0" smtClean="0"/>
              <a:t>icroscopic </a:t>
            </a:r>
            <a:r>
              <a:rPr lang="en-US" dirty="0"/>
              <a:t>and </a:t>
            </a:r>
            <a:r>
              <a:rPr lang="en-US" dirty="0" smtClean="0"/>
              <a:t>Submicroscopic</a:t>
            </a:r>
            <a:r>
              <a:rPr lang="en-US" dirty="0"/>
              <a:t> </a:t>
            </a:r>
            <a:r>
              <a:rPr lang="en-US" b="1" dirty="0"/>
              <a:t>structural variants</a:t>
            </a:r>
            <a:r>
              <a:rPr lang="en-US" dirty="0"/>
              <a:t> </a:t>
            </a:r>
            <a:r>
              <a:rPr lang="en-US" dirty="0" smtClean="0"/>
              <a:t>such as</a:t>
            </a:r>
          </a:p>
          <a:p>
            <a:pPr>
              <a:buFont typeface="Wingdings" panose="05000000000000000000" pitchFamily="2" charset="2"/>
              <a:buChar char="q"/>
              <a:defRPr/>
            </a:pPr>
            <a:r>
              <a:rPr lang="en-US" dirty="0" smtClean="0"/>
              <a:t>deletions</a:t>
            </a:r>
            <a:r>
              <a:rPr lang="en-US" dirty="0"/>
              <a:t>, </a:t>
            </a:r>
            <a:endParaRPr lang="en-US" dirty="0" smtClean="0"/>
          </a:p>
          <a:p>
            <a:pPr>
              <a:buFont typeface="Wingdings" panose="05000000000000000000" pitchFamily="2" charset="2"/>
              <a:buChar char="q"/>
              <a:defRPr/>
            </a:pPr>
            <a:r>
              <a:rPr lang="en-US" dirty="0" smtClean="0"/>
              <a:t>duplications,</a:t>
            </a:r>
          </a:p>
          <a:p>
            <a:pPr>
              <a:buFont typeface="Wingdings" panose="05000000000000000000" pitchFamily="2" charset="2"/>
              <a:buChar char="q"/>
              <a:defRPr/>
            </a:pPr>
            <a:r>
              <a:rPr lang="en-US" dirty="0" smtClean="0"/>
              <a:t>large </a:t>
            </a:r>
            <a:r>
              <a:rPr lang="en-US" dirty="0"/>
              <a:t>copy number </a:t>
            </a:r>
            <a:r>
              <a:rPr lang="en-US" b="1" dirty="0"/>
              <a:t>variants</a:t>
            </a:r>
            <a:r>
              <a:rPr lang="en-US" dirty="0"/>
              <a:t> as well as insertions, inversions, and translocations. </a:t>
            </a:r>
            <a:endParaRPr lang="en-US" dirty="0" smtClean="0"/>
          </a:p>
          <a:p>
            <a:pPr>
              <a:defRPr/>
            </a:pPr>
            <a:r>
              <a:rPr lang="en-US" b="1" dirty="0"/>
              <a:t>S</a:t>
            </a:r>
            <a:r>
              <a:rPr lang="en-US" b="1" dirty="0" smtClean="0"/>
              <a:t>tructural </a:t>
            </a:r>
            <a:r>
              <a:rPr lang="en-US" b="1" dirty="0"/>
              <a:t>variants in</a:t>
            </a:r>
            <a:r>
              <a:rPr lang="en-US" dirty="0"/>
              <a:t> the human genome </a:t>
            </a:r>
            <a:r>
              <a:rPr lang="en-US" dirty="0" smtClean="0"/>
              <a:t>are </a:t>
            </a:r>
            <a:r>
              <a:rPr lang="en-US" dirty="0"/>
              <a:t>quite distinctive from each other.</a:t>
            </a:r>
          </a:p>
        </p:txBody>
      </p:sp>
    </p:spTree>
    <p:extLst>
      <p:ext uri="{BB962C8B-B14F-4D97-AF65-F5344CB8AC3E}">
        <p14:creationId xmlns:p14="http://schemas.microsoft.com/office/powerpoint/2010/main" val="8325183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a:t>What is a variant DNA?</a:t>
            </a:r>
          </a:p>
        </p:txBody>
      </p:sp>
      <p:sp>
        <p:nvSpPr>
          <p:cNvPr id="94211" name="Content Placeholder 2"/>
          <p:cNvSpPr>
            <a:spLocks noGrp="1"/>
          </p:cNvSpPr>
          <p:nvPr>
            <p:ph sz="quarter" idx="13"/>
          </p:nvPr>
        </p:nvSpPr>
        <p:spPr>
          <a:xfrm>
            <a:off x="1981200" y="1935163"/>
            <a:ext cx="8229600" cy="4876800"/>
          </a:xfrm>
        </p:spPr>
        <p:txBody>
          <a:bodyPr/>
          <a:lstStyle/>
          <a:p>
            <a:r>
              <a:rPr lang="en-US" b="1" smtClean="0">
                <a:ea typeface="ＭＳ Ｐゴシック" panose="020B0600070205080204" pitchFamily="34" charset="-128"/>
              </a:rPr>
              <a:t>Variant</a:t>
            </a:r>
            <a:r>
              <a:rPr lang="en-US" smtClean="0">
                <a:ea typeface="ＭＳ Ｐゴシック" panose="020B0600070205080204" pitchFamily="34" charset="-128"/>
              </a:rPr>
              <a:t> is an alteration in the most common </a:t>
            </a:r>
            <a:r>
              <a:rPr lang="en-US" b="1" smtClean="0">
                <a:ea typeface="ＭＳ Ｐゴシック" panose="020B0600070205080204" pitchFamily="34" charset="-128"/>
              </a:rPr>
              <a:t>DNA</a:t>
            </a:r>
            <a:r>
              <a:rPr lang="en-US" smtClean="0">
                <a:ea typeface="ＭＳ Ｐゴシック" panose="020B0600070205080204" pitchFamily="34" charset="-128"/>
              </a:rPr>
              <a:t>/RNA nucleotide sequence. </a:t>
            </a:r>
          </a:p>
          <a:p>
            <a:r>
              <a:rPr lang="en-US" b="1" smtClean="0">
                <a:ea typeface="ＭＳ Ｐゴシック" panose="020B0600070205080204" pitchFamily="34" charset="-128"/>
              </a:rPr>
              <a:t>Variants</a:t>
            </a:r>
            <a:r>
              <a:rPr lang="en-US" smtClean="0">
                <a:ea typeface="ＭＳ Ｐゴシック" panose="020B0600070205080204" pitchFamily="34" charset="-128"/>
              </a:rPr>
              <a:t> are defined based on the type of </a:t>
            </a:r>
            <a:r>
              <a:rPr lang="en-US" b="1" smtClean="0">
                <a:ea typeface="ＭＳ Ｐゴシック" panose="020B0600070205080204" pitchFamily="34" charset="-128"/>
              </a:rPr>
              <a:t>DNA</a:t>
            </a:r>
            <a:r>
              <a:rPr lang="en-US" smtClean="0">
                <a:ea typeface="ＭＳ Ｐゴシック" panose="020B0600070205080204" pitchFamily="34" charset="-128"/>
              </a:rPr>
              <a:t>/RNA error. </a:t>
            </a:r>
          </a:p>
          <a:p>
            <a:r>
              <a:rPr lang="en-US" b="1" smtClean="0">
                <a:ea typeface="ＭＳ Ｐゴシック" panose="020B0600070205080204" pitchFamily="34" charset="-128"/>
              </a:rPr>
              <a:t>Variant</a:t>
            </a:r>
            <a:r>
              <a:rPr lang="en-US" smtClean="0">
                <a:ea typeface="ＭＳ Ｐゴシック" panose="020B0600070205080204" pitchFamily="34" charset="-128"/>
              </a:rPr>
              <a:t> can be used to describe an alteration that may be pathogenic, or of unknown significance. </a:t>
            </a:r>
          </a:p>
          <a:p>
            <a:r>
              <a:rPr lang="en-US" b="1" smtClean="0">
                <a:ea typeface="ＭＳ Ｐゴシック" panose="020B0600070205080204" pitchFamily="34" charset="-128"/>
              </a:rPr>
              <a:t>Variants</a:t>
            </a:r>
            <a:r>
              <a:rPr lang="en-US" smtClean="0">
                <a:ea typeface="ＭＳ Ｐゴシック" panose="020B0600070205080204" pitchFamily="34" charset="-128"/>
              </a:rPr>
              <a:t> may be germline or somatic.</a:t>
            </a:r>
          </a:p>
        </p:txBody>
      </p:sp>
    </p:spTree>
    <p:extLst>
      <p:ext uri="{BB962C8B-B14F-4D97-AF65-F5344CB8AC3E}">
        <p14:creationId xmlns:p14="http://schemas.microsoft.com/office/powerpoint/2010/main" val="899555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a:pPr>
            <a:r>
              <a:rPr lang="en-US" dirty="0"/>
              <a:t>Why are structural variants important?</a:t>
            </a:r>
          </a:p>
        </p:txBody>
      </p:sp>
      <p:sp>
        <p:nvSpPr>
          <p:cNvPr id="95235" name="Content Placeholder 2"/>
          <p:cNvSpPr>
            <a:spLocks noGrp="1"/>
          </p:cNvSpPr>
          <p:nvPr>
            <p:ph sz="quarter" idx="13"/>
          </p:nvPr>
        </p:nvSpPr>
        <p:spPr>
          <a:xfrm>
            <a:off x="2144713" y="1981200"/>
            <a:ext cx="8229600" cy="4876800"/>
          </a:xfrm>
        </p:spPr>
        <p:txBody>
          <a:bodyPr/>
          <a:lstStyle/>
          <a:p>
            <a:r>
              <a:rPr lang="en-US" b="1" smtClean="0">
                <a:ea typeface="ＭＳ Ｐゴシック" panose="020B0600070205080204" pitchFamily="34" charset="-128"/>
              </a:rPr>
              <a:t>Structural variants</a:t>
            </a:r>
            <a:r>
              <a:rPr lang="en-US" smtClean="0">
                <a:ea typeface="ＭＳ Ｐゴシック" panose="020B0600070205080204" pitchFamily="34" charset="-128"/>
              </a:rPr>
              <a:t> (SVs) has established their </a:t>
            </a:r>
            <a:r>
              <a:rPr lang="en-US" b="1" smtClean="0">
                <a:ea typeface="ＭＳ Ｐゴシック" panose="020B0600070205080204" pitchFamily="34" charset="-128"/>
              </a:rPr>
              <a:t>importance</a:t>
            </a:r>
            <a:r>
              <a:rPr lang="en-US" smtClean="0">
                <a:ea typeface="ＭＳ Ｐゴシック" panose="020B0600070205080204" pitchFamily="34" charset="-128"/>
              </a:rPr>
              <a:t> to medicine and molecular biology, elucidating their role in various diseases, regulation of gene expression, ethnic diversity, and large-scale chromosome evolution—giving rise to the differences within populations and among species.</a:t>
            </a:r>
          </a:p>
        </p:txBody>
      </p:sp>
    </p:spTree>
    <p:extLst>
      <p:ext uri="{BB962C8B-B14F-4D97-AF65-F5344CB8AC3E}">
        <p14:creationId xmlns:p14="http://schemas.microsoft.com/office/powerpoint/2010/main" val="26833268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a:pPr>
            <a:r>
              <a:rPr lang="en-US" dirty="0"/>
              <a:t>How do you identify structural variations?</a:t>
            </a:r>
          </a:p>
        </p:txBody>
      </p:sp>
      <p:sp>
        <p:nvSpPr>
          <p:cNvPr id="96259" name="Content Placeholder 2"/>
          <p:cNvSpPr>
            <a:spLocks noGrp="1"/>
          </p:cNvSpPr>
          <p:nvPr>
            <p:ph sz="quarter" idx="13"/>
          </p:nvPr>
        </p:nvSpPr>
        <p:spPr>
          <a:xfrm>
            <a:off x="1981200" y="1908175"/>
            <a:ext cx="8229600" cy="4876800"/>
          </a:xfrm>
        </p:spPr>
        <p:txBody>
          <a:bodyPr/>
          <a:lstStyle/>
          <a:p>
            <a:r>
              <a:rPr lang="en-US" b="1" smtClean="0">
                <a:ea typeface="ＭＳ Ｐゴシック" panose="020B0600070205080204" pitchFamily="34" charset="-128"/>
              </a:rPr>
              <a:t>Detection</a:t>
            </a:r>
            <a:r>
              <a:rPr lang="en-US" smtClean="0">
                <a:ea typeface="ＭＳ Ｐゴシック" panose="020B0600070205080204" pitchFamily="34" charset="-128"/>
              </a:rPr>
              <a:t> of </a:t>
            </a:r>
            <a:r>
              <a:rPr lang="en-US" b="1" smtClean="0">
                <a:ea typeface="ＭＳ Ｐゴシック" panose="020B0600070205080204" pitchFamily="34" charset="-128"/>
              </a:rPr>
              <a:t>structural variation</a:t>
            </a:r>
            <a:r>
              <a:rPr lang="en-US" smtClean="0">
                <a:ea typeface="ＭＳ Ｐゴシック" panose="020B0600070205080204" pitchFamily="34" charset="-128"/>
              </a:rPr>
              <a:t> is an active research area and different methods are being explored with different applications. </a:t>
            </a:r>
          </a:p>
          <a:p>
            <a:r>
              <a:rPr lang="en-US" smtClean="0">
                <a:ea typeface="ＭＳ Ｐゴシック" panose="020B0600070205080204" pitchFamily="34" charset="-128"/>
              </a:rPr>
              <a:t>It is widely agreed that the method can be classified into four different algorithms: read-pair (RP), split-read (SR), read-depth (RD) and assembly.</a:t>
            </a:r>
          </a:p>
        </p:txBody>
      </p:sp>
    </p:spTree>
    <p:extLst>
      <p:ext uri="{BB962C8B-B14F-4D97-AF65-F5344CB8AC3E}">
        <p14:creationId xmlns:p14="http://schemas.microsoft.com/office/powerpoint/2010/main" val="24865286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a:pPr>
            <a:r>
              <a:rPr lang="en-US" dirty="0"/>
              <a:t>What sequencing technology can be used to detect structural variants?</a:t>
            </a:r>
          </a:p>
        </p:txBody>
      </p:sp>
      <p:sp>
        <p:nvSpPr>
          <p:cNvPr id="97283" name="Content Placeholder 2"/>
          <p:cNvSpPr>
            <a:spLocks noGrp="1"/>
          </p:cNvSpPr>
          <p:nvPr>
            <p:ph sz="quarter" idx="13"/>
          </p:nvPr>
        </p:nvSpPr>
        <p:spPr>
          <a:xfrm>
            <a:off x="1981200" y="2432050"/>
            <a:ext cx="8229600" cy="4876800"/>
          </a:xfrm>
        </p:spPr>
        <p:txBody>
          <a:bodyPr/>
          <a:lstStyle/>
          <a:p>
            <a:r>
              <a:rPr lang="en-US" smtClean="0">
                <a:ea typeface="ＭＳ Ｐゴシック" panose="020B0600070205080204" pitchFamily="34" charset="-128"/>
              </a:rPr>
              <a:t>Especially, long-read </a:t>
            </a:r>
            <a:r>
              <a:rPr lang="en-US" b="1" smtClean="0">
                <a:ea typeface="ＭＳ Ｐゴシック" panose="020B0600070205080204" pitchFamily="34" charset="-128"/>
              </a:rPr>
              <a:t>sequencing</a:t>
            </a:r>
            <a:r>
              <a:rPr lang="en-US" smtClean="0">
                <a:ea typeface="ＭＳ Ｐゴシック" panose="020B0600070205080204" pitchFamily="34" charset="-128"/>
              </a:rPr>
              <a:t> is powerful to </a:t>
            </a:r>
            <a:r>
              <a:rPr lang="en-US" b="1" smtClean="0">
                <a:ea typeface="ＭＳ Ｐゴシック" panose="020B0600070205080204" pitchFamily="34" charset="-128"/>
              </a:rPr>
              <a:t>detect structural variants</a:t>
            </a:r>
            <a:r>
              <a:rPr lang="en-US" smtClean="0">
                <a:ea typeface="ＭＳ Ｐゴシック" panose="020B0600070205080204" pitchFamily="34" charset="-128"/>
              </a:rPr>
              <a:t> and repetitive sequences. Strand-seq is the most suitable </a:t>
            </a:r>
            <a:r>
              <a:rPr lang="en-US" b="1" smtClean="0">
                <a:ea typeface="ＭＳ Ｐゴシック" panose="020B0600070205080204" pitchFamily="34" charset="-128"/>
              </a:rPr>
              <a:t>detection</a:t>
            </a:r>
            <a:r>
              <a:rPr lang="en-US" smtClean="0">
                <a:ea typeface="ＭＳ Ｐゴシック" panose="020B0600070205080204" pitchFamily="34" charset="-128"/>
              </a:rPr>
              <a:t> method for chromosomal inversions, a particularly challenging group of </a:t>
            </a:r>
            <a:r>
              <a:rPr lang="en-US" b="1" smtClean="0">
                <a:ea typeface="ＭＳ Ｐゴシック" panose="020B0600070205080204" pitchFamily="34" charset="-128"/>
              </a:rPr>
              <a:t>structural variants</a:t>
            </a:r>
            <a:r>
              <a:rPr lang="en-US" smtClean="0">
                <a:ea typeface="ＭＳ Ｐゴシック" panose="020B0600070205080204" pitchFamily="34" charset="-128"/>
              </a:rPr>
              <a:t>.</a:t>
            </a:r>
          </a:p>
        </p:txBody>
      </p:sp>
    </p:spTree>
    <p:extLst>
      <p:ext uri="{BB962C8B-B14F-4D97-AF65-F5344CB8AC3E}">
        <p14:creationId xmlns:p14="http://schemas.microsoft.com/office/powerpoint/2010/main" val="10286529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036B77A9-45C3-4458-A6E7-D6D9A0402300}" type="slidenum">
              <a:rPr lang="en-US" sz="1400">
                <a:solidFill>
                  <a:srgbClr val="FFFFFF"/>
                </a:solidFill>
              </a:rPr>
              <a:pPr/>
              <a:t>16</a:t>
            </a:fld>
            <a:endParaRPr lang="en-US" sz="1400">
              <a:solidFill>
                <a:srgbClr val="FFFFFF"/>
              </a:solidFill>
            </a:endParaRPr>
          </a:p>
        </p:txBody>
      </p:sp>
      <p:sp>
        <p:nvSpPr>
          <p:cNvPr id="98307" name="Rectangle 2"/>
          <p:cNvSpPr>
            <a:spLocks noChangeArrowheads="1"/>
          </p:cNvSpPr>
          <p:nvPr/>
        </p:nvSpPr>
        <p:spPr bwMode="auto">
          <a:xfrm>
            <a:off x="1619250" y="347663"/>
            <a:ext cx="8305800" cy="3619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b="1"/>
              <a:t>28.14: DNA Sequencing.</a:t>
            </a:r>
            <a:r>
              <a:rPr lang="en-US"/>
              <a:t> </a:t>
            </a:r>
          </a:p>
          <a:p>
            <a:pPr>
              <a:lnSpc>
                <a:spcPct val="90000"/>
              </a:lnSpc>
            </a:pPr>
            <a:r>
              <a:rPr lang="en-US" i="1"/>
              <a:t>Maxam-Gilbert</a:t>
            </a:r>
            <a:r>
              <a:rPr lang="en-US"/>
              <a:t>:  relys on reagents that react with a specific DNA </a:t>
            </a:r>
          </a:p>
          <a:p>
            <a:pPr>
              <a:lnSpc>
                <a:spcPct val="90000"/>
              </a:lnSpc>
            </a:pPr>
            <a:r>
              <a:rPr lang="en-US"/>
              <a:t>	base that can subsequent give rise to a sequence</a:t>
            </a:r>
          </a:p>
          <a:p>
            <a:pPr>
              <a:lnSpc>
                <a:spcPct val="90000"/>
              </a:lnSpc>
            </a:pPr>
            <a:r>
              <a:rPr lang="en-US"/>
              <a:t>	 specific cleavage of DNA</a:t>
            </a:r>
          </a:p>
          <a:p>
            <a:pPr>
              <a:lnSpc>
                <a:spcPct val="90000"/>
              </a:lnSpc>
            </a:pPr>
            <a:r>
              <a:rPr lang="en-US" i="1"/>
              <a:t>Sanger</a:t>
            </a:r>
            <a:r>
              <a:rPr lang="en-US"/>
              <a:t>: </a:t>
            </a:r>
            <a:r>
              <a:rPr lang="en-US" noProof="1">
                <a:cs typeface="Times" panose="02020603050405020304" pitchFamily="18" charset="0"/>
              </a:rPr>
              <a:t>Enzymatic replication of the DNA fragment to be </a:t>
            </a:r>
          </a:p>
          <a:p>
            <a:pPr>
              <a:lnSpc>
                <a:spcPct val="90000"/>
              </a:lnSpc>
            </a:pPr>
            <a:r>
              <a:rPr lang="en-US" noProof="1">
                <a:cs typeface="Times" panose="02020603050405020304" pitchFamily="18" charset="0"/>
              </a:rPr>
              <a:t>	sequenced with a DNA polymerase, Mg</a:t>
            </a:r>
            <a:r>
              <a:rPr lang="en-US" baseline="30000" noProof="1">
                <a:cs typeface="Times" panose="02020603050405020304" pitchFamily="18" charset="0"/>
              </a:rPr>
              <a:t>+2</a:t>
            </a:r>
            <a:r>
              <a:rPr lang="en-US" noProof="1">
                <a:cs typeface="Times" panose="02020603050405020304" pitchFamily="18" charset="0"/>
              </a:rPr>
              <a:t>, and </a:t>
            </a:r>
          </a:p>
          <a:p>
            <a:pPr>
              <a:lnSpc>
                <a:spcPct val="90000"/>
              </a:lnSpc>
            </a:pPr>
            <a:r>
              <a:rPr lang="en-US" noProof="1">
                <a:cs typeface="Times" panose="02020603050405020304" pitchFamily="18" charset="0"/>
              </a:rPr>
              <a:t>	dideoxynucleotides triphosphate (ddNTP) that truncates </a:t>
            </a:r>
          </a:p>
          <a:p>
            <a:pPr>
              <a:lnSpc>
                <a:spcPct val="90000"/>
              </a:lnSpc>
            </a:pPr>
            <a:r>
              <a:rPr lang="en-US" noProof="1">
                <a:cs typeface="Times" panose="02020603050405020304" pitchFamily="18" charset="0"/>
              </a:rPr>
              <a:t>	DNA replication</a:t>
            </a:r>
          </a:p>
          <a:p>
            <a:pPr>
              <a:lnSpc>
                <a:spcPct val="90000"/>
              </a:lnSpc>
            </a:pPr>
            <a:endParaRPr lang="en-US" sz="1200" noProof="1">
              <a:cs typeface="Times" panose="02020603050405020304" pitchFamily="18" charset="0"/>
            </a:endParaRPr>
          </a:p>
          <a:p>
            <a:pPr>
              <a:lnSpc>
                <a:spcPct val="90000"/>
              </a:lnSpc>
            </a:pPr>
            <a:r>
              <a:rPr lang="en-US" i="1" noProof="1">
                <a:cs typeface="Times" panose="02020603050405020304" pitchFamily="18" charset="0"/>
              </a:rPr>
              <a:t>Restriction endonucleases</a:t>
            </a:r>
            <a:r>
              <a:rPr lang="en-US" noProof="1">
                <a:cs typeface="Times" panose="02020603050405020304" pitchFamily="18" charset="0"/>
              </a:rPr>
              <a:t>:  Bacterial enzymes that cleave</a:t>
            </a:r>
          </a:p>
          <a:p>
            <a:pPr>
              <a:lnSpc>
                <a:spcPct val="90000"/>
              </a:lnSpc>
            </a:pPr>
            <a:r>
              <a:rPr lang="en-US" noProof="1">
                <a:cs typeface="Times" panose="02020603050405020304" pitchFamily="18" charset="0"/>
              </a:rPr>
              <a:t>	DNA at specific sequences</a:t>
            </a:r>
            <a:endParaRPr lang="en-US">
              <a:cs typeface="Times" panose="02020603050405020304" pitchFamily="18" charset="0"/>
            </a:endParaRPr>
          </a:p>
        </p:txBody>
      </p:sp>
      <p:sp>
        <p:nvSpPr>
          <p:cNvPr id="98308" name="Text Box 3"/>
          <p:cNvSpPr txBox="1">
            <a:spLocks noChangeArrowheads="1"/>
          </p:cNvSpPr>
          <p:nvPr/>
        </p:nvSpPr>
        <p:spPr bwMode="auto">
          <a:xfrm>
            <a:off x="1828800" y="4572000"/>
            <a:ext cx="265329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sz="1600">
                <a:latin typeface="Courier"/>
              </a:rPr>
              <a:t>5’-d(G-A-A-T-T-C)-3’</a:t>
            </a:r>
          </a:p>
          <a:p>
            <a:r>
              <a:rPr lang="en-US" sz="1600">
                <a:latin typeface="Courier"/>
              </a:rPr>
              <a:t>3’-d(C-T-T-A-A-G)-5’</a:t>
            </a:r>
          </a:p>
          <a:p>
            <a:endParaRPr lang="en-US" sz="1600">
              <a:latin typeface="Courier"/>
            </a:endParaRPr>
          </a:p>
          <a:p>
            <a:endParaRPr lang="en-US" sz="1600">
              <a:latin typeface="Courier"/>
            </a:endParaRPr>
          </a:p>
          <a:p>
            <a:r>
              <a:rPr lang="en-US" sz="1600">
                <a:latin typeface="Courier"/>
              </a:rPr>
              <a:t>5’-d(G-G-A-T-C-C)-3’</a:t>
            </a:r>
          </a:p>
          <a:p>
            <a:r>
              <a:rPr lang="en-US" sz="1600">
                <a:latin typeface="Courier"/>
              </a:rPr>
              <a:t>3’-d(C-C-T-A-G-G)-5’</a:t>
            </a:r>
          </a:p>
        </p:txBody>
      </p:sp>
      <p:sp>
        <p:nvSpPr>
          <p:cNvPr id="98309" name="Line 4"/>
          <p:cNvSpPr>
            <a:spLocks noChangeShapeType="1"/>
          </p:cNvSpPr>
          <p:nvPr/>
        </p:nvSpPr>
        <p:spPr bwMode="auto">
          <a:xfrm>
            <a:off x="2705100" y="4351338"/>
            <a:ext cx="0" cy="2286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0" name="Line 5"/>
          <p:cNvSpPr>
            <a:spLocks noChangeShapeType="1"/>
          </p:cNvSpPr>
          <p:nvPr/>
        </p:nvSpPr>
        <p:spPr bwMode="auto">
          <a:xfrm>
            <a:off x="2697163" y="5403850"/>
            <a:ext cx="0" cy="2286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1" name="Line 6"/>
          <p:cNvSpPr>
            <a:spLocks noChangeShapeType="1"/>
          </p:cNvSpPr>
          <p:nvPr/>
        </p:nvSpPr>
        <p:spPr bwMode="auto">
          <a:xfrm flipV="1">
            <a:off x="3684588" y="5095875"/>
            <a:ext cx="0" cy="2286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2" name="Line 7"/>
          <p:cNvSpPr>
            <a:spLocks noChangeShapeType="1"/>
          </p:cNvSpPr>
          <p:nvPr/>
        </p:nvSpPr>
        <p:spPr bwMode="auto">
          <a:xfrm flipV="1">
            <a:off x="3684588" y="6086475"/>
            <a:ext cx="0" cy="2286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3" name="Text Box 8"/>
          <p:cNvSpPr txBox="1">
            <a:spLocks noChangeArrowheads="1"/>
          </p:cNvSpPr>
          <p:nvPr/>
        </p:nvSpPr>
        <p:spPr bwMode="auto">
          <a:xfrm>
            <a:off x="4495801" y="4648200"/>
            <a:ext cx="128913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solidFill>
                  <a:srgbClr val="0000FF"/>
                </a:solidFill>
              </a:rPr>
              <a:t>EcoR I</a:t>
            </a:r>
          </a:p>
          <a:p>
            <a:endParaRPr lang="en-US"/>
          </a:p>
          <a:p>
            <a:endParaRPr lang="en-US"/>
          </a:p>
          <a:p>
            <a:r>
              <a:rPr lang="en-US">
                <a:solidFill>
                  <a:srgbClr val="0000FF"/>
                </a:solidFill>
              </a:rPr>
              <a:t>BAM HI</a:t>
            </a:r>
            <a:endParaRPr lang="en-US"/>
          </a:p>
        </p:txBody>
      </p:sp>
      <p:pic>
        <p:nvPicPr>
          <p:cNvPr id="98314"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0800" y="3886200"/>
            <a:ext cx="3536950" cy="242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315" name="Rectangle 10"/>
          <p:cNvSpPr>
            <a:spLocks noChangeArrowheads="1"/>
          </p:cNvSpPr>
          <p:nvPr/>
        </p:nvSpPr>
        <p:spPr bwMode="auto">
          <a:xfrm>
            <a:off x="7391401" y="4114800"/>
            <a:ext cx="873125" cy="457200"/>
          </a:xfrm>
          <a:prstGeom prst="rect">
            <a:avLst/>
          </a:prstGeom>
          <a:noFill/>
          <a:ln w="15875">
            <a:solidFill>
              <a:srgbClr val="3366FF"/>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p>
        </p:txBody>
      </p:sp>
    </p:spTree>
    <p:extLst>
      <p:ext uri="{BB962C8B-B14F-4D97-AF65-F5344CB8AC3E}">
        <p14:creationId xmlns:p14="http://schemas.microsoft.com/office/powerpoint/2010/main" val="37492016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1130A41F-2FE5-49A0-8DBB-E29A56C04D58}" type="slidenum">
              <a:rPr lang="en-US" sz="1400">
                <a:solidFill>
                  <a:srgbClr val="FFFFFF"/>
                </a:solidFill>
              </a:rPr>
              <a:pPr/>
              <a:t>17</a:t>
            </a:fld>
            <a:endParaRPr lang="en-US" sz="1400">
              <a:solidFill>
                <a:srgbClr val="FFFFFF"/>
              </a:solidFill>
            </a:endParaRPr>
          </a:p>
        </p:txBody>
      </p:sp>
      <p:sp>
        <p:nvSpPr>
          <p:cNvPr id="100355" name="Text Box 2"/>
          <p:cNvSpPr txBox="1">
            <a:spLocks noChangeArrowheads="1"/>
          </p:cNvSpPr>
          <p:nvPr/>
        </p:nvSpPr>
        <p:spPr bwMode="auto">
          <a:xfrm>
            <a:off x="1600200" y="42864"/>
            <a:ext cx="797365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i="1" noProof="1">
                <a:cs typeface="Times" panose="02020603050405020304" pitchFamily="18" charset="0"/>
              </a:rPr>
              <a:t>Sanger Sequencing:</a:t>
            </a:r>
          </a:p>
          <a:p>
            <a:r>
              <a:rPr lang="en-US" i="1" noProof="1">
                <a:cs typeface="Times" panose="02020603050405020304" pitchFamily="18" charset="0"/>
              </a:rPr>
              <a:t>	</a:t>
            </a:r>
            <a:r>
              <a:rPr lang="en-US" noProof="1">
                <a:cs typeface="Times" panose="02020603050405020304" pitchFamily="18" charset="0"/>
              </a:rPr>
              <a:t>key reagent:</a:t>
            </a:r>
            <a:r>
              <a:rPr lang="en-US" i="1" noProof="1">
                <a:cs typeface="Times" panose="02020603050405020304" pitchFamily="18" charset="0"/>
              </a:rPr>
              <a:t> </a:t>
            </a:r>
            <a:r>
              <a:rPr lang="en-US" noProof="1">
                <a:cs typeface="Times" panose="02020603050405020304" pitchFamily="18" charset="0"/>
              </a:rPr>
              <a:t>dideoxynucleotides triphosphates (ddNTP)</a:t>
            </a:r>
            <a:endParaRPr lang="en-US">
              <a:cs typeface="Times" panose="02020603050405020304" pitchFamily="18" charset="0"/>
            </a:endParaRPr>
          </a:p>
        </p:txBody>
      </p:sp>
      <p:pic>
        <p:nvPicPr>
          <p:cNvPr id="10035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1" y="914400"/>
            <a:ext cx="8785225" cy="112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0357" name="Rectangle 5"/>
          <p:cNvSpPr>
            <a:spLocks noChangeArrowheads="1"/>
          </p:cNvSpPr>
          <p:nvPr/>
        </p:nvSpPr>
        <p:spPr bwMode="auto">
          <a:xfrm>
            <a:off x="5638801" y="2590800"/>
            <a:ext cx="1685077" cy="29731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nSpc>
                <a:spcPct val="80000"/>
              </a:lnSpc>
            </a:pPr>
            <a:r>
              <a:rPr lang="en-US" sz="1800" i="1"/>
              <a:t>When a ddNTP</a:t>
            </a:r>
          </a:p>
          <a:p>
            <a:pPr>
              <a:lnSpc>
                <a:spcPct val="80000"/>
              </a:lnSpc>
            </a:pPr>
            <a:r>
              <a:rPr lang="en-US" sz="1800" i="1"/>
              <a:t>is incorporated</a:t>
            </a:r>
          </a:p>
          <a:p>
            <a:pPr>
              <a:lnSpc>
                <a:spcPct val="80000"/>
              </a:lnSpc>
            </a:pPr>
            <a:r>
              <a:rPr lang="en-US" sz="1800" i="1"/>
              <a:t>elongation of </a:t>
            </a:r>
          </a:p>
          <a:p>
            <a:pPr>
              <a:lnSpc>
                <a:spcPct val="80000"/>
              </a:lnSpc>
            </a:pPr>
            <a:r>
              <a:rPr lang="en-US" sz="1800" i="1"/>
              <a:t>the primer is </a:t>
            </a:r>
          </a:p>
          <a:p>
            <a:pPr>
              <a:lnSpc>
                <a:spcPct val="80000"/>
              </a:lnSpc>
            </a:pPr>
            <a:r>
              <a:rPr lang="en-US" sz="1800" i="1"/>
              <a:t>terminated</a:t>
            </a:r>
          </a:p>
          <a:p>
            <a:pPr>
              <a:lnSpc>
                <a:spcPct val="80000"/>
              </a:lnSpc>
            </a:pPr>
            <a:endParaRPr lang="en-US" sz="1800" i="1"/>
          </a:p>
          <a:p>
            <a:pPr>
              <a:lnSpc>
                <a:spcPct val="80000"/>
              </a:lnSpc>
            </a:pPr>
            <a:r>
              <a:rPr lang="en-US" sz="1800" i="1"/>
              <a:t>The ddNTP is</a:t>
            </a:r>
          </a:p>
          <a:p>
            <a:pPr>
              <a:lnSpc>
                <a:spcPct val="80000"/>
              </a:lnSpc>
            </a:pPr>
            <a:r>
              <a:rPr lang="en-US" sz="1800" i="1"/>
              <a:t>specifically</a:t>
            </a:r>
          </a:p>
          <a:p>
            <a:pPr>
              <a:lnSpc>
                <a:spcPct val="80000"/>
              </a:lnSpc>
            </a:pPr>
            <a:r>
              <a:rPr lang="en-US" sz="1800" i="1"/>
              <a:t>incorporated</a:t>
            </a:r>
          </a:p>
          <a:p>
            <a:pPr>
              <a:lnSpc>
                <a:spcPct val="80000"/>
              </a:lnSpc>
            </a:pPr>
            <a:r>
              <a:rPr lang="en-US" sz="1800" i="1"/>
              <a:t>opposite its</a:t>
            </a:r>
          </a:p>
          <a:p>
            <a:pPr>
              <a:lnSpc>
                <a:spcPct val="80000"/>
              </a:lnSpc>
            </a:pPr>
            <a:r>
              <a:rPr lang="en-US" sz="1800" i="1"/>
              <a:t>complementary</a:t>
            </a:r>
          </a:p>
          <a:p>
            <a:pPr>
              <a:lnSpc>
                <a:spcPct val="80000"/>
              </a:lnSpc>
            </a:pPr>
            <a:r>
              <a:rPr lang="en-US" sz="1800" i="1"/>
              <a:t>nucleotide base </a:t>
            </a:r>
          </a:p>
          <a:p>
            <a:pPr>
              <a:lnSpc>
                <a:spcPct val="80000"/>
              </a:lnSpc>
            </a:pPr>
            <a:endParaRPr lang="en-US" sz="1800" i="1"/>
          </a:p>
        </p:txBody>
      </p:sp>
      <p:sp>
        <p:nvSpPr>
          <p:cNvPr id="100358" name="Line 6"/>
          <p:cNvSpPr>
            <a:spLocks noChangeShapeType="1"/>
          </p:cNvSpPr>
          <p:nvPr/>
        </p:nvSpPr>
        <p:spPr bwMode="auto">
          <a:xfrm flipH="1">
            <a:off x="4800600" y="3295650"/>
            <a:ext cx="8382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0359"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6400" y="2286000"/>
            <a:ext cx="3009900" cy="425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60"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48601" y="2362201"/>
            <a:ext cx="2614613" cy="303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7976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83947BEB-4BB1-4587-AE51-5EBA159BEBC5}" type="slidenum">
              <a:rPr lang="en-US" sz="1400">
                <a:solidFill>
                  <a:srgbClr val="FFFFFF"/>
                </a:solidFill>
              </a:rPr>
              <a:pPr/>
              <a:t>18</a:t>
            </a:fld>
            <a:endParaRPr lang="en-US" sz="1400">
              <a:solidFill>
                <a:srgbClr val="FFFFFF"/>
              </a:solidFill>
            </a:endParaRPr>
          </a:p>
        </p:txBody>
      </p:sp>
      <p:sp>
        <p:nvSpPr>
          <p:cNvPr id="102403" name="Text Box 9"/>
          <p:cNvSpPr txBox="1">
            <a:spLocks noChangeArrowheads="1"/>
          </p:cNvSpPr>
          <p:nvPr/>
        </p:nvSpPr>
        <p:spPr bwMode="auto">
          <a:xfrm>
            <a:off x="1643063" y="0"/>
            <a:ext cx="2665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b="1" noProof="1">
                <a:cs typeface="Times" panose="02020603050405020304" pitchFamily="18" charset="0"/>
              </a:rPr>
              <a:t>Sanger Sequencing</a:t>
            </a:r>
            <a:endParaRPr lang="en-US" b="1">
              <a:cs typeface="Times" panose="02020603050405020304" pitchFamily="18" charset="0"/>
            </a:endParaRPr>
          </a:p>
        </p:txBody>
      </p:sp>
      <p:sp>
        <p:nvSpPr>
          <p:cNvPr id="102404" name="Text Box 10"/>
          <p:cNvSpPr txBox="1">
            <a:spLocks noChangeArrowheads="1"/>
          </p:cNvSpPr>
          <p:nvPr/>
        </p:nvSpPr>
        <p:spPr bwMode="auto">
          <a:xfrm>
            <a:off x="3045553" y="914401"/>
            <a:ext cx="8018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sz="1200"/>
              <a:t>Larger </a:t>
            </a:r>
          </a:p>
          <a:p>
            <a:pPr algn="ctr"/>
            <a:r>
              <a:rPr lang="en-US" sz="1200"/>
              <a:t>fragments</a:t>
            </a:r>
            <a:endParaRPr lang="en-US"/>
          </a:p>
        </p:txBody>
      </p:sp>
      <p:sp>
        <p:nvSpPr>
          <p:cNvPr id="102405" name="Line 11"/>
          <p:cNvSpPr>
            <a:spLocks noChangeShapeType="1"/>
          </p:cNvSpPr>
          <p:nvPr/>
        </p:nvSpPr>
        <p:spPr bwMode="auto">
          <a:xfrm>
            <a:off x="3429000" y="1676400"/>
            <a:ext cx="0" cy="19812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06" name="Text Box 12"/>
          <p:cNvSpPr txBox="1">
            <a:spLocks noChangeArrowheads="1"/>
          </p:cNvSpPr>
          <p:nvPr/>
        </p:nvSpPr>
        <p:spPr bwMode="auto">
          <a:xfrm>
            <a:off x="3045553" y="4038601"/>
            <a:ext cx="8018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sz="1200"/>
              <a:t>Smaller</a:t>
            </a:r>
          </a:p>
          <a:p>
            <a:pPr algn="ctr"/>
            <a:r>
              <a:rPr lang="en-US" sz="1200"/>
              <a:t>fragments</a:t>
            </a:r>
            <a:endParaRPr lang="en-US"/>
          </a:p>
        </p:txBody>
      </p:sp>
      <p:pic>
        <p:nvPicPr>
          <p:cNvPr id="28685" name="Picture 13" descr="sanger_g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495800"/>
            <a:ext cx="1727200" cy="227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08" name="Picture 1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2400" y="457200"/>
            <a:ext cx="6515100"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84854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Bioinformatics Sequencing Method</a:t>
            </a:r>
            <a:endParaRPr lang="en-US" dirty="0"/>
          </a:p>
        </p:txBody>
      </p:sp>
      <p:sp>
        <p:nvSpPr>
          <p:cNvPr id="3" name="Content Placeholder 2"/>
          <p:cNvSpPr>
            <a:spLocks noGrp="1"/>
          </p:cNvSpPr>
          <p:nvPr>
            <p:ph sz="quarter" idx="13"/>
          </p:nvPr>
        </p:nvSpPr>
        <p:spPr/>
        <p:txBody>
          <a:bodyPr>
            <a:normAutofit lnSpcReduction="10000"/>
          </a:bodyPr>
          <a:lstStyle/>
          <a:p>
            <a:pPr>
              <a:defRPr/>
            </a:pPr>
            <a:r>
              <a:rPr lang="en-US" dirty="0" smtClean="0"/>
              <a:t>Structural Variation Detection from </a:t>
            </a:r>
          </a:p>
          <a:p>
            <a:pPr marL="0" indent="0">
              <a:buNone/>
              <a:defRPr/>
            </a:pPr>
            <a:r>
              <a:rPr lang="en-US" sz="4400" dirty="0"/>
              <a:t>Next Generation Sequencing</a:t>
            </a:r>
          </a:p>
          <a:p>
            <a:pPr marL="0" indent="0">
              <a:buNone/>
              <a:defRPr/>
            </a:pPr>
            <a:endParaRPr lang="en-US" dirty="0"/>
          </a:p>
          <a:p>
            <a:pPr marL="0" indent="0">
              <a:buNone/>
              <a:defRPr/>
            </a:pPr>
            <a:endParaRPr lang="en-US" dirty="0"/>
          </a:p>
          <a:p>
            <a:pPr marL="0" indent="0">
              <a:buNone/>
              <a:defRPr/>
            </a:pPr>
            <a:r>
              <a:rPr lang="en-US" dirty="0"/>
              <a:t>(Ref: Structural Variation Detection from Next Generation Sequencing, Kai Ye 1*, George Hall2,3 and </a:t>
            </a:r>
            <a:r>
              <a:rPr lang="en-US" dirty="0" err="1"/>
              <a:t>Zemin</a:t>
            </a:r>
            <a:r>
              <a:rPr lang="en-US" dirty="0"/>
              <a:t> Ning2, Journal of Next Generation Sequencing &amp; Applications, DOI: 10.4172/2469-9853.S1-007 )</a:t>
            </a:r>
          </a:p>
        </p:txBody>
      </p:sp>
    </p:spTree>
    <p:extLst>
      <p:ext uri="{BB962C8B-B14F-4D97-AF65-F5344CB8AC3E}">
        <p14:creationId xmlns:p14="http://schemas.microsoft.com/office/powerpoint/2010/main" val="14694035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220" y="412455"/>
            <a:ext cx="9539578" cy="643613"/>
          </a:xfrm>
        </p:spPr>
        <p:txBody>
          <a:bodyPr>
            <a:normAutofit fontScale="90000"/>
          </a:bodyPr>
          <a:lstStyle/>
          <a:p>
            <a:r>
              <a:rPr lang="en-US" dirty="0"/>
              <a:t>Synteny and gene order</a:t>
            </a:r>
            <a:br>
              <a:rPr lang="en-US" dirty="0"/>
            </a:br>
            <a:endParaRPr lang="en-US" dirty="0"/>
          </a:p>
        </p:txBody>
      </p:sp>
      <p:sp>
        <p:nvSpPr>
          <p:cNvPr id="3" name="Content Placeholder 2"/>
          <p:cNvSpPr>
            <a:spLocks noGrp="1"/>
          </p:cNvSpPr>
          <p:nvPr>
            <p:ph sz="quarter" idx="13"/>
          </p:nvPr>
        </p:nvSpPr>
        <p:spPr>
          <a:xfrm>
            <a:off x="206060" y="1159098"/>
            <a:ext cx="6284891" cy="5293217"/>
          </a:xfrm>
        </p:spPr>
        <p:txBody>
          <a:bodyPr>
            <a:normAutofit fontScale="92500" lnSpcReduction="10000"/>
          </a:bodyPr>
          <a:lstStyle/>
          <a:p>
            <a:r>
              <a:rPr lang="en-US" sz="2800" b="1" dirty="0" err="1"/>
              <a:t>synteny</a:t>
            </a:r>
            <a:r>
              <a:rPr lang="en-US" dirty="0"/>
              <a:t> </a:t>
            </a:r>
            <a:r>
              <a:rPr lang="en-US" cap="none" dirty="0"/>
              <a:t>d</a:t>
            </a:r>
            <a:r>
              <a:rPr lang="en-US" cap="none" dirty="0" smtClean="0"/>
              <a:t>escribes the physical co-localization of genetic loci on the same chromosome within an individual or species.  OR Linked genes is conserved between genomes.</a:t>
            </a:r>
          </a:p>
          <a:p>
            <a:r>
              <a:rPr lang="en-US" cap="none" dirty="0" smtClean="0"/>
              <a:t>It refers to conservation of blocks of order within  two sets of chromosomes that are being compared with each other</a:t>
            </a:r>
            <a:r>
              <a:rPr lang="en-US" dirty="0" smtClean="0"/>
              <a:t>.</a:t>
            </a:r>
          </a:p>
          <a:p>
            <a:r>
              <a:rPr lang="en-US" sz="2600" b="1" cap="none" dirty="0" smtClean="0"/>
              <a:t>Use: </a:t>
            </a:r>
          </a:p>
          <a:p>
            <a:pPr marL="0" indent="0">
              <a:buNone/>
            </a:pPr>
            <a:r>
              <a:rPr lang="en-US" cap="none" dirty="0" smtClean="0"/>
              <a:t>Provides a framework in which </a:t>
            </a:r>
            <a:r>
              <a:rPr lang="en-US" b="1" cap="none" dirty="0" smtClean="0"/>
              <a:t>conservation of homologous genes </a:t>
            </a:r>
            <a:r>
              <a:rPr lang="en-US" cap="none" dirty="0" smtClean="0"/>
              <a:t>and </a:t>
            </a:r>
            <a:r>
              <a:rPr lang="en-US" b="1" cap="none" dirty="0" smtClean="0"/>
              <a:t>gene order </a:t>
            </a:r>
            <a:r>
              <a:rPr lang="en-US" cap="none" dirty="0" smtClean="0"/>
              <a:t>is </a:t>
            </a:r>
            <a:r>
              <a:rPr lang="en-US" b="1" cap="none" dirty="0" smtClean="0"/>
              <a:t>identified between genomes of different species</a:t>
            </a:r>
            <a:r>
              <a:rPr lang="en-US" cap="none" dirty="0" smtClean="0"/>
              <a:t>. </a:t>
            </a:r>
          </a:p>
          <a:p>
            <a:pPr marL="0" indent="0">
              <a:buNone/>
            </a:pPr>
            <a:r>
              <a:rPr lang="en-US" cap="none" dirty="0" smtClean="0"/>
              <a:t>The availability of </a:t>
            </a:r>
            <a:r>
              <a:rPr lang="en-US" b="1" cap="none" dirty="0" smtClean="0"/>
              <a:t>human and mouse genomes </a:t>
            </a:r>
            <a:r>
              <a:rPr lang="en-US" cap="none" dirty="0" smtClean="0"/>
              <a:t>paved the way for </a:t>
            </a:r>
            <a:r>
              <a:rPr lang="en-US" b="1" cap="none" dirty="0" smtClean="0"/>
              <a:t>algorithm development in large scale</a:t>
            </a:r>
            <a:r>
              <a:rPr lang="en-US" cap="none" dirty="0"/>
              <a:t> </a:t>
            </a:r>
            <a:r>
              <a:rPr lang="en-US" cap="none" dirty="0" smtClean="0"/>
              <a:t>called as </a:t>
            </a:r>
            <a:r>
              <a:rPr lang="en-US" sz="2600" b="1" cap="none" dirty="0" err="1" smtClean="0"/>
              <a:t>synteny</a:t>
            </a:r>
            <a:r>
              <a:rPr lang="en-US" sz="2600" b="1" cap="none" dirty="0" smtClean="0"/>
              <a:t> mapping</a:t>
            </a:r>
            <a:r>
              <a:rPr lang="en-US" cap="none" dirty="0" smtClean="0"/>
              <a:t>, which eventually became an integral part of </a:t>
            </a:r>
            <a:r>
              <a:rPr lang="en-US" b="1" cap="none" dirty="0" smtClean="0"/>
              <a:t>comparative genomics.</a:t>
            </a:r>
          </a:p>
          <a:p>
            <a:pPr marL="0" indent="0">
              <a:buNone/>
            </a:pPr>
            <a:endParaRPr lang="en-US" cap="none" dirty="0"/>
          </a:p>
        </p:txBody>
      </p:sp>
      <p:pic>
        <p:nvPicPr>
          <p:cNvPr id="4" name="Picture 3"/>
          <p:cNvPicPr>
            <a:picLocks noChangeAspect="1"/>
          </p:cNvPicPr>
          <p:nvPr/>
        </p:nvPicPr>
        <p:blipFill>
          <a:blip r:embed="rId2"/>
          <a:stretch>
            <a:fillRect/>
          </a:stretch>
        </p:blipFill>
        <p:spPr>
          <a:xfrm>
            <a:off x="6738803" y="1056067"/>
            <a:ext cx="5230101" cy="55636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023397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a:xfrm>
            <a:off x="1895476" y="941389"/>
            <a:ext cx="8277225" cy="877887"/>
          </a:xfrm>
        </p:spPr>
        <p:txBody>
          <a:bodyPr>
            <a:normAutofit fontScale="90000"/>
          </a:bodyPr>
          <a:lstStyle/>
          <a:p>
            <a:pPr algn="ctr">
              <a:defRPr/>
            </a:pPr>
            <a:r>
              <a:rPr lang="en-US" dirty="0"/>
              <a:t>SEQUENCING </a:t>
            </a:r>
            <a:r>
              <a:rPr lang="en-US" dirty="0" smtClean="0"/>
              <a:t>DEVELOPMENT- </a:t>
            </a:r>
            <a:r>
              <a:rPr lang="en-US" sz="3000" dirty="0"/>
              <a:t>NGS</a:t>
            </a:r>
            <a:r>
              <a:rPr lang="en-US" dirty="0" smtClean="0"/>
              <a:t/>
            </a:r>
            <a:br>
              <a:rPr lang="en-US" dirty="0" smtClean="0"/>
            </a:br>
            <a:r>
              <a:rPr lang="en-US" sz="2200" b="1" dirty="0"/>
              <a:t>Video:</a:t>
            </a:r>
            <a:r>
              <a:rPr lang="en-US" sz="5300" dirty="0"/>
              <a:t> </a:t>
            </a:r>
            <a:r>
              <a:rPr lang="en-US" sz="2000" dirty="0">
                <a:hlinkClick r:id="rId2"/>
              </a:rPr>
              <a:t>https://sapac.illumina.com/science/technology/next-generation-sequencing.html</a:t>
            </a:r>
            <a:r>
              <a:rPr lang="en-US" sz="2000" dirty="0"/>
              <a:t/>
            </a:r>
            <a:br>
              <a:rPr lang="en-US" sz="2000" dirty="0"/>
            </a:br>
            <a:r>
              <a:rPr lang="en-US" sz="1300" dirty="0">
                <a:hlinkClick r:id="rId3"/>
              </a:rPr>
              <a:t>https://www.abmgood.com/marketing/knowledge_base/next_generation_sequencing_introduction.php</a:t>
            </a:r>
            <a:r>
              <a:rPr lang="en-US" sz="5300" dirty="0"/>
              <a:t/>
            </a:r>
            <a:br>
              <a:rPr lang="en-US" sz="5300" dirty="0"/>
            </a:br>
            <a:endParaRPr lang="en-US" dirty="0"/>
          </a:p>
        </p:txBody>
      </p:sp>
      <p:sp>
        <p:nvSpPr>
          <p:cNvPr id="105475" name="Content Placeholder 2"/>
          <p:cNvSpPr>
            <a:spLocks noGrp="1"/>
          </p:cNvSpPr>
          <p:nvPr>
            <p:ph sz="quarter" idx="13"/>
          </p:nvPr>
        </p:nvSpPr>
        <p:spPr>
          <a:xfrm>
            <a:off x="1681163" y="2387601"/>
            <a:ext cx="8705850" cy="3368675"/>
          </a:xfrm>
        </p:spPr>
        <p:txBody>
          <a:bodyPr>
            <a:normAutofit fontScale="85000" lnSpcReduction="20000"/>
          </a:bodyPr>
          <a:lstStyle/>
          <a:p>
            <a:r>
              <a:rPr lang="en-US" sz="1800">
                <a:ea typeface="ＭＳ Ｐゴシック" panose="020B0600070205080204" pitchFamily="34" charset="-128"/>
              </a:rPr>
              <a:t>DNA, contains the blueprints of life. </a:t>
            </a:r>
          </a:p>
          <a:p>
            <a:r>
              <a:rPr lang="en-US" sz="1800">
                <a:ea typeface="ＭＳ Ｐゴシック" panose="020B0600070205080204" pitchFamily="34" charset="-128"/>
              </a:rPr>
              <a:t>Within its structures are the </a:t>
            </a:r>
            <a:r>
              <a:rPr lang="en-US" sz="1800" b="1">
                <a:ea typeface="ＭＳ Ｐゴシック" panose="020B0600070205080204" pitchFamily="34" charset="-128"/>
              </a:rPr>
              <a:t>codes required for the assembly of proteins and non-coding RNA </a:t>
            </a:r>
            <a:r>
              <a:rPr lang="en-US" sz="1800">
                <a:ea typeface="ＭＳ Ｐゴシック" panose="020B0600070205080204" pitchFamily="34" charset="-128"/>
              </a:rPr>
              <a:t>– these molecular machineries affect all the biological systems that create and maintain life. </a:t>
            </a:r>
          </a:p>
          <a:p>
            <a:r>
              <a:rPr lang="en-US" sz="1800">
                <a:ea typeface="ＭＳ Ｐゴシック" panose="020B0600070205080204" pitchFamily="34" charset="-128"/>
              </a:rPr>
              <a:t>By understanding the </a:t>
            </a:r>
            <a:r>
              <a:rPr lang="en-US" sz="1800" b="1">
                <a:ea typeface="ＭＳ Ｐゴシック" panose="020B0600070205080204" pitchFamily="34" charset="-128"/>
              </a:rPr>
              <a:t>sequence of DNA</a:t>
            </a:r>
            <a:r>
              <a:rPr lang="en-US" sz="1800">
                <a:ea typeface="ＭＳ Ｐゴシック" panose="020B0600070205080204" pitchFamily="34" charset="-128"/>
              </a:rPr>
              <a:t>, researchers have been able to </a:t>
            </a:r>
            <a:r>
              <a:rPr lang="en-US" sz="1800" b="1">
                <a:ea typeface="ＭＳ Ｐゴシック" panose="020B0600070205080204" pitchFamily="34" charset="-128"/>
              </a:rPr>
              <a:t>elucidate the structure and function of proteins as well as RNA</a:t>
            </a:r>
            <a:r>
              <a:rPr lang="en-US" sz="1800">
                <a:ea typeface="ＭＳ Ｐゴシック" panose="020B0600070205080204" pitchFamily="34" charset="-128"/>
              </a:rPr>
              <a:t> and have gained an understanding of the </a:t>
            </a:r>
            <a:r>
              <a:rPr lang="en-US" sz="1800" b="1">
                <a:ea typeface="ＭＳ Ｐゴシック" panose="020B0600070205080204" pitchFamily="34" charset="-128"/>
              </a:rPr>
              <a:t>underlying causes of disease</a:t>
            </a:r>
            <a:r>
              <a:rPr lang="en-US" sz="1800">
                <a:ea typeface="ＭＳ Ｐゴシック" panose="020B0600070205080204" pitchFamily="34" charset="-128"/>
              </a:rPr>
              <a:t>. </a:t>
            </a:r>
          </a:p>
          <a:p>
            <a:r>
              <a:rPr lang="en-US" sz="1800" b="1">
                <a:ea typeface="ＭＳ Ｐゴシック" panose="020B0600070205080204" pitchFamily="34" charset="-128"/>
              </a:rPr>
              <a:t>Next Generation Sequencing (NGS</a:t>
            </a:r>
            <a:r>
              <a:rPr lang="en-US" sz="1800">
                <a:ea typeface="ＭＳ Ｐゴシック" panose="020B0600070205080204" pitchFamily="34" charset="-128"/>
              </a:rPr>
              <a:t>) is a powerful platform that has enabled the sequencing of </a:t>
            </a:r>
            <a:r>
              <a:rPr lang="en-US" sz="1800" b="1">
                <a:ea typeface="ＭＳ Ｐゴシック" panose="020B0600070205080204" pitchFamily="34" charset="-128"/>
              </a:rPr>
              <a:t>thousands to millions of DNA molecules simultaneously</a:t>
            </a:r>
            <a:r>
              <a:rPr lang="en-US" sz="1800">
                <a:ea typeface="ＭＳ Ｐゴシック" panose="020B0600070205080204" pitchFamily="34" charset="-128"/>
              </a:rPr>
              <a:t>. </a:t>
            </a:r>
          </a:p>
          <a:p>
            <a:r>
              <a:rPr lang="en-US" sz="1800">
                <a:ea typeface="ＭＳ Ｐゴシック" panose="020B0600070205080204" pitchFamily="34" charset="-128"/>
              </a:rPr>
              <a:t>This powerful tool is revolutionizing fields such as </a:t>
            </a:r>
            <a:r>
              <a:rPr lang="en-US" sz="1800" b="1">
                <a:ea typeface="ＭＳ Ｐゴシック" panose="020B0600070205080204" pitchFamily="34" charset="-128"/>
              </a:rPr>
              <a:t>personalized medicine, genetic diseases, and clinical diagnostics</a:t>
            </a:r>
            <a:r>
              <a:rPr lang="en-US" sz="1800">
                <a:ea typeface="ＭＳ Ｐゴシック" panose="020B0600070205080204" pitchFamily="34" charset="-128"/>
              </a:rPr>
              <a:t> by offering a high throughput option with the capability to </a:t>
            </a:r>
            <a:r>
              <a:rPr lang="en-US" sz="1800" b="1">
                <a:ea typeface="ＭＳ Ｐゴシック" panose="020B0600070205080204" pitchFamily="34" charset="-128"/>
              </a:rPr>
              <a:t>sequence multiple individuals at the same time.</a:t>
            </a:r>
          </a:p>
        </p:txBody>
      </p:sp>
    </p:spTree>
    <p:extLst>
      <p:ext uri="{BB962C8B-B14F-4D97-AF65-F5344CB8AC3E}">
        <p14:creationId xmlns:p14="http://schemas.microsoft.com/office/powerpoint/2010/main" val="20937138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a:pPr>
            <a:r>
              <a:rPr lang="en-US" dirty="0"/>
              <a:t>A</a:t>
            </a:r>
            <a:r>
              <a:rPr lang="en-US" dirty="0" smtClean="0"/>
              <a:t>ssembly of data from genome sequencing</a:t>
            </a:r>
            <a:endParaRPr lang="en-US" dirty="0"/>
          </a:p>
        </p:txBody>
      </p:sp>
      <p:sp>
        <p:nvSpPr>
          <p:cNvPr id="106499" name="Content Placeholder 2"/>
          <p:cNvSpPr>
            <a:spLocks noGrp="1"/>
          </p:cNvSpPr>
          <p:nvPr>
            <p:ph sz="quarter" idx="13"/>
          </p:nvPr>
        </p:nvSpPr>
        <p:spPr>
          <a:xfrm>
            <a:off x="1851026" y="1600200"/>
            <a:ext cx="8653463" cy="4876800"/>
          </a:xfrm>
        </p:spPr>
        <p:txBody>
          <a:bodyPr>
            <a:normAutofit/>
          </a:bodyPr>
          <a:lstStyle/>
          <a:p>
            <a:r>
              <a:rPr lang="en-US" b="1" smtClean="0">
                <a:ea typeface="ＭＳ Ｐゴシック" panose="020B0600070205080204" pitchFamily="34" charset="-128"/>
              </a:rPr>
              <a:t>Genome assembly</a:t>
            </a:r>
            <a:r>
              <a:rPr lang="en-US" smtClean="0">
                <a:ea typeface="ＭＳ Ｐゴシック" panose="020B0600070205080204" pitchFamily="34" charset="-128"/>
              </a:rPr>
              <a:t> refers to the process of taking a large number of short DNA </a:t>
            </a:r>
            <a:r>
              <a:rPr lang="en-US" b="1" smtClean="0">
                <a:ea typeface="ＭＳ Ｐゴシック" panose="020B0600070205080204" pitchFamily="34" charset="-128"/>
              </a:rPr>
              <a:t>sequences</a:t>
            </a:r>
            <a:r>
              <a:rPr lang="en-US" smtClean="0">
                <a:ea typeface="ＭＳ Ｐゴシック" panose="020B0600070205080204" pitchFamily="34" charset="-128"/>
              </a:rPr>
              <a:t> and putting them back together to create a representation of the original chromosomes from which the DNA originated.    </a:t>
            </a:r>
            <a:r>
              <a:rPr lang="en-US" b="1" smtClean="0">
                <a:ea typeface="ＭＳ Ｐゴシック" panose="020B0600070205080204" pitchFamily="34" charset="-128"/>
              </a:rPr>
              <a:t>OR</a:t>
            </a:r>
          </a:p>
          <a:p>
            <a:r>
              <a:rPr lang="en-US" smtClean="0">
                <a:ea typeface="ＭＳ Ｐゴシック" panose="020B0600070205080204" pitchFamily="34" charset="-128"/>
              </a:rPr>
              <a:t>In bioinformatics, </a:t>
            </a:r>
            <a:r>
              <a:rPr lang="en-US" b="1" smtClean="0">
                <a:ea typeface="ＭＳ Ｐゴシック" panose="020B0600070205080204" pitchFamily="34" charset="-128"/>
              </a:rPr>
              <a:t>sequence assembly</a:t>
            </a:r>
            <a:r>
              <a:rPr lang="en-US" smtClean="0">
                <a:ea typeface="ＭＳ Ｐゴシック" panose="020B0600070205080204" pitchFamily="34" charset="-128"/>
              </a:rPr>
              <a:t> refers to aligning and merging fragments from a longer DNA </a:t>
            </a:r>
            <a:r>
              <a:rPr lang="en-US" b="1" smtClean="0">
                <a:ea typeface="ＭＳ Ｐゴシック" panose="020B0600070205080204" pitchFamily="34" charset="-128"/>
              </a:rPr>
              <a:t>sequence</a:t>
            </a:r>
            <a:r>
              <a:rPr lang="en-US" smtClean="0">
                <a:ea typeface="ＭＳ Ｐゴシック" panose="020B0600070205080204" pitchFamily="34" charset="-128"/>
              </a:rPr>
              <a:t> in order to reconstruct the original </a:t>
            </a:r>
            <a:r>
              <a:rPr lang="en-US" b="1" smtClean="0">
                <a:ea typeface="ＭＳ Ｐゴシック" panose="020B0600070205080204" pitchFamily="34" charset="-128"/>
              </a:rPr>
              <a:t>sequence</a:t>
            </a:r>
            <a:r>
              <a:rPr lang="en-US" smtClean="0">
                <a:ea typeface="ＭＳ Ｐゴシック" panose="020B0600070205080204" pitchFamily="34" charset="-128"/>
              </a:rPr>
              <a:t>. ... Typically the short fragments, called reads, result from shotgun </a:t>
            </a:r>
            <a:r>
              <a:rPr lang="en-US" b="1" smtClean="0">
                <a:ea typeface="ＭＳ Ｐゴシック" panose="020B0600070205080204" pitchFamily="34" charset="-128"/>
              </a:rPr>
              <a:t>sequencing</a:t>
            </a:r>
            <a:r>
              <a:rPr lang="en-US" smtClean="0">
                <a:ea typeface="ＭＳ Ｐゴシック" panose="020B0600070205080204" pitchFamily="34" charset="-128"/>
              </a:rPr>
              <a:t> genomic DNA, or gene transcript (ESTs).</a:t>
            </a:r>
          </a:p>
          <a:p>
            <a:r>
              <a:rPr lang="en-US" smtClean="0">
                <a:ea typeface="ＭＳ Ｐゴシック" panose="020B0600070205080204" pitchFamily="34" charset="-128"/>
              </a:rPr>
              <a:t>De novo </a:t>
            </a:r>
            <a:r>
              <a:rPr lang="en-US" b="1" smtClean="0">
                <a:ea typeface="ＭＳ Ｐゴシック" panose="020B0600070205080204" pitchFamily="34" charset="-128"/>
              </a:rPr>
              <a:t>genome assemblies</a:t>
            </a:r>
            <a:r>
              <a:rPr lang="en-US" smtClean="0">
                <a:ea typeface="ＭＳ Ｐゴシック" panose="020B0600070205080204" pitchFamily="34" charset="-128"/>
              </a:rPr>
              <a:t> assume no prior knowledge of the source DNA </a:t>
            </a:r>
            <a:r>
              <a:rPr lang="en-US" b="1" smtClean="0">
                <a:ea typeface="ＭＳ Ｐゴシック" panose="020B0600070205080204" pitchFamily="34" charset="-128"/>
              </a:rPr>
              <a:t>sequence</a:t>
            </a:r>
            <a:r>
              <a:rPr lang="en-US" smtClean="0">
                <a:ea typeface="ＭＳ Ｐゴシック" panose="020B0600070205080204" pitchFamily="34" charset="-128"/>
              </a:rPr>
              <a:t> length, layout or composition.</a:t>
            </a:r>
          </a:p>
          <a:p>
            <a:endParaRPr lang="en-US" smtClean="0">
              <a:ea typeface="ＭＳ Ｐゴシック" panose="020B0600070205080204" pitchFamily="34" charset="-128"/>
            </a:endParaRPr>
          </a:p>
        </p:txBody>
      </p:sp>
    </p:spTree>
    <p:extLst>
      <p:ext uri="{BB962C8B-B14F-4D97-AF65-F5344CB8AC3E}">
        <p14:creationId xmlns:p14="http://schemas.microsoft.com/office/powerpoint/2010/main" val="29069266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4000" y="0"/>
            <a:ext cx="9144000"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itle 1"/>
          <p:cNvSpPr>
            <a:spLocks noGrp="1"/>
          </p:cNvSpPr>
          <p:nvPr>
            <p:ph type="title"/>
          </p:nvPr>
        </p:nvSpPr>
        <p:spPr>
          <a:xfrm>
            <a:off x="7119938" y="5159375"/>
            <a:ext cx="3370262" cy="990600"/>
          </a:xfrm>
        </p:spPr>
        <p:txBody>
          <a:bodyPr>
            <a:noAutofit/>
          </a:bodyPr>
          <a:lstStyle/>
          <a:p>
            <a:pPr algn="ctr">
              <a:defRPr/>
            </a:pPr>
            <a:r>
              <a:rPr lang="en-US" sz="2000" dirty="0"/>
              <a:t>How do you assemble a genome sequence?</a:t>
            </a:r>
          </a:p>
        </p:txBody>
      </p:sp>
    </p:spTree>
    <p:extLst>
      <p:ext uri="{BB962C8B-B14F-4D97-AF65-F5344CB8AC3E}">
        <p14:creationId xmlns:p14="http://schemas.microsoft.com/office/powerpoint/2010/main" val="29051359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a:pPr>
            <a:r>
              <a:rPr lang="en-US" sz="3600" dirty="0"/>
              <a:t>How do you assemble a genome sequence?                 </a:t>
            </a:r>
            <a:r>
              <a:rPr lang="en-US" dirty="0" smtClean="0"/>
              <a:t>STEPS </a:t>
            </a:r>
            <a:endParaRPr lang="en-US" dirty="0"/>
          </a:p>
        </p:txBody>
      </p:sp>
      <p:sp>
        <p:nvSpPr>
          <p:cNvPr id="108547" name="Content Placeholder 2"/>
          <p:cNvSpPr>
            <a:spLocks noGrp="1"/>
          </p:cNvSpPr>
          <p:nvPr>
            <p:ph sz="quarter" idx="13"/>
          </p:nvPr>
        </p:nvSpPr>
        <p:spPr>
          <a:xfrm>
            <a:off x="1981200" y="1895475"/>
            <a:ext cx="8229600" cy="4876800"/>
          </a:xfrm>
        </p:spPr>
        <p:txBody>
          <a:bodyPr/>
          <a:lstStyle/>
          <a:p>
            <a:r>
              <a:rPr lang="en-US" smtClean="0">
                <a:ea typeface="ＭＳ Ｐゴシック" panose="020B0600070205080204" pitchFamily="34" charset="-128"/>
              </a:rPr>
              <a:t>Step 1: Build a wide community for the project if possible</a:t>
            </a:r>
          </a:p>
          <a:p>
            <a:r>
              <a:rPr lang="en-US" smtClean="0">
                <a:ea typeface="ＭＳ Ｐゴシック" panose="020B0600070205080204" pitchFamily="34" charset="-128"/>
              </a:rPr>
              <a:t>Step 2: Gather information about the target genome</a:t>
            </a:r>
          </a:p>
          <a:p>
            <a:r>
              <a:rPr lang="en-US" smtClean="0">
                <a:ea typeface="ＭＳ Ｐゴシック" panose="020B0600070205080204" pitchFamily="34" charset="-128"/>
              </a:rPr>
              <a:t>Step 3: Design the best experimental workflow</a:t>
            </a:r>
          </a:p>
          <a:p>
            <a:r>
              <a:rPr lang="en-US" smtClean="0">
                <a:ea typeface="ＭＳ Ｐゴシック" panose="020B0600070205080204" pitchFamily="34" charset="-128"/>
              </a:rPr>
              <a:t>Step 4: Choose the best sequencing platforms and library preparations</a:t>
            </a:r>
          </a:p>
          <a:p>
            <a:r>
              <a:rPr lang="en-US" smtClean="0">
                <a:ea typeface="ＭＳ Ｐゴシック" panose="020B0600070205080204" pitchFamily="34" charset="-128"/>
              </a:rPr>
              <a:t>Step 5: Select the best possible DNA source and DNA extraction method</a:t>
            </a:r>
          </a:p>
          <a:p>
            <a:r>
              <a:rPr lang="en-US" smtClean="0">
                <a:ea typeface="ＭＳ Ｐゴシック" panose="020B0600070205080204" pitchFamily="34" charset="-128"/>
              </a:rPr>
              <a:t>Step 6: Check the computational resources and requirements</a:t>
            </a:r>
          </a:p>
          <a:p>
            <a:endParaRPr lang="en-US" smtClean="0">
              <a:ea typeface="ＭＳ Ｐゴシック" panose="020B0600070205080204" pitchFamily="34" charset="-128"/>
            </a:endParaRPr>
          </a:p>
        </p:txBody>
      </p:sp>
    </p:spTree>
    <p:extLst>
      <p:ext uri="{BB962C8B-B14F-4D97-AF65-F5344CB8AC3E}">
        <p14:creationId xmlns:p14="http://schemas.microsoft.com/office/powerpoint/2010/main" val="34889445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Content Placeholder 2"/>
          <p:cNvSpPr>
            <a:spLocks noGrp="1"/>
          </p:cNvSpPr>
          <p:nvPr>
            <p:ph sz="quarter" idx="13"/>
          </p:nvPr>
        </p:nvSpPr>
        <p:spPr/>
        <p:txBody>
          <a:bodyPr/>
          <a:lstStyle/>
          <a:p>
            <a:r>
              <a:rPr lang="en-US" smtClean="0">
                <a:ea typeface="ＭＳ Ｐゴシック" panose="020B0600070205080204" pitchFamily="34" charset="-128"/>
              </a:rPr>
              <a:t>Step 7: Choose the best computational design and pipeline</a:t>
            </a:r>
          </a:p>
          <a:p>
            <a:r>
              <a:rPr lang="en-US" smtClean="0">
                <a:ea typeface="ＭＳ Ｐゴシック" panose="020B0600070205080204" pitchFamily="34" charset="-128"/>
              </a:rPr>
              <a:t>Step 8: Assemble the genome</a:t>
            </a:r>
          </a:p>
          <a:p>
            <a:r>
              <a:rPr lang="en-US" smtClean="0">
                <a:ea typeface="ＭＳ Ｐゴシック" panose="020B0600070205080204" pitchFamily="34" charset="-128"/>
              </a:rPr>
              <a:t>Step 9: Check the assembly quality before annotation</a:t>
            </a:r>
          </a:p>
          <a:p>
            <a:r>
              <a:rPr lang="en-US" smtClean="0">
                <a:ea typeface="ＭＳ Ｐゴシック" panose="020B0600070205080204" pitchFamily="34" charset="-128"/>
              </a:rPr>
              <a:t>Step 10: Genome annotation</a:t>
            </a:r>
          </a:p>
          <a:p>
            <a:r>
              <a:rPr lang="en-US" smtClean="0">
                <a:ea typeface="ＭＳ Ｐゴシック" panose="020B0600070205080204" pitchFamily="34" charset="-128"/>
              </a:rPr>
              <a:t>Step 11: Build a searchable and sharable output format</a:t>
            </a:r>
          </a:p>
          <a:p>
            <a:r>
              <a:rPr lang="en-US" smtClean="0">
                <a:ea typeface="ＭＳ Ｐゴシック" panose="020B0600070205080204" pitchFamily="34" charset="-128"/>
              </a:rPr>
              <a:t>Step 12: Reach out to the community to refine the assembly and annotation</a:t>
            </a:r>
          </a:p>
          <a:p>
            <a:endParaRPr lang="en-US" smtClean="0">
              <a:ea typeface="ＭＳ Ｐゴシック" panose="020B0600070205080204" pitchFamily="34" charset="-128"/>
            </a:endParaRPr>
          </a:p>
          <a:p>
            <a:endParaRPr lang="en-US" smtClean="0">
              <a:ea typeface="ＭＳ Ｐゴシック" panose="020B0600070205080204" pitchFamily="34" charset="-128"/>
            </a:endParaRPr>
          </a:p>
        </p:txBody>
      </p:sp>
    </p:spTree>
    <p:extLst>
      <p:ext uri="{BB962C8B-B14F-4D97-AF65-F5344CB8AC3E}">
        <p14:creationId xmlns:p14="http://schemas.microsoft.com/office/powerpoint/2010/main" val="629722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a:pPr>
            <a:r>
              <a:rPr lang="en-US" b="1" dirty="0"/>
              <a:t>Conclusions</a:t>
            </a:r>
            <a:br>
              <a:rPr lang="en-US" b="1" dirty="0"/>
            </a:br>
            <a:endParaRPr lang="en-US" dirty="0"/>
          </a:p>
        </p:txBody>
      </p:sp>
      <p:sp>
        <p:nvSpPr>
          <p:cNvPr id="110595" name="Content Placeholder 2"/>
          <p:cNvSpPr>
            <a:spLocks noGrp="1"/>
          </p:cNvSpPr>
          <p:nvPr>
            <p:ph sz="quarter" idx="13"/>
          </p:nvPr>
        </p:nvSpPr>
        <p:spPr/>
        <p:txBody>
          <a:bodyPr/>
          <a:lstStyle/>
          <a:p>
            <a:r>
              <a:rPr lang="en-US" smtClean="0">
                <a:ea typeface="ＭＳ Ｐゴシック" panose="020B0600070205080204" pitchFamily="34" charset="-128"/>
              </a:rPr>
              <a:t>There are no gold standards for genome assembly and annotation. </a:t>
            </a:r>
          </a:p>
          <a:p>
            <a:r>
              <a:rPr lang="en-US" smtClean="0">
                <a:ea typeface="ＭＳ Ｐゴシック" panose="020B0600070205080204" pitchFamily="34" charset="-128"/>
              </a:rPr>
              <a:t>However, the availability of NGS data and their analytical tools has enabled the sequencing of several high-quality genomes of species of importance in aquaculture in recent years.</a:t>
            </a:r>
          </a:p>
          <a:p>
            <a:r>
              <a:rPr lang="en-US" smtClean="0">
                <a:ea typeface="ＭＳ Ｐゴシック" panose="020B0600070205080204" pitchFamily="34" charset="-128"/>
              </a:rPr>
              <a:t>Beginners and small research groups still face challenges, because genome assembly and annotation are usually complex analytical procedures (or pipelines) requiring interdisciplinary collaborations (from biology to computer science) and hefty costs for refining/maintaining the genome. </a:t>
            </a:r>
          </a:p>
        </p:txBody>
      </p:sp>
    </p:spTree>
    <p:extLst>
      <p:ext uri="{BB962C8B-B14F-4D97-AF65-F5344CB8AC3E}">
        <p14:creationId xmlns:p14="http://schemas.microsoft.com/office/powerpoint/2010/main" val="12177769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a:pPr>
            <a:r>
              <a:rPr lang="en-US" b="1" dirty="0" smtClean="0"/>
              <a:t>Some important points to consider</a:t>
            </a:r>
            <a:r>
              <a:rPr lang="en-US" dirty="0" smtClean="0"/>
              <a:t/>
            </a:r>
            <a:br>
              <a:rPr lang="en-US" dirty="0" smtClean="0"/>
            </a:br>
            <a:endParaRPr lang="en-US" dirty="0"/>
          </a:p>
        </p:txBody>
      </p:sp>
      <p:graphicFrame>
        <p:nvGraphicFramePr>
          <p:cNvPr id="4" name="Content Placeholder 3"/>
          <p:cNvGraphicFramePr>
            <a:graphicFrameLocks noGrp="1"/>
          </p:cNvGraphicFramePr>
          <p:nvPr>
            <p:ph sz="quarter" idx="13"/>
          </p:nvPr>
        </p:nvGraphicFramePr>
        <p:xfrm>
          <a:off x="1981200" y="1524001"/>
          <a:ext cx="8413750" cy="4937124"/>
        </p:xfrm>
        <a:graphic>
          <a:graphicData uri="http://schemas.openxmlformats.org/drawingml/2006/table">
            <a:tbl>
              <a:tblPr/>
              <a:tblGrid>
                <a:gridCol w="8413750"/>
              </a:tblGrid>
              <a:tr h="442478">
                <a:tc>
                  <a:txBody>
                    <a:bodyPr/>
                    <a:lstStyle/>
                    <a:p>
                      <a:pPr algn="l" fontAlgn="t"/>
                      <a:endParaRPr lang="en-US" sz="1800" b="0" dirty="0">
                        <a:effectLst/>
                      </a:endParaRPr>
                    </a:p>
                  </a:txBody>
                  <a:tcPr marL="114299" marR="114299" marT="114285" marB="45714">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r>
              <a:tr h="442478">
                <a:tc>
                  <a:txBody>
                    <a:bodyPr/>
                    <a:lstStyle/>
                    <a:p>
                      <a:pPr algn="l" fontAlgn="t"/>
                      <a:r>
                        <a:rPr lang="en-US" sz="1800" b="0">
                          <a:effectLst/>
                        </a:rPr>
                        <a:t>● Availability of appropriate computational resources</a:t>
                      </a:r>
                    </a:p>
                  </a:txBody>
                  <a:tcPr marL="114299" marR="114299" marT="114285" marB="45714">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r>
              <a:tr h="721938">
                <a:tc>
                  <a:txBody>
                    <a:bodyPr/>
                    <a:lstStyle/>
                    <a:p>
                      <a:pPr algn="l" fontAlgn="t"/>
                      <a:r>
                        <a:rPr lang="en-US" sz="1800" b="0" dirty="0">
                          <a:effectLst/>
                        </a:rPr>
                        <a:t>● Collaboration with sequencing facility and bioinformatics groups</a:t>
                      </a:r>
                    </a:p>
                  </a:txBody>
                  <a:tcPr marL="114299" marR="114299" marT="114285" marB="45714">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r>
              <a:tr h="442478">
                <a:tc>
                  <a:txBody>
                    <a:bodyPr/>
                    <a:lstStyle/>
                    <a:p>
                      <a:pPr algn="l" fontAlgn="t"/>
                      <a:r>
                        <a:rPr lang="en-US" sz="1800" b="0">
                          <a:effectLst/>
                        </a:rPr>
                        <a:t>● Plan for amount and type of sequencing data needed</a:t>
                      </a:r>
                    </a:p>
                  </a:txBody>
                  <a:tcPr marL="114299" marR="114299" marT="114285" marB="45714">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r>
              <a:tr h="1280858">
                <a:tc>
                  <a:txBody>
                    <a:bodyPr/>
                    <a:lstStyle/>
                    <a:p>
                      <a:pPr algn="l" fontAlgn="t"/>
                      <a:r>
                        <a:rPr lang="en-US" sz="1800" b="0">
                          <a:effectLst/>
                        </a:rPr>
                        <a:t>● Does funding allow to produce sufficient sequence coverage? If not, alternative approaches should be considered rather than producing a poor, low coverage, assembly</a:t>
                      </a:r>
                    </a:p>
                  </a:txBody>
                  <a:tcPr marL="114299" marR="114299" marT="114285" marB="45714">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r>
              <a:tr h="721938">
                <a:tc>
                  <a:txBody>
                    <a:bodyPr/>
                    <a:lstStyle/>
                    <a:p>
                      <a:pPr algn="l" fontAlgn="t"/>
                      <a:r>
                        <a:rPr lang="en-US" sz="1800" b="0">
                          <a:effectLst/>
                        </a:rPr>
                        <a:t>● Familiarization with data handling pipelines and file formats (see below)</a:t>
                      </a:r>
                    </a:p>
                  </a:txBody>
                  <a:tcPr marL="114299" marR="114299" marT="114285" marB="45714">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r>
              <a:tr h="442478">
                <a:tc>
                  <a:txBody>
                    <a:bodyPr/>
                    <a:lstStyle/>
                    <a:p>
                      <a:pPr algn="l" fontAlgn="t"/>
                      <a:r>
                        <a:rPr lang="en-US" sz="1800" b="0">
                          <a:effectLst/>
                        </a:rPr>
                        <a:t>● High‐quality DNA sample (with individual metadata)</a:t>
                      </a:r>
                    </a:p>
                  </a:txBody>
                  <a:tcPr marL="114299" marR="114299" marT="114285" marB="45714">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r>
              <a:tr h="442478">
                <a:tc>
                  <a:txBody>
                    <a:bodyPr/>
                    <a:lstStyle/>
                    <a:p>
                      <a:pPr algn="l" fontAlgn="t"/>
                      <a:r>
                        <a:rPr lang="en-US" sz="1800" b="0" dirty="0">
                          <a:effectLst/>
                        </a:rPr>
                        <a:t>● Plan for analyses and publication</a:t>
                      </a:r>
                    </a:p>
                  </a:txBody>
                  <a:tcPr marL="114299" marR="114299" marT="114285" marB="45714">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3648141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24000" y="1"/>
            <a:ext cx="9144000" cy="6842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122396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0011" y="502608"/>
            <a:ext cx="8097144" cy="308762"/>
          </a:xfrm>
        </p:spPr>
        <p:txBody>
          <a:bodyPr>
            <a:normAutofit fontScale="90000"/>
          </a:bodyPr>
          <a:lstStyle/>
          <a:p>
            <a:r>
              <a:rPr lang="en-US" dirty="0"/>
              <a:t>integrated genomic maps</a:t>
            </a:r>
            <a:br>
              <a:rPr lang="en-US" dirty="0"/>
            </a:br>
            <a:endParaRPr lang="en-US" dirty="0"/>
          </a:p>
        </p:txBody>
      </p:sp>
      <p:sp>
        <p:nvSpPr>
          <p:cNvPr id="3" name="Content Placeholder 2"/>
          <p:cNvSpPr>
            <a:spLocks noGrp="1"/>
          </p:cNvSpPr>
          <p:nvPr>
            <p:ph sz="quarter" idx="13"/>
          </p:nvPr>
        </p:nvSpPr>
        <p:spPr>
          <a:xfrm>
            <a:off x="386678" y="1030310"/>
            <a:ext cx="11680825" cy="5615189"/>
          </a:xfrm>
        </p:spPr>
        <p:txBody>
          <a:bodyPr>
            <a:normAutofit lnSpcReduction="10000"/>
          </a:bodyPr>
          <a:lstStyle/>
          <a:p>
            <a:r>
              <a:rPr lang="en-US" b="1" cap="none" dirty="0" smtClean="0"/>
              <a:t>What is meant by genome mapping?</a:t>
            </a:r>
          </a:p>
          <a:p>
            <a:pPr marL="0" indent="0">
              <a:buNone/>
            </a:pPr>
            <a:r>
              <a:rPr lang="en-US" cap="none" dirty="0" smtClean="0"/>
              <a:t>Assigning/locating of a specific gene to particular region of a chromosome and determining the location of and relative distances between genes on the chromosome.</a:t>
            </a:r>
          </a:p>
          <a:p>
            <a:pPr marL="0" indent="0">
              <a:buNone/>
            </a:pPr>
            <a:r>
              <a:rPr lang="en-US" sz="2800" b="1" cap="none" dirty="0" smtClean="0"/>
              <a:t>Mapping of physical and genetic maps</a:t>
            </a:r>
          </a:p>
          <a:p>
            <a:pPr marL="0" indent="0">
              <a:buNone/>
            </a:pPr>
            <a:endParaRPr lang="en-US" sz="2800" b="1" cap="none" dirty="0" smtClean="0"/>
          </a:p>
          <a:p>
            <a:r>
              <a:rPr lang="en-US" cap="none" dirty="0" smtClean="0"/>
              <a:t>Used: Locating a specific </a:t>
            </a:r>
            <a:r>
              <a:rPr lang="en-US" b="1" cap="none" dirty="0" smtClean="0"/>
              <a:t>gene</a:t>
            </a:r>
            <a:r>
              <a:rPr lang="en-US" cap="none" dirty="0" smtClean="0"/>
              <a:t> to a </a:t>
            </a:r>
            <a:r>
              <a:rPr lang="en-US" b="1" cap="none" dirty="0" smtClean="0"/>
              <a:t>particular region of a chromosome </a:t>
            </a:r>
            <a:r>
              <a:rPr lang="en-US" cap="none" dirty="0" smtClean="0"/>
              <a:t>and to determine </a:t>
            </a:r>
            <a:r>
              <a:rPr lang="en-US" b="1" cap="none" dirty="0" smtClean="0"/>
              <a:t>its relative distances between genes and molecular markers on the chromosome</a:t>
            </a:r>
            <a:r>
              <a:rPr lang="en-US" dirty="0" smtClean="0"/>
              <a:t>.</a:t>
            </a:r>
          </a:p>
          <a:p>
            <a:pPr marL="0" indent="0">
              <a:buNone/>
            </a:pPr>
            <a:endParaRPr lang="en-US" dirty="0" smtClean="0"/>
          </a:p>
          <a:p>
            <a:r>
              <a:rPr lang="en-US" cap="none" dirty="0" smtClean="0"/>
              <a:t>How is genome mapping done?</a:t>
            </a:r>
          </a:p>
          <a:p>
            <a:pPr marL="0" indent="0">
              <a:buNone/>
            </a:pPr>
            <a:r>
              <a:rPr lang="en-US" cap="none" dirty="0" smtClean="0"/>
              <a:t>To </a:t>
            </a:r>
            <a:r>
              <a:rPr lang="en-US" b="1" cap="none" dirty="0" smtClean="0"/>
              <a:t>map</a:t>
            </a:r>
            <a:r>
              <a:rPr lang="en-US" cap="none" dirty="0" smtClean="0"/>
              <a:t> a set of STSs a collection of overlapping DNA fragments from a single chromosome or the entire </a:t>
            </a:r>
            <a:r>
              <a:rPr lang="en-US" b="1" cap="none" dirty="0" smtClean="0"/>
              <a:t>genome</a:t>
            </a:r>
            <a:r>
              <a:rPr lang="en-US" cap="none" dirty="0" smtClean="0"/>
              <a:t> is required. To do this, the </a:t>
            </a:r>
            <a:r>
              <a:rPr lang="en-US" b="1" cap="none" dirty="0" smtClean="0"/>
              <a:t>genome</a:t>
            </a:r>
            <a:r>
              <a:rPr lang="en-US" cap="none" dirty="0" smtClean="0"/>
              <a:t> is first broken up into fragments. The fragments are then replicated up to 10 times in bacterial cells to create a library of DNA clones. </a:t>
            </a:r>
            <a:r>
              <a:rPr lang="en-US" b="1" cap="none" dirty="0" smtClean="0"/>
              <a:t>(</a:t>
            </a:r>
            <a:r>
              <a:rPr lang="en-US" b="1" cap="none" dirty="0" err="1" smtClean="0"/>
              <a:t>Menhdi</a:t>
            </a:r>
            <a:r>
              <a:rPr lang="en-US" b="1" cap="none" dirty="0" smtClean="0"/>
              <a:t> </a:t>
            </a:r>
            <a:r>
              <a:rPr lang="en-US" b="1" cap="none" dirty="0" smtClean="0"/>
              <a:t>sir section)</a:t>
            </a:r>
          </a:p>
          <a:p>
            <a:endParaRPr lang="en-US" cap="none" dirty="0"/>
          </a:p>
        </p:txBody>
      </p:sp>
    </p:spTree>
    <p:extLst>
      <p:ext uri="{BB962C8B-B14F-4D97-AF65-F5344CB8AC3E}">
        <p14:creationId xmlns:p14="http://schemas.microsoft.com/office/powerpoint/2010/main" val="32224691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0742"/>
          <a:stretch/>
        </p:blipFill>
        <p:spPr>
          <a:xfrm>
            <a:off x="0" y="0"/>
            <a:ext cx="12192000"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32769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82709" y="667081"/>
            <a:ext cx="11617369" cy="5669325"/>
          </a:xfrm>
        </p:spPr>
        <p:txBody>
          <a:bodyPr>
            <a:normAutofit/>
          </a:bodyPr>
          <a:lstStyle/>
          <a:p>
            <a:r>
              <a:rPr lang="en-US" b="1" dirty="0"/>
              <a:t>What is </a:t>
            </a:r>
            <a:r>
              <a:rPr lang="en-US" b="1" dirty="0" err="1"/>
              <a:t>synteny</a:t>
            </a:r>
            <a:r>
              <a:rPr lang="en-US" b="1" dirty="0"/>
              <a:t> </a:t>
            </a:r>
            <a:r>
              <a:rPr lang="en-US" b="1" dirty="0" smtClean="0"/>
              <a:t>mapping? </a:t>
            </a:r>
            <a:r>
              <a:rPr lang="en-US" cap="none" dirty="0" smtClean="0"/>
              <a:t>Comparisons between genomes </a:t>
            </a:r>
            <a:r>
              <a:rPr lang="en-US" b="1" cap="none" dirty="0" smtClean="0"/>
              <a:t>reveal homologous sequences that reflect their common evolutionary origin</a:t>
            </a:r>
            <a:r>
              <a:rPr lang="en-US" cap="none" dirty="0" smtClean="0"/>
              <a:t> and subsequent </a:t>
            </a:r>
            <a:r>
              <a:rPr lang="en-US" b="1" cap="none" dirty="0" smtClean="0"/>
              <a:t>conservation</a:t>
            </a:r>
            <a:r>
              <a:rPr lang="en-US" cap="none" dirty="0" smtClean="0"/>
              <a:t>. Sequence </a:t>
            </a:r>
            <a:r>
              <a:rPr lang="en-US" b="1" cap="none" dirty="0" smtClean="0"/>
              <a:t>conservation between species, within genic and non genic regions, </a:t>
            </a:r>
            <a:r>
              <a:rPr lang="en-US" cap="none" dirty="0" smtClean="0"/>
              <a:t>can be utilized for the construction of </a:t>
            </a:r>
            <a:r>
              <a:rPr lang="en-US" b="1" cap="none" dirty="0" smtClean="0"/>
              <a:t>physical maps.</a:t>
            </a:r>
          </a:p>
          <a:p>
            <a:r>
              <a:rPr lang="en-US" b="1" cap="none" dirty="0" smtClean="0"/>
              <a:t>GENE ORDER: </a:t>
            </a:r>
            <a:r>
              <a:rPr lang="en-US" cap="none" dirty="0" smtClean="0"/>
              <a:t>The permutation of genome arrangement. Research has been performed to determine whether gene orders evolve according to a molecular clock hypothesis or not.</a:t>
            </a:r>
          </a:p>
          <a:p>
            <a:r>
              <a:rPr lang="en-US" b="1" cap="none" dirty="0" smtClean="0"/>
              <a:t>Gene order </a:t>
            </a:r>
            <a:r>
              <a:rPr lang="en-US" cap="none" dirty="0" smtClean="0"/>
              <a:t>is much </a:t>
            </a:r>
            <a:r>
              <a:rPr lang="en-US" b="1" cap="none" dirty="0" smtClean="0"/>
              <a:t>less conserved </a:t>
            </a:r>
            <a:r>
              <a:rPr lang="en-US" cap="none" dirty="0" smtClean="0"/>
              <a:t>compared with </a:t>
            </a:r>
            <a:r>
              <a:rPr lang="en-US" b="1" cap="none" dirty="0" smtClean="0"/>
              <a:t>gene sequences</a:t>
            </a:r>
            <a:r>
              <a:rPr lang="en-US" cap="none" dirty="0" smtClean="0"/>
              <a:t>. </a:t>
            </a:r>
          </a:p>
          <a:p>
            <a:r>
              <a:rPr lang="en-US" cap="none" dirty="0" smtClean="0"/>
              <a:t>Gene order conservation is in fact rarely observed among </a:t>
            </a:r>
            <a:r>
              <a:rPr lang="en-US" b="1" cap="none" dirty="0" smtClean="0"/>
              <a:t>divergent species</a:t>
            </a:r>
            <a:r>
              <a:rPr lang="en-US" cap="none" dirty="0" smtClean="0"/>
              <a:t>. </a:t>
            </a:r>
          </a:p>
          <a:p>
            <a:r>
              <a:rPr lang="en-US" cap="none" dirty="0" smtClean="0"/>
              <a:t>Therefore, comparison of </a:t>
            </a:r>
            <a:r>
              <a:rPr lang="en-US" b="1" cap="none" dirty="0" err="1" smtClean="0"/>
              <a:t>syntenic</a:t>
            </a:r>
            <a:r>
              <a:rPr lang="en-US" b="1" cap="none" dirty="0" smtClean="0"/>
              <a:t> relationships </a:t>
            </a:r>
            <a:r>
              <a:rPr lang="en-US" cap="none" dirty="0" smtClean="0"/>
              <a:t>is normally carried out between </a:t>
            </a:r>
            <a:r>
              <a:rPr lang="en-US" b="1" cap="none" dirty="0" smtClean="0"/>
              <a:t>relatively close lineages. </a:t>
            </a:r>
          </a:p>
          <a:p>
            <a:r>
              <a:rPr lang="en-US" cap="none" dirty="0" smtClean="0"/>
              <a:t>However, if </a:t>
            </a:r>
            <a:r>
              <a:rPr lang="en-US" b="1" cap="none" dirty="0" err="1" smtClean="0"/>
              <a:t>syntenic</a:t>
            </a:r>
            <a:r>
              <a:rPr lang="en-US" b="1" cap="none" dirty="0" smtClean="0"/>
              <a:t> relationships </a:t>
            </a:r>
            <a:r>
              <a:rPr lang="en-US" cap="none" dirty="0" smtClean="0"/>
              <a:t>for </a:t>
            </a:r>
            <a:r>
              <a:rPr lang="en-US" b="1" cap="none" dirty="0" smtClean="0"/>
              <a:t>certain genes </a:t>
            </a:r>
            <a:r>
              <a:rPr lang="en-US" cap="none" dirty="0" smtClean="0"/>
              <a:t>are indeed observed among </a:t>
            </a:r>
            <a:r>
              <a:rPr lang="en-US" b="1" cap="none" dirty="0" smtClean="0"/>
              <a:t>divergent prokaryotes</a:t>
            </a:r>
            <a:r>
              <a:rPr lang="en-US" cap="none" dirty="0" smtClean="0"/>
              <a:t>, they often provide important clues to </a:t>
            </a:r>
            <a:r>
              <a:rPr lang="en-US" b="1" cap="none" dirty="0" smtClean="0"/>
              <a:t>functional relationships of the genes of interest</a:t>
            </a:r>
            <a:r>
              <a:rPr lang="en-US" cap="none" dirty="0" smtClean="0"/>
              <a:t> .</a:t>
            </a:r>
          </a:p>
          <a:p>
            <a:r>
              <a:rPr lang="en-US" b="1" cap="none" dirty="0" err="1" smtClean="0">
                <a:solidFill>
                  <a:srgbClr val="FF0000"/>
                </a:solidFill>
              </a:rPr>
              <a:t>Eg</a:t>
            </a:r>
            <a:r>
              <a:rPr lang="en-US" b="1" cap="none" dirty="0" smtClean="0">
                <a:solidFill>
                  <a:srgbClr val="FF0000"/>
                </a:solidFill>
              </a:rPr>
              <a:t>: Genes </a:t>
            </a:r>
            <a:r>
              <a:rPr lang="en-US" cap="none" dirty="0" smtClean="0">
                <a:solidFill>
                  <a:srgbClr val="FF0000"/>
                </a:solidFill>
              </a:rPr>
              <a:t>involved in the same </a:t>
            </a:r>
            <a:r>
              <a:rPr lang="en-US" b="1" cap="none" dirty="0" smtClean="0">
                <a:solidFill>
                  <a:srgbClr val="FF0000"/>
                </a:solidFill>
              </a:rPr>
              <a:t>metabolic pathway </a:t>
            </a:r>
            <a:r>
              <a:rPr lang="en-US" cap="none" dirty="0" smtClean="0">
                <a:solidFill>
                  <a:srgbClr val="FF0000"/>
                </a:solidFill>
              </a:rPr>
              <a:t>tend to be </a:t>
            </a:r>
            <a:r>
              <a:rPr lang="en-US" b="1" cap="none" dirty="0" smtClean="0">
                <a:solidFill>
                  <a:srgbClr val="FF0000"/>
                </a:solidFill>
              </a:rPr>
              <a:t>clustered</a:t>
            </a:r>
            <a:r>
              <a:rPr lang="en-US" cap="none" dirty="0" smtClean="0">
                <a:solidFill>
                  <a:srgbClr val="FF0000"/>
                </a:solidFill>
              </a:rPr>
              <a:t> among </a:t>
            </a:r>
            <a:r>
              <a:rPr lang="en-US" b="1" cap="none" dirty="0" smtClean="0">
                <a:solidFill>
                  <a:srgbClr val="FF0000"/>
                </a:solidFill>
              </a:rPr>
              <a:t>phylogenetically diverse organisms</a:t>
            </a:r>
            <a:r>
              <a:rPr lang="en-US" cap="none" dirty="0" smtClean="0">
                <a:solidFill>
                  <a:srgbClr val="FF0000"/>
                </a:solidFill>
              </a:rPr>
              <a:t>. The </a:t>
            </a:r>
            <a:r>
              <a:rPr lang="en-US" b="1" cap="none" dirty="0" smtClean="0">
                <a:solidFill>
                  <a:srgbClr val="FF0000"/>
                </a:solidFill>
              </a:rPr>
              <a:t>preservation of the gene order </a:t>
            </a:r>
            <a:r>
              <a:rPr lang="en-US" cap="none" dirty="0" smtClean="0">
                <a:solidFill>
                  <a:srgbClr val="FF0000"/>
                </a:solidFill>
              </a:rPr>
              <a:t>is a result of the </a:t>
            </a:r>
            <a:r>
              <a:rPr lang="en-US" b="1" cap="none" dirty="0" smtClean="0">
                <a:solidFill>
                  <a:srgbClr val="FF0000"/>
                </a:solidFill>
              </a:rPr>
              <a:t>selective pressure</a:t>
            </a:r>
            <a:r>
              <a:rPr lang="en-US" cap="none" dirty="0" smtClean="0">
                <a:solidFill>
                  <a:srgbClr val="FF0000"/>
                </a:solidFill>
              </a:rPr>
              <a:t> to </a:t>
            </a:r>
            <a:r>
              <a:rPr lang="en-US" b="1" cap="none" dirty="0" smtClean="0">
                <a:solidFill>
                  <a:srgbClr val="FF0000"/>
                </a:solidFill>
              </a:rPr>
              <a:t>allow the genes </a:t>
            </a:r>
            <a:r>
              <a:rPr lang="en-US" cap="none" dirty="0" smtClean="0">
                <a:solidFill>
                  <a:srgbClr val="FF0000"/>
                </a:solidFill>
              </a:rPr>
              <a:t>to be </a:t>
            </a:r>
            <a:r>
              <a:rPr lang="en-US" b="1" cap="none" dirty="0" smtClean="0">
                <a:solidFill>
                  <a:srgbClr val="FF0000"/>
                </a:solidFill>
              </a:rPr>
              <a:t>coregulated and function as an operon</a:t>
            </a:r>
            <a:r>
              <a:rPr lang="en-US" cap="none" dirty="0" smtClean="0">
                <a:solidFill>
                  <a:srgbClr val="FFFF00"/>
                </a:solidFill>
              </a:rPr>
              <a:t>. </a:t>
            </a:r>
            <a:endParaRPr lang="en-US" b="1" cap="none" dirty="0">
              <a:solidFill>
                <a:srgbClr val="FFFF00"/>
              </a:solidFill>
            </a:endParaRPr>
          </a:p>
        </p:txBody>
      </p:sp>
    </p:spTree>
    <p:extLst>
      <p:ext uri="{BB962C8B-B14F-4D97-AF65-F5344CB8AC3E}">
        <p14:creationId xmlns:p14="http://schemas.microsoft.com/office/powerpoint/2010/main" val="28244031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5723" b="5533"/>
          <a:stretch/>
        </p:blipFill>
        <p:spPr>
          <a:xfrm>
            <a:off x="0" y="0"/>
            <a:ext cx="12192000"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18553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7618"/>
          <a:stretch/>
        </p:blipFill>
        <p:spPr>
          <a:xfrm>
            <a:off x="0" y="0"/>
            <a:ext cx="12192000"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177303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8192" y="206394"/>
            <a:ext cx="8908513" cy="604976"/>
          </a:xfrm>
        </p:spPr>
        <p:txBody>
          <a:bodyPr/>
          <a:lstStyle/>
          <a:p>
            <a:r>
              <a:rPr lang="en-US" dirty="0" smtClean="0"/>
              <a:t>Approach for Genome Analysis</a:t>
            </a:r>
            <a:endParaRPr lang="en-US" dirty="0"/>
          </a:p>
        </p:txBody>
      </p:sp>
      <p:sp>
        <p:nvSpPr>
          <p:cNvPr id="3" name="Content Placeholder 2"/>
          <p:cNvSpPr>
            <a:spLocks noGrp="1"/>
          </p:cNvSpPr>
          <p:nvPr>
            <p:ph sz="quarter" idx="13"/>
          </p:nvPr>
        </p:nvSpPr>
        <p:spPr>
          <a:xfrm>
            <a:off x="1313645" y="1120463"/>
            <a:ext cx="9195516" cy="4979829"/>
          </a:xfrm>
        </p:spPr>
        <p:txBody>
          <a:bodyPr>
            <a:noAutofit/>
          </a:bodyPr>
          <a:lstStyle/>
          <a:p>
            <a:r>
              <a:rPr lang="en-US" dirty="0" smtClean="0"/>
              <a:t>NGS</a:t>
            </a:r>
          </a:p>
          <a:p>
            <a:r>
              <a:rPr lang="en-US" dirty="0" smtClean="0"/>
              <a:t>Short Gun </a:t>
            </a:r>
          </a:p>
          <a:p>
            <a:r>
              <a:rPr lang="en-US" dirty="0" err="1" smtClean="0"/>
              <a:t>Dna</a:t>
            </a:r>
            <a:r>
              <a:rPr lang="en-US" dirty="0" smtClean="0"/>
              <a:t> Markers ( </a:t>
            </a:r>
            <a:r>
              <a:rPr lang="en-US" dirty="0" err="1" smtClean="0"/>
              <a:t>rflp</a:t>
            </a:r>
            <a:r>
              <a:rPr lang="en-US" dirty="0" smtClean="0"/>
              <a:t>, </a:t>
            </a:r>
            <a:r>
              <a:rPr lang="en-US" dirty="0" err="1" smtClean="0"/>
              <a:t>sslp</a:t>
            </a:r>
            <a:r>
              <a:rPr lang="en-US" dirty="0" smtClean="0"/>
              <a:t>, </a:t>
            </a:r>
            <a:r>
              <a:rPr lang="en-US" dirty="0" err="1" smtClean="0"/>
              <a:t>snp</a:t>
            </a:r>
            <a:r>
              <a:rPr lang="en-US" dirty="0" smtClean="0"/>
              <a:t>)</a:t>
            </a:r>
          </a:p>
          <a:p>
            <a:r>
              <a:rPr lang="en-US" dirty="0" smtClean="0"/>
              <a:t>PCR</a:t>
            </a:r>
          </a:p>
          <a:p>
            <a:r>
              <a:rPr lang="en-US" dirty="0" smtClean="0"/>
              <a:t>Microarray (protein microarray, </a:t>
            </a:r>
            <a:r>
              <a:rPr lang="en-US" dirty="0" err="1" smtClean="0"/>
              <a:t>dna</a:t>
            </a:r>
            <a:r>
              <a:rPr lang="en-US" dirty="0" smtClean="0"/>
              <a:t> microarray)</a:t>
            </a:r>
          </a:p>
          <a:p>
            <a:r>
              <a:rPr lang="en-US" dirty="0" smtClean="0"/>
              <a:t>Restriction mapping</a:t>
            </a:r>
          </a:p>
          <a:p>
            <a:r>
              <a:rPr lang="en-US" dirty="0" smtClean="0"/>
              <a:t>Fish</a:t>
            </a:r>
          </a:p>
          <a:p>
            <a:r>
              <a:rPr lang="en-US" dirty="0" smtClean="0"/>
              <a:t>STS</a:t>
            </a:r>
          </a:p>
          <a:p>
            <a:r>
              <a:rPr lang="en-US" dirty="0" smtClean="0"/>
              <a:t>EST</a:t>
            </a:r>
          </a:p>
          <a:p>
            <a:endParaRPr lang="en-US" dirty="0"/>
          </a:p>
          <a:p>
            <a:r>
              <a:rPr lang="en-US" dirty="0" smtClean="0"/>
              <a:t>ETC……………………</a:t>
            </a:r>
            <a:endParaRPr lang="en-US" dirty="0"/>
          </a:p>
        </p:txBody>
      </p:sp>
    </p:spTree>
    <p:extLst>
      <p:ext uri="{BB962C8B-B14F-4D97-AF65-F5344CB8AC3E}">
        <p14:creationId xmlns:p14="http://schemas.microsoft.com/office/powerpoint/2010/main" val="6976014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8654603" cy="28066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p:cNvPicPr>
            <a:picLocks noChangeAspect="1"/>
          </p:cNvPicPr>
          <p:nvPr/>
        </p:nvPicPr>
        <p:blipFill>
          <a:blip r:embed="rId3"/>
          <a:stretch>
            <a:fillRect/>
          </a:stretch>
        </p:blipFill>
        <p:spPr>
          <a:xfrm>
            <a:off x="1661355" y="3433065"/>
            <a:ext cx="9826600" cy="34249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934438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730" y="850336"/>
            <a:ext cx="11007769" cy="5730768"/>
          </a:xfrm>
        </p:spPr>
        <p:txBody>
          <a:bodyPr>
            <a:normAutofit/>
          </a:bodyPr>
          <a:lstStyle/>
          <a:p>
            <a:r>
              <a:rPr lang="en-US" dirty="0"/>
              <a:t>identification of disease </a:t>
            </a:r>
            <a:r>
              <a:rPr lang="en-US" dirty="0" smtClean="0"/>
              <a:t>genes</a:t>
            </a:r>
            <a:br>
              <a:rPr lang="en-US" dirty="0" smtClean="0"/>
            </a:br>
            <a:r>
              <a:rPr lang="en-US" dirty="0" smtClean="0"/>
              <a:t/>
            </a:r>
            <a:br>
              <a:rPr lang="en-US" dirty="0" smtClean="0"/>
            </a:br>
            <a:r>
              <a:rPr lang="en-US" dirty="0" smtClean="0"/>
              <a:t> AND </a:t>
            </a:r>
            <a:br>
              <a:rPr lang="en-US" dirty="0" smtClean="0"/>
            </a:br>
            <a:r>
              <a:rPr lang="en-US" dirty="0"/>
              <a:t/>
            </a:r>
            <a:br>
              <a:rPr lang="en-US" dirty="0"/>
            </a:br>
            <a:r>
              <a:rPr lang="en-US" dirty="0" smtClean="0"/>
              <a:t>role </a:t>
            </a:r>
            <a:r>
              <a:rPr lang="en-US" dirty="0"/>
              <a:t>of bioinformatics </a:t>
            </a:r>
            <a:r>
              <a:rPr lang="en-US" dirty="0" smtClean="0"/>
              <a:t/>
            </a:r>
            <a:br>
              <a:rPr lang="en-US" dirty="0" smtClean="0"/>
            </a:br>
            <a:r>
              <a:rPr lang="en-US" dirty="0"/>
              <a:t/>
            </a:r>
            <a:br>
              <a:rPr lang="en-US" dirty="0"/>
            </a:br>
            <a:r>
              <a:rPr lang="en-US" dirty="0" smtClean="0"/>
              <a:t/>
            </a:r>
            <a:br>
              <a:rPr lang="en-US" dirty="0" smtClean="0"/>
            </a:br>
            <a:r>
              <a:rPr lang="en-US" dirty="0" err="1" smtClean="0"/>
              <a:t>Eg</a:t>
            </a:r>
            <a:r>
              <a:rPr lang="en-US" dirty="0" smtClean="0"/>
              <a:t>. OMIM database</a:t>
            </a:r>
            <a:br>
              <a:rPr lang="en-US" dirty="0" smtClean="0"/>
            </a:br>
            <a:r>
              <a:rPr lang="en-US" dirty="0" smtClean="0"/>
              <a:t/>
            </a:r>
            <a:br>
              <a:rPr lang="en-US" dirty="0" smtClean="0"/>
            </a:br>
            <a:r>
              <a:rPr lang="en-US" dirty="0"/>
              <a:t/>
            </a:r>
            <a:br>
              <a:rPr lang="en-US" dirty="0"/>
            </a:br>
            <a:endParaRPr lang="en-US" dirty="0"/>
          </a:p>
        </p:txBody>
      </p:sp>
    </p:spTree>
    <p:extLst>
      <p:ext uri="{BB962C8B-B14F-4D97-AF65-F5344CB8AC3E}">
        <p14:creationId xmlns:p14="http://schemas.microsoft.com/office/powerpoint/2010/main" val="31644361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 y="0"/>
            <a:ext cx="12192001" cy="68121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492416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6735852" cy="30672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p:cNvPicPr>
            <a:picLocks noChangeAspect="1"/>
          </p:cNvPicPr>
          <p:nvPr/>
        </p:nvPicPr>
        <p:blipFill>
          <a:blip r:embed="rId3"/>
          <a:stretch>
            <a:fillRect/>
          </a:stretch>
        </p:blipFill>
        <p:spPr>
          <a:xfrm>
            <a:off x="4785506" y="1738648"/>
            <a:ext cx="7311581" cy="5029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609459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8845" t="4409" r="8498"/>
          <a:stretch/>
        </p:blipFill>
        <p:spPr>
          <a:xfrm>
            <a:off x="0" y="-1"/>
            <a:ext cx="12192000" cy="68580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Oval 2"/>
          <p:cNvSpPr/>
          <p:nvPr/>
        </p:nvSpPr>
        <p:spPr>
          <a:xfrm>
            <a:off x="6503831" y="2640169"/>
            <a:ext cx="2678806" cy="180304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b="1" dirty="0" smtClean="0"/>
              <a:t>EXCELLENT</a:t>
            </a:r>
            <a:br>
              <a:rPr lang="en-US" sz="2400" b="1" dirty="0" smtClean="0"/>
            </a:br>
            <a:r>
              <a:rPr lang="en-US" sz="2400" b="1" dirty="0" smtClean="0"/>
              <a:t>(Short &amp; sweet work)</a:t>
            </a:r>
            <a:endParaRPr lang="en-US" sz="2400" b="1" dirty="0"/>
          </a:p>
        </p:txBody>
      </p:sp>
    </p:spTree>
    <p:extLst>
      <p:ext uri="{BB962C8B-B14F-4D97-AF65-F5344CB8AC3E}">
        <p14:creationId xmlns:p14="http://schemas.microsoft.com/office/powerpoint/2010/main" val="8430658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093262" cy="33613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p:cNvPicPr>
            <a:picLocks noChangeAspect="1"/>
          </p:cNvPicPr>
          <p:nvPr/>
        </p:nvPicPr>
        <p:blipFill>
          <a:blip r:embed="rId3"/>
          <a:stretch>
            <a:fillRect/>
          </a:stretch>
        </p:blipFill>
        <p:spPr>
          <a:xfrm>
            <a:off x="0" y="3459856"/>
            <a:ext cx="12093262" cy="33981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Oval 4"/>
          <p:cNvSpPr/>
          <p:nvPr/>
        </p:nvSpPr>
        <p:spPr>
          <a:xfrm>
            <a:off x="2923504" y="0"/>
            <a:ext cx="3000777" cy="15068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smtClean="0"/>
              <a:t>EXCELLENT</a:t>
            </a:r>
            <a:br>
              <a:rPr lang="en-US" sz="2400" b="1" dirty="0" smtClean="0"/>
            </a:br>
            <a:r>
              <a:rPr lang="en-US" sz="2400" b="1" dirty="0" smtClean="0"/>
              <a:t>Computational approach</a:t>
            </a:r>
            <a:endParaRPr lang="en-US" sz="2400" b="1" dirty="0"/>
          </a:p>
        </p:txBody>
      </p:sp>
    </p:spTree>
    <p:extLst>
      <p:ext uri="{BB962C8B-B14F-4D97-AF65-F5344CB8AC3E}">
        <p14:creationId xmlns:p14="http://schemas.microsoft.com/office/powerpoint/2010/main" val="39294615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366922"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Oval 6"/>
          <p:cNvSpPr/>
          <p:nvPr/>
        </p:nvSpPr>
        <p:spPr>
          <a:xfrm>
            <a:off x="9366145" y="2112135"/>
            <a:ext cx="3000777" cy="150682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b="1" dirty="0" smtClean="0"/>
              <a:t>EXCELLENT</a:t>
            </a:r>
            <a:br>
              <a:rPr lang="en-US" sz="2400" b="1" dirty="0" smtClean="0"/>
            </a:br>
            <a:r>
              <a:rPr lang="en-US" sz="2400" b="1" dirty="0" smtClean="0"/>
              <a:t>Computational approach</a:t>
            </a:r>
            <a:endParaRPr lang="en-US" sz="2400" b="1" dirty="0"/>
          </a:p>
        </p:txBody>
      </p:sp>
    </p:spTree>
    <p:extLst>
      <p:ext uri="{BB962C8B-B14F-4D97-AF65-F5344CB8AC3E}">
        <p14:creationId xmlns:p14="http://schemas.microsoft.com/office/powerpoint/2010/main" val="1491368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7" y="386698"/>
            <a:ext cx="11513713" cy="1094371"/>
          </a:xfrm>
        </p:spPr>
        <p:txBody>
          <a:bodyPr>
            <a:noAutofit/>
          </a:bodyPr>
          <a:lstStyle/>
          <a:p>
            <a:r>
              <a:rPr lang="en-US" sz="2000" dirty="0"/>
              <a:t>reference genome </a:t>
            </a:r>
            <a:r>
              <a:rPr lang="en-US" sz="2000" dirty="0" smtClean="0"/>
              <a:t>sequence</a:t>
            </a:r>
            <a:r>
              <a:rPr lang="en-US" sz="2000" dirty="0"/>
              <a:t>/ </a:t>
            </a:r>
            <a:r>
              <a:rPr lang="en-US" sz="2000" dirty="0" smtClean="0"/>
              <a:t/>
            </a:r>
            <a:br>
              <a:rPr lang="en-US" sz="2000" dirty="0" smtClean="0"/>
            </a:br>
            <a:r>
              <a:rPr lang="en-US" sz="2000" dirty="0" smtClean="0"/>
              <a:t>reference </a:t>
            </a:r>
            <a:r>
              <a:rPr lang="en-US" sz="2000" dirty="0"/>
              <a:t>genome ASSEMBLY</a:t>
            </a:r>
            <a:br>
              <a:rPr lang="en-US" sz="2000" dirty="0"/>
            </a:br>
            <a:r>
              <a:rPr lang="en-US" sz="2000" cap="none" dirty="0" smtClean="0"/>
              <a:t>(Https://www.Futurelearn.Com/info/courses/whole-genome-sequencing/0/steps/16798</a:t>
            </a:r>
            <a:r>
              <a:rPr lang="en-US" sz="2000" dirty="0" smtClean="0"/>
              <a:t>)</a:t>
            </a:r>
            <a:endParaRPr lang="en-US" sz="2000" dirty="0"/>
          </a:p>
        </p:txBody>
      </p:sp>
      <p:sp>
        <p:nvSpPr>
          <p:cNvPr id="3" name="Content Placeholder 2"/>
          <p:cNvSpPr>
            <a:spLocks noGrp="1"/>
          </p:cNvSpPr>
          <p:nvPr>
            <p:ph sz="quarter" idx="13"/>
          </p:nvPr>
        </p:nvSpPr>
        <p:spPr>
          <a:xfrm>
            <a:off x="360607" y="1635618"/>
            <a:ext cx="11513713" cy="4997002"/>
          </a:xfrm>
        </p:spPr>
        <p:txBody>
          <a:bodyPr>
            <a:normAutofit fontScale="92500" lnSpcReduction="10000"/>
          </a:bodyPr>
          <a:lstStyle/>
          <a:p>
            <a:r>
              <a:rPr lang="en-US" cap="none" dirty="0" smtClean="0"/>
              <a:t>A </a:t>
            </a:r>
            <a:r>
              <a:rPr lang="en-US" b="1" cap="none" dirty="0" smtClean="0"/>
              <a:t>reference genome</a:t>
            </a:r>
            <a:r>
              <a:rPr lang="en-US" cap="none" dirty="0" smtClean="0"/>
              <a:t> (also known as a </a:t>
            </a:r>
            <a:r>
              <a:rPr lang="en-US" b="1" cap="none" dirty="0" smtClean="0"/>
              <a:t>reference</a:t>
            </a:r>
            <a:r>
              <a:rPr lang="en-US" cap="none" dirty="0" smtClean="0"/>
              <a:t> assembly) is a digital nucleic acid </a:t>
            </a:r>
            <a:r>
              <a:rPr lang="en-US" b="1" cap="none" dirty="0" smtClean="0"/>
              <a:t>sequence</a:t>
            </a:r>
            <a:r>
              <a:rPr lang="en-US" cap="none" dirty="0" smtClean="0"/>
              <a:t> database, assembled by </a:t>
            </a:r>
            <a:r>
              <a:rPr lang="en-US" b="1" cap="none" dirty="0" smtClean="0"/>
              <a:t>scientists</a:t>
            </a:r>
            <a:r>
              <a:rPr lang="en-US" cap="none" dirty="0" smtClean="0"/>
              <a:t> as a </a:t>
            </a:r>
            <a:r>
              <a:rPr lang="en-US" b="1" cap="none" dirty="0" smtClean="0"/>
              <a:t>representative example of the set of genes</a:t>
            </a:r>
            <a:r>
              <a:rPr lang="en-US" cap="none" dirty="0" smtClean="0"/>
              <a:t> in one </a:t>
            </a:r>
            <a:r>
              <a:rPr lang="en-US" b="1" cap="none" dirty="0" smtClean="0"/>
              <a:t>idealized individual organism of a species.</a:t>
            </a:r>
          </a:p>
          <a:p>
            <a:r>
              <a:rPr lang="en-US" b="1" cap="none" dirty="0" smtClean="0"/>
              <a:t>Genome Assembly are </a:t>
            </a:r>
            <a:r>
              <a:rPr lang="en-US" cap="none" dirty="0" smtClean="0"/>
              <a:t>Blueprint against which comparison to be done</a:t>
            </a:r>
            <a:endParaRPr lang="en-US" b="1" cap="none" dirty="0" smtClean="0"/>
          </a:p>
          <a:p>
            <a:r>
              <a:rPr lang="en-US" b="1" cap="none" dirty="0" smtClean="0">
                <a:solidFill>
                  <a:srgbClr val="FF0000"/>
                </a:solidFill>
              </a:rPr>
              <a:t>EG: the human reference genome doesn’t represent the genetic sequence for any one individual, but is made up of a combination of several people’s DNA. When we sequence a patient’s genome and compare it to the reference genome, we assume that the reference represents the ‘normal’ sequence, and therefore any identified variation could be responsible for problems.</a:t>
            </a:r>
          </a:p>
          <a:p>
            <a:r>
              <a:rPr lang="en-US" b="1" cap="none" dirty="0" smtClean="0"/>
              <a:t>How to search this: </a:t>
            </a:r>
          </a:p>
          <a:p>
            <a:pPr marL="457200" indent="-457200">
              <a:buAutoNum type="arabicPeriod"/>
            </a:pPr>
            <a:r>
              <a:rPr lang="en-US" cap="none" dirty="0" smtClean="0"/>
              <a:t>Gene database/ NCBI genome database/ UCSC/1000 genomes/ensemble/HUGO/HGNC database, </a:t>
            </a:r>
            <a:r>
              <a:rPr lang="en-US" cap="none" dirty="0" err="1" smtClean="0"/>
              <a:t>etc</a:t>
            </a:r>
            <a:r>
              <a:rPr lang="en-US" cap="none" dirty="0" smtClean="0"/>
              <a:t> </a:t>
            </a:r>
          </a:p>
          <a:p>
            <a:pPr marL="457200" indent="-457200">
              <a:buAutoNum type="arabicPeriod"/>
            </a:pPr>
            <a:r>
              <a:rPr lang="en-US" cap="none" dirty="0" smtClean="0"/>
              <a:t>Search gene name, product name, or symbol. ...</a:t>
            </a:r>
          </a:p>
          <a:p>
            <a:pPr marL="457200" indent="-457200">
              <a:buAutoNum type="arabicPeriod"/>
            </a:pPr>
            <a:r>
              <a:rPr lang="en-US" cap="none" dirty="0" smtClean="0"/>
              <a:t>Click on the desired gene.</a:t>
            </a:r>
          </a:p>
          <a:p>
            <a:pPr marL="457200" indent="-457200">
              <a:buAutoNum type="arabicPeriod"/>
            </a:pPr>
            <a:r>
              <a:rPr lang="en-US" cap="none" dirty="0" smtClean="0"/>
              <a:t>Click on "</a:t>
            </a:r>
            <a:r>
              <a:rPr lang="en-US" b="1" cap="none" dirty="0" smtClean="0"/>
              <a:t>reference sequences</a:t>
            </a:r>
            <a:r>
              <a:rPr lang="en-US" cap="none" dirty="0" smtClean="0"/>
              <a:t>" and search </a:t>
            </a:r>
          </a:p>
          <a:p>
            <a:endParaRPr lang="en-US" b="1" cap="none" dirty="0"/>
          </a:p>
        </p:txBody>
      </p:sp>
    </p:spTree>
    <p:extLst>
      <p:ext uri="{BB962C8B-B14F-4D97-AF65-F5344CB8AC3E}">
        <p14:creationId xmlns:p14="http://schemas.microsoft.com/office/powerpoint/2010/main" val="28238303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2938" y="2825750"/>
            <a:ext cx="8229600" cy="990600"/>
          </a:xfrm>
        </p:spPr>
        <p:txBody>
          <a:bodyPr>
            <a:noAutofit/>
          </a:bodyPr>
          <a:lstStyle/>
          <a:p>
            <a:pPr algn="ctr">
              <a:defRPr/>
            </a:pPr>
            <a:r>
              <a:rPr lang="en-US" sz="6000" dirty="0"/>
              <a:t>THANK YOU</a:t>
            </a:r>
          </a:p>
        </p:txBody>
      </p:sp>
    </p:spTree>
    <p:extLst>
      <p:ext uri="{BB962C8B-B14F-4D97-AF65-F5344CB8AC3E}">
        <p14:creationId xmlns:p14="http://schemas.microsoft.com/office/powerpoint/2010/main" val="652528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0625" r="2597"/>
          <a:stretch/>
        </p:blipFill>
        <p:spPr>
          <a:xfrm>
            <a:off x="0" y="0"/>
            <a:ext cx="5228823" cy="23526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p:cNvPicPr>
            <a:picLocks noChangeAspect="1"/>
          </p:cNvPicPr>
          <p:nvPr/>
        </p:nvPicPr>
        <p:blipFill>
          <a:blip r:embed="rId3"/>
          <a:stretch>
            <a:fillRect/>
          </a:stretch>
        </p:blipFill>
        <p:spPr>
          <a:xfrm>
            <a:off x="4734527" y="1030310"/>
            <a:ext cx="7382605" cy="57053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905363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0012" y="0"/>
            <a:ext cx="9556123" cy="646331"/>
          </a:xfrm>
          <a:prstGeom prst="rect">
            <a:avLst/>
          </a:prstGeom>
        </p:spPr>
        <p:txBody>
          <a:bodyPr wrap="square">
            <a:spAutoFit/>
          </a:bodyPr>
          <a:lstStyle/>
          <a:p>
            <a:pPr algn="ctr"/>
            <a:r>
              <a:rPr lang="en-US" sz="3600" dirty="0"/>
              <a:t>G</a:t>
            </a:r>
            <a:r>
              <a:rPr lang="en-US" sz="3600" dirty="0" smtClean="0"/>
              <a:t>ene </a:t>
            </a:r>
            <a:r>
              <a:rPr lang="en-US" sz="3600" dirty="0"/>
              <a:t>expression profiling</a:t>
            </a:r>
          </a:p>
        </p:txBody>
      </p:sp>
      <p:sp>
        <p:nvSpPr>
          <p:cNvPr id="3" name="Rectangle 2"/>
          <p:cNvSpPr/>
          <p:nvPr/>
        </p:nvSpPr>
        <p:spPr>
          <a:xfrm>
            <a:off x="206062" y="646331"/>
            <a:ext cx="11745531" cy="6463308"/>
          </a:xfrm>
          <a:prstGeom prst="rect">
            <a:avLst/>
          </a:prstGeom>
        </p:spPr>
        <p:txBody>
          <a:bodyPr wrap="square">
            <a:spAutoFit/>
          </a:bodyPr>
          <a:lstStyle/>
          <a:p>
            <a:r>
              <a:rPr lang="en-US" b="1" dirty="0" smtClean="0">
                <a:solidFill>
                  <a:srgbClr val="202124"/>
                </a:solidFill>
                <a:latin typeface="arial" panose="020B0604020202020204" pitchFamily="34" charset="0"/>
              </a:rPr>
              <a:t>The </a:t>
            </a:r>
            <a:r>
              <a:rPr lang="en-US" b="1" dirty="0">
                <a:solidFill>
                  <a:srgbClr val="202124"/>
                </a:solidFill>
                <a:latin typeface="arial" panose="020B0604020202020204" pitchFamily="34" charset="0"/>
              </a:rPr>
              <a:t>determination of the pattern of genes expressed, at the level of transcription, under specific circumstances or in a specific cell to give a global picture of cellular function</a:t>
            </a:r>
            <a:r>
              <a:rPr lang="en-US" dirty="0" smtClean="0">
                <a:solidFill>
                  <a:srgbClr val="202124"/>
                </a:solidFill>
                <a:latin typeface="arial" panose="020B0604020202020204" pitchFamily="34" charset="0"/>
              </a:rPr>
              <a:t>.</a:t>
            </a:r>
          </a:p>
          <a:p>
            <a:endParaRPr lang="en-US" dirty="0">
              <a:solidFill>
                <a:srgbClr val="202124"/>
              </a:solidFill>
              <a:latin typeface="arial" panose="020B0604020202020204" pitchFamily="34" charset="0"/>
            </a:endParaRPr>
          </a:p>
          <a:p>
            <a:r>
              <a:rPr lang="en-US" dirty="0" smtClean="0">
                <a:solidFill>
                  <a:srgbClr val="202124"/>
                </a:solidFill>
                <a:latin typeface="arial" panose="020B0604020202020204" pitchFamily="34" charset="0"/>
              </a:rPr>
              <a:t>Advantage: </a:t>
            </a:r>
          </a:p>
          <a:p>
            <a:pPr marL="342900" indent="-342900">
              <a:buAutoNum type="alphaLcPeriod"/>
            </a:pPr>
            <a:r>
              <a:rPr lang="en-US" dirty="0" err="1" smtClean="0">
                <a:solidFill>
                  <a:srgbClr val="202124"/>
                </a:solidFill>
                <a:latin typeface="arial" panose="020B0604020202020204" pitchFamily="34" charset="0"/>
              </a:rPr>
              <a:t>Undersand</a:t>
            </a:r>
            <a:r>
              <a:rPr lang="en-US" dirty="0" smtClean="0">
                <a:solidFill>
                  <a:srgbClr val="202124"/>
                </a:solidFill>
                <a:latin typeface="arial" panose="020B0604020202020204" pitchFamily="34" charset="0"/>
              </a:rPr>
              <a:t> </a:t>
            </a:r>
            <a:r>
              <a:rPr lang="en-US" b="1" dirty="0"/>
              <a:t>molecular mechanisms of complex </a:t>
            </a:r>
            <a:r>
              <a:rPr lang="en-US" b="1" dirty="0" smtClean="0"/>
              <a:t>disorders</a:t>
            </a:r>
          </a:p>
          <a:p>
            <a:pPr marL="342900" indent="-342900">
              <a:buAutoNum type="alphaLcPeriod"/>
            </a:pPr>
            <a:r>
              <a:rPr lang="en-US" b="1" dirty="0" smtClean="0"/>
              <a:t>Cancer studies</a:t>
            </a:r>
          </a:p>
          <a:p>
            <a:pPr marL="342900" indent="-342900">
              <a:buAutoNum type="alphaLcPeriod"/>
            </a:pPr>
            <a:r>
              <a:rPr lang="en-US" b="1" dirty="0" smtClean="0"/>
              <a:t>Metabolic disorder studies etc…..</a:t>
            </a:r>
          </a:p>
          <a:p>
            <a:endParaRPr lang="en-US" b="1" dirty="0" smtClean="0"/>
          </a:p>
          <a:p>
            <a:endParaRPr lang="en-US" b="1" dirty="0"/>
          </a:p>
          <a:p>
            <a:r>
              <a:rPr lang="en-US" b="1" dirty="0" smtClean="0"/>
              <a:t>Methods for analysis:</a:t>
            </a:r>
          </a:p>
          <a:p>
            <a:pPr marL="342900" indent="-342900">
              <a:buAutoNum type="alphaLcPeriod"/>
            </a:pPr>
            <a:r>
              <a:rPr lang="en-US" b="1" dirty="0" smtClean="0"/>
              <a:t>Microarray</a:t>
            </a:r>
          </a:p>
          <a:p>
            <a:pPr marL="342900" indent="-342900">
              <a:buAutoNum type="alphaLcPeriod"/>
            </a:pPr>
            <a:r>
              <a:rPr lang="en-US" b="1" dirty="0" smtClean="0"/>
              <a:t>RT-PCR</a:t>
            </a:r>
          </a:p>
          <a:p>
            <a:pPr marL="342900" indent="-342900">
              <a:buAutoNum type="alphaLcPeriod"/>
            </a:pPr>
            <a:r>
              <a:rPr lang="en-US" b="1" dirty="0" smtClean="0"/>
              <a:t>SAGE</a:t>
            </a:r>
          </a:p>
          <a:p>
            <a:pPr marL="342900" indent="-342900">
              <a:buAutoNum type="alphaLcPeriod"/>
            </a:pPr>
            <a:r>
              <a:rPr lang="en-US" b="1" dirty="0" smtClean="0"/>
              <a:t>Northern blot      </a:t>
            </a:r>
          </a:p>
          <a:p>
            <a:pPr marL="342900" indent="-342900">
              <a:buAutoNum type="alphaLcPeriod"/>
            </a:pPr>
            <a:r>
              <a:rPr lang="en-US" b="1" dirty="0" smtClean="0"/>
              <a:t>ELISA Test</a:t>
            </a:r>
          </a:p>
          <a:p>
            <a:pPr marL="342900" indent="-342900">
              <a:buFontTx/>
              <a:buAutoNum type="alphaLcPeriod"/>
            </a:pPr>
            <a:r>
              <a:rPr lang="en-US" b="1" dirty="0" smtClean="0"/>
              <a:t>Western Blot                  </a:t>
            </a:r>
            <a:r>
              <a:rPr lang="en-US" b="1" dirty="0"/>
              <a:t>etc</a:t>
            </a:r>
            <a:r>
              <a:rPr lang="en-US" b="1" dirty="0" smtClean="0"/>
              <a:t>……..</a:t>
            </a:r>
          </a:p>
          <a:p>
            <a:endParaRPr lang="en-US" b="1" dirty="0"/>
          </a:p>
          <a:p>
            <a:r>
              <a:rPr lang="en-US" b="1" dirty="0" smtClean="0"/>
              <a:t>Ref: </a:t>
            </a:r>
          </a:p>
          <a:p>
            <a:pPr marL="342900" indent="-342900">
              <a:buAutoNum type="arabicPeriod"/>
            </a:pPr>
            <a:r>
              <a:rPr lang="en-US" b="1" dirty="0">
                <a:hlinkClick r:id="rId2"/>
              </a:rPr>
              <a:t>https://</a:t>
            </a:r>
            <a:r>
              <a:rPr lang="en-US" b="1" dirty="0" smtClean="0">
                <a:hlinkClick r:id="rId2"/>
              </a:rPr>
              <a:t>www.youtube.com/watch?v=IN2FnaGC3t8</a:t>
            </a:r>
            <a:endParaRPr lang="en-US" b="1" dirty="0" smtClean="0"/>
          </a:p>
          <a:p>
            <a:pPr marL="342900" indent="-342900">
              <a:buAutoNum type="arabicPeriod"/>
            </a:pPr>
            <a:r>
              <a:rPr lang="en-US" b="1" dirty="0"/>
              <a:t>https://www.youtube.com/watch?v=Hv5flUOsE0s</a:t>
            </a:r>
          </a:p>
          <a:p>
            <a:pPr marL="342900" indent="-342900">
              <a:buAutoNum type="arabicPeriod"/>
            </a:pPr>
            <a:r>
              <a:rPr lang="en-US" b="1" dirty="0" smtClean="0"/>
              <a:t>https</a:t>
            </a:r>
            <a:r>
              <a:rPr lang="en-US" b="1" dirty="0"/>
              <a:t>://www.thermofisher.com/blog/behindthebench/next-generation-sequencing-for-gene-expression-analysis-seq-it-out-11/</a:t>
            </a:r>
          </a:p>
          <a:p>
            <a:pPr marL="342900" indent="-342900">
              <a:buAutoNum type="alphaLcPeriod"/>
            </a:pPr>
            <a:endParaRPr lang="en-US" b="1" dirty="0" smtClean="0"/>
          </a:p>
        </p:txBody>
      </p:sp>
    </p:spTree>
    <p:extLst>
      <p:ext uri="{BB962C8B-B14F-4D97-AF65-F5344CB8AC3E}">
        <p14:creationId xmlns:p14="http://schemas.microsoft.com/office/powerpoint/2010/main" val="31197121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11349"/>
            <a:ext cx="12080383" cy="69921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808531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0423" r="2113"/>
          <a:stretch/>
        </p:blipFill>
        <p:spPr>
          <a:xfrm>
            <a:off x="0" y="0"/>
            <a:ext cx="5874820" cy="46492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p:cNvPicPr>
            <a:picLocks noChangeAspect="1"/>
          </p:cNvPicPr>
          <p:nvPr/>
        </p:nvPicPr>
        <p:blipFill rotWithShape="1">
          <a:blip r:embed="rId3"/>
          <a:srcRect l="2612" r="4556"/>
          <a:stretch/>
        </p:blipFill>
        <p:spPr>
          <a:xfrm>
            <a:off x="6007907" y="1197735"/>
            <a:ext cx="6124162" cy="53060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509271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043" t="2345" r="2538"/>
          <a:stretch/>
        </p:blipFill>
        <p:spPr>
          <a:xfrm>
            <a:off x="0" y="0"/>
            <a:ext cx="5718220" cy="67614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p:cNvPicPr>
            <a:picLocks noChangeAspect="1"/>
          </p:cNvPicPr>
          <p:nvPr/>
        </p:nvPicPr>
        <p:blipFill>
          <a:blip r:embed="rId3"/>
          <a:stretch>
            <a:fillRect/>
          </a:stretch>
        </p:blipFill>
        <p:spPr>
          <a:xfrm>
            <a:off x="5970168" y="1543049"/>
            <a:ext cx="6221832" cy="23077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82227810"/>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370</TotalTime>
  <Words>852</Words>
  <Application>Microsoft Office PowerPoint</Application>
  <PresentationFormat>Widescreen</PresentationFormat>
  <Paragraphs>188</Paragraphs>
  <Slides>40</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ＭＳ Ｐゴシック</vt:lpstr>
      <vt:lpstr>Arial</vt:lpstr>
      <vt:lpstr>Arial</vt:lpstr>
      <vt:lpstr>Calibri</vt:lpstr>
      <vt:lpstr>Courier</vt:lpstr>
      <vt:lpstr>Times</vt:lpstr>
      <vt:lpstr>Tw Cen MT</vt:lpstr>
      <vt:lpstr>Wingdings</vt:lpstr>
      <vt:lpstr>Droplet</vt:lpstr>
      <vt:lpstr>GENOME ANALYSIS, ASSEMBLY and ANNOTATION   studies</vt:lpstr>
      <vt:lpstr>Synteny and gene order </vt:lpstr>
      <vt:lpstr>PowerPoint Presentation</vt:lpstr>
      <vt:lpstr>reference genome sequence/  reference genome ASSEMBLY (Https://www.Futurelearn.Com/info/courses/whole-genome-sequencing/0/steps/16798)</vt:lpstr>
      <vt:lpstr>PowerPoint Presentation</vt:lpstr>
      <vt:lpstr>PowerPoint Presentation</vt:lpstr>
      <vt:lpstr>PowerPoint Presentation</vt:lpstr>
      <vt:lpstr>PowerPoint Presentation</vt:lpstr>
      <vt:lpstr>PowerPoint Presentation</vt:lpstr>
      <vt:lpstr>PowerPoint Presentation</vt:lpstr>
      <vt:lpstr> Structural variants?</vt:lpstr>
      <vt:lpstr>What is a variant DNA?</vt:lpstr>
      <vt:lpstr>Why are structural variants important?</vt:lpstr>
      <vt:lpstr>How do you identify structural variations?</vt:lpstr>
      <vt:lpstr>What sequencing technology can be used to detect structural variants?</vt:lpstr>
      <vt:lpstr>PowerPoint Presentation</vt:lpstr>
      <vt:lpstr>PowerPoint Presentation</vt:lpstr>
      <vt:lpstr>PowerPoint Presentation</vt:lpstr>
      <vt:lpstr>Bioinformatics Sequencing Method</vt:lpstr>
      <vt:lpstr>SEQUENCING DEVELOPMENT- NGS Video: https://sapac.illumina.com/science/technology/next-generation-sequencing.html https://www.abmgood.com/marketing/knowledge_base/next_generation_sequencing_introduction.php </vt:lpstr>
      <vt:lpstr>Assembly of data from genome sequencing</vt:lpstr>
      <vt:lpstr>How do you assemble a genome sequence?</vt:lpstr>
      <vt:lpstr>How do you assemble a genome sequence?                 STEPS </vt:lpstr>
      <vt:lpstr>PowerPoint Presentation</vt:lpstr>
      <vt:lpstr>Conclusions </vt:lpstr>
      <vt:lpstr>Some important points to consider </vt:lpstr>
      <vt:lpstr>PowerPoint Presentation</vt:lpstr>
      <vt:lpstr>integrated genomic maps </vt:lpstr>
      <vt:lpstr>PowerPoint Presentation</vt:lpstr>
      <vt:lpstr>PowerPoint Presentation</vt:lpstr>
      <vt:lpstr>PowerPoint Presentation</vt:lpstr>
      <vt:lpstr>Approach for Genome Analysis</vt:lpstr>
      <vt:lpstr>PowerPoint Presentation</vt:lpstr>
      <vt:lpstr>identification of disease genes   AND   role of bioinformatics    Eg. OMIM database   </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Hiren Kose</dc:creator>
  <cp:lastModifiedBy>Hiren Kose</cp:lastModifiedBy>
  <cp:revision>30</cp:revision>
  <dcterms:created xsi:type="dcterms:W3CDTF">2021-05-12T14:52:45Z</dcterms:created>
  <dcterms:modified xsi:type="dcterms:W3CDTF">2022-03-08T11:53:12Z</dcterms:modified>
</cp:coreProperties>
</file>