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34"/>
  </p:notesMasterIdLst>
  <p:sldIdLst>
    <p:sldId id="256" r:id="rId2"/>
    <p:sldId id="257" r:id="rId3"/>
    <p:sldId id="299" r:id="rId4"/>
    <p:sldId id="297" r:id="rId5"/>
    <p:sldId id="300" r:id="rId6"/>
    <p:sldId id="258" r:id="rId7"/>
    <p:sldId id="298" r:id="rId8"/>
    <p:sldId id="264" r:id="rId9"/>
    <p:sldId id="276" r:id="rId10"/>
    <p:sldId id="286" r:id="rId11"/>
    <p:sldId id="263" r:id="rId12"/>
    <p:sldId id="287" r:id="rId13"/>
    <p:sldId id="265" r:id="rId14"/>
    <p:sldId id="288" r:id="rId15"/>
    <p:sldId id="291" r:id="rId16"/>
    <p:sldId id="290" r:id="rId17"/>
    <p:sldId id="289" r:id="rId18"/>
    <p:sldId id="270" r:id="rId19"/>
    <p:sldId id="268" r:id="rId20"/>
    <p:sldId id="266" r:id="rId21"/>
    <p:sldId id="292" r:id="rId22"/>
    <p:sldId id="293" r:id="rId23"/>
    <p:sldId id="295" r:id="rId24"/>
    <p:sldId id="294" r:id="rId25"/>
    <p:sldId id="296" r:id="rId26"/>
    <p:sldId id="277" r:id="rId27"/>
    <p:sldId id="278" r:id="rId28"/>
    <p:sldId id="279" r:id="rId29"/>
    <p:sldId id="280" r:id="rId30"/>
    <p:sldId id="281" r:id="rId31"/>
    <p:sldId id="261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0D3FF-1655-4B5C-B840-F5E9AEB47A92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7F248-1B6B-4C27-BC86-8F143FD6B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19E5-017F-40F7-B175-A4142E947CFC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3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C3C1-8946-4D5C-A61B-2EC09DC47600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33676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C3C1-8946-4D5C-A61B-2EC09DC47600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9700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C3C1-8946-4D5C-A61B-2EC09DC47600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345246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C3C1-8946-4D5C-A61B-2EC09DC47600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09084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C3C1-8946-4D5C-A61B-2EC09DC47600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989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C3C1-8946-4D5C-A61B-2EC09DC47600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38690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B4B4-20DE-47F5-9101-5DC1CD891E57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79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8E74-853B-4FF3-940B-87EEE2748188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47B-9A9B-4121-B294-C881DA2C654A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E63F-FF73-453F-B3DB-F9041BAC1B0C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1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79BD-CF6F-43A3-8A69-DF20CDE0FA3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7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534D-757D-41EF-9487-34890FA8D675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3976-22E5-47A7-87F5-9AB7F05F9E5B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0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233F-9AD5-445A-8DAC-B5D29AC5FB09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7BDB-BF2C-493C-808C-BFE2CDB03A2E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4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2AC3C1-8946-4D5C-A61B-2EC09DC47600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42905-94F0-43AD-8883-2ECD216FE2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69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hf hdr="0" ftr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ojava.org/wiki/BioJava%3ADownload_4.2.0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772400" cy="1470025"/>
          </a:xfrm>
        </p:spPr>
        <p:txBody>
          <a:bodyPr/>
          <a:lstStyle/>
          <a:p>
            <a:r>
              <a:rPr lang="en-US" sz="6600" dirty="0" err="1">
                <a:solidFill>
                  <a:srgbClr val="FFFF00"/>
                </a:solidFill>
                <a:latin typeface="Comic Sans MS" pitchFamily="66" charset="0"/>
              </a:rPr>
              <a:t>BioJava</a:t>
            </a:r>
            <a:endParaRPr lang="en-US" sz="66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6F7C-5D75-470E-A9B4-211A62EBD16A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064" r="22641" b="14516"/>
          <a:stretch/>
        </p:blipFill>
        <p:spPr>
          <a:xfrm>
            <a:off x="518532" y="1219200"/>
            <a:ext cx="7233031" cy="419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295736"/>
            <a:ext cx="3634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kern="0" dirty="0" err="1">
                <a:solidFill>
                  <a:srgbClr val="FFC000"/>
                </a:solidFill>
                <a:latin typeface="Comic Sans MS" pitchFamily="66" charset="0"/>
              </a:rPr>
              <a:t>BioJava:Packages</a:t>
            </a:r>
            <a:endParaRPr lang="en-US" sz="3200" b="1" kern="0" dirty="0">
              <a:solidFill>
                <a:srgbClr val="FFC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0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C000"/>
                </a:solidFill>
                <a:latin typeface="Comic Sans MS" pitchFamily="66" charset="0"/>
              </a:rPr>
              <a:t>BioJava</a:t>
            </a:r>
            <a:r>
              <a:rPr lang="en-US" sz="3200" dirty="0">
                <a:solidFill>
                  <a:srgbClr val="FFC000"/>
                </a:solidFill>
                <a:latin typeface="Comic Sans MS" pitchFamily="66" charset="0"/>
              </a:rPr>
              <a:t>: Symbols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1818" y="1524002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latin typeface="Comic Sans MS" pitchFamily="66" charset="0"/>
              </a:rPr>
              <a:t>The set of Symbol objects which may be found in a particular type of sequence data are defined in an 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‘Alphabet’. </a:t>
            </a:r>
          </a:p>
          <a:p>
            <a:r>
              <a:rPr lang="en-US" sz="2400" b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endParaRPr lang="en-US" sz="2400" b="1" dirty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2400" b="1" dirty="0">
              <a:solidFill>
                <a:schemeClr val="bg1"/>
              </a:solidFill>
              <a:latin typeface="Adobe Garamond Pro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/>
                </a:solidFill>
                <a:latin typeface="Tahoma" panose="020B0604030504040204" pitchFamily="34" charset="0"/>
              </a:rPr>
              <a:t>Alphabet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676400"/>
            <a:ext cx="73854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ahoma" panose="020B0604030504040204" pitchFamily="34" charset="0"/>
              </a:rPr>
              <a:t>In </a:t>
            </a:r>
            <a:r>
              <a:rPr lang="en-US" sz="2400" dirty="0" err="1">
                <a:latin typeface="Tahoma" panose="020B0604030504040204" pitchFamily="34" charset="0"/>
              </a:rPr>
              <a:t>BioJava</a:t>
            </a:r>
            <a:r>
              <a:rPr lang="en-US" sz="2400" dirty="0">
                <a:latin typeface="Tahoma" panose="020B0604030504040204" pitchFamily="34" charset="0"/>
              </a:rPr>
              <a:t> Alphabets are </a:t>
            </a:r>
            <a:r>
              <a:rPr lang="en-US" sz="2400" dirty="0">
                <a:solidFill>
                  <a:srgbClr val="FFFF00"/>
                </a:solidFill>
                <a:latin typeface="Tahoma" panose="020B0604030504040204" pitchFamily="34" charset="0"/>
              </a:rPr>
              <a:t>collections of Symbols</a:t>
            </a:r>
            <a:r>
              <a:rPr lang="en-US" sz="2400" dirty="0">
                <a:latin typeface="Tahoma" panose="020B060403050404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ahoma" panose="020B0604030504040204" pitchFamily="34" charset="0"/>
              </a:rPr>
              <a:t>Common biological alphabets (DNA, RNA, protein </a:t>
            </a:r>
            <a:r>
              <a:rPr lang="en-US" sz="2400" dirty="0" err="1">
                <a:latin typeface="Tahoma" panose="020B0604030504040204" pitchFamily="34" charset="0"/>
              </a:rPr>
              <a:t>etc</a:t>
            </a:r>
            <a:r>
              <a:rPr lang="en-US" sz="2400" dirty="0">
                <a:latin typeface="Tahoma" panose="020B0604030504040204" pitchFamily="34" charset="0"/>
              </a:rPr>
              <a:t>) are registered with the </a:t>
            </a:r>
            <a:r>
              <a:rPr lang="en-US" sz="2400" dirty="0" err="1">
                <a:latin typeface="Tahoma" panose="020B0604030504040204" pitchFamily="34" charset="0"/>
              </a:rPr>
              <a:t>BioJava</a:t>
            </a:r>
            <a:r>
              <a:rPr lang="en-US" sz="2400" dirty="0">
                <a:latin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ahoma" panose="020B0604030504040204" pitchFamily="34" charset="0"/>
              </a:rPr>
              <a:t>AlphabetManager</a:t>
            </a:r>
            <a:r>
              <a:rPr lang="en-US" sz="2400" dirty="0">
                <a:latin typeface="Tahoma" panose="020B0604030504040204" pitchFamily="34" charset="0"/>
              </a:rPr>
              <a:t> at startup and </a:t>
            </a:r>
            <a:r>
              <a:rPr lang="en-US" sz="2400" dirty="0">
                <a:solidFill>
                  <a:srgbClr val="FFFF00"/>
                </a:solidFill>
                <a:latin typeface="Tahoma" panose="020B0604030504040204" pitchFamily="34" charset="0"/>
              </a:rPr>
              <a:t>can be accessed by name.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ahoma" panose="020B0604030504040204" pitchFamily="34" charset="0"/>
              </a:rPr>
              <a:t>The DNA, RNA and protein alphabets can also be accessed using </a:t>
            </a:r>
            <a:r>
              <a:rPr lang="en-US" sz="2400" dirty="0">
                <a:solidFill>
                  <a:srgbClr val="FFFF00"/>
                </a:solidFill>
                <a:latin typeface="Tahoma" panose="020B0604030504040204" pitchFamily="34" charset="0"/>
              </a:rPr>
              <a:t>convenient static methods from </a:t>
            </a:r>
            <a:r>
              <a:rPr lang="en-US" sz="2400" dirty="0" err="1">
                <a:solidFill>
                  <a:srgbClr val="FFFF00"/>
                </a:solidFill>
                <a:latin typeface="Tahoma" panose="020B0604030504040204" pitchFamily="34" charset="0"/>
              </a:rPr>
              <a:t>DNATools</a:t>
            </a:r>
            <a:r>
              <a:rPr lang="en-US" sz="2400" dirty="0">
                <a:solidFill>
                  <a:srgbClr val="FFFF00"/>
                </a:solidFill>
                <a:latin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FFFF00"/>
                </a:solidFill>
                <a:latin typeface="Tahoma" panose="020B0604030504040204" pitchFamily="34" charset="0"/>
              </a:rPr>
              <a:t>RNATools</a:t>
            </a:r>
            <a:r>
              <a:rPr lang="en-US" sz="2400" dirty="0">
                <a:solidFill>
                  <a:srgbClr val="FFFF00"/>
                </a:solidFill>
                <a:latin typeface="Tahoma" panose="020B0604030504040204" pitchFamily="34" charset="0"/>
              </a:rPr>
              <a:t> and </a:t>
            </a:r>
            <a:r>
              <a:rPr lang="en-US" sz="2400" dirty="0" err="1">
                <a:solidFill>
                  <a:srgbClr val="FFFF00"/>
                </a:solidFill>
                <a:latin typeface="Tahoma" panose="020B0604030504040204" pitchFamily="34" charset="0"/>
              </a:rPr>
              <a:t>ProteinTools</a:t>
            </a:r>
            <a:r>
              <a:rPr lang="en-US" sz="2400" dirty="0">
                <a:solidFill>
                  <a:srgbClr val="FFFF00"/>
                </a:solidFill>
                <a:latin typeface="Tahoma" panose="020B0604030504040204" pitchFamily="34" charset="0"/>
              </a:rPr>
              <a:t> respectively.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9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C000"/>
                </a:solidFill>
                <a:latin typeface="Comic Sans MS" pitchFamily="66" charset="0"/>
              </a:rPr>
              <a:t>BioJava</a:t>
            </a:r>
            <a:r>
              <a:rPr lang="en-US" sz="3200" dirty="0">
                <a:solidFill>
                  <a:srgbClr val="FFC000"/>
                </a:solidFill>
                <a:latin typeface="Comic Sans MS" pitchFamily="66" charset="0"/>
              </a:rPr>
              <a:t>: </a:t>
            </a:r>
            <a:r>
              <a:rPr lang="en-US" sz="3200" dirty="0" err="1">
                <a:solidFill>
                  <a:srgbClr val="FFC000"/>
                </a:solidFill>
                <a:latin typeface="Comic Sans MS" pitchFamily="66" charset="0"/>
              </a:rPr>
              <a:t>Aplhabets</a:t>
            </a:r>
            <a:r>
              <a:rPr lang="en-US" sz="3200" dirty="0">
                <a:solidFill>
                  <a:srgbClr val="FFC000"/>
                </a:solidFill>
                <a:latin typeface="Comic Sans MS" pitchFamily="66" charset="0"/>
              </a:rPr>
              <a:t> Syntax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00200"/>
            <a:ext cx="84582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org.biojava.bio.symbol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.*;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org.biojava.bio.seq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.*;</a:t>
            </a:r>
          </a:p>
          <a:p>
            <a:pPr>
              <a:buFont typeface="Arial" pitchFamily="34" charset="0"/>
              <a:buChar char="•"/>
            </a:pPr>
            <a:endParaRPr lang="en-US" sz="2400" b="1" dirty="0">
              <a:solidFill>
                <a:srgbClr val="FFFF00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Alphabet dna;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dna = </a:t>
            </a:r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AlphabetManager.alphabetForName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("DNA");</a:t>
            </a:r>
          </a:p>
          <a:p>
            <a:pPr lvl="1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             or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dna = </a:t>
            </a:r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DNATools.getDNA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();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00" y="295736"/>
            <a:ext cx="7055380" cy="140053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SymbolList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447801"/>
            <a:ext cx="7086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</a:rPr>
              <a:t>The basic interface for sequence data in </a:t>
            </a:r>
            <a:r>
              <a:rPr lang="en-US" sz="2400" dirty="0" err="1">
                <a:latin typeface="Times New Roman" panose="02020603050405020304" pitchFamily="18" charset="0"/>
              </a:rPr>
              <a:t>biojava</a:t>
            </a:r>
            <a:r>
              <a:rPr lang="en-US" sz="2400" dirty="0">
                <a:latin typeface="Times New Roman" panose="02020603050405020304" pitchFamily="18" charset="0"/>
              </a:rPr>
              <a:t> is </a:t>
            </a:r>
            <a:r>
              <a:rPr lang="en-US" sz="2400" dirty="0" err="1">
                <a:latin typeface="Courier"/>
              </a:rPr>
              <a:t>SymbolList</a:t>
            </a:r>
            <a:r>
              <a:rPr lang="en-US" sz="2400" dirty="0">
                <a:latin typeface="Times New Roman" panose="02020603050405020304" pitchFamily="18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</a:rPr>
              <a:t>Every </a:t>
            </a:r>
            <a:r>
              <a:rPr lang="en-US" sz="2400" dirty="0" err="1">
                <a:latin typeface="Times New Roman" panose="02020603050405020304" pitchFamily="18" charset="0"/>
              </a:rPr>
              <a:t>SymbolList</a:t>
            </a:r>
            <a:r>
              <a:rPr lang="en-US" sz="2400" dirty="0">
                <a:latin typeface="Times New Roman" panose="02020603050405020304" pitchFamily="18" charset="0"/>
              </a:rPr>
              <a:t> has an associated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Alphabet, and may only contain Symbols from that alphabet.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</a:rPr>
              <a:t>SymbolLists</a:t>
            </a:r>
            <a:r>
              <a:rPr lang="en-US" sz="2400" dirty="0">
                <a:latin typeface="Times New Roman" panose="02020603050405020304" pitchFamily="18" charset="0"/>
              </a:rPr>
              <a:t> can be seen as strings which are made up of Symbol objects rather than characters.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</a:rPr>
              <a:t>The interface specifies methods for querying the alphabet and length, and accessing the </a:t>
            </a:r>
            <a:r>
              <a:rPr lang="en-IN" sz="2400" dirty="0">
                <a:latin typeface="Times New Roman" panose="02020603050405020304" pitchFamily="18" charset="0"/>
              </a:rPr>
              <a:t>Symbols: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546644" y="4506788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</a:rPr>
              <a:t>Syntax:</a:t>
            </a:r>
          </a:p>
          <a:p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</a:rPr>
              <a:t>//create a DNA 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</a:rPr>
              <a:t>SymbolList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</a:rPr>
              <a:t> from a String</a:t>
            </a:r>
          </a:p>
          <a:p>
            <a:r>
              <a:rPr lang="en-IN" sz="2000" dirty="0" err="1">
                <a:latin typeface="Courier New" panose="02070309020205020404" pitchFamily="49" charset="0"/>
              </a:rPr>
              <a:t>SymbolList</a:t>
            </a:r>
            <a:r>
              <a:rPr lang="en-IN" sz="2000" dirty="0"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latin typeface="Courier New" panose="02070309020205020404" pitchFamily="49" charset="0"/>
              </a:rPr>
              <a:t>dna</a:t>
            </a:r>
            <a:r>
              <a:rPr lang="en-IN" sz="2000" dirty="0">
                <a:latin typeface="Courier New" panose="02070309020205020404" pitchFamily="49" charset="0"/>
              </a:rPr>
              <a:t> = </a:t>
            </a:r>
            <a:r>
              <a:rPr lang="en-IN" sz="2000" dirty="0" err="1">
                <a:latin typeface="Courier New" panose="02070309020205020404" pitchFamily="49" charset="0"/>
              </a:rPr>
              <a:t>DNATools.createDNA</a:t>
            </a:r>
            <a:r>
              <a:rPr lang="en-IN" sz="2000" dirty="0">
                <a:latin typeface="Courier New" panose="02070309020205020404" pitchFamily="49" charset="0"/>
              </a:rPr>
              <a:t>("</a:t>
            </a:r>
            <a:r>
              <a:rPr lang="en-IN" sz="2000" dirty="0" err="1">
                <a:latin typeface="Courier New" panose="02070309020205020404" pitchFamily="49" charset="0"/>
              </a:rPr>
              <a:t>atcggtcggctta</a:t>
            </a:r>
            <a:r>
              <a:rPr lang="en-IN" sz="2000" dirty="0">
                <a:latin typeface="Courier New" panose="02070309020205020404" pitchFamily="49" charset="0"/>
              </a:rPr>
              <a:t>");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444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9058" y="1295400"/>
            <a:ext cx="73092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Sequence is a </a:t>
            </a:r>
            <a:r>
              <a:rPr lang="en-US" b="1" dirty="0">
                <a:solidFill>
                  <a:srgbClr val="FFC000"/>
                </a:solidFill>
              </a:rPr>
              <a:t>sub-interface of </a:t>
            </a:r>
            <a:r>
              <a:rPr lang="en-US" b="1" dirty="0" err="1">
                <a:solidFill>
                  <a:srgbClr val="FFC000"/>
                </a:solidFill>
              </a:rPr>
              <a:t>SymbolList</a:t>
            </a:r>
            <a:r>
              <a:rPr lang="en-US" dirty="0"/>
              <a:t>. Thus, all the standard methods for accessing sequence data in a </a:t>
            </a:r>
            <a:r>
              <a:rPr lang="en-US" dirty="0" err="1"/>
              <a:t>SymbolList</a:t>
            </a:r>
            <a:r>
              <a:rPr lang="en-US" dirty="0"/>
              <a:t> can equally be applied to a Sequence, and Sequences can be passed to any analysis methods which normally expect to receive a </a:t>
            </a:r>
            <a:r>
              <a:rPr lang="en-US" dirty="0" err="1"/>
              <a:t>SymbolList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Sequence interface adds two types of additional data to a </a:t>
            </a:r>
            <a:r>
              <a:rPr lang="en-US" dirty="0" err="1"/>
              <a:t>SymbolList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Global annotations, such as names, database identifiers, and literature references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Location-specific annotations (features)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59058" y="494913"/>
            <a:ext cx="2588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Sequence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71941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Sequence</a:t>
            </a:r>
            <a:endParaRPr lang="en-IN" sz="36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7162" y="1494551"/>
            <a:ext cx="77448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Syntax:</a:t>
            </a:r>
          </a:p>
          <a:p>
            <a:r>
              <a:rPr lang="en-US" sz="2400" dirty="0">
                <a:solidFill>
                  <a:srgbClr val="FFC000"/>
                </a:solidFill>
              </a:rPr>
              <a:t>//create a DNA sequence with the name dna_1</a:t>
            </a:r>
          </a:p>
          <a:p>
            <a:r>
              <a:rPr lang="en-US" sz="2400" dirty="0"/>
              <a:t>Sequence dna = DNATools.createDNASequence("atgctg", "dna_1");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36915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301312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FFC000"/>
                </a:solidFill>
                <a:latin typeface="Tahoma" panose="020B0604030504040204" pitchFamily="34" charset="0"/>
              </a:rPr>
              <a:t>Subsection of a Sequence?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524000"/>
            <a:ext cx="73425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Getting a Sub - Sequence</a:t>
            </a:r>
          </a:p>
          <a:p>
            <a:r>
              <a:rPr lang="en-IN" sz="2400" dirty="0" err="1">
                <a:latin typeface="Courier New" panose="02070309020205020404" pitchFamily="49" charset="0"/>
              </a:rPr>
              <a:t>SymbolList</a:t>
            </a:r>
            <a:r>
              <a:rPr lang="en-IN" sz="2400" dirty="0">
                <a:latin typeface="Courier New" panose="02070309020205020404" pitchFamily="49" charset="0"/>
              </a:rPr>
              <a:t> </a:t>
            </a:r>
            <a:r>
              <a:rPr lang="en-IN" sz="2400" dirty="0" err="1"/>
              <a:t>symL</a:t>
            </a:r>
            <a:r>
              <a:rPr lang="en-IN" sz="2400" dirty="0">
                <a:latin typeface="Courier New" panose="02070309020205020404" pitchFamily="49" charset="0"/>
              </a:rPr>
              <a:t> = </a:t>
            </a:r>
            <a:r>
              <a:rPr lang="en-IN" sz="2400" dirty="0" err="1">
                <a:latin typeface="Courier New" panose="02070309020205020404" pitchFamily="49" charset="0"/>
              </a:rPr>
              <a:t>DNATools.createDNA</a:t>
            </a:r>
            <a:r>
              <a:rPr lang="en-IN" sz="2400" dirty="0">
                <a:latin typeface="Courier New" panose="02070309020205020404" pitchFamily="49" charset="0"/>
              </a:rPr>
              <a:t>("</a:t>
            </a:r>
            <a:r>
              <a:rPr lang="en-IN" sz="2400" dirty="0" err="1">
                <a:latin typeface="Courier New" panose="02070309020205020404" pitchFamily="49" charset="0"/>
              </a:rPr>
              <a:t>atcggtcggctta</a:t>
            </a:r>
            <a:r>
              <a:rPr lang="en-IN" sz="2400" dirty="0">
                <a:latin typeface="Courier New" panose="02070309020205020404" pitchFamily="49" charset="0"/>
              </a:rPr>
              <a:t>");</a:t>
            </a:r>
            <a:endParaRPr lang="en-IN" sz="2400" dirty="0"/>
          </a:p>
          <a:p>
            <a:r>
              <a:rPr lang="en-IN" sz="2400" dirty="0">
                <a:solidFill>
                  <a:srgbClr val="FFC000"/>
                </a:solidFill>
              </a:rPr>
              <a:t>//code here to generate a </a:t>
            </a:r>
            <a:r>
              <a:rPr lang="en-IN" sz="2400" dirty="0" err="1">
                <a:solidFill>
                  <a:srgbClr val="FFC000"/>
                </a:solidFill>
              </a:rPr>
              <a:t>SymbolList</a:t>
            </a:r>
            <a:r>
              <a:rPr lang="en-IN" sz="2400" dirty="0">
                <a:solidFill>
                  <a:srgbClr val="FFC000"/>
                </a:solidFill>
              </a:rPr>
              <a:t> get the first Symbol</a:t>
            </a:r>
          </a:p>
          <a:p>
            <a:r>
              <a:rPr lang="en-IN" sz="2400" dirty="0"/>
              <a:t>Symbol </a:t>
            </a:r>
            <a:r>
              <a:rPr lang="en-IN" sz="2400" dirty="0" err="1"/>
              <a:t>sym</a:t>
            </a:r>
            <a:r>
              <a:rPr lang="en-IN" sz="2400" dirty="0"/>
              <a:t> = </a:t>
            </a:r>
            <a:r>
              <a:rPr lang="en-IN" sz="2400" dirty="0" err="1"/>
              <a:t>symL.symbolAt</a:t>
            </a:r>
            <a:r>
              <a:rPr lang="en-IN" sz="2400" dirty="0"/>
              <a:t>(1);</a:t>
            </a:r>
          </a:p>
          <a:p>
            <a:r>
              <a:rPr lang="en-IN" sz="2400" dirty="0">
                <a:solidFill>
                  <a:srgbClr val="FFC000"/>
                </a:solidFill>
              </a:rPr>
              <a:t>//get the first three bases</a:t>
            </a:r>
          </a:p>
          <a:p>
            <a:r>
              <a:rPr lang="en-IN" sz="2400" dirty="0" err="1"/>
              <a:t>SymbolList</a:t>
            </a:r>
            <a:r>
              <a:rPr lang="en-IN" sz="2400" dirty="0"/>
              <a:t> symL2 = </a:t>
            </a:r>
            <a:r>
              <a:rPr lang="en-IN" sz="2400" dirty="0" err="1"/>
              <a:t>symL.subList</a:t>
            </a:r>
            <a:r>
              <a:rPr lang="en-IN" sz="2400" dirty="0"/>
              <a:t>(1,3);</a:t>
            </a:r>
          </a:p>
          <a:p>
            <a:r>
              <a:rPr lang="en-IN" sz="2400" dirty="0">
                <a:solidFill>
                  <a:srgbClr val="FFC000"/>
                </a:solidFill>
              </a:rPr>
              <a:t>//get the last three bases</a:t>
            </a:r>
          </a:p>
          <a:p>
            <a:r>
              <a:rPr lang="en-IN" sz="2400" dirty="0" err="1"/>
              <a:t>SymbolList</a:t>
            </a:r>
            <a:r>
              <a:rPr lang="en-IN" sz="2400" dirty="0"/>
              <a:t> symL3 = </a:t>
            </a:r>
            <a:r>
              <a:rPr lang="en-IN" sz="2400" dirty="0" err="1"/>
              <a:t>symL.subList</a:t>
            </a:r>
            <a:r>
              <a:rPr lang="en-IN" sz="2400" dirty="0"/>
              <a:t>(</a:t>
            </a:r>
            <a:r>
              <a:rPr lang="en-IN" sz="2400" dirty="0" err="1"/>
              <a:t>symL.length</a:t>
            </a:r>
            <a:r>
              <a:rPr lang="en-IN" sz="2400" dirty="0"/>
              <a:t>() - 3, </a:t>
            </a:r>
            <a:r>
              <a:rPr lang="en-IN" sz="2400" dirty="0" err="1"/>
              <a:t>symL.length</a:t>
            </a:r>
            <a:r>
              <a:rPr lang="en-IN" sz="24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172572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C000"/>
                </a:solidFill>
                <a:latin typeface="Comic Sans MS" pitchFamily="66" charset="0"/>
              </a:rPr>
              <a:t>BioJava</a:t>
            </a:r>
            <a:r>
              <a:rPr lang="en-US" sz="3200" dirty="0">
                <a:solidFill>
                  <a:srgbClr val="FFC000"/>
                </a:solidFill>
                <a:latin typeface="Comic Sans MS" pitchFamily="66" charset="0"/>
              </a:rPr>
              <a:t>: Sequence Manipulation</a:t>
            </a:r>
            <a:br>
              <a:rPr lang="en-US" sz="3200" dirty="0">
                <a:solidFill>
                  <a:srgbClr val="FFC000"/>
                </a:solidFill>
                <a:latin typeface="Comic Sans MS" pitchFamily="66" charset="0"/>
              </a:rPr>
            </a:br>
            <a:r>
              <a:rPr lang="en-US" sz="3200" dirty="0">
                <a:solidFill>
                  <a:srgbClr val="FFC000"/>
                </a:solidFill>
                <a:latin typeface="Comic Sans MS" pitchFamily="66" charset="0"/>
              </a:rPr>
              <a:t>(Transcription)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7800" y="1752600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mic Sans MS" pitchFamily="66" charset="0"/>
              </a:rPr>
              <a:t>Explanation with example: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5271" t="27083" r="37921" b="25000"/>
          <a:stretch>
            <a:fillRect/>
          </a:stretch>
        </p:blipFill>
        <p:spPr bwMode="auto">
          <a:xfrm>
            <a:off x="1295400" y="2438400"/>
            <a:ext cx="7391400" cy="3505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C000"/>
                </a:solidFill>
                <a:latin typeface="Comic Sans MS" pitchFamily="66" charset="0"/>
              </a:rPr>
              <a:t>BioJava</a:t>
            </a:r>
            <a:r>
              <a:rPr lang="en-US" sz="3200" dirty="0">
                <a:solidFill>
                  <a:srgbClr val="FFC000"/>
                </a:solidFill>
                <a:latin typeface="Comic Sans MS" pitchFamily="66" charset="0"/>
              </a:rPr>
              <a:t>: Sequence Manipulation</a:t>
            </a:r>
            <a:br>
              <a:rPr lang="en-US" sz="3200" dirty="0">
                <a:solidFill>
                  <a:srgbClr val="FFC000"/>
                </a:solidFill>
                <a:latin typeface="Comic Sans MS" pitchFamily="66" charset="0"/>
              </a:rPr>
            </a:br>
            <a:r>
              <a:rPr lang="en-US" sz="3200" dirty="0">
                <a:solidFill>
                  <a:srgbClr val="FFC000"/>
                </a:solidFill>
                <a:latin typeface="Comic Sans MS" pitchFamily="66" charset="0"/>
              </a:rPr>
              <a:t>(Reverse Complement)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7800" y="1752600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mic Sans MS" pitchFamily="66" charset="0"/>
              </a:rPr>
              <a:t>Explanation with example: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5271" t="27083" r="36164" b="23958"/>
          <a:stretch>
            <a:fillRect/>
          </a:stretch>
        </p:blipFill>
        <p:spPr bwMode="auto">
          <a:xfrm>
            <a:off x="1066800" y="2438400"/>
            <a:ext cx="7620000" cy="3581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C000"/>
                </a:solidFill>
                <a:latin typeface="Comic Sans MS" pitchFamily="66" charset="0"/>
              </a:rPr>
              <a:t>CONTENTS</a:t>
            </a:r>
            <a:endParaRPr lang="en-US" sz="28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1560016"/>
            <a:ext cx="624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b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Introduction</a:t>
            </a:r>
          </a:p>
          <a:p>
            <a:pPr>
              <a:buFont typeface="Courier New" pitchFamily="49" charset="0"/>
              <a:buChar char="o"/>
            </a:pP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Installation</a:t>
            </a:r>
          </a:p>
          <a:p>
            <a:pPr>
              <a:buFont typeface="Courier New" pitchFamily="49" charset="0"/>
              <a:buChar char="o"/>
            </a:pP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Symbols</a:t>
            </a:r>
          </a:p>
          <a:p>
            <a:pPr>
              <a:buFont typeface="Courier New" pitchFamily="49" charset="0"/>
              <a:buChar char="o"/>
            </a:pP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Sequence Manipulation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DNA to RNA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Reverse Complement</a:t>
            </a:r>
          </a:p>
          <a:p>
            <a:pPr>
              <a:buFont typeface="Courier New" pitchFamily="49" charset="0"/>
              <a:buChar char="o"/>
            </a:pP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Translation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DNA to Protein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Codon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to Protein</a:t>
            </a:r>
          </a:p>
          <a:p>
            <a:pPr>
              <a:buFont typeface="Courier New" pitchFamily="49" charset="0"/>
              <a:buChar char="o"/>
            </a:pPr>
            <a:r>
              <a:rPr lang="en-US" sz="2400" b="1" dirty="0">
                <a:solidFill>
                  <a:schemeClr val="bg1"/>
                </a:solidFill>
                <a:latin typeface="Comic Sans MS" pitchFamily="66" charset="0"/>
              </a:rPr>
              <a:t>  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References</a:t>
            </a:r>
          </a:p>
          <a:p>
            <a:endParaRPr lang="en-US" sz="2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C000"/>
                </a:solidFill>
                <a:latin typeface="Comic Sans MS" pitchFamily="66" charset="0"/>
              </a:rPr>
              <a:t>BioJava</a:t>
            </a:r>
            <a:r>
              <a:rPr lang="en-US" sz="3200" dirty="0">
                <a:solidFill>
                  <a:srgbClr val="FFC000"/>
                </a:solidFill>
                <a:latin typeface="Comic Sans MS" pitchFamily="66" charset="0"/>
              </a:rPr>
              <a:t>: Translation</a:t>
            </a:r>
            <a:br>
              <a:rPr lang="en-US" sz="3200" dirty="0">
                <a:solidFill>
                  <a:srgbClr val="FFC000"/>
                </a:solidFill>
                <a:latin typeface="Comic Sans MS" pitchFamily="66" charset="0"/>
              </a:rPr>
            </a:br>
            <a:r>
              <a:rPr lang="en-US" sz="3200" dirty="0">
                <a:solidFill>
                  <a:srgbClr val="FFC000"/>
                </a:solidFill>
                <a:latin typeface="Comic Sans MS" pitchFamily="66" charset="0"/>
              </a:rPr>
              <a:t>(DNA to Protein)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7800" y="1752600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mic Sans MS" pitchFamily="66" charset="0"/>
              </a:rPr>
              <a:t>Explanation with example: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271" t="27083" r="35578" b="20833"/>
          <a:stretch>
            <a:fillRect/>
          </a:stretch>
        </p:blipFill>
        <p:spPr bwMode="auto">
          <a:xfrm>
            <a:off x="990600" y="2286000"/>
            <a:ext cx="7696200" cy="381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6242" y="668428"/>
            <a:ext cx="76473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C000"/>
                </a:solidFill>
              </a:rPr>
              <a:t>LOCATION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In </a:t>
            </a:r>
            <a:r>
              <a:rPr lang="en-US" sz="2400" dirty="0" err="1"/>
              <a:t>BioJava</a:t>
            </a:r>
            <a:r>
              <a:rPr lang="en-US" sz="2400" dirty="0"/>
              <a:t> locations in a Sequence are specified by simple objects that implement the interface Location.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C000"/>
                </a:solidFill>
              </a:rPr>
              <a:t>How do I specify a </a:t>
            </a:r>
            <a:r>
              <a:rPr lang="en-US" sz="2400" b="1" dirty="0" err="1">
                <a:solidFill>
                  <a:srgbClr val="FFC000"/>
                </a:solidFill>
              </a:rPr>
              <a:t>PointLocation</a:t>
            </a:r>
            <a:r>
              <a:rPr lang="en-US" sz="2400" b="1" dirty="0">
                <a:solidFill>
                  <a:srgbClr val="FFC000"/>
                </a:solidFill>
              </a:rPr>
              <a:t>?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 point location is the inclusive location of a single symbol in a </a:t>
            </a:r>
            <a:r>
              <a:rPr lang="en-US" sz="2400" dirty="0" err="1"/>
              <a:t>SymbolList</a:t>
            </a:r>
            <a:r>
              <a:rPr lang="en-US" sz="2400" dirty="0"/>
              <a:t> or Sequence.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PointLocations</a:t>
            </a:r>
            <a:r>
              <a:rPr lang="en-US" sz="2400" dirty="0"/>
              <a:t> have public constructors and are easy to instantiate.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That </a:t>
            </a:r>
            <a:r>
              <a:rPr lang="en-US" sz="2400" dirty="0" err="1"/>
              <a:t>BioJava</a:t>
            </a:r>
            <a:r>
              <a:rPr lang="en-US" sz="2400" dirty="0"/>
              <a:t> uses the biological coordinate system thus the first </a:t>
            </a:r>
            <a:r>
              <a:rPr lang="en-US" sz="2400" dirty="0" err="1"/>
              <a:t>PointLocation</a:t>
            </a:r>
            <a:r>
              <a:rPr lang="en-US" sz="2400" dirty="0"/>
              <a:t> in a</a:t>
            </a:r>
            <a:r>
              <a:rPr lang="en-US" dirty="0"/>
              <a:t> </a:t>
            </a:r>
            <a:r>
              <a:rPr lang="en-US" sz="2400" dirty="0"/>
              <a:t>Sequence will be 1 not 0.</a:t>
            </a:r>
          </a:p>
        </p:txBody>
      </p:sp>
    </p:spTree>
    <p:extLst>
      <p:ext uri="{BB962C8B-B14F-4D97-AF65-F5344CB8AC3E}">
        <p14:creationId xmlns:p14="http://schemas.microsoft.com/office/powerpoint/2010/main" val="906108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240" y="457200"/>
            <a:ext cx="76140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Ex: </a:t>
            </a:r>
          </a:p>
          <a:p>
            <a:r>
              <a:rPr lang="en-US" sz="2000" dirty="0"/>
              <a:t>import </a:t>
            </a:r>
            <a:r>
              <a:rPr lang="en-US" sz="2000" dirty="0" err="1"/>
              <a:t>org.biojava.bio.symbol</a:t>
            </a:r>
            <a:r>
              <a:rPr lang="en-US" sz="2000" dirty="0"/>
              <a:t>.*;</a:t>
            </a:r>
          </a:p>
          <a:p>
            <a:r>
              <a:rPr lang="en-US" sz="2000" dirty="0"/>
              <a:t>import </a:t>
            </a:r>
            <a:r>
              <a:rPr lang="en-US" sz="2000" dirty="0" err="1"/>
              <a:t>org.biojava.bio.seq</a:t>
            </a:r>
            <a:r>
              <a:rPr lang="en-US" sz="2000" dirty="0"/>
              <a:t>.*;</a:t>
            </a:r>
          </a:p>
          <a:p>
            <a:r>
              <a:rPr lang="en-US" sz="2000" dirty="0"/>
              <a:t>public class </a:t>
            </a:r>
            <a:r>
              <a:rPr lang="en-US" sz="2000" dirty="0" err="1"/>
              <a:t>SpecifyPoint</a:t>
            </a:r>
            <a:r>
              <a:rPr lang="en-US" sz="2000" dirty="0"/>
              <a:t> {</a:t>
            </a:r>
          </a:p>
          <a:p>
            <a:r>
              <a:rPr lang="en-US" sz="2000" dirty="0"/>
              <a:t>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dirty="0"/>
              <a:t>try {</a:t>
            </a:r>
          </a:p>
          <a:p>
            <a:r>
              <a:rPr lang="en-US" sz="2000" dirty="0" err="1"/>
              <a:t>PointLocation</a:t>
            </a:r>
            <a:r>
              <a:rPr lang="en-US" sz="2000" dirty="0"/>
              <a:t> point = new </a:t>
            </a:r>
            <a:r>
              <a:rPr lang="en-US" sz="2000" dirty="0" err="1"/>
              <a:t>PointLocation</a:t>
            </a:r>
            <a:r>
              <a:rPr lang="en-US" sz="2000" dirty="0"/>
              <a:t>(3);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("Location: "+</a:t>
            </a:r>
            <a:r>
              <a:rPr lang="en-US" sz="2000" dirty="0" err="1"/>
              <a:t>point.toString</a:t>
            </a:r>
            <a:r>
              <a:rPr lang="en-US" sz="2000" dirty="0"/>
              <a:t>());</a:t>
            </a:r>
          </a:p>
          <a:p>
            <a:r>
              <a:rPr lang="en-US" sz="2000" dirty="0" err="1"/>
              <a:t>SymbolList</a:t>
            </a:r>
            <a:r>
              <a:rPr lang="en-US" sz="2000" dirty="0"/>
              <a:t> </a:t>
            </a:r>
            <a:r>
              <a:rPr lang="en-US" sz="2000" dirty="0" err="1"/>
              <a:t>sl</a:t>
            </a:r>
            <a:r>
              <a:rPr lang="en-US" sz="2000" dirty="0"/>
              <a:t> = </a:t>
            </a:r>
            <a:r>
              <a:rPr lang="en-US" sz="2000" dirty="0" err="1"/>
              <a:t>RNATools.createRNA</a:t>
            </a:r>
            <a:r>
              <a:rPr lang="en-US" sz="2000" dirty="0"/>
              <a:t>("</a:t>
            </a:r>
            <a:r>
              <a:rPr lang="en-US" sz="2000" dirty="0" err="1"/>
              <a:t>gcagcuaggcggaaggagc</a:t>
            </a:r>
            <a:r>
              <a:rPr lang="en-US" sz="2000" dirty="0"/>
              <a:t>");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en-US" sz="2000" dirty="0" err="1"/>
              <a:t>SymbolList</a:t>
            </a:r>
            <a:r>
              <a:rPr lang="en-US" sz="2000" dirty="0"/>
              <a:t>: "+</a:t>
            </a:r>
            <a:r>
              <a:rPr lang="en-US" sz="2000" dirty="0" err="1"/>
              <a:t>sl.seqString</a:t>
            </a:r>
            <a:r>
              <a:rPr lang="en-US" sz="2000" dirty="0"/>
              <a:t>());</a:t>
            </a:r>
          </a:p>
          <a:p>
            <a:r>
              <a:rPr lang="en-US" sz="2000" dirty="0" err="1"/>
              <a:t>SymbolList</a:t>
            </a:r>
            <a:r>
              <a:rPr lang="en-US" sz="2000" dirty="0"/>
              <a:t> </a:t>
            </a:r>
            <a:r>
              <a:rPr lang="en-US" sz="2000" dirty="0" err="1"/>
              <a:t>sym</a:t>
            </a:r>
            <a:r>
              <a:rPr lang="en-US" sz="2000" dirty="0"/>
              <a:t> = </a:t>
            </a:r>
            <a:r>
              <a:rPr lang="en-US" sz="2000" dirty="0" err="1"/>
              <a:t>point.symbols</a:t>
            </a:r>
            <a:r>
              <a:rPr lang="en-US" sz="2000" dirty="0"/>
              <a:t>(</a:t>
            </a:r>
            <a:r>
              <a:rPr lang="en-US" sz="2000" dirty="0" err="1"/>
              <a:t>sl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("Symbol specified by Location:"+</a:t>
            </a:r>
            <a:r>
              <a:rPr lang="en-US" sz="2000" dirty="0" err="1"/>
              <a:t>sym.seqString</a:t>
            </a:r>
            <a:r>
              <a:rPr lang="en-US" sz="2000" dirty="0"/>
              <a:t>());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catch (</a:t>
            </a:r>
            <a:r>
              <a:rPr lang="en-US" sz="2000" dirty="0" err="1"/>
              <a:t>IllegalSymbolException</a:t>
            </a:r>
            <a:r>
              <a:rPr lang="en-US" sz="2000" dirty="0"/>
              <a:t> ex) {</a:t>
            </a:r>
          </a:p>
          <a:p>
            <a:r>
              <a:rPr lang="en-US" sz="2000" dirty="0" err="1"/>
              <a:t>ex.printStackTrace</a:t>
            </a:r>
            <a:r>
              <a:rPr lang="en-US" sz="2000" dirty="0"/>
              <a:t>();</a:t>
            </a:r>
          </a:p>
          <a:p>
            <a:r>
              <a:rPr lang="en-US" sz="2000" dirty="0"/>
              <a:t>} } 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66524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794291"/>
            <a:ext cx="6629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Tahoma" panose="020B0604030504040204" pitchFamily="34" charset="0"/>
              </a:rPr>
              <a:t>What is </a:t>
            </a:r>
            <a:r>
              <a:rPr lang="en-IN" sz="3600" dirty="0" err="1">
                <a:latin typeface="Tahoma" panose="020B0604030504040204" pitchFamily="34" charset="0"/>
              </a:rPr>
              <a:t>RangeLocation</a:t>
            </a:r>
            <a:r>
              <a:rPr lang="en-IN" sz="3600" dirty="0">
                <a:latin typeface="Tahoma" panose="020B0604030504040204" pitchFamily="34" charset="0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ahoma" panose="020B0604030504040204" pitchFamily="34" charset="0"/>
              </a:rPr>
              <a:t>In </a:t>
            </a:r>
            <a:r>
              <a:rPr lang="en-US" sz="2400" dirty="0" err="1">
                <a:latin typeface="Tahoma" panose="020B0604030504040204" pitchFamily="34" charset="0"/>
              </a:rPr>
              <a:t>BioJava</a:t>
            </a:r>
            <a:r>
              <a:rPr lang="en-US" sz="2400" dirty="0">
                <a:latin typeface="Tahoma" panose="020B0604030504040204" pitchFamily="34" charset="0"/>
              </a:rPr>
              <a:t> a </a:t>
            </a:r>
            <a:r>
              <a:rPr lang="en-US" sz="2400" dirty="0" err="1">
                <a:latin typeface="Tahoma" panose="020B0604030504040204" pitchFamily="34" charset="0"/>
              </a:rPr>
              <a:t>RangeLocation</a:t>
            </a:r>
            <a:r>
              <a:rPr lang="en-US" sz="2400" dirty="0">
                <a:latin typeface="Tahoma" panose="020B0604030504040204" pitchFamily="34" charset="0"/>
              </a:rPr>
              <a:t> is an object that holds the minimum and maximum bounds of a region on a </a:t>
            </a:r>
            <a:r>
              <a:rPr lang="en-US" sz="2400" dirty="0" err="1">
                <a:latin typeface="Tahoma" panose="020B0604030504040204" pitchFamily="34" charset="0"/>
              </a:rPr>
              <a:t>SymbolList</a:t>
            </a:r>
            <a:r>
              <a:rPr lang="en-US" sz="2400" dirty="0">
                <a:latin typeface="Tahoma" panose="020B0604030504040204" pitchFamily="34" charset="0"/>
              </a:rPr>
              <a:t> or Sequence.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ahoma" panose="020B0604030504040204" pitchFamily="34" charset="0"/>
              </a:rPr>
              <a:t>The minimum and maximum are inclusive.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11249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295736"/>
            <a:ext cx="795221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org.biojava.bio.symbol</a:t>
            </a:r>
            <a:r>
              <a:rPr lang="en-IN" dirty="0"/>
              <a:t>.*;</a:t>
            </a:r>
          </a:p>
          <a:p>
            <a:r>
              <a:rPr lang="en-IN" dirty="0"/>
              <a:t>import </a:t>
            </a:r>
            <a:r>
              <a:rPr lang="en-IN" dirty="0" err="1"/>
              <a:t>org.biojava.bio.seq</a:t>
            </a:r>
            <a:r>
              <a:rPr lang="en-IN" dirty="0"/>
              <a:t>.*;</a:t>
            </a:r>
          </a:p>
          <a:p>
            <a:r>
              <a:rPr lang="en-IN" dirty="0"/>
              <a:t>public class </a:t>
            </a:r>
            <a:r>
              <a:rPr lang="en-IN" dirty="0" err="1"/>
              <a:t>SpecifyRange</a:t>
            </a:r>
            <a:r>
              <a:rPr lang="en-IN" dirty="0"/>
              <a:t> {</a:t>
            </a:r>
          </a:p>
          <a:p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try {</a:t>
            </a:r>
          </a:p>
          <a:p>
            <a:r>
              <a:rPr lang="en-IN" dirty="0"/>
              <a:t>Location </a:t>
            </a:r>
            <a:r>
              <a:rPr lang="en-IN" dirty="0" err="1"/>
              <a:t>loc</a:t>
            </a:r>
            <a:r>
              <a:rPr lang="en-IN" dirty="0"/>
              <a:t> = </a:t>
            </a:r>
            <a:r>
              <a:rPr lang="en-IN" dirty="0" err="1"/>
              <a:t>LocationTools.makeLocation</a:t>
            </a:r>
            <a:r>
              <a:rPr lang="en-IN" dirty="0"/>
              <a:t>(3,8);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("Location: "+</a:t>
            </a:r>
            <a:r>
              <a:rPr lang="en-IN" dirty="0" err="1"/>
              <a:t>loc.toString</a:t>
            </a:r>
            <a:r>
              <a:rPr lang="en-IN" dirty="0"/>
              <a:t>());</a:t>
            </a:r>
          </a:p>
          <a:p>
            <a:r>
              <a:rPr lang="en-IN" dirty="0" err="1"/>
              <a:t>SymbolList</a:t>
            </a:r>
            <a:r>
              <a:rPr lang="en-IN" dirty="0"/>
              <a:t> </a:t>
            </a:r>
            <a:r>
              <a:rPr lang="en-IN" dirty="0" err="1"/>
              <a:t>sl</a:t>
            </a:r>
            <a:r>
              <a:rPr lang="en-IN" dirty="0"/>
              <a:t> = </a:t>
            </a:r>
            <a:r>
              <a:rPr lang="en-IN" dirty="0" err="1"/>
              <a:t>RNATools.createRNA</a:t>
            </a:r>
            <a:r>
              <a:rPr lang="en-IN" dirty="0"/>
              <a:t>("</a:t>
            </a:r>
            <a:r>
              <a:rPr lang="en-IN" dirty="0" err="1"/>
              <a:t>gcagcuaggcggaaggagc</a:t>
            </a:r>
            <a:r>
              <a:rPr lang="en-IN" dirty="0"/>
              <a:t>");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SymbolList</a:t>
            </a:r>
            <a:r>
              <a:rPr lang="en-IN" dirty="0"/>
              <a:t>: "+</a:t>
            </a:r>
            <a:r>
              <a:rPr lang="en-IN" dirty="0" err="1"/>
              <a:t>sl.seqString</a:t>
            </a:r>
            <a:r>
              <a:rPr lang="en-IN" dirty="0"/>
              <a:t>());</a:t>
            </a:r>
          </a:p>
          <a:p>
            <a:r>
              <a:rPr lang="en-IN" dirty="0" err="1"/>
              <a:t>SymbolList</a:t>
            </a:r>
            <a:r>
              <a:rPr lang="en-IN" dirty="0"/>
              <a:t> </a:t>
            </a:r>
            <a:r>
              <a:rPr lang="en-IN" dirty="0" err="1"/>
              <a:t>sym</a:t>
            </a:r>
            <a:r>
              <a:rPr lang="en-IN" dirty="0"/>
              <a:t> = </a:t>
            </a:r>
            <a:r>
              <a:rPr lang="en-IN" dirty="0" err="1"/>
              <a:t>loc.symbols</a:t>
            </a:r>
            <a:r>
              <a:rPr lang="en-IN" dirty="0"/>
              <a:t>(</a:t>
            </a:r>
            <a:r>
              <a:rPr lang="en-IN" dirty="0" err="1"/>
              <a:t>sl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("Symbols specified by Location: "+</a:t>
            </a:r>
            <a:r>
              <a:rPr lang="en-IN" dirty="0" err="1"/>
              <a:t>sym.seqString</a:t>
            </a:r>
            <a:r>
              <a:rPr lang="en-IN" dirty="0"/>
              <a:t>());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catch (</a:t>
            </a:r>
            <a:r>
              <a:rPr lang="en-IN" dirty="0" err="1"/>
              <a:t>IllegalSymbolException</a:t>
            </a:r>
            <a:r>
              <a:rPr lang="en-IN" dirty="0"/>
              <a:t> ex) {</a:t>
            </a:r>
          </a:p>
          <a:p>
            <a:r>
              <a:rPr lang="en-IN" dirty="0"/>
              <a:t>//illegal symbol used to make </a:t>
            </a:r>
            <a:r>
              <a:rPr lang="en-IN" dirty="0" err="1"/>
              <a:t>sl</a:t>
            </a:r>
            <a:endParaRPr lang="en-IN" dirty="0"/>
          </a:p>
          <a:p>
            <a:r>
              <a:rPr lang="en-IN" dirty="0" err="1"/>
              <a:t>ex.printStackTrace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0235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76200"/>
            <a:ext cx="579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ahoma" panose="020B0604030504040204" pitchFamily="34" charset="0"/>
              </a:rPr>
              <a:t>How do </a:t>
            </a:r>
            <a:r>
              <a:rPr lang="en-IN" sz="2800" dirty="0" err="1">
                <a:latin typeface="Tahoma" panose="020B0604030504040204" pitchFamily="34" charset="0"/>
              </a:rPr>
              <a:t>CircularLocations</a:t>
            </a:r>
            <a:r>
              <a:rPr lang="en-IN" sz="2800" dirty="0">
                <a:latin typeface="Tahoma" panose="020B0604030504040204" pitchFamily="34" charset="0"/>
              </a:rPr>
              <a:t> work?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457200" y="1039262"/>
            <a:ext cx="647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ahoma" panose="020B0604030504040204" pitchFamily="34" charset="0"/>
              </a:rPr>
              <a:t>CircularLocations</a:t>
            </a:r>
            <a:r>
              <a:rPr lang="en-US" sz="2400" dirty="0">
                <a:latin typeface="Tahoma" panose="020B0604030504040204" pitchFamily="34" charset="0"/>
              </a:rPr>
              <a:t> are dealt with using the </a:t>
            </a:r>
            <a:r>
              <a:rPr lang="en-US" sz="2400" dirty="0" err="1">
                <a:latin typeface="Tahoma" panose="020B0604030504040204" pitchFamily="34" charset="0"/>
              </a:rPr>
              <a:t>CircularLocation</a:t>
            </a:r>
            <a:r>
              <a:rPr lang="en-US" sz="2400" dirty="0">
                <a:latin typeface="Tahoma" panose="020B0604030504040204" pitchFamily="34" charset="0"/>
              </a:rPr>
              <a:t> class.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ahoma" panose="020B0604030504040204" pitchFamily="34" charset="0"/>
              </a:rPr>
              <a:t>CircularLocations</a:t>
            </a:r>
            <a:r>
              <a:rPr lang="en-US" sz="2400" dirty="0">
                <a:latin typeface="Tahoma" panose="020B0604030504040204" pitchFamily="34" charset="0"/>
              </a:rPr>
              <a:t> are best constructed </a:t>
            </a:r>
            <a:r>
              <a:rPr lang="en-IN" sz="2400" dirty="0">
                <a:latin typeface="Tahoma" panose="020B0604030504040204" pitchFamily="34" charset="0"/>
              </a:rPr>
              <a:t>using the </a:t>
            </a:r>
            <a:r>
              <a:rPr lang="en-IN" sz="2400" dirty="0" err="1">
                <a:latin typeface="Tahoma" panose="020B0604030504040204" pitchFamily="34" charset="0"/>
              </a:rPr>
              <a:t>LocationTools</a:t>
            </a:r>
            <a:r>
              <a:rPr lang="en-IN" sz="2400" dirty="0">
                <a:latin typeface="Tahoma" panose="020B0604030504040204" pitchFamily="34" charset="0"/>
              </a:rPr>
              <a:t> class.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No limits are placed on indexing a </a:t>
            </a:r>
            <a:r>
              <a:rPr lang="en-US" sz="2400" dirty="0" err="1"/>
              <a:t>CircularView</a:t>
            </a:r>
            <a:r>
              <a:rPr lang="en-US" sz="2400" dirty="0"/>
              <a:t> and a special convention is used for numbering.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5232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10C476-40FF-4467-8178-E2651D1398A2}"/>
              </a:ext>
            </a:extLst>
          </p:cNvPr>
          <p:cNvSpPr/>
          <p:nvPr/>
        </p:nvSpPr>
        <p:spPr>
          <a:xfrm>
            <a:off x="449915" y="1091211"/>
            <a:ext cx="1851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Feature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740C43-4CBF-403A-9324-85AF15173D31}"/>
              </a:ext>
            </a:extLst>
          </p:cNvPr>
          <p:cNvSpPr/>
          <p:nvPr/>
        </p:nvSpPr>
        <p:spPr>
          <a:xfrm>
            <a:off x="14796" y="1928589"/>
            <a:ext cx="8735084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625" indent="-428625">
              <a:buFont typeface="Wingdings" panose="05000000000000000000" pitchFamily="2" charset="2"/>
              <a:buChar char="Ø"/>
            </a:pPr>
            <a:r>
              <a:rPr lang="en-US" sz="2400" dirty="0"/>
              <a:t> A bit like an </a:t>
            </a:r>
            <a:r>
              <a:rPr lang="en-US" sz="2400" b="1" dirty="0"/>
              <a:t>Annotation</a:t>
            </a:r>
            <a:r>
              <a:rPr lang="en-US" sz="2400" dirty="0"/>
              <a:t> with a Location.</a:t>
            </a:r>
          </a:p>
          <a:p>
            <a:pPr marL="428625" indent="-428625">
              <a:buFont typeface="Wingdings" panose="05000000000000000000" pitchFamily="2" charset="2"/>
              <a:buChar char="Ø"/>
            </a:pPr>
            <a:r>
              <a:rPr lang="en-US" sz="2400" dirty="0"/>
              <a:t>Implement the </a:t>
            </a:r>
            <a:r>
              <a:rPr lang="en-US" sz="2400" b="1" dirty="0"/>
              <a:t>Feature interface. </a:t>
            </a:r>
          </a:p>
          <a:p>
            <a:pPr marL="428625" indent="-428625">
              <a:buFont typeface="Wingdings" panose="05000000000000000000" pitchFamily="2" charset="2"/>
              <a:buChar char="Ø"/>
            </a:pPr>
            <a:r>
              <a:rPr lang="en-US" sz="2400" dirty="0"/>
              <a:t>All Feature implementations contain an </a:t>
            </a:r>
            <a:r>
              <a:rPr lang="en-US" sz="2400" b="1" dirty="0"/>
              <a:t>inner class </a:t>
            </a:r>
          </a:p>
          <a:p>
            <a:r>
              <a:rPr lang="en-US" sz="2400" b="1" dirty="0"/>
              <a:t>     called 'Template’. </a:t>
            </a:r>
          </a:p>
          <a:p>
            <a:pPr marL="428625" indent="-428625">
              <a:buFont typeface="Wingdings" panose="05000000000000000000" pitchFamily="2" charset="2"/>
              <a:buChar char="Ø"/>
            </a:pPr>
            <a:r>
              <a:rPr lang="en-US" sz="2400" dirty="0"/>
              <a:t>It specifies the </a:t>
            </a:r>
            <a:r>
              <a:rPr lang="en-US" sz="2400" b="1" dirty="0"/>
              <a:t>minimum information </a:t>
            </a:r>
            <a:r>
              <a:rPr lang="en-US" sz="2400" dirty="0"/>
              <a:t>needed to create</a:t>
            </a:r>
          </a:p>
          <a:p>
            <a:r>
              <a:rPr lang="en-US" sz="2400" dirty="0"/>
              <a:t>     a Feature.</a:t>
            </a:r>
          </a:p>
          <a:p>
            <a:pPr marL="428625" indent="-428625">
              <a:buFont typeface="Wingdings" panose="05000000000000000000" pitchFamily="2" charset="2"/>
              <a:buChar char="Ø"/>
            </a:pPr>
            <a:r>
              <a:rPr lang="en-US" sz="2400" dirty="0"/>
              <a:t>It holds all features in </a:t>
            </a:r>
            <a:r>
              <a:rPr lang="en-US" sz="2400" b="1" dirty="0" err="1"/>
              <a:t>FeatureHolder</a:t>
            </a:r>
            <a:r>
              <a:rPr lang="en-US" sz="2400" b="1" dirty="0"/>
              <a:t> interface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754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23729-B99E-4410-B9FA-BCDB7A6664E7}"/>
              </a:ext>
            </a:extLst>
          </p:cNvPr>
          <p:cNvSpPr/>
          <p:nvPr/>
        </p:nvSpPr>
        <p:spPr>
          <a:xfrm>
            <a:off x="441435" y="1274548"/>
            <a:ext cx="85449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Syntax:</a:t>
            </a:r>
          </a:p>
          <a:p>
            <a:r>
              <a:rPr lang="en-US" sz="2400" dirty="0" err="1"/>
              <a:t>StrandedFeature.Template</a:t>
            </a:r>
            <a:r>
              <a:rPr lang="en-US" sz="2400" dirty="0"/>
              <a:t> </a:t>
            </a:r>
            <a:r>
              <a:rPr lang="en-US" sz="2400" dirty="0" err="1"/>
              <a:t>templ</a:t>
            </a:r>
            <a:r>
              <a:rPr lang="en-US" sz="2400" dirty="0"/>
              <a:t> = new </a:t>
            </a:r>
            <a:r>
              <a:rPr lang="en-US" sz="2400" dirty="0" err="1"/>
              <a:t>StrandedFeature.Template</a:t>
            </a:r>
            <a:r>
              <a:rPr lang="en-US" sz="2400" dirty="0"/>
              <a:t>();</a:t>
            </a:r>
          </a:p>
          <a:p>
            <a:r>
              <a:rPr lang="en-US" sz="2400" dirty="0"/>
              <a:t> //fill in the template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templ.annotation</a:t>
            </a:r>
            <a:r>
              <a:rPr lang="en-US" sz="2400" dirty="0"/>
              <a:t> = </a:t>
            </a:r>
            <a:r>
              <a:rPr lang="en-US" sz="2400" dirty="0" err="1"/>
              <a:t>Annotation.EMPTY_ANNOTATION</a:t>
            </a:r>
            <a:r>
              <a:rPr lang="en-US" sz="2400" dirty="0"/>
              <a:t>;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templ.location</a:t>
            </a:r>
            <a:r>
              <a:rPr lang="en-US" sz="2400" dirty="0"/>
              <a:t> = new </a:t>
            </a:r>
            <a:r>
              <a:rPr lang="en-US" sz="2400" dirty="0" err="1"/>
              <a:t>RangeLocation</a:t>
            </a:r>
            <a:r>
              <a:rPr lang="en-US" sz="2400" dirty="0"/>
              <a:t>(3,6);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templ.source</a:t>
            </a:r>
            <a:r>
              <a:rPr lang="en-US" sz="2400" dirty="0"/>
              <a:t> = "my feature";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templ.strand</a:t>
            </a:r>
            <a:r>
              <a:rPr lang="en-US" sz="2400" dirty="0"/>
              <a:t> = </a:t>
            </a:r>
            <a:r>
              <a:rPr lang="en-US" sz="2400" dirty="0" err="1"/>
              <a:t>StrandedFeature.POSITIVE</a:t>
            </a:r>
            <a:r>
              <a:rPr lang="en-US" sz="2400" dirty="0"/>
              <a:t>;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templ.type</a:t>
            </a:r>
            <a:r>
              <a:rPr lang="en-US" sz="2400" dirty="0"/>
              <a:t> = "interesting motif";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1814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381AB5-FFBD-4D9E-952E-5401C5C5359C}"/>
              </a:ext>
            </a:extLst>
          </p:cNvPr>
          <p:cNvSpPr/>
          <p:nvPr/>
        </p:nvSpPr>
        <p:spPr>
          <a:xfrm>
            <a:off x="431223" y="1415010"/>
            <a:ext cx="81880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Feature f = </a:t>
            </a:r>
            <a:r>
              <a:rPr lang="en-US" sz="2400" dirty="0" err="1"/>
              <a:t>seq.createFeature</a:t>
            </a:r>
            <a:r>
              <a:rPr lang="en-US" sz="2400" dirty="0"/>
              <a:t>(</a:t>
            </a:r>
            <a:r>
              <a:rPr lang="en-US" sz="2400" dirty="0" err="1"/>
              <a:t>templ</a:t>
            </a:r>
            <a:r>
              <a:rPr lang="en-US" sz="2400" dirty="0"/>
              <a:t>); </a:t>
            </a:r>
          </a:p>
          <a:p>
            <a:r>
              <a:rPr lang="en-US" sz="2400" dirty="0" err="1"/>
              <a:t>templ</a:t>
            </a:r>
            <a:r>
              <a:rPr lang="en-US" sz="2400" dirty="0"/>
              <a:t> = (</a:t>
            </a:r>
            <a:r>
              <a:rPr lang="en-US" sz="2400" dirty="0" err="1"/>
              <a:t>StrandedFeature.Template</a:t>
            </a:r>
            <a:r>
              <a:rPr lang="en-US" sz="2400" dirty="0"/>
              <a:t>)</a:t>
            </a:r>
            <a:r>
              <a:rPr lang="en-US" sz="2400" dirty="0" err="1"/>
              <a:t>f.makeTemplate</a:t>
            </a:r>
            <a:r>
              <a:rPr lang="en-US" sz="2400" dirty="0"/>
              <a:t>();      </a:t>
            </a:r>
          </a:p>
        </p:txBody>
      </p:sp>
    </p:spTree>
    <p:extLst>
      <p:ext uri="{BB962C8B-B14F-4D97-AF65-F5344CB8AC3E}">
        <p14:creationId xmlns:p14="http://schemas.microsoft.com/office/powerpoint/2010/main" val="1263189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BA1A88-2BDD-40BB-87C7-07F2190370AB}"/>
              </a:ext>
            </a:extLst>
          </p:cNvPr>
          <p:cNvSpPr/>
          <p:nvPr/>
        </p:nvSpPr>
        <p:spPr>
          <a:xfrm>
            <a:off x="353908" y="1103035"/>
            <a:ext cx="20109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Count: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2071D7-296E-457E-8CF1-89C1A5B27F11}"/>
              </a:ext>
            </a:extLst>
          </p:cNvPr>
          <p:cNvSpPr/>
          <p:nvPr/>
        </p:nvSpPr>
        <p:spPr>
          <a:xfrm>
            <a:off x="353908" y="1751708"/>
            <a:ext cx="84314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Counting the residues in a Sequence is a fairly standard bioinformatics task. </a:t>
            </a:r>
          </a:p>
          <a:p>
            <a:r>
              <a:rPr lang="en-US" sz="2400" dirty="0"/>
              <a:t>Syntax:</a:t>
            </a:r>
          </a:p>
          <a:p>
            <a:endParaRPr lang="en-US" sz="2400" dirty="0"/>
          </a:p>
          <a:p>
            <a:r>
              <a:rPr lang="en-US" sz="2400" dirty="0"/>
              <a:t>Count c = new </a:t>
            </a:r>
            <a:r>
              <a:rPr lang="en-US" sz="2400" dirty="0" err="1"/>
              <a:t>IndexedCount</a:t>
            </a:r>
            <a:r>
              <a:rPr lang="en-US" sz="2400" dirty="0"/>
              <a:t>(alpha);</a:t>
            </a:r>
          </a:p>
        </p:txBody>
      </p:sp>
    </p:spTree>
    <p:extLst>
      <p:ext uri="{BB962C8B-B14F-4D97-AF65-F5344CB8AC3E}">
        <p14:creationId xmlns:p14="http://schemas.microsoft.com/office/powerpoint/2010/main" val="52967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8D3BE-CB27-4358-BC3C-D4C80AAD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2F63A-D8A7-4F78-AF14-AED8B59F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DEA5F-D6E7-4B32-84F6-86D188CDD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839524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68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230ECA-4979-41EB-8AD4-962F3146726C}"/>
              </a:ext>
            </a:extLst>
          </p:cNvPr>
          <p:cNvSpPr/>
          <p:nvPr/>
        </p:nvSpPr>
        <p:spPr>
          <a:xfrm>
            <a:off x="437180" y="1032091"/>
            <a:ext cx="247375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Distribution: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FB1BA3-BDE5-46AF-BB42-B09DD28A21DC}"/>
              </a:ext>
            </a:extLst>
          </p:cNvPr>
          <p:cNvSpPr/>
          <p:nvPr/>
        </p:nvSpPr>
        <p:spPr>
          <a:xfrm>
            <a:off x="437180" y="1718780"/>
            <a:ext cx="84900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Distribution is a </a:t>
            </a:r>
            <a:r>
              <a:rPr lang="en-US" sz="2400" b="1" dirty="0"/>
              <a:t>map from a Symbol to a frequency.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Distributions </a:t>
            </a:r>
            <a:r>
              <a:rPr lang="en-US" sz="2400" dirty="0"/>
              <a:t>are trained with observed Symbols using a </a:t>
            </a:r>
            <a:r>
              <a:rPr lang="en-US" sz="2400" b="1" dirty="0" err="1"/>
              <a:t>DistributionTrainerContext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 err="1"/>
              <a:t>DistributionTrainerContext</a:t>
            </a:r>
            <a:r>
              <a:rPr lang="en-US" sz="2400" dirty="0"/>
              <a:t> can train several registered Distributions and will handle any Symbol from any Alphabet</a:t>
            </a:r>
          </a:p>
        </p:txBody>
      </p:sp>
    </p:spTree>
    <p:extLst>
      <p:ext uri="{BB962C8B-B14F-4D97-AF65-F5344CB8AC3E}">
        <p14:creationId xmlns:p14="http://schemas.microsoft.com/office/powerpoint/2010/main" val="1358525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00"/>
                </a:solidFill>
                <a:latin typeface="Comic Sans MS" pitchFamily="66" charset="0"/>
              </a:rPr>
              <a:t>REFERENCES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371600"/>
            <a:ext cx="70104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BioJava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: an open-source framework for bioinformatics, Andreas </a:t>
            </a:r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Prlic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; Andrew Yates; Spencer E. </a:t>
            </a:r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Bliven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; Peter W. Rose; Julius Jacobsen; Peter V. </a:t>
            </a:r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Troshin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; Mark Chapman; </a:t>
            </a:r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Jianjiong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Gao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; Chuan Hock </a:t>
            </a:r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Koh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; Sylvain </a:t>
            </a:r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Foisy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; Richard Holland; </a:t>
            </a:r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Gediminas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Rimsa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; Michael L. </a:t>
            </a:r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Heuer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; H. </a:t>
            </a:r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Brandstatter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-Muller; Philip E. Bourne; Scooter Willis </a:t>
            </a:r>
            <a:b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Bioinformatics (2012) 28 (20): 2693-2695.</a:t>
            </a:r>
          </a:p>
          <a:p>
            <a:pPr>
              <a:buFont typeface="Arial" pitchFamily="34" charset="0"/>
              <a:buChar char="•"/>
            </a:pPr>
            <a:endParaRPr lang="en-US" sz="2400" b="1" dirty="0">
              <a:solidFill>
                <a:srgbClr val="FFFF00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Comic Sans MS" pitchFamily="66" charset="0"/>
              </a:rPr>
              <a:t>BioJava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Official Page (http://biojava.org/)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8EF749-F4A5-4B5D-A2A4-855A58E07AD4}"/>
              </a:ext>
            </a:extLst>
          </p:cNvPr>
          <p:cNvSpPr/>
          <p:nvPr/>
        </p:nvSpPr>
        <p:spPr>
          <a:xfrm rot="20403902">
            <a:off x="1433303" y="2955161"/>
            <a:ext cx="6408180" cy="90024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185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1F41F-920B-45B8-9C2D-9C4316C0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63C9A-D173-4FD4-92C5-AA9C0FD5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62E2C-43D8-4E5D-93C4-5FC5B71A8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713244" y="76200"/>
            <a:ext cx="6830555" cy="634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1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990B-2B26-4FD4-AEF3-3D9FDABC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List of Languages used in Bioinformatics</a:t>
            </a:r>
            <a:endParaRPr lang="en-IN" sz="3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E8222-355B-4191-8EFB-F18D6F15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11FE3-41F1-4603-918B-C5ADC74E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69407-633C-4D46-AF52-13704DC44F33}"/>
              </a:ext>
            </a:extLst>
          </p:cNvPr>
          <p:cNvSpPr txBox="1"/>
          <p:nvPr/>
        </p:nvSpPr>
        <p:spPr>
          <a:xfrm>
            <a:off x="685800" y="2133600"/>
            <a:ext cx="7418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/>
              <a:t>Biojava</a:t>
            </a:r>
            <a:r>
              <a:rPr lang="en-US" sz="2400" dirty="0"/>
              <a:t>(Very popular language because of its strong oops and performance till now)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Bioperl</a:t>
            </a:r>
            <a:r>
              <a:rPr lang="en-US" sz="2400" dirty="0"/>
              <a:t>(First Bioinformatics tool developed by sanger)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Biopython</a:t>
            </a:r>
            <a:r>
              <a:rPr lang="en-US" sz="2400" dirty="0"/>
              <a:t>(Recently many people started using </a:t>
            </a:r>
            <a:r>
              <a:rPr lang="en-US" sz="2400" dirty="0" err="1"/>
              <a:t>biopython</a:t>
            </a:r>
            <a:r>
              <a:rPr lang="en-US" sz="2400" dirty="0"/>
              <a:t> because of its simplicity)</a:t>
            </a:r>
          </a:p>
        </p:txBody>
      </p:sp>
    </p:spTree>
    <p:extLst>
      <p:ext uri="{BB962C8B-B14F-4D97-AF65-F5344CB8AC3E}">
        <p14:creationId xmlns:p14="http://schemas.microsoft.com/office/powerpoint/2010/main" val="149615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C000"/>
                </a:solidFill>
                <a:latin typeface="Comic Sans MS" pitchFamily="66" charset="0"/>
              </a:rPr>
              <a:t>BioJava</a:t>
            </a:r>
            <a:r>
              <a:rPr lang="en-US" sz="3200" dirty="0">
                <a:solidFill>
                  <a:srgbClr val="FFC000"/>
                </a:solidFill>
                <a:latin typeface="Comic Sans MS" pitchFamily="66" charset="0"/>
              </a:rPr>
              <a:t>: 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5154" y="1410630"/>
            <a:ext cx="7315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latin typeface="Comic Sans MS" pitchFamily="66" charset="0"/>
              </a:rPr>
              <a:t> Introduced by Thomas Down and Matthew </a:t>
            </a:r>
            <a:r>
              <a:rPr lang="en-US" sz="2400" b="1" dirty="0" err="1">
                <a:solidFill>
                  <a:srgbClr val="FFC000"/>
                </a:solidFill>
                <a:latin typeface="Comic Sans MS" pitchFamily="66" charset="0"/>
              </a:rPr>
              <a:t>Pocock</a:t>
            </a:r>
            <a:r>
              <a:rPr lang="en-US" sz="2400" b="1" dirty="0">
                <a:solidFill>
                  <a:srgbClr val="FFC000"/>
                </a:solidFill>
                <a:latin typeface="Comic Sans MS" pitchFamily="66" charset="0"/>
              </a:rPr>
              <a:t> in 1999 as an API</a:t>
            </a:r>
          </a:p>
          <a:p>
            <a:pPr>
              <a:buFont typeface="Arial" pitchFamily="34" charset="0"/>
              <a:buChar char="•"/>
            </a:pPr>
            <a:endParaRPr lang="en-US" sz="2400" b="1" dirty="0">
              <a:solidFill>
                <a:srgbClr val="FFC000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latin typeface="Comic Sans MS" pitchFamily="66" charset="0"/>
              </a:rPr>
              <a:t> The </a:t>
            </a:r>
            <a:r>
              <a:rPr lang="en-US" sz="2400" b="1" dirty="0" err="1">
                <a:solidFill>
                  <a:srgbClr val="FFC000"/>
                </a:solidFill>
                <a:latin typeface="Comic Sans MS" pitchFamily="66" charset="0"/>
              </a:rPr>
              <a:t>BioJava</a:t>
            </a:r>
            <a:r>
              <a:rPr lang="en-US" sz="2400" b="1" dirty="0">
                <a:solidFill>
                  <a:srgbClr val="FFC000"/>
                </a:solidFill>
                <a:latin typeface="Comic Sans MS" pitchFamily="66" charset="0"/>
              </a:rPr>
              <a:t> Project is an open-source project dedicated to providing Java tools for processing biological data.</a:t>
            </a:r>
          </a:p>
          <a:p>
            <a:endParaRPr lang="en-US" sz="2400" b="1" dirty="0">
              <a:solidFill>
                <a:srgbClr val="FFC000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latin typeface="Comic Sans MS" pitchFamily="66" charset="0"/>
              </a:rPr>
              <a:t> The </a:t>
            </a:r>
            <a:r>
              <a:rPr lang="en-US" sz="2400" b="1" dirty="0" err="1">
                <a:solidFill>
                  <a:srgbClr val="FFC000"/>
                </a:solidFill>
                <a:latin typeface="Comic Sans MS" pitchFamily="66" charset="0"/>
              </a:rPr>
              <a:t>BioJava</a:t>
            </a:r>
            <a:r>
              <a:rPr lang="en-US" sz="2400" b="1" dirty="0">
                <a:solidFill>
                  <a:srgbClr val="FFC000"/>
                </a:solidFill>
                <a:latin typeface="Comic Sans MS" pitchFamily="66" charset="0"/>
              </a:rPr>
              <a:t> library is useful for automating those daily and tedious bioinformatics tasks.</a:t>
            </a:r>
          </a:p>
          <a:p>
            <a:endParaRPr lang="en-US" sz="2400" b="1" dirty="0">
              <a:solidFill>
                <a:srgbClr val="FFC000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latin typeface="Comic Sans MS" pitchFamily="66" charset="0"/>
              </a:rPr>
              <a:t>In October 2012,the first paper on </a:t>
            </a:r>
            <a:r>
              <a:rPr lang="en-US" sz="2400" b="1" dirty="0" err="1">
                <a:solidFill>
                  <a:srgbClr val="FFC000"/>
                </a:solidFill>
                <a:latin typeface="Comic Sans MS" pitchFamily="66" charset="0"/>
              </a:rPr>
              <a:t>Biojava</a:t>
            </a:r>
            <a:r>
              <a:rPr lang="en-US" sz="2400" b="1" dirty="0">
                <a:solidFill>
                  <a:srgbClr val="FFC000"/>
                </a:solidFill>
                <a:latin typeface="Comic Sans MS" pitchFamily="66" charset="0"/>
              </a:rPr>
              <a:t> was published.</a:t>
            </a:r>
          </a:p>
          <a:p>
            <a:endParaRPr lang="en-US" sz="2400" b="1" dirty="0">
              <a:solidFill>
                <a:srgbClr val="FFC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E34A-E4E6-4F8A-BACD-42374ADE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8882"/>
          </a:xfrm>
        </p:spPr>
        <p:txBody>
          <a:bodyPr/>
          <a:lstStyle/>
          <a:p>
            <a:r>
              <a:rPr lang="en-US" dirty="0"/>
              <a:t>Software application: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824EE-91D9-4493-93DB-90B20A72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41B52-BADC-42FB-9F21-F1002DDD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AE559-CE35-47F5-ABA7-696FE3538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6" t="5556" r="6666" b="5556"/>
          <a:stretch/>
        </p:blipFill>
        <p:spPr>
          <a:xfrm>
            <a:off x="484710" y="1371600"/>
            <a:ext cx="8174580" cy="503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3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C000"/>
                </a:solidFill>
                <a:latin typeface="Comic Sans MS" pitchFamily="66" charset="0"/>
              </a:rPr>
              <a:t>BioJava</a:t>
            </a:r>
            <a:r>
              <a:rPr lang="en-US" sz="3200" dirty="0">
                <a:solidFill>
                  <a:srgbClr val="FFC000"/>
                </a:solidFill>
                <a:latin typeface="Comic Sans MS" pitchFamily="66" charset="0"/>
              </a:rPr>
              <a:t>: Installation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1225689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mic Sans MS" pitchFamily="66" charset="0"/>
                <a:hlinkClick r:id="rId2"/>
              </a:rPr>
              <a:t>https://biojava.org/wiki/BioJava%3ADownload_4.2.0/</a:t>
            </a:r>
            <a:r>
              <a:rPr lang="en-US" sz="2400" b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None of these .jar files need to be unpacked for normal use – simply place them in a convenient directory.</a:t>
            </a:r>
          </a:p>
          <a:p>
            <a:pPr fontAlgn="base">
              <a:buFont typeface="Arial" pitchFamily="34" charset="0"/>
              <a:buChar char="•"/>
            </a:pPr>
            <a:endParaRPr lang="en-US" sz="2400" b="1" dirty="0">
              <a:solidFill>
                <a:srgbClr val="FFFF00"/>
              </a:solidFill>
              <a:latin typeface="Comic Sans MS" pitchFamily="66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It does not require installation but requires importing packages.</a:t>
            </a:r>
          </a:p>
          <a:p>
            <a:pPr fontAlgn="base"/>
            <a:endParaRPr lang="en-US" sz="2400" b="1" dirty="0">
              <a:solidFill>
                <a:srgbClr val="FFFF00"/>
              </a:solidFill>
              <a:latin typeface="Comic Sans MS" pitchFamily="66" charset="0"/>
            </a:endParaRPr>
          </a:p>
          <a:p>
            <a:pPr fontAlgn="base"/>
            <a:endParaRPr lang="en-US" sz="2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C000"/>
                </a:solidFill>
                <a:latin typeface="Comic Sans MS" pitchFamily="66" charset="0"/>
              </a:rPr>
              <a:t>BioJava:Uses</a:t>
            </a:r>
            <a:endParaRPr lang="en-US" sz="32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1F5-CB1A-486B-A2D1-196737163A44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05-94F0-43AD-8883-2ECD216FE29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1225689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FF00"/>
                </a:solidFill>
                <a:latin typeface="Comic Sans MS" pitchFamily="66" charset="0"/>
              </a:rPr>
              <a:t>Fundamental of accessing biological sequence data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FF00"/>
                </a:solidFill>
                <a:latin typeface="Comic Sans MS" pitchFamily="66" charset="0"/>
              </a:rPr>
              <a:t>manipulating sequences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FF00"/>
                </a:solidFill>
                <a:latin typeface="Comic Sans MS" pitchFamily="66" charset="0"/>
              </a:rPr>
              <a:t>Translation of any sequences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FF00"/>
                </a:solidFill>
                <a:latin typeface="Comic Sans MS" pitchFamily="66" charset="0"/>
              </a:rPr>
              <a:t>Perform basic operation on biological sequences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61743D-7267-48F6-AB37-087C53DACE4A}"/>
              </a:ext>
            </a:extLst>
          </p:cNvPr>
          <p:cNvSpPr txBox="1">
            <a:spLocks/>
          </p:cNvSpPr>
          <p:nvPr/>
        </p:nvSpPr>
        <p:spPr bwMode="auto">
          <a:xfrm>
            <a:off x="432816" y="358828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en-US" sz="3200" kern="0" dirty="0">
              <a:solidFill>
                <a:srgbClr val="FFC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67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1342</TotalTime>
  <Words>1371</Words>
  <Application>Microsoft Office PowerPoint</Application>
  <PresentationFormat>On-screen Show (4:3)</PresentationFormat>
  <Paragraphs>215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Adobe Garamond Pro</vt:lpstr>
      <vt:lpstr>Arial</vt:lpstr>
      <vt:lpstr>Calibri</vt:lpstr>
      <vt:lpstr>Century Gothic</vt:lpstr>
      <vt:lpstr>Comic Sans MS</vt:lpstr>
      <vt:lpstr>Courier</vt:lpstr>
      <vt:lpstr>Courier New</vt:lpstr>
      <vt:lpstr>Tahoma</vt:lpstr>
      <vt:lpstr>Times New Roman</vt:lpstr>
      <vt:lpstr>Wingdings</vt:lpstr>
      <vt:lpstr>Wingdings 3</vt:lpstr>
      <vt:lpstr>Ion</vt:lpstr>
      <vt:lpstr>BioJava</vt:lpstr>
      <vt:lpstr>CONTENTS</vt:lpstr>
      <vt:lpstr>PowerPoint Presentation</vt:lpstr>
      <vt:lpstr>PowerPoint Presentation</vt:lpstr>
      <vt:lpstr>List of Languages used in Bioinformatics</vt:lpstr>
      <vt:lpstr>BioJava: Introduction</vt:lpstr>
      <vt:lpstr>Software application:</vt:lpstr>
      <vt:lpstr>BioJava: Installation</vt:lpstr>
      <vt:lpstr>BioJava:Uses</vt:lpstr>
      <vt:lpstr>PowerPoint Presentation</vt:lpstr>
      <vt:lpstr>BioJava: Symbols </vt:lpstr>
      <vt:lpstr>Alphabet</vt:lpstr>
      <vt:lpstr>BioJava: Aplhabets Syntax</vt:lpstr>
      <vt:lpstr>SymbolList</vt:lpstr>
      <vt:lpstr>PowerPoint Presentation</vt:lpstr>
      <vt:lpstr>Sequence</vt:lpstr>
      <vt:lpstr>PowerPoint Presentation</vt:lpstr>
      <vt:lpstr>BioJava: Sequence Manipulation (Transcription)</vt:lpstr>
      <vt:lpstr>BioJava: Sequence Manipulation (Reverse Complement)</vt:lpstr>
      <vt:lpstr>BioJava: Translation (DNA to Protein)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L!v!nG De@tH</dc:creator>
  <cp:lastModifiedBy>LINO</cp:lastModifiedBy>
  <cp:revision>131</cp:revision>
  <dcterms:created xsi:type="dcterms:W3CDTF">2016-09-25T06:02:00Z</dcterms:created>
  <dcterms:modified xsi:type="dcterms:W3CDTF">2021-05-31T11:12:50Z</dcterms:modified>
</cp:coreProperties>
</file>