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372" r:id="rId10"/>
    <p:sldId id="329" r:id="rId11"/>
    <p:sldId id="266" r:id="rId12"/>
    <p:sldId id="373" r:id="rId13"/>
    <p:sldId id="267" r:id="rId14"/>
    <p:sldId id="263" r:id="rId15"/>
    <p:sldId id="264" r:id="rId16"/>
    <p:sldId id="265" r:id="rId17"/>
    <p:sldId id="294" r:id="rId18"/>
    <p:sldId id="332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5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6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1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8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89C0-6521-4924-A946-7606ADB23D29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BD4F-1844-4823-AA1C-3EB94A52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of-programming-paradigm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sic-concepts-of-object-oriented-programming-using-c/" TargetMode="External"/><Relationship Id="rId2" Type="http://schemas.openxmlformats.org/officeDocument/2006/relationships/hyperlink" Target="https://www.geeksforgeeks.org/introduction-of-programming-paradig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JAVA OOPS </a:t>
            </a:r>
            <a:r>
              <a:rPr lang="en-IN" b="1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277885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F1905269-6E87-4890-92E8-2FD26DA0F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he-IL" dirty="0"/>
              <a:t>JVM</a:t>
            </a:r>
          </a:p>
        </p:txBody>
      </p:sp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B3853F71-7B78-4768-B396-D1FEB6C97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he-IL" dirty="0"/>
              <a:t>JVM stands for</a:t>
            </a:r>
            <a:br>
              <a:rPr lang="en-US" altLang="he-IL" dirty="0"/>
            </a:br>
            <a:r>
              <a:rPr lang="en-US" altLang="he-IL" dirty="0"/>
              <a:t>       </a:t>
            </a:r>
            <a:r>
              <a:rPr lang="en-US" altLang="he-IL" sz="4000" b="1" dirty="0"/>
              <a:t>J</a:t>
            </a:r>
            <a:r>
              <a:rPr lang="en-US" altLang="he-IL" sz="4000" dirty="0"/>
              <a:t>ava</a:t>
            </a:r>
            <a:r>
              <a:rPr lang="en-US" altLang="he-IL" sz="4000" b="1" dirty="0"/>
              <a:t> V</a:t>
            </a:r>
            <a:r>
              <a:rPr lang="en-US" altLang="he-IL" sz="4000" dirty="0"/>
              <a:t>irtual</a:t>
            </a:r>
            <a:r>
              <a:rPr lang="en-US" altLang="he-IL" sz="4000" b="1" dirty="0"/>
              <a:t> M</a:t>
            </a:r>
            <a:r>
              <a:rPr lang="en-US" altLang="he-IL" sz="4000" dirty="0"/>
              <a:t>achine</a:t>
            </a:r>
          </a:p>
          <a:p>
            <a:endParaRPr lang="en-US" altLang="he-IL" sz="4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97" y="21203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Basics of Java: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1. Variables or Data Members of class:</a:t>
            </a:r>
            <a:br>
              <a:rPr lang="en-IN" dirty="0"/>
            </a:br>
            <a:r>
              <a:rPr lang="en-IN" dirty="0"/>
              <a:t>	Used to store data or values.</a:t>
            </a:r>
            <a:br>
              <a:rPr lang="en-IN" dirty="0"/>
            </a:br>
            <a:r>
              <a:rPr lang="en-IN" b="1" dirty="0"/>
              <a:t>2. Datatypes:</a:t>
            </a:r>
            <a:br>
              <a:rPr lang="en-IN" b="1" dirty="0"/>
            </a:br>
            <a:r>
              <a:rPr lang="en-IN" b="1" dirty="0"/>
              <a:t>	Depending on data or values datatypes where given</a:t>
            </a:r>
            <a:br>
              <a:rPr lang="en-IN" b="1" dirty="0"/>
            </a:br>
            <a:r>
              <a:rPr lang="en-IN" b="1" dirty="0"/>
              <a:t>E.g. For integer data or values datatype </a:t>
            </a:r>
            <a:r>
              <a:rPr lang="en-IN" b="1" dirty="0" err="1"/>
              <a:t>int</a:t>
            </a:r>
            <a:r>
              <a:rPr lang="en-IN" b="1" dirty="0"/>
              <a:t> is used</a:t>
            </a:r>
          </a:p>
        </p:txBody>
      </p:sp>
    </p:spTree>
    <p:extLst>
      <p:ext uri="{BB962C8B-B14F-4D97-AF65-F5344CB8AC3E}">
        <p14:creationId xmlns:p14="http://schemas.microsoft.com/office/powerpoint/2010/main" val="210465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E315CD4-96D6-4AFB-9EBB-DF612C676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914400"/>
          </a:xfrm>
        </p:spPr>
        <p:txBody>
          <a:bodyPr/>
          <a:lstStyle/>
          <a:p>
            <a:r>
              <a:rPr lang="en-US" altLang="he-IL"/>
              <a:t>Primitive types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99FABC39-FB34-4366-A3F1-5F2D598A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r>
              <a:rPr lang="en-US" altLang="he-IL"/>
              <a:t>int 		4 bytes</a:t>
            </a:r>
          </a:p>
          <a:p>
            <a:r>
              <a:rPr lang="en-US" altLang="he-IL"/>
              <a:t>short 	2 bytes</a:t>
            </a:r>
          </a:p>
          <a:p>
            <a:r>
              <a:rPr lang="en-US" altLang="he-IL"/>
              <a:t>long	8 bytes</a:t>
            </a:r>
          </a:p>
          <a:p>
            <a:r>
              <a:rPr lang="en-US" altLang="he-IL"/>
              <a:t>byte	1 byte</a:t>
            </a:r>
          </a:p>
          <a:p>
            <a:r>
              <a:rPr lang="en-US" altLang="he-IL"/>
              <a:t>float	4 bytes</a:t>
            </a:r>
          </a:p>
          <a:p>
            <a:r>
              <a:rPr lang="en-US" altLang="he-IL"/>
              <a:t>double	8 bytes</a:t>
            </a:r>
          </a:p>
          <a:p>
            <a:r>
              <a:rPr lang="en-US" altLang="he-IL"/>
              <a:t>char	Unicode encoding (2  bytes) </a:t>
            </a:r>
          </a:p>
          <a:p>
            <a:r>
              <a:rPr lang="en-US" altLang="he-IL"/>
              <a:t>boolean {true,false}   </a:t>
            </a:r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631BC553-533A-4240-A11A-9E0DFCD7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95601"/>
            <a:ext cx="27432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r>
              <a:rPr lang="en-US" altLang="he-IL" sz="3600" i="1"/>
              <a:t>Behaviors is exactly as in C++</a:t>
            </a:r>
          </a:p>
        </p:txBody>
      </p:sp>
      <p:sp>
        <p:nvSpPr>
          <p:cNvPr id="32773" name="AutoShape 6">
            <a:extLst>
              <a:ext uri="{FF2B5EF4-FFF2-40B4-BE49-F238E27FC236}">
                <a16:creationId xmlns:a16="http://schemas.microsoft.com/office/drawing/2014/main" id="{F6FA4FE1-AEA3-4C30-B8DD-FE3B2D4B72AB}"/>
              </a:ext>
            </a:extLst>
          </p:cNvPr>
          <p:cNvSpPr>
            <a:spLocks/>
          </p:cNvSpPr>
          <p:nvPr/>
        </p:nvSpPr>
        <p:spPr bwMode="auto">
          <a:xfrm>
            <a:off x="5486400" y="2209800"/>
            <a:ext cx="685800" cy="3048000"/>
          </a:xfrm>
          <a:prstGeom prst="rightBrace">
            <a:avLst>
              <a:gd name="adj1" fmla="val 3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Text Box 7">
            <a:extLst>
              <a:ext uri="{FF2B5EF4-FFF2-40B4-BE49-F238E27FC236}">
                <a16:creationId xmlns:a16="http://schemas.microsoft.com/office/drawing/2014/main" id="{2749BDA6-8213-4196-B6B4-33D2AD56D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713" y="5641976"/>
            <a:ext cx="1504950" cy="1095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r>
              <a:rPr lang="en-US" altLang="he-IL" sz="1600" b="1" i="1" u="sng"/>
              <a:t>Note:</a:t>
            </a:r>
          </a:p>
          <a:p>
            <a:r>
              <a:rPr lang="en-US" altLang="he-IL" sz="1600" i="1"/>
              <a:t>Primitive type</a:t>
            </a:r>
          </a:p>
          <a:p>
            <a:r>
              <a:rPr lang="en-US" altLang="he-IL" sz="1600" i="1"/>
              <a:t>always begin</a:t>
            </a:r>
          </a:p>
          <a:p>
            <a:r>
              <a:rPr lang="en-US" altLang="he-IL" sz="1600" i="1"/>
              <a:t>with lower-case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75" t="28196" r="43307" b="40933"/>
          <a:stretch/>
        </p:blipFill>
        <p:spPr>
          <a:xfrm>
            <a:off x="662152" y="561375"/>
            <a:ext cx="10352690" cy="54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2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413" y="476383"/>
            <a:ext cx="10026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Packages In Java</a:t>
            </a:r>
          </a:p>
          <a:p>
            <a:r>
              <a:rPr lang="en-US" sz="2400" dirty="0"/>
              <a:t>Package in Java is a mechanism to encapsulate a group of classes, sub packages and interfaces. </a:t>
            </a:r>
          </a:p>
          <a:p>
            <a:endParaRPr lang="en-US" sz="2400" dirty="0"/>
          </a:p>
          <a:p>
            <a:r>
              <a:rPr lang="en-IN" sz="2400" dirty="0"/>
              <a:t>Example :</a:t>
            </a:r>
          </a:p>
          <a:p>
            <a:r>
              <a:rPr lang="en-US" sz="2400" dirty="0"/>
              <a:t>// import all the classes from </a:t>
            </a:r>
            <a:r>
              <a:rPr lang="en-US" sz="2400" dirty="0" err="1"/>
              <a:t>util</a:t>
            </a:r>
            <a:r>
              <a:rPr lang="en-US" sz="2400" dirty="0"/>
              <a:t> package</a:t>
            </a:r>
            <a:endParaRPr lang="en-IN" sz="2400" dirty="0"/>
          </a:p>
          <a:p>
            <a:r>
              <a:rPr lang="en-IN" sz="2400" dirty="0"/>
              <a:t>import </a:t>
            </a:r>
            <a:r>
              <a:rPr lang="en-IN" sz="2400" dirty="0" err="1"/>
              <a:t>java.util</a:t>
            </a:r>
            <a:r>
              <a:rPr lang="en-IN" sz="2400" dirty="0"/>
              <a:t>.*;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0732" t="15773" r="36954" b="42188"/>
          <a:stretch/>
        </p:blipFill>
        <p:spPr>
          <a:xfrm>
            <a:off x="1674979" y="3254188"/>
            <a:ext cx="6039614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75" y="19101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900" b="1" dirty="0"/>
              <a:t>In-Built Packages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1. </a:t>
            </a:r>
            <a:r>
              <a:rPr lang="en-US" sz="4000" b="1" i="0" dirty="0">
                <a:effectLst/>
                <a:latin typeface="Roboto"/>
              </a:rPr>
              <a:t>java.io: </a:t>
            </a:r>
            <a:r>
              <a:rPr lang="en-US" sz="4000" b="0" i="0" dirty="0">
                <a:effectLst/>
                <a:latin typeface="Roboto"/>
              </a:rPr>
              <a:t>Contains classed for supporting input / output operations.</a:t>
            </a:r>
            <a:br>
              <a:rPr lang="en-US" sz="4000" dirty="0"/>
            </a:br>
            <a:r>
              <a:rPr lang="en-US" sz="4000" dirty="0"/>
              <a:t>2.</a:t>
            </a:r>
            <a:r>
              <a:rPr lang="en-US" sz="4000" b="1" dirty="0">
                <a:latin typeface="Roboto"/>
              </a:rPr>
              <a:t> </a:t>
            </a:r>
            <a:r>
              <a:rPr lang="en-US" sz="4000" b="1" i="0" dirty="0" err="1">
                <a:effectLst/>
                <a:latin typeface="Roboto"/>
              </a:rPr>
              <a:t>java.util</a:t>
            </a:r>
            <a:r>
              <a:rPr lang="en-US" sz="4000" b="1" i="0" dirty="0">
                <a:effectLst/>
                <a:latin typeface="Roboto"/>
              </a:rPr>
              <a:t>: </a:t>
            </a:r>
            <a:r>
              <a:rPr lang="en-US" sz="4000" b="0" i="0" dirty="0">
                <a:effectLst/>
                <a:latin typeface="Roboto"/>
              </a:rPr>
              <a:t>Contains utility classes which implement data structures like Linked List, Dictionary and support ; for Date / Time operations or Scanner class.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534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33" y="858486"/>
            <a:ext cx="1060862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Classes/Objects</a:t>
            </a:r>
          </a:p>
          <a:p>
            <a:endParaRPr lang="en-IN" sz="32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/>
              <a:t>Everything in Java is associated with classes and objects, along with its attributes and methods. For example: in real life, a car is an object. The car has </a:t>
            </a:r>
            <a:r>
              <a:rPr lang="en-US" sz="2400" b="1" dirty="0"/>
              <a:t>attributes</a:t>
            </a:r>
            <a:r>
              <a:rPr lang="en-US" sz="2400" dirty="0"/>
              <a:t>, such as weight and color, and </a:t>
            </a:r>
            <a:r>
              <a:rPr lang="en-US" sz="2400" b="1" dirty="0"/>
              <a:t>methods</a:t>
            </a:r>
            <a:r>
              <a:rPr lang="en-US" sz="2400" dirty="0"/>
              <a:t>, such as drive and brake.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Class or Define a Class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create a class, use the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keyword class: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MyClass.java (Save file named as .java)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//Create a class called "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MyClass</a:t>
            </a:r>
            <a:r>
              <a:rPr lang="en-US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public class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MyClass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{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  <a:endParaRPr lang="en-IN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E7C5318-3FED-4729-BB61-E1E32C729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r>
              <a:rPr lang="en-US" altLang="he-IL"/>
              <a:t>Access Control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50520C5-3C2D-4B5E-B2A6-41E39F6A8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4724400"/>
          </a:xfrm>
        </p:spPr>
        <p:txBody>
          <a:bodyPr/>
          <a:lstStyle/>
          <a:p>
            <a:r>
              <a:rPr lang="en-US" altLang="he-IL" b="1" i="1" dirty="0"/>
              <a:t>public</a:t>
            </a:r>
            <a:r>
              <a:rPr lang="en-US" altLang="he-IL" b="1" dirty="0"/>
              <a:t> </a:t>
            </a:r>
            <a:r>
              <a:rPr lang="en-US" altLang="he-IL" dirty="0"/>
              <a:t>member (function/data) </a:t>
            </a:r>
          </a:p>
          <a:p>
            <a:pPr lvl="1"/>
            <a:r>
              <a:rPr lang="en-US" altLang="he-IL" dirty="0"/>
              <a:t>Can be called/modified/ instantiated from outside.</a:t>
            </a:r>
          </a:p>
          <a:p>
            <a:r>
              <a:rPr lang="en-US" altLang="he-IL" b="1" i="1" dirty="0"/>
              <a:t>protected</a:t>
            </a:r>
          </a:p>
          <a:p>
            <a:pPr lvl="1"/>
            <a:r>
              <a:rPr lang="en-US" altLang="he-IL" dirty="0"/>
              <a:t>Can be called/modified from derived classes</a:t>
            </a:r>
          </a:p>
          <a:p>
            <a:r>
              <a:rPr lang="en-US" altLang="he-IL" b="1" i="1" dirty="0"/>
              <a:t>private</a:t>
            </a:r>
          </a:p>
          <a:p>
            <a:pPr lvl="1"/>
            <a:r>
              <a:rPr lang="en-US" altLang="he-IL" dirty="0"/>
              <a:t>Can be called/modified only from the current class</a:t>
            </a:r>
            <a:endParaRPr lang="en-US" altLang="he-IL" b="1" dirty="0"/>
          </a:p>
          <a:p>
            <a:r>
              <a:rPr lang="en-US" altLang="he-IL" b="1" i="1" dirty="0"/>
              <a:t>default ( if no access modifier stated )</a:t>
            </a:r>
          </a:p>
          <a:p>
            <a:pPr lvl="1"/>
            <a:r>
              <a:rPr lang="en-US" altLang="he-IL" dirty="0"/>
              <a:t>Can be called/modified/instantiated from the same package.</a:t>
            </a:r>
            <a:endParaRPr lang="en-US" altLang="he-IL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84BD4564-6176-4908-9BA0-06F9C74B3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Hello World</a:t>
            </a:r>
          </a:p>
        </p:txBody>
      </p:sp>
      <p:sp>
        <p:nvSpPr>
          <p:cNvPr id="36867" name="Text Box 1028">
            <a:extLst>
              <a:ext uri="{FF2B5EF4-FFF2-40B4-BE49-F238E27FC236}">
                <a16:creationId xmlns:a16="http://schemas.microsoft.com/office/drawing/2014/main" id="{CC70FCA1-D8BA-4F20-93D3-80DB79E8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81534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r>
              <a:rPr lang="en-US" altLang="he-IL" sz="2000" b="1" dirty="0">
                <a:latin typeface="Courier New" panose="02070309020205020404" pitchFamily="49" charset="0"/>
              </a:rPr>
              <a:t>import java.io.*;</a:t>
            </a:r>
          </a:p>
          <a:p>
            <a:r>
              <a:rPr lang="en-US" altLang="he-IL" sz="2000" b="1" dirty="0">
                <a:latin typeface="Courier New" panose="02070309020205020404" pitchFamily="49" charset="0"/>
              </a:rPr>
              <a:t>class Hello {</a:t>
            </a:r>
          </a:p>
          <a:p>
            <a:r>
              <a:rPr lang="en-US" altLang="he-IL" sz="2000" b="1" dirty="0">
                <a:latin typeface="Courier New" panose="02070309020205020404" pitchFamily="49" charset="0"/>
              </a:rPr>
              <a:t>	public static void main(String[] </a:t>
            </a:r>
            <a:r>
              <a:rPr lang="en-US" altLang="he-IL" sz="2000" b="1" dirty="0" err="1">
                <a:latin typeface="Courier New" panose="02070309020205020404" pitchFamily="49" charset="0"/>
              </a:rPr>
              <a:t>args</a:t>
            </a:r>
            <a:r>
              <a:rPr lang="en-US" altLang="he-IL" sz="2000" b="1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he-IL" sz="2000" b="1" dirty="0">
                <a:latin typeface="Courier New" panose="02070309020205020404" pitchFamily="49" charset="0"/>
              </a:rPr>
              <a:t>		</a:t>
            </a:r>
            <a:r>
              <a:rPr lang="en-US" altLang="he-IL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he-IL" sz="2000" b="1" dirty="0">
                <a:latin typeface="Courier New" panose="02070309020205020404" pitchFamily="49" charset="0"/>
              </a:rPr>
              <a:t>(“Hello World !!!”); 	}</a:t>
            </a:r>
          </a:p>
          <a:p>
            <a:r>
              <a:rPr lang="en-US" altLang="he-IL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8" name="Text Box 1029">
            <a:extLst>
              <a:ext uri="{FF2B5EF4-FFF2-40B4-BE49-F238E27FC236}">
                <a16:creationId xmlns:a16="http://schemas.microsoft.com/office/drawing/2014/main" id="{D0EA651F-7D1C-4B90-A200-73D6332F5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641475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r>
              <a:rPr lang="en-US" altLang="he-IL"/>
              <a:t>Hello.java</a:t>
            </a:r>
          </a:p>
        </p:txBody>
      </p:sp>
      <p:sp>
        <p:nvSpPr>
          <p:cNvPr id="36869" name="Text Box 1030">
            <a:extLst>
              <a:ext uri="{FF2B5EF4-FFF2-40B4-BE49-F238E27FC236}">
                <a16:creationId xmlns:a16="http://schemas.microsoft.com/office/drawing/2014/main" id="{C75439DD-0D79-4156-921D-7B4F1DF41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4384676"/>
            <a:ext cx="2606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r>
              <a:rPr lang="en-US" altLang="he-IL"/>
              <a:t>C:\javac Hello.java</a:t>
            </a:r>
          </a:p>
          <a:p>
            <a:endParaRPr lang="en-US" altLang="he-IL"/>
          </a:p>
          <a:p>
            <a:r>
              <a:rPr lang="en-US" altLang="he-IL"/>
              <a:t>C:\java Hello</a:t>
            </a:r>
          </a:p>
        </p:txBody>
      </p:sp>
      <p:sp>
        <p:nvSpPr>
          <p:cNvPr id="36870" name="Text Box 1031">
            <a:extLst>
              <a:ext uri="{FF2B5EF4-FFF2-40B4-BE49-F238E27FC236}">
                <a16:creationId xmlns:a16="http://schemas.microsoft.com/office/drawing/2014/main" id="{2E55F99D-D676-4854-B057-11F025816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182" y="4343401"/>
            <a:ext cx="44180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r"/>
            <a:r>
              <a:rPr lang="en-US" altLang="en-US" i="1"/>
              <a:t>( </a:t>
            </a:r>
            <a:r>
              <a:rPr lang="en-US" altLang="he-IL" i="1"/>
              <a:t>compilation creates Hello.class )</a:t>
            </a:r>
          </a:p>
          <a:p>
            <a:pPr algn="r"/>
            <a:endParaRPr lang="en-US" altLang="he-IL" i="1"/>
          </a:p>
          <a:p>
            <a:pPr algn="r"/>
            <a:r>
              <a:rPr lang="en-US" altLang="he-IL" i="1"/>
              <a:t>(Execution on the local JVM)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C9FF6DC-0199-4E89-8B21-9D814C67E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Compiling/running first java program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F22F83E-E29B-4F2B-A2C4-09D33C81E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/>
              <a:t>Create source code file (call it for example MyFirstProgram.java).</a:t>
            </a:r>
          </a:p>
          <a:p>
            <a:r>
              <a:rPr lang="en-US" altLang="en-US" sz="3200"/>
              <a:t>To compile:</a:t>
            </a:r>
          </a:p>
          <a:p>
            <a:pPr lvl="1">
              <a:buFontTx/>
              <a:buNone/>
            </a:pPr>
            <a:r>
              <a:rPr lang="en-US" altLang="en-US" sz="3200"/>
              <a:t>prompt &gt;&gt; javac MyFirstProgram.java</a:t>
            </a:r>
          </a:p>
          <a:p>
            <a:r>
              <a:rPr lang="en-US" altLang="en-US" sz="3200"/>
              <a:t>This produces byte code file named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/>
              <a:t>    MyFirstProgram.class</a:t>
            </a:r>
          </a:p>
          <a:p>
            <a:r>
              <a:rPr lang="en-US" altLang="en-US" sz="3200"/>
              <a:t>To run: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/>
              <a:t>    prompt &gt;&gt; java MyFirstProgram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841" y="483164"/>
            <a:ext cx="110253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Roboto"/>
              </a:rPr>
              <a:t>Procedural Programming: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EC4E20"/>
                </a:solidFill>
                <a:effectLst/>
                <a:latin typeface="Roboto"/>
                <a:hlinkClick r:id="rId2"/>
              </a:rPr>
              <a:t>Procedural Programming</a:t>
            </a:r>
            <a:r>
              <a:rPr lang="en-US" sz="2800" b="0" i="0" dirty="0">
                <a:effectLst/>
                <a:latin typeface="Roboto"/>
              </a:rPr>
              <a:t> can be defined as a programming model which is derived from structured programming, based upon the concept of calling procedure.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There is </a:t>
            </a:r>
            <a:r>
              <a:rPr lang="en-US" sz="2800" b="1" i="0" dirty="0">
                <a:effectLst/>
                <a:latin typeface="Roboto"/>
              </a:rPr>
              <a:t>no access specifier</a:t>
            </a:r>
            <a:r>
              <a:rPr lang="en-US" sz="2800" b="0" i="0" dirty="0">
                <a:effectLst/>
                <a:latin typeface="Roboto"/>
              </a:rPr>
              <a:t> in procedural programming </a:t>
            </a:r>
            <a:r>
              <a:rPr lang="en-US" sz="2800" b="0" i="0" dirty="0" err="1">
                <a:effectLst/>
                <a:latin typeface="Roboto"/>
              </a:rPr>
              <a:t>i.e</a:t>
            </a:r>
            <a:r>
              <a:rPr lang="en-US" sz="2800" b="0" i="0" dirty="0">
                <a:effectLst/>
                <a:latin typeface="Roboto"/>
              </a:rPr>
              <a:t> Visibility mode.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i="0" dirty="0">
                <a:effectLst/>
                <a:latin typeface="Roboto"/>
              </a:rPr>
              <a:t>Adding new data and function is not easy</a:t>
            </a:r>
            <a:r>
              <a:rPr lang="en-US" sz="2800" b="0" i="0" dirty="0">
                <a:effectLst/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Procedural programming does not have any proper way for hiding data so it is </a:t>
            </a:r>
            <a:r>
              <a:rPr lang="en-US" sz="2800" b="1" i="1" dirty="0">
                <a:effectLst/>
                <a:latin typeface="Roboto"/>
              </a:rPr>
              <a:t>less secure</a:t>
            </a:r>
            <a:r>
              <a:rPr lang="en-US" sz="2800" b="0" i="0" dirty="0">
                <a:effectLst/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Roboto"/>
              </a:rPr>
              <a:t>Examples: C, FORTRAN, Pascal, Basic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7716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A1C1-2EAE-4BC0-BF6E-B866845A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Java Methods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04C1-D988-463F-9078-C2F15A6C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A method is a block of code that performs a specific task.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Suppose you need to create a program to create a circle and color it. You can create two methods to solve this problem: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a method to draw the circle</a:t>
            </a:r>
          </a:p>
          <a:p>
            <a:pPr lvl="1"/>
            <a:r>
              <a:rPr lang="en-US" b="0" i="0" dirty="0">
                <a:effectLst/>
                <a:latin typeface="euclid_circular_a"/>
              </a:rPr>
              <a:t>a method to color the circle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Java, there are two types of methods:</a:t>
            </a:r>
          </a:p>
          <a:p>
            <a:pPr lvl="1"/>
            <a:r>
              <a:rPr lang="en-US" b="1" i="0" dirty="0">
                <a:effectLst/>
                <a:latin typeface="euclid_circular_a"/>
              </a:rPr>
              <a:t>User-defined Methods</a:t>
            </a:r>
            <a:r>
              <a:rPr lang="en-US" b="0" i="0" dirty="0">
                <a:effectLst/>
                <a:latin typeface="euclid_circular_a"/>
              </a:rPr>
              <a:t>: We can create our own method based on our requirements.</a:t>
            </a:r>
          </a:p>
          <a:p>
            <a:pPr lvl="1"/>
            <a:r>
              <a:rPr lang="en-US" b="1" i="0" dirty="0">
                <a:effectLst/>
                <a:latin typeface="euclid_circular_a"/>
              </a:rPr>
              <a:t>Standard Library Methods</a:t>
            </a:r>
            <a:r>
              <a:rPr lang="en-US" b="0" i="0" dirty="0">
                <a:effectLst/>
                <a:latin typeface="euclid_circular_a"/>
              </a:rPr>
              <a:t>: These are built-in methods in Java that are available to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46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DA0B-33FE-418A-93CB-9B72E143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14B4-5D42-4562-AAD4-086840F7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Java Method</a:t>
            </a:r>
          </a:p>
          <a:p>
            <a:r>
              <a:rPr lang="en-US" dirty="0"/>
              <a:t>The syntax to declare a method is:</a:t>
            </a:r>
          </a:p>
          <a:p>
            <a:pPr marL="457200" lvl="1" indent="0">
              <a:buNone/>
            </a:pPr>
            <a:r>
              <a:rPr lang="en-US" dirty="0" err="1"/>
              <a:t>Access_specifier</a:t>
            </a:r>
            <a:r>
              <a:rPr lang="en-US" dirty="0"/>
              <a:t> 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methodName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// method body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7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E9CA-85E2-46A1-9408-C4522A93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27" y="92279"/>
            <a:ext cx="10515600" cy="734343"/>
          </a:xfrm>
        </p:spPr>
        <p:txBody>
          <a:bodyPr/>
          <a:lstStyle/>
          <a:p>
            <a:r>
              <a:rPr lang="en-IN" dirty="0"/>
              <a:t>Example 1: Java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E909-00B8-4912-8B73-115D46C4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266" y="826622"/>
            <a:ext cx="699711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Main {</a:t>
            </a:r>
          </a:p>
          <a:p>
            <a:pPr marL="0" indent="0">
              <a:buNone/>
            </a:pPr>
            <a:r>
              <a:rPr lang="en-IN" sz="1600" dirty="0"/>
              <a:t>  // create a method</a:t>
            </a:r>
          </a:p>
          <a:p>
            <a:pPr marL="0" indent="0">
              <a:buNone/>
            </a:pPr>
            <a:r>
              <a:rPr lang="en-IN" sz="1600" dirty="0"/>
              <a:t>  public int </a:t>
            </a:r>
            <a:r>
              <a:rPr lang="en-IN" sz="1600" dirty="0" err="1"/>
              <a:t>addNumbers</a:t>
            </a:r>
            <a:r>
              <a:rPr lang="en-IN" sz="1600" dirty="0"/>
              <a:t>(int a, int b) {</a:t>
            </a:r>
          </a:p>
          <a:p>
            <a:pPr marL="0" indent="0">
              <a:buNone/>
            </a:pPr>
            <a:r>
              <a:rPr lang="en-IN" sz="1600" dirty="0"/>
              <a:t>    int sum = a + b;</a:t>
            </a:r>
          </a:p>
          <a:p>
            <a:pPr marL="0" indent="0">
              <a:buNone/>
            </a:pPr>
            <a:r>
              <a:rPr lang="en-IN" sz="1600" dirty="0"/>
              <a:t>    // return value</a:t>
            </a:r>
          </a:p>
          <a:p>
            <a:pPr marL="0" indent="0">
              <a:buNone/>
            </a:pPr>
            <a:r>
              <a:rPr lang="en-IN" sz="1600" dirty="0"/>
              <a:t>    return sum;</a:t>
            </a:r>
          </a:p>
          <a:p>
            <a:pPr marL="0" indent="0">
              <a:buNone/>
            </a:pPr>
            <a:r>
              <a:rPr lang="en-IN" sz="1600" dirty="0"/>
              <a:t>  }</a:t>
            </a:r>
          </a:p>
          <a:p>
            <a:pPr marL="0" indent="0">
              <a:buNone/>
            </a:pPr>
            <a:r>
              <a:rPr lang="en-IN" sz="1600" dirty="0"/>
              <a:t>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pPr marL="0" indent="0">
              <a:buNone/>
            </a:pPr>
            <a:r>
              <a:rPr lang="en-IN" sz="1600" dirty="0"/>
              <a:t>     int num1 = 25;</a:t>
            </a:r>
          </a:p>
          <a:p>
            <a:pPr marL="0" indent="0">
              <a:buNone/>
            </a:pPr>
            <a:r>
              <a:rPr lang="en-IN" sz="1600" dirty="0"/>
              <a:t>    int num2 = 15;</a:t>
            </a:r>
          </a:p>
          <a:p>
            <a:pPr marL="0" indent="0">
              <a:buNone/>
            </a:pPr>
            <a:r>
              <a:rPr lang="en-IN" sz="1600" dirty="0"/>
              <a:t>// create an object of Main</a:t>
            </a:r>
          </a:p>
          <a:p>
            <a:pPr marL="0" indent="0">
              <a:buNone/>
            </a:pPr>
            <a:r>
              <a:rPr lang="en-IN" sz="1600" dirty="0"/>
              <a:t>    Main </a:t>
            </a:r>
            <a:r>
              <a:rPr lang="en-IN" sz="1600" dirty="0" err="1"/>
              <a:t>obj</a:t>
            </a:r>
            <a:r>
              <a:rPr lang="en-IN" sz="1600" dirty="0"/>
              <a:t> = new Main();</a:t>
            </a:r>
          </a:p>
          <a:p>
            <a:pPr marL="0" indent="0">
              <a:buNone/>
            </a:pPr>
            <a:r>
              <a:rPr lang="en-IN" sz="1600" dirty="0"/>
              <a:t>    // calling method</a:t>
            </a:r>
          </a:p>
          <a:p>
            <a:pPr marL="0" indent="0">
              <a:buNone/>
            </a:pPr>
            <a:r>
              <a:rPr lang="en-IN" sz="1600" dirty="0"/>
              <a:t>    int result = </a:t>
            </a:r>
            <a:r>
              <a:rPr lang="en-IN" sz="1600" dirty="0" err="1"/>
              <a:t>obj.addNumbers</a:t>
            </a:r>
            <a:r>
              <a:rPr lang="en-IN" sz="1600" dirty="0"/>
              <a:t>(num1, num2);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System.out.println</a:t>
            </a:r>
            <a:r>
              <a:rPr lang="en-IN" sz="1600" dirty="0"/>
              <a:t>("Sum is: " + result);</a:t>
            </a:r>
          </a:p>
          <a:p>
            <a:pPr marL="0" indent="0">
              <a:buNone/>
            </a:pPr>
            <a:r>
              <a:rPr lang="en-IN" sz="1600" dirty="0"/>
              <a:t>  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67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4DD-2128-4002-939E-CAFF478A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0742-FFBA-44BA-9C09-75E1C035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program to find area of a square by creating without function</a:t>
            </a:r>
          </a:p>
          <a:p>
            <a:pPr marL="0" indent="0">
              <a:buNone/>
            </a:pPr>
            <a:r>
              <a:rPr lang="en-US" dirty="0"/>
              <a:t>Write program to find area of a square by creating function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15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B3F4E7-9867-48BB-A641-33D6AAA98514}"/>
              </a:ext>
            </a:extLst>
          </p:cNvPr>
          <p:cNvSpPr txBox="1"/>
          <p:nvPr/>
        </p:nvSpPr>
        <p:spPr>
          <a:xfrm>
            <a:off x="610299" y="401915"/>
            <a:ext cx="11251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Java User Input(Scanner Class)</a:t>
            </a:r>
          </a:p>
          <a:p>
            <a:endParaRPr lang="en-US" sz="2400" dirty="0"/>
          </a:p>
          <a:p>
            <a:r>
              <a:rPr lang="en-US" sz="2400" dirty="0"/>
              <a:t>The Scanner class is used to get user input, and it is found in the </a:t>
            </a:r>
            <a:r>
              <a:rPr lang="en-US" sz="2400" dirty="0" err="1"/>
              <a:t>java.util</a:t>
            </a:r>
            <a:r>
              <a:rPr lang="en-US" sz="2400" dirty="0"/>
              <a:t> package.</a:t>
            </a:r>
          </a:p>
          <a:p>
            <a:endParaRPr lang="en-US" sz="2400" dirty="0"/>
          </a:p>
          <a:p>
            <a:r>
              <a:rPr lang="en-US" sz="2400" dirty="0"/>
              <a:t>To use the Scanner class, create an object of the class and use any of the available methods found in the Scanner class documentation. 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9F8FE-BA86-4FD2-9BF0-053773864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6" t="27034" r="48188" b="36514"/>
          <a:stretch/>
        </p:blipFill>
        <p:spPr>
          <a:xfrm>
            <a:off x="1258348" y="2659310"/>
            <a:ext cx="7365535" cy="38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4811-0FBD-4D9B-AE04-50AC94D6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E210-40D0-476B-AFFA-13F8798D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  // Import the Scanner class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Main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Scanner </a:t>
            </a:r>
            <a:r>
              <a:rPr lang="en-IN" dirty="0" err="1"/>
              <a:t>myObj</a:t>
            </a:r>
            <a:r>
              <a:rPr lang="en-IN" dirty="0"/>
              <a:t> = new Scanner(System.in);  // Create a Scanner object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("Enter username");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String </a:t>
            </a:r>
            <a:r>
              <a:rPr lang="en-IN" dirty="0" err="1"/>
              <a:t>userName</a:t>
            </a:r>
            <a:r>
              <a:rPr lang="en-IN" dirty="0"/>
              <a:t> = </a:t>
            </a:r>
            <a:r>
              <a:rPr lang="en-IN" dirty="0" err="1"/>
              <a:t>myObj.nextLine</a:t>
            </a:r>
            <a:r>
              <a:rPr lang="en-IN" dirty="0"/>
              <a:t>();  // Read user input</a:t>
            </a:r>
          </a:p>
          <a:p>
            <a:pPr marL="0" indent="0">
              <a:buNone/>
            </a:pPr>
            <a:r>
              <a:rPr lang="en-IN" dirty="0"/>
              <a:t>Float f=</a:t>
            </a:r>
            <a:r>
              <a:rPr lang="en-IN" dirty="0" err="1"/>
              <a:t>myObj.nextFloat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("Username is: " + </a:t>
            </a:r>
            <a:r>
              <a:rPr lang="en-IN" dirty="0" err="1"/>
              <a:t>userName</a:t>
            </a:r>
            <a:r>
              <a:rPr lang="en-IN" dirty="0"/>
              <a:t>);  // Output user input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107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4079-3178-4516-8D94-B7B8893E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4204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841" y="483164"/>
            <a:ext cx="1102535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0" dirty="0">
                <a:effectLst/>
                <a:latin typeface="Roboto"/>
              </a:rPr>
              <a:t>Object Oriented Programming:</a:t>
            </a:r>
          </a:p>
          <a:p>
            <a:endParaRPr lang="en-IN" sz="3200" b="1" u="none" strike="noStrike" dirty="0">
              <a:solidFill>
                <a:srgbClr val="EC4E20"/>
              </a:solidFill>
              <a:latin typeface="Roboto"/>
              <a:hlinkClick r:id="rId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EC4E20"/>
                </a:solidFill>
                <a:effectLst/>
                <a:latin typeface="Roboto"/>
                <a:hlinkClick r:id="rId3"/>
              </a:rPr>
              <a:t>Object oriented programming</a:t>
            </a:r>
            <a:r>
              <a:rPr lang="en-US" sz="2800" b="0" i="0" dirty="0">
                <a:effectLst/>
                <a:latin typeface="Roboto"/>
              </a:rPr>
              <a:t> can be defined as a programming model which is based upon the </a:t>
            </a:r>
            <a:r>
              <a:rPr lang="en-US" sz="2800" b="1" i="0" dirty="0">
                <a:effectLst/>
                <a:latin typeface="Roboto"/>
              </a:rPr>
              <a:t>concept of objects</a:t>
            </a:r>
            <a:r>
              <a:rPr lang="en-US" sz="2800" b="0" i="0" dirty="0">
                <a:effectLst/>
                <a:latin typeface="Roboto"/>
              </a:rPr>
              <a:t>. Objects contain data in the form of </a:t>
            </a:r>
            <a:r>
              <a:rPr lang="en-US" sz="2800" b="1" i="0" dirty="0">
                <a:effectLst/>
                <a:latin typeface="Roboto"/>
              </a:rPr>
              <a:t>attributes(variables)</a:t>
            </a:r>
            <a:r>
              <a:rPr lang="en-US" sz="2800" b="0" i="0" dirty="0">
                <a:effectLst/>
                <a:latin typeface="Roboto"/>
              </a:rPr>
              <a:t> and code in the form of </a:t>
            </a:r>
            <a:r>
              <a:rPr lang="en-US" sz="2800" b="1" i="0" dirty="0">
                <a:effectLst/>
                <a:latin typeface="Roboto"/>
              </a:rPr>
              <a:t>methods(functions)</a:t>
            </a:r>
            <a:r>
              <a:rPr lang="en-US" sz="2800" b="0" i="0" dirty="0">
                <a:effectLst/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Object oriented programming </a:t>
            </a:r>
            <a:r>
              <a:rPr lang="en-US" sz="2800" b="1" i="0" dirty="0">
                <a:effectLst/>
                <a:latin typeface="Roboto"/>
              </a:rPr>
              <a:t>have access specifiers</a:t>
            </a:r>
            <a:r>
              <a:rPr lang="en-US" sz="2800" b="0" i="0" dirty="0">
                <a:effectLst/>
                <a:latin typeface="Roboto"/>
              </a:rPr>
              <a:t> like private, public, protected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i="0" dirty="0">
                <a:effectLst/>
                <a:latin typeface="Roboto"/>
              </a:rPr>
              <a:t>Adding new data and function is easy</a:t>
            </a:r>
            <a:r>
              <a:rPr lang="en-US" sz="2800" b="0" i="0" dirty="0">
                <a:effectLst/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Object oriented programming provides data hiding so it is </a:t>
            </a:r>
            <a:r>
              <a:rPr lang="en-US" sz="2800" b="1" i="1" dirty="0">
                <a:effectLst/>
                <a:latin typeface="Roboto"/>
              </a:rPr>
              <a:t>more secure</a:t>
            </a:r>
            <a:r>
              <a:rPr lang="en-US" sz="2800" b="0" i="0" dirty="0">
                <a:effectLst/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b="0" i="0" dirty="0" err="1">
                <a:effectLst/>
                <a:latin typeface="Roboto"/>
              </a:rPr>
              <a:t>Examples</a:t>
            </a:r>
            <a:r>
              <a:rPr lang="fr-FR" sz="2800" b="0" i="0" dirty="0">
                <a:effectLst/>
                <a:latin typeface="Roboto"/>
              </a:rPr>
              <a:t>: C++, Java, Python, C#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12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53C0E8E-1AF8-4E40-AA18-3044A3878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Why Java 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815B3EE-C094-4C9A-8315-0805AB835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he-IL" dirty="0"/>
              <a:t>Portable</a:t>
            </a:r>
          </a:p>
          <a:p>
            <a:pPr>
              <a:lnSpc>
                <a:spcPct val="130000"/>
              </a:lnSpc>
            </a:pPr>
            <a:r>
              <a:rPr lang="en-US" altLang="he-IL" dirty="0"/>
              <a:t>Independent</a:t>
            </a:r>
          </a:p>
          <a:p>
            <a:pPr>
              <a:lnSpc>
                <a:spcPct val="130000"/>
              </a:lnSpc>
            </a:pPr>
            <a:r>
              <a:rPr lang="en-US" altLang="he-IL" dirty="0"/>
              <a:t>Secure</a:t>
            </a:r>
          </a:p>
          <a:p>
            <a:pPr>
              <a:lnSpc>
                <a:spcPct val="13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63" t="26188" r="43072" b="24117"/>
          <a:stretch/>
        </p:blipFill>
        <p:spPr>
          <a:xfrm>
            <a:off x="567559" y="441434"/>
            <a:ext cx="9869213" cy="60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8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6029" y="392300"/>
            <a:ext cx="10331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</a:t>
            </a:r>
            <a:r>
              <a:rPr lang="en-US" sz="4000" dirty="0"/>
              <a:t>. </a:t>
            </a:r>
            <a:r>
              <a:rPr lang="en-US" sz="2800" dirty="0"/>
              <a:t>Object</a:t>
            </a:r>
          </a:p>
          <a:p>
            <a:r>
              <a:rPr lang="en-US" sz="2800" dirty="0"/>
              <a:t>Any entity that has state and behavior is known as an object.</a:t>
            </a:r>
          </a:p>
          <a:p>
            <a:r>
              <a:rPr lang="en-US" sz="2800" dirty="0"/>
              <a:t>An Object can be defined as an </a:t>
            </a:r>
            <a:r>
              <a:rPr lang="en-US" sz="2800" b="1" dirty="0"/>
              <a:t>instance(event or element) of a class</a:t>
            </a:r>
            <a:r>
              <a:rPr lang="en-US" sz="2800" dirty="0"/>
              <a:t>. </a:t>
            </a:r>
          </a:p>
          <a:p>
            <a:r>
              <a:rPr lang="en-US" sz="2800" dirty="0"/>
              <a:t>Example: A dog is an object because it has states like color, name, breed, etc. as well as behaviors like wagging the tail, barking, eating, etc.</a:t>
            </a:r>
            <a:endParaRPr lang="en-IN" sz="2800" dirty="0"/>
          </a:p>
        </p:txBody>
      </p:sp>
      <p:pic>
        <p:nvPicPr>
          <p:cNvPr id="1028" name="Picture 4" descr="Java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51" y="3172974"/>
            <a:ext cx="3057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532" y="375010"/>
            <a:ext cx="1166213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2.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class is a group of similar entities.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A class can also be defined as a blueprint from which you can create an individual object.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800" dirty="0"/>
              <a:t>3. Inheritance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When one object acquires all the properties and behaviors of a parent object, it is known as inheritance.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provides code reusability. </a:t>
            </a:r>
          </a:p>
          <a:p>
            <a:endParaRPr lang="en-US" sz="2800" dirty="0"/>
          </a:p>
          <a:p>
            <a:r>
              <a:rPr lang="en-IN" sz="2800" dirty="0"/>
              <a:t>4. Polymorphism</a:t>
            </a:r>
            <a:endParaRPr lang="en-US" sz="4000" dirty="0"/>
          </a:p>
          <a:p>
            <a:r>
              <a:rPr lang="en-US" sz="2800" dirty="0"/>
              <a:t>If one task is performed in different ways, it is known as polymorphism. For example: to convince the customer differently, to draw something, for example, shape, triangle, rectangle,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50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862" y="369415"/>
            <a:ext cx="1006891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erdana"/>
              </a:rPr>
              <a:t>5</a:t>
            </a:r>
            <a:r>
              <a:rPr lang="en-US" sz="2400" b="0" i="0" dirty="0">
                <a:effectLst/>
                <a:latin typeface="erdana"/>
              </a:rPr>
              <a:t>. </a:t>
            </a:r>
            <a:r>
              <a:rPr lang="en-US" sz="3200" b="0" i="0" dirty="0">
                <a:effectLst/>
                <a:latin typeface="erdana"/>
              </a:rPr>
              <a:t>Abstraction</a:t>
            </a:r>
            <a:endParaRPr lang="en-US" sz="2400" b="0" i="0" dirty="0">
              <a:effectLst/>
              <a:latin typeface="erdana"/>
            </a:endParaRPr>
          </a:p>
          <a:p>
            <a:r>
              <a:rPr lang="en-US" sz="24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Hiding internal details and showing functionality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known as abstraction. For example phone call, we don't know the internal processing.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3200" b="0" i="0" dirty="0">
                <a:effectLst/>
                <a:latin typeface="erdana"/>
              </a:rPr>
              <a:t>6. Encapsulation</a:t>
            </a:r>
          </a:p>
          <a:p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Binding (or wrapping or hiding) code and data together into a single unit are known as encapsulation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9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CB3D6F5A-9937-4F3D-B36A-7A3B6AC4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2514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/>
            <a:r>
              <a:rPr lang="en-US" altLang="en-US"/>
              <a:t>OS/Hardware</a:t>
            </a:r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C2D87EB1-FB64-42EF-9474-B1DA46C3C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/>
            <a:r>
              <a:rPr lang="en-US" altLang="en-US"/>
              <a:t>machine code</a:t>
            </a:r>
          </a:p>
        </p:txBody>
      </p:sp>
      <p:sp>
        <p:nvSpPr>
          <p:cNvPr id="31748" name="AutoShape 8">
            <a:extLst>
              <a:ext uri="{FF2B5EF4-FFF2-40B4-BE49-F238E27FC236}">
                <a16:creationId xmlns:a16="http://schemas.microsoft.com/office/drawing/2014/main" id="{C4F86D18-7DC9-4895-932C-27FDB08E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66800"/>
            <a:ext cx="2057400" cy="762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/>
            <a:endParaRPr lang="en-US" altLang="en-US" sz="1800"/>
          </a:p>
          <a:p>
            <a:pPr algn="ctr"/>
            <a:r>
              <a:rPr lang="en-US" altLang="en-US" sz="1800"/>
              <a:t>C source code</a:t>
            </a:r>
          </a:p>
        </p:txBody>
      </p:sp>
      <p:sp>
        <p:nvSpPr>
          <p:cNvPr id="31749" name="Text Box 9">
            <a:extLst>
              <a:ext uri="{FF2B5EF4-FFF2-40B4-BE49-F238E27FC236}">
                <a16:creationId xmlns:a16="http://schemas.microsoft.com/office/drawing/2014/main" id="{4455801F-A020-40D9-8451-E873FBFB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1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</a:p>
        </p:txBody>
      </p:sp>
      <p:sp>
        <p:nvSpPr>
          <p:cNvPr id="31750" name="Oval 10">
            <a:extLst>
              <a:ext uri="{FF2B5EF4-FFF2-40B4-BE49-F238E27FC236}">
                <a16:creationId xmlns:a16="http://schemas.microsoft.com/office/drawing/2014/main" id="{618A75EE-F689-4A8F-A087-E7CDB13B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9144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/>
            <a:r>
              <a:rPr lang="en-US" altLang="en-US"/>
              <a:t>gcc</a:t>
            </a:r>
          </a:p>
        </p:txBody>
      </p:sp>
      <p:sp>
        <p:nvSpPr>
          <p:cNvPr id="31751" name="Text Box 11">
            <a:extLst>
              <a:ext uri="{FF2B5EF4-FFF2-40B4-BE49-F238E27FC236}">
                <a16:creationId xmlns:a16="http://schemas.microsoft.com/office/drawing/2014/main" id="{F6476D42-14AB-400B-BA53-C6EC5D69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898526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myprog.exe</a:t>
            </a:r>
          </a:p>
        </p:txBody>
      </p:sp>
      <p:sp>
        <p:nvSpPr>
          <p:cNvPr id="31752" name="AutoShape 12">
            <a:extLst>
              <a:ext uri="{FF2B5EF4-FFF2-40B4-BE49-F238E27FC236}">
                <a16:creationId xmlns:a16="http://schemas.microsoft.com/office/drawing/2014/main" id="{F633A207-51FD-4A20-B166-AB9534297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endParaRPr lang="en-US" altLang="en-US"/>
          </a:p>
        </p:txBody>
      </p:sp>
      <p:sp>
        <p:nvSpPr>
          <p:cNvPr id="31753" name="AutoShape 13">
            <a:extLst>
              <a:ext uri="{FF2B5EF4-FFF2-40B4-BE49-F238E27FC236}">
                <a16:creationId xmlns:a16="http://schemas.microsoft.com/office/drawing/2014/main" id="{D5292EFF-04E9-4771-9E11-D3C945E1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29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endParaRPr lang="en-US" altLang="en-US"/>
          </a:p>
        </p:txBody>
      </p:sp>
      <p:sp>
        <p:nvSpPr>
          <p:cNvPr id="31754" name="Text Box 23">
            <a:extLst>
              <a:ext uri="{FF2B5EF4-FFF2-40B4-BE49-F238E27FC236}">
                <a16:creationId xmlns:a16="http://schemas.microsoft.com/office/drawing/2014/main" id="{BF98A76E-C24D-4ECE-A433-F8DCC866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Platform Dependent </a:t>
            </a:r>
          </a:p>
        </p:txBody>
      </p:sp>
      <p:grpSp>
        <p:nvGrpSpPr>
          <p:cNvPr id="152601" name="Group 25">
            <a:extLst>
              <a:ext uri="{FF2B5EF4-FFF2-40B4-BE49-F238E27FC236}">
                <a16:creationId xmlns:a16="http://schemas.microsoft.com/office/drawing/2014/main" id="{C82E19A6-F6BE-4B54-9820-8AFC6A8DA71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124200"/>
            <a:ext cx="7924800" cy="2971800"/>
            <a:chOff x="288" y="1968"/>
            <a:chExt cx="4992" cy="1872"/>
          </a:xfrm>
        </p:grpSpPr>
        <p:sp>
          <p:nvSpPr>
            <p:cNvPr id="31756" name="Rectangle 14">
              <a:extLst>
                <a:ext uri="{FF2B5EF4-FFF2-40B4-BE49-F238E27FC236}">
                  <a16:creationId xmlns:a16="http://schemas.microsoft.com/office/drawing/2014/main" id="{7B20DAE0-5397-4DB5-8711-07B5F984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algn="ctr"/>
              <a:r>
                <a:rPr lang="en-US" altLang="en-US"/>
                <a:t>JVM</a:t>
              </a:r>
            </a:p>
          </p:txBody>
        </p:sp>
        <p:sp>
          <p:nvSpPr>
            <p:cNvPr id="31757" name="Rectangle 15">
              <a:extLst>
                <a:ext uri="{FF2B5EF4-FFF2-40B4-BE49-F238E27FC236}">
                  <a16:creationId xmlns:a16="http://schemas.microsoft.com/office/drawing/2014/main" id="{454F8CC0-FFDC-4547-8298-349305E09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96"/>
              <a:ext cx="158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algn="ctr"/>
              <a:r>
                <a:rPr lang="en-US" altLang="en-US"/>
                <a:t>bytecode</a:t>
              </a:r>
            </a:p>
          </p:txBody>
        </p:sp>
        <p:sp>
          <p:nvSpPr>
            <p:cNvPr id="31758" name="AutoShape 16">
              <a:extLst>
                <a:ext uri="{FF2B5EF4-FFF2-40B4-BE49-F238E27FC236}">
                  <a16:creationId xmlns:a16="http://schemas.microsoft.com/office/drawing/2014/main" id="{58C4D430-9578-4991-B4A5-54A1CFBBC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44"/>
              <a:ext cx="1296" cy="57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algn="ctr"/>
              <a:endParaRPr lang="en-US" altLang="en-US" sz="1800"/>
            </a:p>
            <a:p>
              <a:pPr algn="ctr"/>
              <a:r>
                <a:rPr lang="en-US" altLang="en-US" sz="1800"/>
                <a:t>Java source code</a:t>
              </a:r>
            </a:p>
          </p:txBody>
        </p:sp>
        <p:sp>
          <p:nvSpPr>
            <p:cNvPr id="31759" name="Text Box 17">
              <a:extLst>
                <a:ext uri="{FF2B5EF4-FFF2-40B4-BE49-F238E27FC236}">
                  <a16:creationId xmlns:a16="http://schemas.microsoft.com/office/drawing/2014/main" id="{8772BBA7-2F40-4576-A3FF-9D5250F38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0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</a:rPr>
                <a:t>myprog.java</a:t>
              </a:r>
            </a:p>
          </p:txBody>
        </p:sp>
        <p:sp>
          <p:nvSpPr>
            <p:cNvPr id="31760" name="Oval 18">
              <a:extLst>
                <a:ext uri="{FF2B5EF4-FFF2-40B4-BE49-F238E27FC236}">
                  <a16:creationId xmlns:a16="http://schemas.microsoft.com/office/drawing/2014/main" id="{B4B80547-08E5-4E0F-B491-5075618B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48"/>
              <a:ext cx="816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algn="ctr"/>
              <a:r>
                <a:rPr lang="en-US" altLang="en-US"/>
                <a:t>javac</a:t>
              </a:r>
            </a:p>
          </p:txBody>
        </p:sp>
        <p:sp>
          <p:nvSpPr>
            <p:cNvPr id="31761" name="Text Box 19">
              <a:extLst>
                <a:ext uri="{FF2B5EF4-FFF2-40B4-BE49-F238E27FC236}">
                  <a16:creationId xmlns:a16="http://schemas.microsoft.com/office/drawing/2014/main" id="{AA20F8EA-2EDC-4A73-B2DB-397BCE163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38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ourier New" panose="02070309020205020404" pitchFamily="49" charset="0"/>
                  <a:cs typeface="Courier New" panose="02070309020205020404" pitchFamily="49" charset="0"/>
                </a:rPr>
                <a:t>myprog.class</a:t>
              </a:r>
            </a:p>
          </p:txBody>
        </p:sp>
        <p:sp>
          <p:nvSpPr>
            <p:cNvPr id="31762" name="AutoShape 20">
              <a:extLst>
                <a:ext uri="{FF2B5EF4-FFF2-40B4-BE49-F238E27FC236}">
                  <a16:creationId xmlns:a16="http://schemas.microsoft.com/office/drawing/2014/main" id="{B43ABD02-11B6-4CAD-9F95-CE5C5098A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3" name="AutoShape 21">
              <a:extLst>
                <a:ext uri="{FF2B5EF4-FFF2-40B4-BE49-F238E27FC236}">
                  <a16:creationId xmlns:a16="http://schemas.microsoft.com/office/drawing/2014/main" id="{983012E3-876C-4DBD-80DB-FE1142332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4" name="Rectangle 22">
              <a:extLst>
                <a:ext uri="{FF2B5EF4-FFF2-40B4-BE49-F238E27FC236}">
                  <a16:creationId xmlns:a16="http://schemas.microsoft.com/office/drawing/2014/main" id="{DDA32114-4A1F-4A30-961F-64354E653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56"/>
              <a:ext cx="15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algn="ctr"/>
              <a:r>
                <a:rPr lang="en-US" altLang="en-US"/>
                <a:t>OS/Hardware</a:t>
              </a:r>
            </a:p>
          </p:txBody>
        </p:sp>
        <p:sp>
          <p:nvSpPr>
            <p:cNvPr id="31765" name="Text Box 24">
              <a:extLst>
                <a:ext uri="{FF2B5EF4-FFF2-40B4-BE49-F238E27FC236}">
                  <a16:creationId xmlns:a16="http://schemas.microsoft.com/office/drawing/2014/main" id="{880959C9-6D48-470D-B97E-894C2F9A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68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Platform Independent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1300</Words>
  <Application>Microsoft Office PowerPoint</Application>
  <PresentationFormat>Widescreen</PresentationFormat>
  <Paragraphs>175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erdana</vt:lpstr>
      <vt:lpstr>euclid_circular_a</vt:lpstr>
      <vt:lpstr>Roboto</vt:lpstr>
      <vt:lpstr>Segoe UI</vt:lpstr>
      <vt:lpstr>Source Sans Pro</vt:lpstr>
      <vt:lpstr>Symbol</vt:lpstr>
      <vt:lpstr>Times New Roman</vt:lpstr>
      <vt:lpstr>verdana</vt:lpstr>
      <vt:lpstr>Wingdings</vt:lpstr>
      <vt:lpstr>Office Theme</vt:lpstr>
      <vt:lpstr>JAVA OOPS CONCEPT</vt:lpstr>
      <vt:lpstr>PowerPoint Presentation</vt:lpstr>
      <vt:lpstr>PowerPoint Presentation</vt:lpstr>
      <vt:lpstr>Why Java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JVM</vt:lpstr>
      <vt:lpstr>Basics of Java:  1. Variables or Data Members of class:  Used to store data or values. 2. Datatypes:  Depending on data or values datatypes where given E.g. For integer data or values datatype int is used</vt:lpstr>
      <vt:lpstr>Primitive types</vt:lpstr>
      <vt:lpstr>PowerPoint Presentation</vt:lpstr>
      <vt:lpstr>PowerPoint Presentation</vt:lpstr>
      <vt:lpstr>In-Built Packages  1. java.io: Contains classed for supporting input / output operations. 2. java.util: Contains utility classes which implement data structures like Linked List, Dictionary and support ; for Date / Time operations or Scanner class.</vt:lpstr>
      <vt:lpstr>PowerPoint Presentation</vt:lpstr>
      <vt:lpstr>Access Control</vt:lpstr>
      <vt:lpstr>Hello World</vt:lpstr>
      <vt:lpstr>Compiling/running first java program</vt:lpstr>
      <vt:lpstr>Java Methods </vt:lpstr>
      <vt:lpstr>PowerPoint Presentation</vt:lpstr>
      <vt:lpstr>Example 1: Java Methods</vt:lpstr>
      <vt:lpstr>Programs</vt:lpstr>
      <vt:lpstr>PowerPoint Presentation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</dc:title>
  <dc:creator>LINO</dc:creator>
  <cp:lastModifiedBy>LINO</cp:lastModifiedBy>
  <cp:revision>19</cp:revision>
  <dcterms:created xsi:type="dcterms:W3CDTF">2019-07-17T12:40:31Z</dcterms:created>
  <dcterms:modified xsi:type="dcterms:W3CDTF">2022-01-24T03:18:23Z</dcterms:modified>
</cp:coreProperties>
</file>