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3761" r:id="rId2"/>
    <p:sldMasterId id="2147483773" r:id="rId3"/>
    <p:sldMasterId id="2147483785" r:id="rId4"/>
    <p:sldMasterId id="2147483797" r:id="rId5"/>
    <p:sldMasterId id="2147483809" r:id="rId6"/>
  </p:sldMasterIdLst>
  <p:notesMasterIdLst>
    <p:notesMasterId r:id="rId21"/>
  </p:notesMasterIdLst>
  <p:sldIdLst>
    <p:sldId id="256" r:id="rId7"/>
    <p:sldId id="257" r:id="rId8"/>
    <p:sldId id="258" r:id="rId9"/>
    <p:sldId id="259" r:id="rId10"/>
    <p:sldId id="261" r:id="rId11"/>
    <p:sldId id="263" r:id="rId12"/>
    <p:sldId id="264" r:id="rId13"/>
    <p:sldId id="284" r:id="rId14"/>
    <p:sldId id="265" r:id="rId15"/>
    <p:sldId id="266" r:id="rId16"/>
    <p:sldId id="267" r:id="rId17"/>
    <p:sldId id="268" r:id="rId18"/>
    <p:sldId id="269" r:id="rId19"/>
    <p:sldId id="28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D1C84-3457-419D-A442-3EB2EC3DA2F6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67D30-4B42-4074-B30C-CC7991058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47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67D30-4B42-4074-B30C-CC79910583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99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002B27-8F75-434E-B95A-09BEE57D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9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002B27-8F75-434E-B95A-09BEE57D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68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1568" y="274639"/>
            <a:ext cx="254423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36751" y="274639"/>
            <a:ext cx="7431616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002B27-8F75-434E-B95A-09BEE57D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01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B236E7-0514-44D3-90C5-D009E7C381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25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22B1BA-2E27-4E8E-8793-68C0B62067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62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0D8099-86A6-4513-B700-431719894F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40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0800" y="1600200"/>
            <a:ext cx="4986867" cy="4527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0867" y="1600200"/>
            <a:ext cx="4988984" cy="4527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73DBA1-44A3-4C8F-A3F9-52D297A3FE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74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BA2D0-DF89-4AA2-9A9B-98B02BA670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9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533A9A-2D7B-4CF7-91E1-A0A6669696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7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BA4161-B125-4421-84A6-9AC61499CA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125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330FA0-587A-411A-A6C4-95FA3D3EB8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7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002B27-8F75-434E-B95A-09BEE57D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66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C3D2A3-CBD7-464E-B50B-24F97EA68B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393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EA648-1954-423D-8B48-B7EA480465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371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17051" y="274638"/>
            <a:ext cx="2698749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20800" y="274638"/>
            <a:ext cx="7893051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9039A-BD0C-4613-A0BA-D1D5C014D9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697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9F472-A01A-4429-9AA1-749E6DDC6C1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594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FA77FE-FC55-4165-A993-E3B0711A25E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8920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0E3761-37B1-48CC-B9EB-414DCE5404C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7746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9F0D60-F00B-4A06-A89B-DE67C612319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8926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F4AFE7-9379-4D60-84A2-B45131C49F5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9712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597993-5EC0-4EFF-A3FB-30836413C53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4371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4A1BFE-0CC8-4B2D-B946-5B2ACA7F2BE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84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002B27-8F75-434E-B95A-09BEE57D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83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8C4FD-1562-4B7E-8FD8-477673C5B7D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8462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399A16-0E87-43D3-B1C5-DC4A9DCF05C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335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51F366-B2E5-41C2-83BD-D428F06BC5A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4217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53250B-71BC-4FD9-88B6-321E307E6F3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2036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B236E7-0514-44D3-90C5-D009E7C38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875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22B1BA-2E27-4E8E-8793-68C0B62067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349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0D8099-86A6-4513-B700-431719894F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682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36751" y="1600201"/>
            <a:ext cx="4986867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6818" y="1600201"/>
            <a:ext cx="4988983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73DBA1-44A3-4C8F-A3F9-52D297A3FE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405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BA2D0-DF89-4AA2-9A9B-98B02BA670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74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533A9A-2D7B-4CF7-91E1-A0A6669696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1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36751" y="1600201"/>
            <a:ext cx="4986867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6818" y="1600201"/>
            <a:ext cx="4988983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002B27-8F75-434E-B95A-09BEE57D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361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BA4161-B125-4421-84A6-9AC61499CA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518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330FA0-587A-411A-A6C4-95FA3D3EB8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704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C3D2A3-CBD7-464E-B50B-24F97EA68B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488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EA648-1954-423D-8B48-B7EA480465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913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1568" y="274639"/>
            <a:ext cx="254423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36751" y="274639"/>
            <a:ext cx="7431616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9039A-BD0C-4613-A0BA-D1D5C014D9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746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B236E7-0514-44D3-90C5-D009E7C381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4337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22B1BA-2E27-4E8E-8793-68C0B62067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146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0D8099-86A6-4513-B700-431719894F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25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0800" y="1600200"/>
            <a:ext cx="4986867" cy="4527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0867" y="1600200"/>
            <a:ext cx="4988984" cy="4527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73DBA1-44A3-4C8F-A3F9-52D297A3FE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9803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BA2D0-DF89-4AA2-9A9B-98B02BA670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9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002B27-8F75-434E-B95A-09BEE57D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5043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533A9A-2D7B-4CF7-91E1-A0A6669696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7195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BA4161-B125-4421-84A6-9AC61499CA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4893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330FA0-587A-411A-A6C4-95FA3D3EB8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8254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C3D2A3-CBD7-464E-B50B-24F97EA68B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8069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EA648-1954-423D-8B48-B7EA480465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801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17051" y="274638"/>
            <a:ext cx="2698749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20800" y="274638"/>
            <a:ext cx="7893051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9039A-BD0C-4613-A0BA-D1D5C014D9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0846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9F472-A01A-4429-9AA1-749E6DDC6C1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0678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FA77FE-FC55-4165-A993-E3B0711A25E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99497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0E3761-37B1-48CC-B9EB-414DCE5404C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35919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9F0D60-F00B-4A06-A89B-DE67C612319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46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002B27-8F75-434E-B95A-09BEE57D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661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F4AFE7-9379-4D60-84A2-B45131C49F5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39813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597993-5EC0-4EFF-A3FB-30836413C53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29147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4A1BFE-0CC8-4B2D-B946-5B2ACA7F2BE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64895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8C4FD-1562-4B7E-8FD8-477673C5B7D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98760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399A16-0E87-43D3-B1C5-DC4A9DCF05C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92550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51F366-B2E5-41C2-83BD-D428F06BC5A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84703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53250B-71BC-4FD9-88B6-321E307E6F3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073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002B27-8F75-434E-B95A-09BEE57D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7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002B27-8F75-434E-B95A-09BEE57D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0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002B27-8F75-434E-B95A-09BEE57D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9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36751" y="274638"/>
            <a:ext cx="101790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36751" y="1600201"/>
            <a:ext cx="1017904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SimSun" panose="02010600030101010101" pitchFamily="2" charset="-122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SimSun" panose="02010600030101010101" pitchFamily="2" charset="-122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SimSun" panose="02010600030101010101" pitchFamily="2" charset="-122"/>
              </a:defRPr>
            </a:lvl1pPr>
          </a:lstStyle>
          <a:p>
            <a:fld id="{A4002B27-8F75-434E-B95A-09BEE57D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8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36751" y="274638"/>
            <a:ext cx="101790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0800" y="1600200"/>
            <a:ext cx="10179051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SimSun" panose="02010600030101010101" pitchFamily="2" charset="-122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SimSun" panose="02010600030101010101" pitchFamily="2" charset="-122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SimSun" panose="02010600030101010101" pitchFamily="2" charset="-122"/>
              </a:defRPr>
            </a:lvl1pPr>
          </a:lstStyle>
          <a:p>
            <a:fld id="{C592F454-E2C2-41E8-AA14-A7E235D7F5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5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单击此处编辑母版文本样式</a:t>
            </a:r>
          </a:p>
          <a:p>
            <a:pPr lvl="1"/>
            <a:r>
              <a:rPr lang="en-GB"/>
              <a:t>第二级</a:t>
            </a:r>
          </a:p>
          <a:p>
            <a:pPr lvl="2"/>
            <a:r>
              <a:rPr lang="en-GB"/>
              <a:t>第三级</a:t>
            </a:r>
          </a:p>
          <a:p>
            <a:pPr lvl="3"/>
            <a:r>
              <a:rPr lang="en-GB"/>
              <a:t>第四级</a:t>
            </a:r>
          </a:p>
          <a:p>
            <a:pPr lvl="4"/>
            <a:r>
              <a:rPr lang="en-GB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endParaRPr lang="en-GB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endParaRPr lang="en-GB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B434CAB1-CD75-471E-907F-EFF07E8757F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44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36751" y="274638"/>
            <a:ext cx="101790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36751" y="1600201"/>
            <a:ext cx="1017904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SimSun" panose="02010600030101010101" pitchFamily="2" charset="-122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SimSun" panose="02010600030101010101" pitchFamily="2" charset="-122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SimSun" panose="02010600030101010101" pitchFamily="2" charset="-122"/>
              </a:defRPr>
            </a:lvl1pPr>
          </a:lstStyle>
          <a:p>
            <a:fld id="{A4002B27-8F75-434E-B95A-09BEE57D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9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36751" y="274638"/>
            <a:ext cx="101790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0800" y="1600200"/>
            <a:ext cx="10179051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SimSun" panose="02010600030101010101" pitchFamily="2" charset="-122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SimSun" panose="02010600030101010101" pitchFamily="2" charset="-122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SimSun" panose="02010600030101010101" pitchFamily="2" charset="-122"/>
              </a:defRPr>
            </a:lvl1pPr>
          </a:lstStyle>
          <a:p>
            <a:fld id="{C592F454-E2C2-41E8-AA14-A7E235D7F5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5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单击此处编辑母版文本样式</a:t>
            </a:r>
          </a:p>
          <a:p>
            <a:pPr lvl="1"/>
            <a:r>
              <a:rPr lang="en-GB"/>
              <a:t>第二级</a:t>
            </a:r>
          </a:p>
          <a:p>
            <a:pPr lvl="2"/>
            <a:r>
              <a:rPr lang="en-GB"/>
              <a:t>第三级</a:t>
            </a:r>
          </a:p>
          <a:p>
            <a:pPr lvl="3"/>
            <a:r>
              <a:rPr lang="en-GB"/>
              <a:t>第四级</a:t>
            </a:r>
          </a:p>
          <a:p>
            <a:pPr lvl="4"/>
            <a:r>
              <a:rPr lang="en-GB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endParaRPr lang="en-GB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endParaRPr lang="en-GB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B434CAB1-CD75-471E-907F-EFF07E8757F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67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JAVA APPLET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36E7-0514-44D3-90C5-D009E7C3816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59BF-0BE6-4513-9735-961B127DFC9E}" type="datetime1">
              <a:rPr lang="en-US" smtClean="0"/>
              <a:t>5/14/2021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10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0"/>
            <a:ext cx="10179049" cy="772732"/>
          </a:xfrm>
        </p:spPr>
        <p:txBody>
          <a:bodyPr/>
          <a:lstStyle/>
          <a:p>
            <a:pPr algn="ctr"/>
            <a:r>
              <a:rPr lang="en-US" dirty="0"/>
              <a:t>Simple Applet Program: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0798" y="772732"/>
            <a:ext cx="10179051" cy="472332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import </a:t>
            </a:r>
            <a:r>
              <a:rPr lang="en-US" sz="2400" dirty="0" err="1"/>
              <a:t>java.applet</a:t>
            </a:r>
            <a:r>
              <a:rPr lang="en-US" sz="2400" dirty="0"/>
              <a:t>.*;</a:t>
            </a:r>
          </a:p>
          <a:p>
            <a:pPr marL="0" indent="0">
              <a:buNone/>
            </a:pPr>
            <a:r>
              <a:rPr lang="en-US" sz="2400" dirty="0"/>
              <a:t>import </a:t>
            </a:r>
            <a:r>
              <a:rPr lang="en-US" sz="2400" dirty="0" err="1"/>
              <a:t>java.awt</a:t>
            </a:r>
            <a:r>
              <a:rPr lang="en-US" sz="2400" dirty="0"/>
              <a:t>.*;</a:t>
            </a:r>
          </a:p>
          <a:p>
            <a:pPr marL="0" indent="0">
              <a:buNone/>
            </a:pPr>
            <a:r>
              <a:rPr lang="en-US" sz="2400" dirty="0"/>
              <a:t>public class </a:t>
            </a:r>
            <a:r>
              <a:rPr lang="en-US" sz="2400" dirty="0" err="1"/>
              <a:t>SimpleApplet</a:t>
            </a:r>
            <a:r>
              <a:rPr lang="en-US" sz="2400" dirty="0"/>
              <a:t> extends Applet 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  public void </a:t>
            </a:r>
            <a:r>
              <a:rPr lang="en-US" sz="2400" dirty="0" err="1"/>
              <a:t>init</a:t>
            </a:r>
            <a:r>
              <a:rPr lang="en-US" sz="2400" dirty="0"/>
              <a:t>() </a:t>
            </a:r>
          </a:p>
          <a:p>
            <a:pPr marL="0" indent="0">
              <a:buNone/>
            </a:pPr>
            <a:r>
              <a:rPr lang="en-US" sz="2400" dirty="0"/>
              <a:t>   {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("INITIALISE");</a:t>
            </a:r>
          </a:p>
          <a:p>
            <a:pPr marL="0" indent="0">
              <a:buNone/>
            </a:pPr>
            <a:r>
              <a:rPr lang="en-US" sz="2400" dirty="0"/>
              <a:t>   }</a:t>
            </a:r>
          </a:p>
          <a:p>
            <a:pPr marL="0" indent="0">
              <a:buNone/>
            </a:pPr>
            <a:r>
              <a:rPr lang="en-US" sz="2400" dirty="0"/>
              <a:t>    public void start()</a:t>
            </a:r>
          </a:p>
          <a:p>
            <a:pPr marL="0" indent="0">
              <a:buNone/>
            </a:pPr>
            <a:r>
              <a:rPr lang="en-US" sz="2400" dirty="0"/>
              <a:t>    {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("WELCOME TO JAVA APPLET");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B1BA-2E27-4E8E-8793-68C0B620672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32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6406" y="0"/>
            <a:ext cx="10179051" cy="559971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public void paint(Graphics g)</a:t>
            </a:r>
          </a:p>
          <a:p>
            <a:pPr marL="0" indent="0">
              <a:buNone/>
            </a:pPr>
            <a:r>
              <a:rPr lang="en-US" sz="2400" dirty="0"/>
              <a:t>    {    </a:t>
            </a:r>
          </a:p>
          <a:p>
            <a:pPr marL="0" indent="0">
              <a:buNone/>
            </a:pPr>
            <a:r>
              <a:rPr lang="en-US" sz="2400" dirty="0"/>
              <a:t>        Font f; </a:t>
            </a:r>
          </a:p>
          <a:p>
            <a:pPr marL="0" indent="0">
              <a:buNone/>
            </a:pPr>
            <a:r>
              <a:rPr lang="en-US" sz="2400" dirty="0"/>
              <a:t>        f=new Font("Arial",Font.BOLD,12);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g.setFont</a:t>
            </a:r>
            <a:r>
              <a:rPr lang="en-US" sz="2400" dirty="0"/>
              <a:t>(f);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g.drawString</a:t>
            </a:r>
            <a:r>
              <a:rPr lang="en-US" sz="2400" dirty="0"/>
              <a:t>("JAVA APPLET", 220, 50);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g.drawRect</a:t>
            </a:r>
            <a:r>
              <a:rPr lang="en-US" sz="2400" dirty="0"/>
              <a:t>(170, 60,170 , 60);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g.setColor</a:t>
            </a:r>
            <a:r>
              <a:rPr lang="en-US" sz="2400" dirty="0"/>
              <a:t>(</a:t>
            </a:r>
            <a:r>
              <a:rPr lang="en-US" sz="2400" dirty="0" err="1"/>
              <a:t>Color.red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g.fillRect</a:t>
            </a:r>
            <a:r>
              <a:rPr lang="en-US" sz="2400" dirty="0"/>
              <a:t>(170, 60, 170, 60);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g.drawOval</a:t>
            </a:r>
            <a:r>
              <a:rPr lang="en-US" sz="2400" dirty="0"/>
              <a:t>(169,60, 169, 60);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g.setColor</a:t>
            </a:r>
            <a:r>
              <a:rPr lang="en-US" sz="2400" dirty="0"/>
              <a:t>(</a:t>
            </a:r>
            <a:r>
              <a:rPr lang="en-US" sz="2400" dirty="0" err="1"/>
              <a:t>Color.green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g.fillOval</a:t>
            </a:r>
            <a:r>
              <a:rPr lang="en-US" sz="2400" dirty="0"/>
              <a:t>(169, 60, 169, 60);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g.drawRoundRect</a:t>
            </a:r>
            <a:r>
              <a:rPr lang="en-US" sz="2400" dirty="0"/>
              <a:t>(350, 65, 80, 50, 65, 30);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g.setColor</a:t>
            </a:r>
            <a:r>
              <a:rPr lang="en-US" sz="2400" dirty="0"/>
              <a:t>(</a:t>
            </a:r>
            <a:r>
              <a:rPr lang="en-US" sz="2400" dirty="0" err="1"/>
              <a:t>Color.green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g.fillRoundRect</a:t>
            </a:r>
            <a:r>
              <a:rPr lang="en-US" sz="2400" dirty="0"/>
              <a:t>(350, 65, 80, 50, 65, 30);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B1BA-2E27-4E8E-8793-68C0B620672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85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617" y="167425"/>
            <a:ext cx="10179051" cy="558683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g.drawRoundRect</a:t>
            </a:r>
            <a:r>
              <a:rPr lang="en-US" sz="2400" dirty="0"/>
              <a:t>(75, 65, 80, 50, 65, 30);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g.setColor</a:t>
            </a:r>
            <a:r>
              <a:rPr lang="en-US" sz="2400" dirty="0"/>
              <a:t>(</a:t>
            </a:r>
            <a:r>
              <a:rPr lang="en-US" sz="2400" dirty="0" err="1"/>
              <a:t>Color.green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g.fillRoundRect</a:t>
            </a:r>
            <a:r>
              <a:rPr lang="en-US" sz="2400" dirty="0"/>
              <a:t>(75, 65, 80, 50, 65, 30);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g.setColor</a:t>
            </a:r>
            <a:r>
              <a:rPr lang="en-US" sz="2400" dirty="0"/>
              <a:t>(</a:t>
            </a:r>
            <a:r>
              <a:rPr lang="en-US" sz="2400" dirty="0" err="1"/>
              <a:t>Color.black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g.drawLine</a:t>
            </a:r>
            <a:r>
              <a:rPr lang="en-US" sz="2400" dirty="0"/>
              <a:t>(150, 170, 355, 170);</a:t>
            </a:r>
          </a:p>
          <a:p>
            <a:pPr marL="0" indent="0">
              <a:buNone/>
            </a:pPr>
            <a:r>
              <a:rPr lang="en-US" sz="2400" dirty="0"/>
              <a:t>    }  </a:t>
            </a:r>
          </a:p>
          <a:p>
            <a:pPr marL="0" indent="0">
              <a:buNone/>
            </a:pPr>
            <a:r>
              <a:rPr lang="en-US" sz="2400" dirty="0"/>
              <a:t>public void stop()</a:t>
            </a:r>
          </a:p>
          <a:p>
            <a:pPr marL="0" indent="0">
              <a:buNone/>
            </a:pPr>
            <a:r>
              <a:rPr lang="en-US" sz="2400" dirty="0"/>
              <a:t>    {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("STOP THE CODE");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r>
              <a:rPr lang="en-US" sz="2400" dirty="0"/>
              <a:t>public void destroy()</a:t>
            </a:r>
          </a:p>
          <a:p>
            <a:pPr marL="0" indent="0">
              <a:buNone/>
            </a:pPr>
            <a:r>
              <a:rPr lang="en-US" sz="2400" dirty="0"/>
              <a:t>    {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("DESTROY THE CODE");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B1BA-2E27-4E8E-8793-68C0B620672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00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2" y="0"/>
            <a:ext cx="10179049" cy="1143000"/>
          </a:xfrm>
        </p:spPr>
        <p:txBody>
          <a:bodyPr/>
          <a:lstStyle/>
          <a:p>
            <a:r>
              <a:rPr lang="en-US" sz="3600" dirty="0"/>
              <a:t>OUTPUT: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140" y="1217766"/>
            <a:ext cx="5493078" cy="351915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08" y="1217766"/>
            <a:ext cx="5542137" cy="351915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B1BA-2E27-4E8E-8793-68C0B620672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33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69" r="12425"/>
          <a:stretch/>
        </p:blipFill>
        <p:spPr>
          <a:xfrm>
            <a:off x="3219718" y="463640"/>
            <a:ext cx="6593983" cy="590818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B1BA-2E27-4E8E-8793-68C0B620672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41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315581"/>
            <a:ext cx="10179049" cy="1143000"/>
          </a:xfrm>
        </p:spPr>
        <p:txBody>
          <a:bodyPr/>
          <a:lstStyle/>
          <a:p>
            <a:pPr algn="ctr"/>
            <a:r>
              <a:rPr lang="en-US" sz="3600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Introduction</a:t>
            </a:r>
          </a:p>
          <a:p>
            <a:r>
              <a:rPr lang="en-US" sz="2800" dirty="0"/>
              <a:t>Hierarchy</a:t>
            </a:r>
          </a:p>
          <a:p>
            <a:r>
              <a:rPr lang="en-US" sz="2800" dirty="0"/>
              <a:t>Working of the Lifecycle</a:t>
            </a:r>
          </a:p>
          <a:p>
            <a:r>
              <a:rPr lang="en-US" sz="2800"/>
              <a:t>Methods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B1BA-2E27-4E8E-8793-68C0B620672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2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247342"/>
            <a:ext cx="10179049" cy="1143000"/>
          </a:xfrm>
        </p:spPr>
        <p:txBody>
          <a:bodyPr/>
          <a:lstStyle/>
          <a:p>
            <a:pPr algn="ctr"/>
            <a:r>
              <a:rPr lang="en-US" sz="36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0800" y="1241946"/>
            <a:ext cx="10179051" cy="4885804"/>
          </a:xfrm>
        </p:spPr>
        <p:txBody>
          <a:bodyPr/>
          <a:lstStyle/>
          <a:p>
            <a:r>
              <a:rPr lang="en-US" sz="2800" dirty="0"/>
              <a:t>An </a:t>
            </a:r>
            <a:r>
              <a:rPr lang="en-US" sz="2800" b="1" dirty="0"/>
              <a:t>applet</a:t>
            </a:r>
            <a:r>
              <a:rPr lang="en-US" sz="2800" dirty="0"/>
              <a:t> is a Java program that runs in a Web browser.</a:t>
            </a:r>
          </a:p>
          <a:p>
            <a:r>
              <a:rPr lang="en-US" sz="2800" dirty="0"/>
              <a:t>Any applet in Java is a class that extends the </a:t>
            </a:r>
            <a:r>
              <a:rPr lang="en-US" sz="2800" b="1" dirty="0" err="1"/>
              <a:t>java.applet.Applet</a:t>
            </a:r>
            <a:r>
              <a:rPr lang="en-US" sz="2800" dirty="0"/>
              <a:t> class.</a:t>
            </a:r>
          </a:p>
          <a:p>
            <a:r>
              <a:rPr lang="en-US" sz="2800" dirty="0"/>
              <a:t>An applet is executed in some java interpreter programs such as </a:t>
            </a:r>
          </a:p>
          <a:p>
            <a:pPr marL="0" indent="0">
              <a:buNone/>
            </a:pPr>
            <a:r>
              <a:rPr lang="en-US" sz="2800" dirty="0"/>
              <a:t>         1. java technology-enabled browser</a:t>
            </a:r>
          </a:p>
          <a:p>
            <a:pPr marL="0" indent="0">
              <a:buNone/>
            </a:pPr>
            <a:r>
              <a:rPr lang="en-US" sz="2800" dirty="0"/>
              <a:t>         2. </a:t>
            </a:r>
            <a:r>
              <a:rPr lang="en-US" sz="2800" dirty="0" err="1"/>
              <a:t>appletviewer</a:t>
            </a:r>
            <a:endParaRPr lang="en-US" sz="2800" dirty="0"/>
          </a:p>
          <a:p>
            <a:r>
              <a:rPr lang="en-US" sz="2800" dirty="0"/>
              <a:t>An applet uses AWT for graphics.</a:t>
            </a:r>
          </a:p>
          <a:p>
            <a:r>
              <a:rPr lang="en-US" sz="2800" dirty="0"/>
              <a:t>Applet begins with two importing statements.</a:t>
            </a:r>
          </a:p>
          <a:p>
            <a:r>
              <a:rPr lang="en-US" sz="2800" dirty="0"/>
              <a:t>An applet program  can be executed in HTML page.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B1BA-2E27-4E8E-8793-68C0B620672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7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301934"/>
            <a:ext cx="10179049" cy="1143000"/>
          </a:xfrm>
        </p:spPr>
        <p:txBody>
          <a:bodyPr/>
          <a:lstStyle/>
          <a:p>
            <a:pPr algn="ctr"/>
            <a:r>
              <a:rPr lang="en-US" sz="3600" dirty="0"/>
              <a:t>IMPORT STATEMENTS FOR APPLET: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9050"/>
        </p:spPr>
        <p:txBody>
          <a:bodyPr/>
          <a:lstStyle/>
          <a:p>
            <a:r>
              <a:rPr lang="en-US" sz="2800" dirty="0"/>
              <a:t>To begin with applet, two statements required:</a:t>
            </a:r>
          </a:p>
          <a:p>
            <a:pPr marL="0" indent="0">
              <a:buNone/>
            </a:pPr>
            <a:r>
              <a:rPr lang="en-US" sz="2800" dirty="0">
                <a:ln w="19050">
                  <a:noFill/>
                </a:ln>
              </a:rPr>
              <a:t>     1. import </a:t>
            </a:r>
            <a:r>
              <a:rPr lang="en-US" sz="2800" dirty="0" err="1">
                <a:ln w="19050">
                  <a:noFill/>
                </a:ln>
              </a:rPr>
              <a:t>java.applet</a:t>
            </a:r>
            <a:r>
              <a:rPr lang="en-US" sz="2800" dirty="0">
                <a:ln w="19050">
                  <a:noFill/>
                </a:ln>
              </a:rPr>
              <a:t>.*;    </a:t>
            </a:r>
          </a:p>
          <a:p>
            <a:pPr marL="0" indent="0">
              <a:buNone/>
            </a:pPr>
            <a:r>
              <a:rPr lang="en-US" sz="2800" dirty="0"/>
              <a:t>This statement imports the applet package </a:t>
            </a:r>
          </a:p>
          <a:p>
            <a:pPr marL="0" indent="0">
              <a:buNone/>
            </a:pPr>
            <a:r>
              <a:rPr lang="en-US" sz="2800" dirty="0"/>
              <a:t>     </a:t>
            </a:r>
          </a:p>
          <a:p>
            <a:pPr marL="0" indent="0">
              <a:buNone/>
            </a:pPr>
            <a:r>
              <a:rPr lang="en-US" sz="2800" dirty="0"/>
              <a:t>     2. import </a:t>
            </a:r>
            <a:r>
              <a:rPr lang="en-US" sz="2800" dirty="0" err="1"/>
              <a:t>java.awt</a:t>
            </a:r>
            <a:r>
              <a:rPr lang="en-US" sz="2800" dirty="0"/>
              <a:t>.*; </a:t>
            </a:r>
          </a:p>
          <a:p>
            <a:pPr marL="0" indent="0">
              <a:buNone/>
            </a:pPr>
            <a:r>
              <a:rPr lang="en-US" sz="2800" dirty="0"/>
              <a:t>This statement imports the AWT package which supports for window based, Graphical User Interface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B1BA-2E27-4E8E-8793-68C0B620672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49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7152" y="104064"/>
            <a:ext cx="10179049" cy="1143000"/>
          </a:xfrm>
        </p:spPr>
        <p:txBody>
          <a:bodyPr/>
          <a:lstStyle/>
          <a:p>
            <a:pPr algn="ctr"/>
            <a:r>
              <a:rPr lang="en-US" sz="3600" dirty="0"/>
              <a:t>HIERARCHY OF APPLET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36024" y="1146412"/>
            <a:ext cx="2197289" cy="6687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036024" y="2289412"/>
            <a:ext cx="2197289" cy="6687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036024" y="3430706"/>
            <a:ext cx="2197289" cy="6687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CONTAINER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036023" y="4572000"/>
            <a:ext cx="2197289" cy="6687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PANEL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036022" y="5713294"/>
            <a:ext cx="2197289" cy="6687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APPLET</a:t>
            </a:r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6134669" y="1815152"/>
            <a:ext cx="0" cy="4742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134666" y="2958152"/>
            <a:ext cx="0" cy="4742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18744" y="4097740"/>
            <a:ext cx="0" cy="4742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34666" y="5240740"/>
            <a:ext cx="0" cy="4742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B1BA-2E27-4E8E-8793-68C0B620672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9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315581"/>
            <a:ext cx="10179049" cy="1143000"/>
          </a:xfrm>
        </p:spPr>
        <p:txBody>
          <a:bodyPr/>
          <a:lstStyle/>
          <a:p>
            <a:pPr algn="ctr"/>
            <a:r>
              <a:rPr lang="en-US" sz="3600" dirty="0"/>
              <a:t>WORKING OF THE LIFECYCLE OF APPLET</a:t>
            </a:r>
          </a:p>
        </p:txBody>
      </p:sp>
      <p:sp>
        <p:nvSpPr>
          <p:cNvPr id="5" name="Oval 4"/>
          <p:cNvSpPr/>
          <p:nvPr/>
        </p:nvSpPr>
        <p:spPr>
          <a:xfrm>
            <a:off x="5322627" y="1458581"/>
            <a:ext cx="2006220" cy="65682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322627" y="2457142"/>
            <a:ext cx="2006220" cy="65682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</a:p>
        </p:txBody>
      </p:sp>
      <p:sp>
        <p:nvSpPr>
          <p:cNvPr id="7" name="Rectangle 6"/>
          <p:cNvSpPr/>
          <p:nvPr/>
        </p:nvSpPr>
        <p:spPr>
          <a:xfrm>
            <a:off x="4954135" y="3523396"/>
            <a:ext cx="2797791" cy="6960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 SOME WORK</a:t>
            </a:r>
          </a:p>
        </p:txBody>
      </p:sp>
      <p:sp>
        <p:nvSpPr>
          <p:cNvPr id="8" name="Oval 7"/>
          <p:cNvSpPr/>
          <p:nvPr/>
        </p:nvSpPr>
        <p:spPr>
          <a:xfrm>
            <a:off x="5377216" y="4600385"/>
            <a:ext cx="1951631" cy="65682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STOP</a:t>
            </a:r>
          </a:p>
        </p:txBody>
      </p:sp>
      <p:sp>
        <p:nvSpPr>
          <p:cNvPr id="9" name="Oval 8"/>
          <p:cNvSpPr/>
          <p:nvPr/>
        </p:nvSpPr>
        <p:spPr>
          <a:xfrm>
            <a:off x="5377218" y="5627425"/>
            <a:ext cx="1951630" cy="65682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DESTROY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4"/>
            <a:endCxn id="6" idx="0"/>
          </p:cNvCxnSpPr>
          <p:nvPr/>
        </p:nvCxnSpPr>
        <p:spPr>
          <a:xfrm>
            <a:off x="6325737" y="2115403"/>
            <a:ext cx="0" cy="341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318911" y="3181657"/>
            <a:ext cx="0" cy="341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353030" y="4219432"/>
            <a:ext cx="0" cy="341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359853" y="5285686"/>
            <a:ext cx="0" cy="341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 rot="10986786">
            <a:off x="4229500" y="2813875"/>
            <a:ext cx="1881544" cy="2177703"/>
          </a:xfrm>
          <a:prstGeom prst="arc">
            <a:avLst>
              <a:gd name="adj1" fmla="val 15331734"/>
              <a:gd name="adj2" fmla="val 574607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5104264" y="2698241"/>
            <a:ext cx="218363" cy="24231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B1BA-2E27-4E8E-8793-68C0B620672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57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0800" y="450761"/>
            <a:ext cx="10179051" cy="5676989"/>
          </a:xfrm>
        </p:spPr>
        <p:txBody>
          <a:bodyPr/>
          <a:lstStyle/>
          <a:p>
            <a:r>
              <a:rPr lang="en-US" sz="3600" dirty="0"/>
              <a:t>paint(Graphics g)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paint( ) </a:t>
            </a:r>
            <a:r>
              <a:rPr lang="en-US" sz="2800" dirty="0"/>
              <a:t>is also called when the applet begins execution.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The </a:t>
            </a:r>
            <a:r>
              <a:rPr lang="en-US" sz="2800" b="1" dirty="0"/>
              <a:t>paint( ) </a:t>
            </a:r>
            <a:r>
              <a:rPr lang="en-US" sz="2800" dirty="0"/>
              <a:t>method has one parameter of type </a:t>
            </a:r>
            <a:r>
              <a:rPr lang="en-US" sz="2800" b="1" dirty="0"/>
              <a:t>Graphics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This parameter will contain the graphics context , which describes the graphics environment in which the applet is running.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B1BA-2E27-4E8E-8793-68C0B620672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59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E9C5F-BC51-4800-95EC-2EEC3FAE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DBA1-44A3-4C8F-A3F9-52D297A3FE0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9DE688-202F-492B-B144-568014484E82}"/>
              </a:ext>
            </a:extLst>
          </p:cNvPr>
          <p:cNvSpPr txBox="1"/>
          <p:nvPr/>
        </p:nvSpPr>
        <p:spPr>
          <a:xfrm>
            <a:off x="265651" y="870726"/>
            <a:ext cx="1166069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Commonly used methods of Graphics class:</a:t>
            </a:r>
          </a:p>
          <a:p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/>
              <a:t>public abstract void </a:t>
            </a:r>
            <a:r>
              <a:rPr lang="en-US" b="1" dirty="0" err="1"/>
              <a:t>drawString</a:t>
            </a:r>
            <a:r>
              <a:rPr lang="en-US" b="1" dirty="0"/>
              <a:t>(String str, int x, int y):</a:t>
            </a:r>
            <a:r>
              <a:rPr lang="en-US" dirty="0"/>
              <a:t> is used to draw the specified string.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public void </a:t>
            </a:r>
            <a:r>
              <a:rPr lang="en-US" b="1" dirty="0" err="1"/>
              <a:t>drawRect</a:t>
            </a:r>
            <a:r>
              <a:rPr lang="en-US" b="1" dirty="0"/>
              <a:t>(int x, int y, int width, int height):</a:t>
            </a:r>
            <a:r>
              <a:rPr lang="en-US" dirty="0"/>
              <a:t> draws a rectangle with the specified width and height.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public abstract void </a:t>
            </a:r>
            <a:r>
              <a:rPr lang="en-US" b="1" dirty="0" err="1"/>
              <a:t>fillRect</a:t>
            </a:r>
            <a:r>
              <a:rPr lang="en-US" b="1" dirty="0"/>
              <a:t>(int x, int y, int width, int height):</a:t>
            </a:r>
            <a:r>
              <a:rPr lang="en-US" dirty="0"/>
              <a:t> is used to fill rectangle with the default color and specified width and height.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public abstract void </a:t>
            </a:r>
            <a:r>
              <a:rPr lang="en-US" b="1" dirty="0" err="1"/>
              <a:t>drawOval</a:t>
            </a:r>
            <a:r>
              <a:rPr lang="en-US" b="1" dirty="0"/>
              <a:t>(int x, int y, int width, int height):</a:t>
            </a:r>
            <a:r>
              <a:rPr lang="en-US" dirty="0"/>
              <a:t> is used to draw oval with the specified width and height.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public abstract void </a:t>
            </a:r>
            <a:r>
              <a:rPr lang="en-US" b="1" dirty="0" err="1"/>
              <a:t>fillOval</a:t>
            </a:r>
            <a:r>
              <a:rPr lang="en-US" b="1" dirty="0"/>
              <a:t>(int x, int y, int width, int height):</a:t>
            </a:r>
            <a:r>
              <a:rPr lang="en-US" dirty="0"/>
              <a:t> is used to fill oval with the default color and specified width and height.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public abstract void </a:t>
            </a:r>
            <a:r>
              <a:rPr lang="en-US" b="1" dirty="0" err="1"/>
              <a:t>drawLine</a:t>
            </a:r>
            <a:r>
              <a:rPr lang="en-US" b="1" dirty="0"/>
              <a:t>(int x1, int y1, int x2, int y2):</a:t>
            </a:r>
            <a:r>
              <a:rPr lang="en-US" dirty="0"/>
              <a:t> is used to draw line between the points(x1, y1) and (x2, y2).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public abstract void </a:t>
            </a:r>
            <a:r>
              <a:rPr lang="en-US" b="1" dirty="0" err="1"/>
              <a:t>setColor</a:t>
            </a:r>
            <a:r>
              <a:rPr lang="en-US" b="1" dirty="0"/>
              <a:t>(Color c):</a:t>
            </a:r>
            <a:r>
              <a:rPr lang="en-US" dirty="0"/>
              <a:t> is used to set the graphics current color to the specified color.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public abstract void </a:t>
            </a:r>
            <a:r>
              <a:rPr lang="en-US" b="1" dirty="0" err="1"/>
              <a:t>setFont</a:t>
            </a:r>
            <a:r>
              <a:rPr lang="en-US" b="1" dirty="0"/>
              <a:t>(Font font):</a:t>
            </a:r>
            <a:r>
              <a:rPr lang="en-US" dirty="0"/>
              <a:t> is used to set the graphics current font to the specified font.</a:t>
            </a:r>
          </a:p>
        </p:txBody>
      </p:sp>
    </p:spTree>
    <p:extLst>
      <p:ext uri="{BB962C8B-B14F-4D97-AF65-F5344CB8AC3E}">
        <p14:creationId xmlns:p14="http://schemas.microsoft.com/office/powerpoint/2010/main" val="4123204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490" y="197365"/>
            <a:ext cx="10179049" cy="964954"/>
          </a:xfrm>
        </p:spPr>
        <p:txBody>
          <a:bodyPr/>
          <a:lstStyle/>
          <a:p>
            <a:pPr algn="ctr"/>
            <a:r>
              <a:rPr lang="en-US" sz="3600" dirty="0"/>
              <a:t>GRAPHICS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8490" y="1162319"/>
            <a:ext cx="5328873" cy="45275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u="sng" dirty="0"/>
              <a:t>Drawing shapes:</a:t>
            </a:r>
          </a:p>
          <a:p>
            <a:pPr marL="0" indent="0">
              <a:buNone/>
            </a:pPr>
            <a:r>
              <a:rPr lang="en-US" sz="2400" dirty="0"/>
              <a:t>Syntax-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g.drawRect</a:t>
            </a:r>
            <a:r>
              <a:rPr lang="en-US" sz="2400" dirty="0"/>
              <a:t>(100,60,100,60);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g.drawOval</a:t>
            </a:r>
            <a:r>
              <a:rPr lang="en-US" sz="2400" dirty="0"/>
              <a:t>(150,50,150,50);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u="sng" dirty="0"/>
              <a:t>Draw String to an Applet:</a:t>
            </a:r>
          </a:p>
          <a:p>
            <a:pPr marL="0" indent="0">
              <a:buNone/>
            </a:pPr>
            <a:r>
              <a:rPr lang="en-US" sz="2400" dirty="0"/>
              <a:t>Syntax-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g.drawstring</a:t>
            </a:r>
            <a:r>
              <a:rPr lang="en-US" sz="2400" dirty="0"/>
              <a:t>(“JAVA APPLET”, 30,30)        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7363" y="1162319"/>
            <a:ext cx="5359609" cy="45275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u="sng" dirty="0"/>
              <a:t>Set colors to the shape:</a:t>
            </a:r>
          </a:p>
          <a:p>
            <a:pPr marL="0" indent="0">
              <a:buNone/>
            </a:pPr>
            <a:r>
              <a:rPr lang="en-US" sz="2400" dirty="0"/>
              <a:t>Syntax-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g.setColor</a:t>
            </a:r>
            <a:r>
              <a:rPr lang="en-US" sz="2400" dirty="0"/>
              <a:t>(</a:t>
            </a:r>
            <a:r>
              <a:rPr lang="en-US" sz="2400" dirty="0" err="1"/>
              <a:t>Color.red</a:t>
            </a:r>
            <a:r>
              <a:rPr lang="en-US" sz="2400" dirty="0"/>
              <a:t>);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u="sng" dirty="0"/>
              <a:t>Fill colors to the shapes:</a:t>
            </a:r>
          </a:p>
          <a:p>
            <a:pPr marL="0" indent="0">
              <a:buNone/>
            </a:pPr>
            <a:r>
              <a:rPr lang="en-US" sz="2400" dirty="0"/>
              <a:t>Syntax-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g.fillRect</a:t>
            </a:r>
            <a:r>
              <a:rPr lang="en-US" sz="2400" dirty="0"/>
              <a:t>(100,60,100,60);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244070" y="2041868"/>
            <a:ext cx="643944" cy="3606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244070" y="2640200"/>
            <a:ext cx="566670" cy="33163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058622" y="3407342"/>
            <a:ext cx="643944" cy="3606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DBA1-44A3-4C8F-A3F9-52D297A3FE0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7090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ind_1977_slide 1">
      <a:dk1>
        <a:srgbClr val="000000"/>
      </a:dk1>
      <a:lt1>
        <a:srgbClr val="B9D3EE"/>
      </a:lt1>
      <a:dk2>
        <a:srgbClr val="000000"/>
      </a:dk2>
      <a:lt2>
        <a:srgbClr val="B2B2B2"/>
      </a:lt2>
      <a:accent1>
        <a:srgbClr val="D2E3F4"/>
      </a:accent1>
      <a:accent2>
        <a:srgbClr val="679FDA"/>
      </a:accent2>
      <a:accent3>
        <a:srgbClr val="D9E6F5"/>
      </a:accent3>
      <a:accent4>
        <a:srgbClr val="000000"/>
      </a:accent4>
      <a:accent5>
        <a:srgbClr val="E5EFF8"/>
      </a:accent5>
      <a:accent6>
        <a:srgbClr val="5D90C5"/>
      </a:accent6>
      <a:hlink>
        <a:srgbClr val="2865A4"/>
      </a:hlink>
      <a:folHlink>
        <a:srgbClr val="2E4C6B"/>
      </a:folHlink>
    </a:clrScheme>
    <a:fontScheme name="ind_1977_slid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ind_1977_slide 1">
        <a:dk1>
          <a:srgbClr val="000000"/>
        </a:dk1>
        <a:lt1>
          <a:srgbClr val="B9D3EE"/>
        </a:lt1>
        <a:dk2>
          <a:srgbClr val="000000"/>
        </a:dk2>
        <a:lt2>
          <a:srgbClr val="B2B2B2"/>
        </a:lt2>
        <a:accent1>
          <a:srgbClr val="D2E3F4"/>
        </a:accent1>
        <a:accent2>
          <a:srgbClr val="679FDA"/>
        </a:accent2>
        <a:accent3>
          <a:srgbClr val="D9E6F5"/>
        </a:accent3>
        <a:accent4>
          <a:srgbClr val="000000"/>
        </a:accent4>
        <a:accent5>
          <a:srgbClr val="E5EFF8"/>
        </a:accent5>
        <a:accent6>
          <a:srgbClr val="5D90C5"/>
        </a:accent6>
        <a:hlink>
          <a:srgbClr val="2865A4"/>
        </a:hlink>
        <a:folHlink>
          <a:srgbClr val="2E4C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1977_slide 2">
        <a:dk1>
          <a:srgbClr val="000000"/>
        </a:dk1>
        <a:lt1>
          <a:srgbClr val="B9D3EE"/>
        </a:lt1>
        <a:dk2>
          <a:srgbClr val="000000"/>
        </a:dk2>
        <a:lt2>
          <a:srgbClr val="B2B2B2"/>
        </a:lt2>
        <a:accent1>
          <a:srgbClr val="66B9CC"/>
        </a:accent1>
        <a:accent2>
          <a:srgbClr val="6666CC"/>
        </a:accent2>
        <a:accent3>
          <a:srgbClr val="D9E6F5"/>
        </a:accent3>
        <a:accent4>
          <a:srgbClr val="000000"/>
        </a:accent4>
        <a:accent5>
          <a:srgbClr val="B8D9E2"/>
        </a:accent5>
        <a:accent6>
          <a:srgbClr val="5C5CB9"/>
        </a:accent6>
        <a:hlink>
          <a:srgbClr val="2E4C6B"/>
        </a:hlink>
        <a:folHlink>
          <a:srgbClr val="2E2E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1977_slide 3">
        <a:dk1>
          <a:srgbClr val="000000"/>
        </a:dk1>
        <a:lt1>
          <a:srgbClr val="B9D3EE"/>
        </a:lt1>
        <a:dk2>
          <a:srgbClr val="000000"/>
        </a:dk2>
        <a:lt2>
          <a:srgbClr val="B2B2B2"/>
        </a:lt2>
        <a:accent1>
          <a:srgbClr val="C56230"/>
        </a:accent1>
        <a:accent2>
          <a:srgbClr val="B69715"/>
        </a:accent2>
        <a:accent3>
          <a:srgbClr val="D9E6F5"/>
        </a:accent3>
        <a:accent4>
          <a:srgbClr val="000000"/>
        </a:accent4>
        <a:accent5>
          <a:srgbClr val="DFB7AD"/>
        </a:accent5>
        <a:accent6>
          <a:srgbClr val="A58812"/>
        </a:accent6>
        <a:hlink>
          <a:srgbClr val="2E4C6B"/>
        </a:hlink>
        <a:folHlink>
          <a:srgbClr val="6B51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1977_slide 4">
        <a:dk1>
          <a:srgbClr val="000000"/>
        </a:dk1>
        <a:lt1>
          <a:srgbClr val="B9D3EE"/>
        </a:lt1>
        <a:dk2>
          <a:srgbClr val="000000"/>
        </a:dk2>
        <a:lt2>
          <a:srgbClr val="B2B2B2"/>
        </a:lt2>
        <a:accent1>
          <a:srgbClr val="B46E17"/>
        </a:accent1>
        <a:accent2>
          <a:srgbClr val="A7BC2E"/>
        </a:accent2>
        <a:accent3>
          <a:srgbClr val="D9E6F5"/>
        </a:accent3>
        <a:accent4>
          <a:srgbClr val="000000"/>
        </a:accent4>
        <a:accent5>
          <a:srgbClr val="D6BAAB"/>
        </a:accent5>
        <a:accent6>
          <a:srgbClr val="97AA29"/>
        </a:accent6>
        <a:hlink>
          <a:srgbClr val="2E4C6B"/>
        </a:hlink>
        <a:folHlink>
          <a:srgbClr val="6B2E6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1977_slide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D2E3F4"/>
        </a:accent1>
        <a:accent2>
          <a:srgbClr val="679FDA"/>
        </a:accent2>
        <a:accent3>
          <a:srgbClr val="FFFFFF"/>
        </a:accent3>
        <a:accent4>
          <a:srgbClr val="000000"/>
        </a:accent4>
        <a:accent5>
          <a:srgbClr val="E5EFF8"/>
        </a:accent5>
        <a:accent6>
          <a:srgbClr val="5D90C5"/>
        </a:accent6>
        <a:hlink>
          <a:srgbClr val="2865A4"/>
        </a:hlink>
        <a:folHlink>
          <a:srgbClr val="2E4C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1977_slide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66B9CC"/>
        </a:accent1>
        <a:accent2>
          <a:srgbClr val="6666CC"/>
        </a:accent2>
        <a:accent3>
          <a:srgbClr val="FFFFFF"/>
        </a:accent3>
        <a:accent4>
          <a:srgbClr val="000000"/>
        </a:accent4>
        <a:accent5>
          <a:srgbClr val="B8D9E2"/>
        </a:accent5>
        <a:accent6>
          <a:srgbClr val="5C5CB9"/>
        </a:accent6>
        <a:hlink>
          <a:srgbClr val="2E4C6B"/>
        </a:hlink>
        <a:folHlink>
          <a:srgbClr val="2E2E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1977_slide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56230"/>
        </a:accent1>
        <a:accent2>
          <a:srgbClr val="B69715"/>
        </a:accent2>
        <a:accent3>
          <a:srgbClr val="FFFFFF"/>
        </a:accent3>
        <a:accent4>
          <a:srgbClr val="000000"/>
        </a:accent4>
        <a:accent5>
          <a:srgbClr val="DFB7AD"/>
        </a:accent5>
        <a:accent6>
          <a:srgbClr val="A58812"/>
        </a:accent6>
        <a:hlink>
          <a:srgbClr val="2E4C6B"/>
        </a:hlink>
        <a:folHlink>
          <a:srgbClr val="6B51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1977_slide 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46E17"/>
        </a:accent1>
        <a:accent2>
          <a:srgbClr val="A7BC2E"/>
        </a:accent2>
        <a:accent3>
          <a:srgbClr val="FFFFFF"/>
        </a:accent3>
        <a:accent4>
          <a:srgbClr val="000000"/>
        </a:accent4>
        <a:accent5>
          <a:srgbClr val="D6BAAB"/>
        </a:accent5>
        <a:accent6>
          <a:srgbClr val="97AA29"/>
        </a:accent6>
        <a:hlink>
          <a:srgbClr val="2E4C6B"/>
        </a:hlink>
        <a:folHlink>
          <a:srgbClr val="6B2E6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B3BA2862-3E83-4301-8473-079D7717FF16}" vid="{39B6F675-0472-401A-A9C0-AFEE8C32ECDF}"/>
    </a:ext>
  </a:extLst>
</a:theme>
</file>

<file path=ppt/theme/theme2.xml><?xml version="1.0" encoding="utf-8"?>
<a:theme xmlns:a="http://schemas.openxmlformats.org/drawingml/2006/main" name="1_ind_1977_slide">
  <a:themeElements>
    <a:clrScheme name="1_ind_1977_slide 1">
      <a:dk1>
        <a:srgbClr val="000000"/>
      </a:dk1>
      <a:lt1>
        <a:srgbClr val="B9D3EE"/>
      </a:lt1>
      <a:dk2>
        <a:srgbClr val="000000"/>
      </a:dk2>
      <a:lt2>
        <a:srgbClr val="B2B2B2"/>
      </a:lt2>
      <a:accent1>
        <a:srgbClr val="D2E3F4"/>
      </a:accent1>
      <a:accent2>
        <a:srgbClr val="679FDA"/>
      </a:accent2>
      <a:accent3>
        <a:srgbClr val="D9E6F5"/>
      </a:accent3>
      <a:accent4>
        <a:srgbClr val="000000"/>
      </a:accent4>
      <a:accent5>
        <a:srgbClr val="E5EFF8"/>
      </a:accent5>
      <a:accent6>
        <a:srgbClr val="5D90C5"/>
      </a:accent6>
      <a:hlink>
        <a:srgbClr val="2865A4"/>
      </a:hlink>
      <a:folHlink>
        <a:srgbClr val="2E4C6B"/>
      </a:folHlink>
    </a:clrScheme>
    <a:fontScheme name="1_ind_1977_slid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ind_1977_slide 1">
        <a:dk1>
          <a:srgbClr val="000000"/>
        </a:dk1>
        <a:lt1>
          <a:srgbClr val="B9D3EE"/>
        </a:lt1>
        <a:dk2>
          <a:srgbClr val="000000"/>
        </a:dk2>
        <a:lt2>
          <a:srgbClr val="B2B2B2"/>
        </a:lt2>
        <a:accent1>
          <a:srgbClr val="D2E3F4"/>
        </a:accent1>
        <a:accent2>
          <a:srgbClr val="679FDA"/>
        </a:accent2>
        <a:accent3>
          <a:srgbClr val="D9E6F5"/>
        </a:accent3>
        <a:accent4>
          <a:srgbClr val="000000"/>
        </a:accent4>
        <a:accent5>
          <a:srgbClr val="E5EFF8"/>
        </a:accent5>
        <a:accent6>
          <a:srgbClr val="5D90C5"/>
        </a:accent6>
        <a:hlink>
          <a:srgbClr val="2865A4"/>
        </a:hlink>
        <a:folHlink>
          <a:srgbClr val="2E4C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d_1977_slide 2">
        <a:dk1>
          <a:srgbClr val="000000"/>
        </a:dk1>
        <a:lt1>
          <a:srgbClr val="B9D3EE"/>
        </a:lt1>
        <a:dk2>
          <a:srgbClr val="000000"/>
        </a:dk2>
        <a:lt2>
          <a:srgbClr val="B2B2B2"/>
        </a:lt2>
        <a:accent1>
          <a:srgbClr val="66B9CC"/>
        </a:accent1>
        <a:accent2>
          <a:srgbClr val="6666CC"/>
        </a:accent2>
        <a:accent3>
          <a:srgbClr val="D9E6F5"/>
        </a:accent3>
        <a:accent4>
          <a:srgbClr val="000000"/>
        </a:accent4>
        <a:accent5>
          <a:srgbClr val="B8D9E2"/>
        </a:accent5>
        <a:accent6>
          <a:srgbClr val="5C5CB9"/>
        </a:accent6>
        <a:hlink>
          <a:srgbClr val="2E4C6B"/>
        </a:hlink>
        <a:folHlink>
          <a:srgbClr val="2E2E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d_1977_slide 3">
        <a:dk1>
          <a:srgbClr val="000000"/>
        </a:dk1>
        <a:lt1>
          <a:srgbClr val="B9D3EE"/>
        </a:lt1>
        <a:dk2>
          <a:srgbClr val="000000"/>
        </a:dk2>
        <a:lt2>
          <a:srgbClr val="B2B2B2"/>
        </a:lt2>
        <a:accent1>
          <a:srgbClr val="C56230"/>
        </a:accent1>
        <a:accent2>
          <a:srgbClr val="B69715"/>
        </a:accent2>
        <a:accent3>
          <a:srgbClr val="D9E6F5"/>
        </a:accent3>
        <a:accent4>
          <a:srgbClr val="000000"/>
        </a:accent4>
        <a:accent5>
          <a:srgbClr val="DFB7AD"/>
        </a:accent5>
        <a:accent6>
          <a:srgbClr val="A58812"/>
        </a:accent6>
        <a:hlink>
          <a:srgbClr val="2E4C6B"/>
        </a:hlink>
        <a:folHlink>
          <a:srgbClr val="6B51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d_1977_slide 4">
        <a:dk1>
          <a:srgbClr val="000000"/>
        </a:dk1>
        <a:lt1>
          <a:srgbClr val="B9D3EE"/>
        </a:lt1>
        <a:dk2>
          <a:srgbClr val="000000"/>
        </a:dk2>
        <a:lt2>
          <a:srgbClr val="B2B2B2"/>
        </a:lt2>
        <a:accent1>
          <a:srgbClr val="B46E17"/>
        </a:accent1>
        <a:accent2>
          <a:srgbClr val="A7BC2E"/>
        </a:accent2>
        <a:accent3>
          <a:srgbClr val="D9E6F5"/>
        </a:accent3>
        <a:accent4>
          <a:srgbClr val="000000"/>
        </a:accent4>
        <a:accent5>
          <a:srgbClr val="D6BAAB"/>
        </a:accent5>
        <a:accent6>
          <a:srgbClr val="97AA29"/>
        </a:accent6>
        <a:hlink>
          <a:srgbClr val="2E4C6B"/>
        </a:hlink>
        <a:folHlink>
          <a:srgbClr val="6B2E6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d_1977_slide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D2E3F4"/>
        </a:accent1>
        <a:accent2>
          <a:srgbClr val="679FDA"/>
        </a:accent2>
        <a:accent3>
          <a:srgbClr val="FFFFFF"/>
        </a:accent3>
        <a:accent4>
          <a:srgbClr val="000000"/>
        </a:accent4>
        <a:accent5>
          <a:srgbClr val="E5EFF8"/>
        </a:accent5>
        <a:accent6>
          <a:srgbClr val="5D90C5"/>
        </a:accent6>
        <a:hlink>
          <a:srgbClr val="2865A4"/>
        </a:hlink>
        <a:folHlink>
          <a:srgbClr val="2E4C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d_1977_slide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66B9CC"/>
        </a:accent1>
        <a:accent2>
          <a:srgbClr val="6666CC"/>
        </a:accent2>
        <a:accent3>
          <a:srgbClr val="FFFFFF"/>
        </a:accent3>
        <a:accent4>
          <a:srgbClr val="000000"/>
        </a:accent4>
        <a:accent5>
          <a:srgbClr val="B8D9E2"/>
        </a:accent5>
        <a:accent6>
          <a:srgbClr val="5C5CB9"/>
        </a:accent6>
        <a:hlink>
          <a:srgbClr val="2E4C6B"/>
        </a:hlink>
        <a:folHlink>
          <a:srgbClr val="2E2E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d_1977_slide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56230"/>
        </a:accent1>
        <a:accent2>
          <a:srgbClr val="B69715"/>
        </a:accent2>
        <a:accent3>
          <a:srgbClr val="FFFFFF"/>
        </a:accent3>
        <a:accent4>
          <a:srgbClr val="000000"/>
        </a:accent4>
        <a:accent5>
          <a:srgbClr val="DFB7AD"/>
        </a:accent5>
        <a:accent6>
          <a:srgbClr val="A58812"/>
        </a:accent6>
        <a:hlink>
          <a:srgbClr val="2E4C6B"/>
        </a:hlink>
        <a:folHlink>
          <a:srgbClr val="6B51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d_1977_slide 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46E17"/>
        </a:accent1>
        <a:accent2>
          <a:srgbClr val="A7BC2E"/>
        </a:accent2>
        <a:accent3>
          <a:srgbClr val="FFFFFF"/>
        </a:accent3>
        <a:accent4>
          <a:srgbClr val="000000"/>
        </a:accent4>
        <a:accent5>
          <a:srgbClr val="D6BAAB"/>
        </a:accent5>
        <a:accent6>
          <a:srgbClr val="97AA29"/>
        </a:accent6>
        <a:hlink>
          <a:srgbClr val="2E4C6B"/>
        </a:hlink>
        <a:folHlink>
          <a:srgbClr val="6B2E6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Theme1">
  <a:themeElements>
    <a:clrScheme name="ind_1977_slide 1">
      <a:dk1>
        <a:srgbClr val="000000"/>
      </a:dk1>
      <a:lt1>
        <a:srgbClr val="B9D3EE"/>
      </a:lt1>
      <a:dk2>
        <a:srgbClr val="000000"/>
      </a:dk2>
      <a:lt2>
        <a:srgbClr val="B2B2B2"/>
      </a:lt2>
      <a:accent1>
        <a:srgbClr val="D2E3F4"/>
      </a:accent1>
      <a:accent2>
        <a:srgbClr val="679FDA"/>
      </a:accent2>
      <a:accent3>
        <a:srgbClr val="D9E6F5"/>
      </a:accent3>
      <a:accent4>
        <a:srgbClr val="000000"/>
      </a:accent4>
      <a:accent5>
        <a:srgbClr val="E5EFF8"/>
      </a:accent5>
      <a:accent6>
        <a:srgbClr val="5D90C5"/>
      </a:accent6>
      <a:hlink>
        <a:srgbClr val="2865A4"/>
      </a:hlink>
      <a:folHlink>
        <a:srgbClr val="2E4C6B"/>
      </a:folHlink>
    </a:clrScheme>
    <a:fontScheme name="ind_1977_slid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ind_1977_slide 1">
        <a:dk1>
          <a:srgbClr val="000000"/>
        </a:dk1>
        <a:lt1>
          <a:srgbClr val="B9D3EE"/>
        </a:lt1>
        <a:dk2>
          <a:srgbClr val="000000"/>
        </a:dk2>
        <a:lt2>
          <a:srgbClr val="B2B2B2"/>
        </a:lt2>
        <a:accent1>
          <a:srgbClr val="D2E3F4"/>
        </a:accent1>
        <a:accent2>
          <a:srgbClr val="679FDA"/>
        </a:accent2>
        <a:accent3>
          <a:srgbClr val="D9E6F5"/>
        </a:accent3>
        <a:accent4>
          <a:srgbClr val="000000"/>
        </a:accent4>
        <a:accent5>
          <a:srgbClr val="E5EFF8"/>
        </a:accent5>
        <a:accent6>
          <a:srgbClr val="5D90C5"/>
        </a:accent6>
        <a:hlink>
          <a:srgbClr val="2865A4"/>
        </a:hlink>
        <a:folHlink>
          <a:srgbClr val="2E4C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1977_slide 2">
        <a:dk1>
          <a:srgbClr val="000000"/>
        </a:dk1>
        <a:lt1>
          <a:srgbClr val="B9D3EE"/>
        </a:lt1>
        <a:dk2>
          <a:srgbClr val="000000"/>
        </a:dk2>
        <a:lt2>
          <a:srgbClr val="B2B2B2"/>
        </a:lt2>
        <a:accent1>
          <a:srgbClr val="66B9CC"/>
        </a:accent1>
        <a:accent2>
          <a:srgbClr val="6666CC"/>
        </a:accent2>
        <a:accent3>
          <a:srgbClr val="D9E6F5"/>
        </a:accent3>
        <a:accent4>
          <a:srgbClr val="000000"/>
        </a:accent4>
        <a:accent5>
          <a:srgbClr val="B8D9E2"/>
        </a:accent5>
        <a:accent6>
          <a:srgbClr val="5C5CB9"/>
        </a:accent6>
        <a:hlink>
          <a:srgbClr val="2E4C6B"/>
        </a:hlink>
        <a:folHlink>
          <a:srgbClr val="2E2E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1977_slide 3">
        <a:dk1>
          <a:srgbClr val="000000"/>
        </a:dk1>
        <a:lt1>
          <a:srgbClr val="B9D3EE"/>
        </a:lt1>
        <a:dk2>
          <a:srgbClr val="000000"/>
        </a:dk2>
        <a:lt2>
          <a:srgbClr val="B2B2B2"/>
        </a:lt2>
        <a:accent1>
          <a:srgbClr val="C56230"/>
        </a:accent1>
        <a:accent2>
          <a:srgbClr val="B69715"/>
        </a:accent2>
        <a:accent3>
          <a:srgbClr val="D9E6F5"/>
        </a:accent3>
        <a:accent4>
          <a:srgbClr val="000000"/>
        </a:accent4>
        <a:accent5>
          <a:srgbClr val="DFB7AD"/>
        </a:accent5>
        <a:accent6>
          <a:srgbClr val="A58812"/>
        </a:accent6>
        <a:hlink>
          <a:srgbClr val="2E4C6B"/>
        </a:hlink>
        <a:folHlink>
          <a:srgbClr val="6B51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1977_slide 4">
        <a:dk1>
          <a:srgbClr val="000000"/>
        </a:dk1>
        <a:lt1>
          <a:srgbClr val="B9D3EE"/>
        </a:lt1>
        <a:dk2>
          <a:srgbClr val="000000"/>
        </a:dk2>
        <a:lt2>
          <a:srgbClr val="B2B2B2"/>
        </a:lt2>
        <a:accent1>
          <a:srgbClr val="B46E17"/>
        </a:accent1>
        <a:accent2>
          <a:srgbClr val="A7BC2E"/>
        </a:accent2>
        <a:accent3>
          <a:srgbClr val="D9E6F5"/>
        </a:accent3>
        <a:accent4>
          <a:srgbClr val="000000"/>
        </a:accent4>
        <a:accent5>
          <a:srgbClr val="D6BAAB"/>
        </a:accent5>
        <a:accent6>
          <a:srgbClr val="97AA29"/>
        </a:accent6>
        <a:hlink>
          <a:srgbClr val="2E4C6B"/>
        </a:hlink>
        <a:folHlink>
          <a:srgbClr val="6B2E6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1977_slide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D2E3F4"/>
        </a:accent1>
        <a:accent2>
          <a:srgbClr val="679FDA"/>
        </a:accent2>
        <a:accent3>
          <a:srgbClr val="FFFFFF"/>
        </a:accent3>
        <a:accent4>
          <a:srgbClr val="000000"/>
        </a:accent4>
        <a:accent5>
          <a:srgbClr val="E5EFF8"/>
        </a:accent5>
        <a:accent6>
          <a:srgbClr val="5D90C5"/>
        </a:accent6>
        <a:hlink>
          <a:srgbClr val="2865A4"/>
        </a:hlink>
        <a:folHlink>
          <a:srgbClr val="2E4C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1977_slide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66B9CC"/>
        </a:accent1>
        <a:accent2>
          <a:srgbClr val="6666CC"/>
        </a:accent2>
        <a:accent3>
          <a:srgbClr val="FFFFFF"/>
        </a:accent3>
        <a:accent4>
          <a:srgbClr val="000000"/>
        </a:accent4>
        <a:accent5>
          <a:srgbClr val="B8D9E2"/>
        </a:accent5>
        <a:accent6>
          <a:srgbClr val="5C5CB9"/>
        </a:accent6>
        <a:hlink>
          <a:srgbClr val="2E4C6B"/>
        </a:hlink>
        <a:folHlink>
          <a:srgbClr val="2E2E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1977_slide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56230"/>
        </a:accent1>
        <a:accent2>
          <a:srgbClr val="B69715"/>
        </a:accent2>
        <a:accent3>
          <a:srgbClr val="FFFFFF"/>
        </a:accent3>
        <a:accent4>
          <a:srgbClr val="000000"/>
        </a:accent4>
        <a:accent5>
          <a:srgbClr val="DFB7AD"/>
        </a:accent5>
        <a:accent6>
          <a:srgbClr val="A58812"/>
        </a:accent6>
        <a:hlink>
          <a:srgbClr val="2E4C6B"/>
        </a:hlink>
        <a:folHlink>
          <a:srgbClr val="6B51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1977_slide 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46E17"/>
        </a:accent1>
        <a:accent2>
          <a:srgbClr val="A7BC2E"/>
        </a:accent2>
        <a:accent3>
          <a:srgbClr val="FFFFFF"/>
        </a:accent3>
        <a:accent4>
          <a:srgbClr val="000000"/>
        </a:accent4>
        <a:accent5>
          <a:srgbClr val="D6BAAB"/>
        </a:accent5>
        <a:accent6>
          <a:srgbClr val="97AA29"/>
        </a:accent6>
        <a:hlink>
          <a:srgbClr val="2E4C6B"/>
        </a:hlink>
        <a:folHlink>
          <a:srgbClr val="6B2E6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B3BA2862-3E83-4301-8473-079D7717FF16}" vid="{39B6F675-0472-401A-A9C0-AFEE8C32ECDF}"/>
    </a:ext>
  </a:extLst>
</a:theme>
</file>

<file path=ppt/theme/theme5.xml><?xml version="1.0" encoding="utf-8"?>
<a:theme xmlns:a="http://schemas.openxmlformats.org/drawingml/2006/main" name="2_ind_1977_slide">
  <a:themeElements>
    <a:clrScheme name="1_ind_1977_slide 1">
      <a:dk1>
        <a:srgbClr val="000000"/>
      </a:dk1>
      <a:lt1>
        <a:srgbClr val="B9D3EE"/>
      </a:lt1>
      <a:dk2>
        <a:srgbClr val="000000"/>
      </a:dk2>
      <a:lt2>
        <a:srgbClr val="B2B2B2"/>
      </a:lt2>
      <a:accent1>
        <a:srgbClr val="D2E3F4"/>
      </a:accent1>
      <a:accent2>
        <a:srgbClr val="679FDA"/>
      </a:accent2>
      <a:accent3>
        <a:srgbClr val="D9E6F5"/>
      </a:accent3>
      <a:accent4>
        <a:srgbClr val="000000"/>
      </a:accent4>
      <a:accent5>
        <a:srgbClr val="E5EFF8"/>
      </a:accent5>
      <a:accent6>
        <a:srgbClr val="5D90C5"/>
      </a:accent6>
      <a:hlink>
        <a:srgbClr val="2865A4"/>
      </a:hlink>
      <a:folHlink>
        <a:srgbClr val="2E4C6B"/>
      </a:folHlink>
    </a:clrScheme>
    <a:fontScheme name="1_ind_1977_slid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ind_1977_slide 1">
        <a:dk1>
          <a:srgbClr val="000000"/>
        </a:dk1>
        <a:lt1>
          <a:srgbClr val="B9D3EE"/>
        </a:lt1>
        <a:dk2>
          <a:srgbClr val="000000"/>
        </a:dk2>
        <a:lt2>
          <a:srgbClr val="B2B2B2"/>
        </a:lt2>
        <a:accent1>
          <a:srgbClr val="D2E3F4"/>
        </a:accent1>
        <a:accent2>
          <a:srgbClr val="679FDA"/>
        </a:accent2>
        <a:accent3>
          <a:srgbClr val="D9E6F5"/>
        </a:accent3>
        <a:accent4>
          <a:srgbClr val="000000"/>
        </a:accent4>
        <a:accent5>
          <a:srgbClr val="E5EFF8"/>
        </a:accent5>
        <a:accent6>
          <a:srgbClr val="5D90C5"/>
        </a:accent6>
        <a:hlink>
          <a:srgbClr val="2865A4"/>
        </a:hlink>
        <a:folHlink>
          <a:srgbClr val="2E4C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d_1977_slide 2">
        <a:dk1>
          <a:srgbClr val="000000"/>
        </a:dk1>
        <a:lt1>
          <a:srgbClr val="B9D3EE"/>
        </a:lt1>
        <a:dk2>
          <a:srgbClr val="000000"/>
        </a:dk2>
        <a:lt2>
          <a:srgbClr val="B2B2B2"/>
        </a:lt2>
        <a:accent1>
          <a:srgbClr val="66B9CC"/>
        </a:accent1>
        <a:accent2>
          <a:srgbClr val="6666CC"/>
        </a:accent2>
        <a:accent3>
          <a:srgbClr val="D9E6F5"/>
        </a:accent3>
        <a:accent4>
          <a:srgbClr val="000000"/>
        </a:accent4>
        <a:accent5>
          <a:srgbClr val="B8D9E2"/>
        </a:accent5>
        <a:accent6>
          <a:srgbClr val="5C5CB9"/>
        </a:accent6>
        <a:hlink>
          <a:srgbClr val="2E4C6B"/>
        </a:hlink>
        <a:folHlink>
          <a:srgbClr val="2E2E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d_1977_slide 3">
        <a:dk1>
          <a:srgbClr val="000000"/>
        </a:dk1>
        <a:lt1>
          <a:srgbClr val="B9D3EE"/>
        </a:lt1>
        <a:dk2>
          <a:srgbClr val="000000"/>
        </a:dk2>
        <a:lt2>
          <a:srgbClr val="B2B2B2"/>
        </a:lt2>
        <a:accent1>
          <a:srgbClr val="C56230"/>
        </a:accent1>
        <a:accent2>
          <a:srgbClr val="B69715"/>
        </a:accent2>
        <a:accent3>
          <a:srgbClr val="D9E6F5"/>
        </a:accent3>
        <a:accent4>
          <a:srgbClr val="000000"/>
        </a:accent4>
        <a:accent5>
          <a:srgbClr val="DFB7AD"/>
        </a:accent5>
        <a:accent6>
          <a:srgbClr val="A58812"/>
        </a:accent6>
        <a:hlink>
          <a:srgbClr val="2E4C6B"/>
        </a:hlink>
        <a:folHlink>
          <a:srgbClr val="6B51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d_1977_slide 4">
        <a:dk1>
          <a:srgbClr val="000000"/>
        </a:dk1>
        <a:lt1>
          <a:srgbClr val="B9D3EE"/>
        </a:lt1>
        <a:dk2>
          <a:srgbClr val="000000"/>
        </a:dk2>
        <a:lt2>
          <a:srgbClr val="B2B2B2"/>
        </a:lt2>
        <a:accent1>
          <a:srgbClr val="B46E17"/>
        </a:accent1>
        <a:accent2>
          <a:srgbClr val="A7BC2E"/>
        </a:accent2>
        <a:accent3>
          <a:srgbClr val="D9E6F5"/>
        </a:accent3>
        <a:accent4>
          <a:srgbClr val="000000"/>
        </a:accent4>
        <a:accent5>
          <a:srgbClr val="D6BAAB"/>
        </a:accent5>
        <a:accent6>
          <a:srgbClr val="97AA29"/>
        </a:accent6>
        <a:hlink>
          <a:srgbClr val="2E4C6B"/>
        </a:hlink>
        <a:folHlink>
          <a:srgbClr val="6B2E6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d_1977_slide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D2E3F4"/>
        </a:accent1>
        <a:accent2>
          <a:srgbClr val="679FDA"/>
        </a:accent2>
        <a:accent3>
          <a:srgbClr val="FFFFFF"/>
        </a:accent3>
        <a:accent4>
          <a:srgbClr val="000000"/>
        </a:accent4>
        <a:accent5>
          <a:srgbClr val="E5EFF8"/>
        </a:accent5>
        <a:accent6>
          <a:srgbClr val="5D90C5"/>
        </a:accent6>
        <a:hlink>
          <a:srgbClr val="2865A4"/>
        </a:hlink>
        <a:folHlink>
          <a:srgbClr val="2E4C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d_1977_slide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66B9CC"/>
        </a:accent1>
        <a:accent2>
          <a:srgbClr val="6666CC"/>
        </a:accent2>
        <a:accent3>
          <a:srgbClr val="FFFFFF"/>
        </a:accent3>
        <a:accent4>
          <a:srgbClr val="000000"/>
        </a:accent4>
        <a:accent5>
          <a:srgbClr val="B8D9E2"/>
        </a:accent5>
        <a:accent6>
          <a:srgbClr val="5C5CB9"/>
        </a:accent6>
        <a:hlink>
          <a:srgbClr val="2E4C6B"/>
        </a:hlink>
        <a:folHlink>
          <a:srgbClr val="2E2E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d_1977_slide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56230"/>
        </a:accent1>
        <a:accent2>
          <a:srgbClr val="B69715"/>
        </a:accent2>
        <a:accent3>
          <a:srgbClr val="FFFFFF"/>
        </a:accent3>
        <a:accent4>
          <a:srgbClr val="000000"/>
        </a:accent4>
        <a:accent5>
          <a:srgbClr val="DFB7AD"/>
        </a:accent5>
        <a:accent6>
          <a:srgbClr val="A58812"/>
        </a:accent6>
        <a:hlink>
          <a:srgbClr val="2E4C6B"/>
        </a:hlink>
        <a:folHlink>
          <a:srgbClr val="6B51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d_1977_slide 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46E17"/>
        </a:accent1>
        <a:accent2>
          <a:srgbClr val="A7BC2E"/>
        </a:accent2>
        <a:accent3>
          <a:srgbClr val="FFFFFF"/>
        </a:accent3>
        <a:accent4>
          <a:srgbClr val="000000"/>
        </a:accent4>
        <a:accent5>
          <a:srgbClr val="D6BAAB"/>
        </a:accent5>
        <a:accent6>
          <a:srgbClr val="97AA29"/>
        </a:accent6>
        <a:hlink>
          <a:srgbClr val="2E4C6B"/>
        </a:hlink>
        <a:folHlink>
          <a:srgbClr val="6B2E6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415</TotalTime>
  <Words>844</Words>
  <Application>Microsoft Office PowerPoint</Application>
  <PresentationFormat>Widescreen</PresentationFormat>
  <Paragraphs>141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Theme1</vt:lpstr>
      <vt:lpstr>1_ind_1977_slide</vt:lpstr>
      <vt:lpstr>默认设计模板</vt:lpstr>
      <vt:lpstr>1_Theme1</vt:lpstr>
      <vt:lpstr>2_ind_1977_slide</vt:lpstr>
      <vt:lpstr>1_默认设计模板</vt:lpstr>
      <vt:lpstr>JAVA APPLET</vt:lpstr>
      <vt:lpstr>CONTENTS</vt:lpstr>
      <vt:lpstr>INTRODUCTION</vt:lpstr>
      <vt:lpstr>IMPORT STATEMENTS FOR APPLET:</vt:lpstr>
      <vt:lpstr>HIERARCHY OF APPLET</vt:lpstr>
      <vt:lpstr>WORKING OF THE LIFECYCLE OF APPLET</vt:lpstr>
      <vt:lpstr>PowerPoint Presentation</vt:lpstr>
      <vt:lpstr>PowerPoint Presentation</vt:lpstr>
      <vt:lpstr>GRAPHICS METHODS</vt:lpstr>
      <vt:lpstr>Simple Applet Program:</vt:lpstr>
      <vt:lpstr>PowerPoint Presentation</vt:lpstr>
      <vt:lpstr>PowerPoint Presentation</vt:lpstr>
      <vt:lpstr>OUTPUT:</vt:lpstr>
      <vt:lpstr>PowerPoint Presentation</vt:lpstr>
    </vt:vector>
  </TitlesOfParts>
  <Company>TEAM 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Ezhil</dc:creator>
  <cp:lastModifiedBy>LINO</cp:lastModifiedBy>
  <cp:revision>50</cp:revision>
  <dcterms:created xsi:type="dcterms:W3CDTF">2016-10-02T06:47:37Z</dcterms:created>
  <dcterms:modified xsi:type="dcterms:W3CDTF">2021-05-14T01:31:06Z</dcterms:modified>
</cp:coreProperties>
</file>