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43" y="1078991"/>
            <a:ext cx="8066537" cy="3257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2769" y="484758"/>
            <a:ext cx="445846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F50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426" y="3362909"/>
            <a:ext cx="6645147" cy="202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484758"/>
            <a:ext cx="4683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CREATING</a:t>
            </a:r>
            <a:r>
              <a:rPr spc="-120" dirty="0"/>
              <a:t> </a:t>
            </a:r>
            <a:r>
              <a:rPr spc="10" dirty="0"/>
              <a:t>THREAD</a:t>
            </a:r>
            <a:r>
              <a:rPr spc="-100" dirty="0"/>
              <a:t> </a:t>
            </a:r>
            <a:r>
              <a:rPr sz="3600" dirty="0"/>
              <a:t>Contd.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34413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latin typeface="Calibri"/>
                <a:cs typeface="Calibri"/>
              </a:rPr>
              <a:t>1.	</a:t>
            </a:r>
            <a:r>
              <a:rPr sz="2800" b="1" spc="-15" dirty="0">
                <a:latin typeface="Calibri"/>
                <a:cs typeface="Calibri"/>
              </a:rPr>
              <a:t>By </a:t>
            </a:r>
            <a:r>
              <a:rPr sz="2800" b="1" spc="-10" dirty="0">
                <a:latin typeface="Calibri"/>
                <a:cs typeface="Calibri"/>
              </a:rPr>
              <a:t>Extending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Thread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93162"/>
            <a:ext cx="4204970" cy="38544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65"/>
              </a:spcBef>
            </a:pPr>
            <a:r>
              <a:rPr sz="1500" b="1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1500" b="1" spc="-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Multi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06699"/>
                </a:solidFill>
                <a:latin typeface="Verdana"/>
                <a:cs typeface="Verdana"/>
              </a:rPr>
              <a:t>extends</a:t>
            </a:r>
            <a:r>
              <a:rPr sz="1500" b="1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Thread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60"/>
              </a:spcBef>
            </a:pPr>
            <a:r>
              <a:rPr sz="1500" dirty="0">
                <a:latin typeface="Verdana"/>
                <a:cs typeface="Verdana"/>
              </a:rPr>
              <a:t>{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65"/>
              </a:spcBef>
            </a:pPr>
            <a:r>
              <a:rPr sz="1500" b="1" spc="-5" dirty="0">
                <a:solidFill>
                  <a:srgbClr val="006699"/>
                </a:solidFill>
                <a:latin typeface="Verdana"/>
                <a:cs typeface="Verdana"/>
              </a:rPr>
              <a:t>public </a:t>
            </a:r>
            <a:r>
              <a:rPr sz="1500" b="1" dirty="0">
                <a:solidFill>
                  <a:srgbClr val="006699"/>
                </a:solidFill>
                <a:latin typeface="Verdana"/>
                <a:cs typeface="Verdana"/>
              </a:rPr>
              <a:t>void</a:t>
            </a:r>
            <a:r>
              <a:rPr sz="1500" b="1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run()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54"/>
              </a:spcBef>
            </a:pPr>
            <a:r>
              <a:rPr sz="1500" dirty="0">
                <a:latin typeface="Verdana"/>
                <a:cs typeface="Verdana"/>
              </a:rPr>
              <a:t>{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60"/>
              </a:spcBef>
            </a:pPr>
            <a:r>
              <a:rPr sz="1500" spc="-10" dirty="0">
                <a:latin typeface="Verdana"/>
                <a:cs typeface="Verdana"/>
              </a:rPr>
              <a:t>System.out.println(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"thread</a:t>
            </a:r>
            <a:r>
              <a:rPr sz="1500" spc="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500" spc="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running..."</a:t>
            </a:r>
            <a:r>
              <a:rPr sz="1500" spc="-5" dirty="0">
                <a:latin typeface="Verdana"/>
                <a:cs typeface="Verdana"/>
              </a:rPr>
              <a:t>);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latin typeface="Verdana"/>
                <a:cs typeface="Verdana"/>
              </a:rPr>
              <a:t>}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54"/>
              </a:spcBef>
            </a:pPr>
            <a:r>
              <a:rPr sz="1500" b="1" spc="-5" dirty="0">
                <a:solidFill>
                  <a:srgbClr val="006699"/>
                </a:solidFill>
                <a:latin typeface="Verdana"/>
                <a:cs typeface="Verdana"/>
              </a:rPr>
              <a:t>public</a:t>
            </a:r>
            <a:r>
              <a:rPr sz="1500" b="1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06699"/>
                </a:solidFill>
                <a:latin typeface="Verdana"/>
                <a:cs typeface="Verdana"/>
              </a:rPr>
              <a:t>static</a:t>
            </a:r>
            <a:r>
              <a:rPr sz="1500" b="1" dirty="0">
                <a:solidFill>
                  <a:srgbClr val="006699"/>
                </a:solidFill>
                <a:latin typeface="Verdana"/>
                <a:cs typeface="Verdana"/>
              </a:rPr>
              <a:t> void </a:t>
            </a:r>
            <a:r>
              <a:rPr sz="1500" spc="-5" dirty="0">
                <a:latin typeface="Verdana"/>
                <a:cs typeface="Verdana"/>
              </a:rPr>
              <a:t>main(String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args[])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latin typeface="Verdana"/>
                <a:cs typeface="Verdana"/>
              </a:rPr>
              <a:t>{</a:t>
            </a:r>
            <a:endParaRPr sz="1500">
              <a:latin typeface="Verdana"/>
              <a:cs typeface="Verdana"/>
            </a:endParaRPr>
          </a:p>
          <a:p>
            <a:pPr marL="127000" marR="1958975">
              <a:lnSpc>
                <a:spcPts val="2120"/>
              </a:lnSpc>
              <a:spcBef>
                <a:spcPts val="65"/>
              </a:spcBef>
            </a:pPr>
            <a:r>
              <a:rPr sz="1500" spc="-5" dirty="0">
                <a:latin typeface="Verdana"/>
                <a:cs typeface="Verdana"/>
              </a:rPr>
              <a:t>Multi t1=</a:t>
            </a:r>
            <a:r>
              <a:rPr sz="1500" b="1" spc="-5" dirty="0">
                <a:solidFill>
                  <a:srgbClr val="006699"/>
                </a:solidFill>
                <a:latin typeface="Verdana"/>
                <a:cs typeface="Verdana"/>
              </a:rPr>
              <a:t>new </a:t>
            </a:r>
            <a:r>
              <a:rPr sz="1500" spc="-10" dirty="0">
                <a:latin typeface="Verdana"/>
                <a:cs typeface="Verdana"/>
              </a:rPr>
              <a:t>Multi(); </a:t>
            </a:r>
            <a:r>
              <a:rPr sz="1500" spc="-5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t1.start();</a:t>
            </a:r>
            <a:endParaRPr sz="1500">
              <a:latin typeface="Verdana"/>
              <a:cs typeface="Verdana"/>
            </a:endParaRPr>
          </a:p>
          <a:p>
            <a:pPr marL="193675">
              <a:lnSpc>
                <a:spcPct val="100000"/>
              </a:lnSpc>
              <a:spcBef>
                <a:spcPts val="75"/>
              </a:spcBef>
            </a:pPr>
            <a:r>
              <a:rPr sz="1500" dirty="0">
                <a:latin typeface="Verdana"/>
                <a:cs typeface="Verdana"/>
              </a:rPr>
              <a:t>}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latin typeface="Verdana"/>
                <a:cs typeface="Verdana"/>
              </a:rPr>
              <a:t>}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b="1" spc="-5" dirty="0">
                <a:latin typeface="Cambria"/>
                <a:cs typeface="Cambria"/>
              </a:rPr>
              <a:t>Output:</a:t>
            </a:r>
            <a:r>
              <a:rPr sz="2100" b="1" spc="-40" dirty="0">
                <a:latin typeface="Cambria"/>
                <a:cs typeface="Cambria"/>
              </a:rPr>
              <a:t> </a:t>
            </a:r>
            <a:r>
              <a:rPr sz="2100" spc="-15" dirty="0">
                <a:latin typeface="Cambria"/>
                <a:cs typeface="Cambria"/>
              </a:rPr>
              <a:t>thread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is</a:t>
            </a:r>
            <a:r>
              <a:rPr sz="2100" spc="-5" dirty="0">
                <a:latin typeface="Cambria"/>
                <a:cs typeface="Cambria"/>
              </a:rPr>
              <a:t> running…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228" y="2226690"/>
            <a:ext cx="243522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//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Extending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thread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//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run()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method </a:t>
            </a:r>
            <a:r>
              <a:rPr sz="1500" spc="-10" dirty="0">
                <a:latin typeface="Verdana"/>
                <a:cs typeface="Verdana"/>
              </a:rPr>
              <a:t>declared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8" y="4279772"/>
            <a:ext cx="3674110" cy="565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500" spc="-5" dirty="0">
                <a:latin typeface="Verdana"/>
                <a:cs typeface="Verdana"/>
              </a:rPr>
              <a:t>//object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initiated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dirty="0">
                <a:latin typeface="Verdana"/>
                <a:cs typeface="Verdana"/>
              </a:rPr>
              <a:t>//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run()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method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called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through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start()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726" y="466470"/>
            <a:ext cx="3625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LIFE</a:t>
            </a:r>
            <a:r>
              <a:rPr spc="-105" dirty="0"/>
              <a:t> </a:t>
            </a:r>
            <a:r>
              <a:rPr spc="10" dirty="0"/>
              <a:t>cycle</a:t>
            </a:r>
            <a:r>
              <a:rPr spc="-90" dirty="0"/>
              <a:t> </a:t>
            </a:r>
            <a:r>
              <a:rPr spc="15" dirty="0"/>
              <a:t>of</a:t>
            </a:r>
            <a:r>
              <a:rPr spc="-55" dirty="0"/>
              <a:t> </a:t>
            </a:r>
            <a:r>
              <a:rPr spc="30" dirty="0"/>
              <a:t>a</a:t>
            </a:r>
            <a:r>
              <a:rPr spc="-50" dirty="0"/>
              <a:t> </a:t>
            </a:r>
            <a:r>
              <a:rPr spc="5" dirty="0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189470" cy="415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life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spc="5" dirty="0">
                <a:latin typeface="Calibri"/>
                <a:cs typeface="Calibri"/>
              </a:rPr>
              <a:t>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thread,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states</a:t>
            </a:r>
            <a:r>
              <a:rPr sz="3200" dirty="0">
                <a:latin typeface="Calibri"/>
                <a:cs typeface="Calibri"/>
              </a:rPr>
              <a:t> 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enter.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include:</a:t>
            </a:r>
            <a:endParaRPr sz="3200">
              <a:latin typeface="Calibri"/>
              <a:cs typeface="Calibri"/>
            </a:endParaRPr>
          </a:p>
          <a:p>
            <a:pPr marL="1841500" lvl="1" indent="-51435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5" dirty="0">
                <a:latin typeface="Calibri"/>
                <a:cs typeface="Calibri"/>
              </a:rPr>
              <a:t>Newborn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marL="1841500" lvl="1" indent="-51435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5" dirty="0">
                <a:latin typeface="Calibri"/>
                <a:cs typeface="Calibri"/>
              </a:rPr>
              <a:t>Runnable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marL="1841500" lvl="1" indent="-51435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marL="1841500" lvl="1" indent="-51435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15" dirty="0">
                <a:latin typeface="Calibri"/>
                <a:cs typeface="Calibri"/>
              </a:rPr>
              <a:t>Blocked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marL="1841500" lvl="1" indent="-51435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10" dirty="0">
                <a:latin typeface="Calibri"/>
                <a:cs typeface="Calibri"/>
              </a:rPr>
              <a:t>Dead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LIFE</a:t>
            </a:r>
            <a:r>
              <a:rPr spc="-100" dirty="0"/>
              <a:t> </a:t>
            </a:r>
            <a:r>
              <a:rPr spc="10" dirty="0"/>
              <a:t>cycle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50" dirty="0"/>
              <a:t> </a:t>
            </a:r>
            <a:r>
              <a:rPr spc="30" dirty="0"/>
              <a:t>a</a:t>
            </a:r>
            <a:r>
              <a:rPr spc="-50" dirty="0"/>
              <a:t> </a:t>
            </a:r>
            <a:r>
              <a:rPr spc="5" dirty="0"/>
              <a:t>thread</a:t>
            </a:r>
            <a:r>
              <a:rPr spc="-60" dirty="0"/>
              <a:t> </a:t>
            </a:r>
            <a:r>
              <a:rPr sz="3100" dirty="0"/>
              <a:t>contd.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83" y="1739470"/>
            <a:ext cx="6957375" cy="4317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LIFE</a:t>
            </a:r>
            <a:r>
              <a:rPr spc="-100" dirty="0"/>
              <a:t> </a:t>
            </a:r>
            <a:r>
              <a:rPr spc="10" dirty="0"/>
              <a:t>cycle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50" dirty="0"/>
              <a:t> </a:t>
            </a:r>
            <a:r>
              <a:rPr spc="30" dirty="0"/>
              <a:t>a</a:t>
            </a:r>
            <a:r>
              <a:rPr spc="-50" dirty="0"/>
              <a:t> </a:t>
            </a:r>
            <a:r>
              <a:rPr spc="5" dirty="0"/>
              <a:t>thread</a:t>
            </a:r>
            <a:r>
              <a:rPr spc="-60" dirty="0"/>
              <a:t> </a:t>
            </a:r>
            <a:r>
              <a:rPr sz="3100" dirty="0"/>
              <a:t>contd.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891145" cy="34620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Newborn</a:t>
            </a:r>
            <a:r>
              <a:rPr sz="32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State:</a:t>
            </a:r>
            <a:endParaRPr sz="3200">
              <a:latin typeface="Calibri"/>
              <a:cs typeface="Calibri"/>
            </a:endParaRPr>
          </a:p>
          <a:p>
            <a:pPr marL="756285" marR="336550" indent="-287020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born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newborn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thread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yet</a:t>
            </a:r>
            <a:r>
              <a:rPr sz="2800" spc="-10" dirty="0">
                <a:latin typeface="Calibri"/>
                <a:cs typeface="Calibri"/>
              </a:rPr>
              <a:t> scheduled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running.</a:t>
            </a:r>
            <a:endParaRPr sz="2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start()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Kill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stop()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4495798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LIFE</a:t>
            </a:r>
            <a:r>
              <a:rPr spc="-100" dirty="0"/>
              <a:t> </a:t>
            </a:r>
            <a:r>
              <a:rPr spc="10" dirty="0"/>
              <a:t>cycle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50" dirty="0"/>
              <a:t> </a:t>
            </a:r>
            <a:r>
              <a:rPr spc="30" dirty="0"/>
              <a:t>a</a:t>
            </a:r>
            <a:r>
              <a:rPr spc="-50" dirty="0"/>
              <a:t> </a:t>
            </a:r>
            <a:r>
              <a:rPr spc="5" dirty="0"/>
              <a:t>thread</a:t>
            </a:r>
            <a:r>
              <a:rPr spc="-60" dirty="0"/>
              <a:t> </a:t>
            </a:r>
            <a:r>
              <a:rPr sz="3100" dirty="0"/>
              <a:t>contd.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028180" cy="21539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Runnable</a:t>
            </a:r>
            <a:r>
              <a:rPr sz="32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</a:t>
            </a:r>
            <a:r>
              <a:rPr sz="32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ready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Waiting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availability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40" dirty="0">
                <a:latin typeface="Calibri"/>
                <a:cs typeface="Calibri"/>
              </a:rPr>
              <a:t>processor.</a:t>
            </a:r>
            <a:endParaRPr sz="2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thread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0" dirty="0">
                <a:latin typeface="Calibri"/>
                <a:cs typeface="Calibri"/>
              </a:rPr>
              <a:t>joined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4038600"/>
            <a:ext cx="5410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LIFE</a:t>
            </a:r>
            <a:r>
              <a:rPr spc="-100" dirty="0"/>
              <a:t> </a:t>
            </a:r>
            <a:r>
              <a:rPr spc="10" dirty="0"/>
              <a:t>cycle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50" dirty="0"/>
              <a:t> </a:t>
            </a:r>
            <a:r>
              <a:rPr spc="30" dirty="0"/>
              <a:t>a</a:t>
            </a:r>
            <a:r>
              <a:rPr spc="-50" dirty="0"/>
              <a:t> </a:t>
            </a:r>
            <a:r>
              <a:rPr spc="5" dirty="0"/>
              <a:t>thread</a:t>
            </a:r>
            <a:r>
              <a:rPr spc="-60" dirty="0"/>
              <a:t> </a:t>
            </a:r>
            <a:r>
              <a:rPr sz="3100" dirty="0"/>
              <a:t>contd.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92035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Running</a:t>
            </a:r>
            <a:r>
              <a:rPr sz="32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Thread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executing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dirty="0">
                <a:latin typeface="Calibri"/>
                <a:cs typeface="Calibri"/>
              </a:rPr>
              <a:t> its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thread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execution.</a:t>
            </a:r>
            <a:endParaRPr sz="3200">
              <a:latin typeface="Calibri"/>
              <a:cs typeface="Calibri"/>
            </a:endParaRPr>
          </a:p>
          <a:p>
            <a:pPr marL="355600" marR="539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thread </a:t>
            </a:r>
            <a:r>
              <a:rPr sz="3200" dirty="0">
                <a:latin typeface="Calibri"/>
                <a:cs typeface="Calibri"/>
              </a:rPr>
              <a:t>runs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until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" dirty="0">
                <a:latin typeface="Calibri"/>
                <a:cs typeface="Calibri"/>
              </a:rPr>
              <a:t> gives up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control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own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30" dirty="0">
                <a:latin typeface="Calibri"/>
                <a:cs typeface="Calibri"/>
              </a:rPr>
              <a:t>taken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0" dirty="0">
                <a:latin typeface="Calibri"/>
                <a:cs typeface="Calibri"/>
              </a:rPr>
              <a:t>threads.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LIFE</a:t>
            </a:r>
            <a:r>
              <a:rPr spc="-100" dirty="0"/>
              <a:t> </a:t>
            </a:r>
            <a:r>
              <a:rPr spc="10" dirty="0"/>
              <a:t>cycle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50" dirty="0"/>
              <a:t> </a:t>
            </a:r>
            <a:r>
              <a:rPr spc="30" dirty="0"/>
              <a:t>a</a:t>
            </a:r>
            <a:r>
              <a:rPr spc="-50" dirty="0"/>
              <a:t> </a:t>
            </a:r>
            <a:r>
              <a:rPr spc="5" dirty="0"/>
              <a:t>thread</a:t>
            </a:r>
            <a:r>
              <a:rPr spc="-60" dirty="0"/>
              <a:t> </a:t>
            </a:r>
            <a:r>
              <a:rPr sz="3100" dirty="0"/>
              <a:t>contd.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35940" y="1529461"/>
            <a:ext cx="7878445" cy="4528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7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Blocked</a:t>
            </a:r>
            <a:r>
              <a:rPr sz="27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State: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thread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said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15" dirty="0">
                <a:latin typeface="Calibri"/>
                <a:cs typeface="Calibri"/>
              </a:rPr>
              <a:t> blocked</a:t>
            </a:r>
            <a:endParaRPr sz="2700">
              <a:latin typeface="Calibri"/>
              <a:cs typeface="Calibri"/>
            </a:endParaRPr>
          </a:p>
          <a:p>
            <a:pPr marL="355600" marR="271780" indent="-342900">
              <a:lnSpc>
                <a:spcPts val="2920"/>
              </a:lnSpc>
              <a:spcBef>
                <a:spcPts val="1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It is </a:t>
            </a:r>
            <a:r>
              <a:rPr sz="2700" spc="-20" dirty="0">
                <a:latin typeface="Calibri"/>
                <a:cs typeface="Calibri"/>
              </a:rPr>
              <a:t>prevented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entering </a:t>
            </a:r>
            <a:r>
              <a:rPr sz="2700" spc="-15" dirty="0">
                <a:latin typeface="Calibri"/>
                <a:cs typeface="Calibri"/>
              </a:rPr>
              <a:t>into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runnable </a:t>
            </a:r>
            <a:r>
              <a:rPr sz="2700" dirty="0">
                <a:latin typeface="Calibri"/>
                <a:cs typeface="Calibri"/>
              </a:rPr>
              <a:t>and the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running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state.</a:t>
            </a:r>
            <a:endParaRPr sz="2700">
              <a:latin typeface="Calibri"/>
              <a:cs typeface="Calibri"/>
            </a:endParaRPr>
          </a:p>
          <a:p>
            <a:pPr marL="355600" marR="12700" indent="-342900">
              <a:lnSpc>
                <a:spcPts val="292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This happens </a:t>
            </a:r>
            <a:r>
              <a:rPr sz="2700" dirty="0">
                <a:latin typeface="Calibri"/>
                <a:cs typeface="Calibri"/>
              </a:rPr>
              <a:t>when the </a:t>
            </a:r>
            <a:r>
              <a:rPr sz="2700" spc="-10" dirty="0">
                <a:latin typeface="Calibri"/>
                <a:cs typeface="Calibri"/>
              </a:rPr>
              <a:t>thread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suspended, </a:t>
            </a:r>
            <a:r>
              <a:rPr sz="2700" dirty="0">
                <a:latin typeface="Calibri"/>
                <a:cs typeface="Calibri"/>
              </a:rPr>
              <a:t>sleeping,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or waiting</a:t>
            </a:r>
            <a:r>
              <a:rPr sz="2700" dirty="0">
                <a:latin typeface="Calibri"/>
                <a:cs typeface="Calibri"/>
              </a:rPr>
              <a:t> in </a:t>
            </a:r>
            <a:r>
              <a:rPr sz="2700" spc="-15" dirty="0">
                <a:latin typeface="Calibri"/>
                <a:cs typeface="Calibri"/>
              </a:rPr>
              <a:t>order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satisfy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certain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requirements.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92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blocked thread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considered </a:t>
            </a:r>
            <a:r>
              <a:rPr sz="27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"not </a:t>
            </a:r>
            <a:r>
              <a:rPr sz="2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runnable"</a:t>
            </a:r>
            <a:r>
              <a:rPr sz="2700" spc="-5" dirty="0">
                <a:latin typeface="Calibri"/>
                <a:cs typeface="Calibri"/>
              </a:rPr>
              <a:t> but </a:t>
            </a:r>
            <a:r>
              <a:rPr sz="2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dead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therefore </a:t>
            </a:r>
            <a:r>
              <a:rPr sz="2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fully qualified</a:t>
            </a:r>
            <a:r>
              <a:rPr sz="27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7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</a:t>
            </a:r>
            <a:r>
              <a:rPr sz="27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again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08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This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state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achieved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when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we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3080"/>
              </a:lnSpc>
            </a:pPr>
            <a:r>
              <a:rPr sz="2700" spc="-25" dirty="0">
                <a:latin typeface="Calibri"/>
                <a:cs typeface="Calibri"/>
              </a:rPr>
              <a:t>Invoke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suspend()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sleep()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-10" dirty="0">
                <a:latin typeface="Calibri"/>
                <a:cs typeface="Calibri"/>
              </a:rPr>
              <a:t> wait()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methods.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LIFE</a:t>
            </a:r>
            <a:r>
              <a:rPr spc="-100" dirty="0"/>
              <a:t> </a:t>
            </a:r>
            <a:r>
              <a:rPr spc="10" dirty="0"/>
              <a:t>cycle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50" dirty="0"/>
              <a:t> </a:t>
            </a:r>
            <a:r>
              <a:rPr spc="30" dirty="0"/>
              <a:t>a</a:t>
            </a:r>
            <a:r>
              <a:rPr spc="-50" dirty="0"/>
              <a:t> </a:t>
            </a:r>
            <a:r>
              <a:rPr spc="5" dirty="0"/>
              <a:t>thread</a:t>
            </a:r>
            <a:r>
              <a:rPr spc="-60" dirty="0"/>
              <a:t> </a:t>
            </a:r>
            <a:r>
              <a:rPr sz="3100" dirty="0"/>
              <a:t>contd.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35940" y="1529461"/>
            <a:ext cx="8049259" cy="41586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7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Dead</a:t>
            </a:r>
            <a:r>
              <a:rPr sz="27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State: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Every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thread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has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life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cycle.</a:t>
            </a:r>
            <a:endParaRPr sz="2700">
              <a:latin typeface="Calibri"/>
              <a:cs typeface="Calibri"/>
            </a:endParaRPr>
          </a:p>
          <a:p>
            <a:pPr marL="355600" marR="429895" indent="-342900">
              <a:lnSpc>
                <a:spcPts val="2920"/>
              </a:lnSpc>
              <a:spcBef>
                <a:spcPts val="1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running </a:t>
            </a:r>
            <a:r>
              <a:rPr sz="2700" spc="-10" dirty="0">
                <a:latin typeface="Calibri"/>
                <a:cs typeface="Calibri"/>
              </a:rPr>
              <a:t>thread </a:t>
            </a:r>
            <a:r>
              <a:rPr sz="2700" dirty="0">
                <a:latin typeface="Calibri"/>
                <a:cs typeface="Calibri"/>
              </a:rPr>
              <a:t>ends its </a:t>
            </a:r>
            <a:r>
              <a:rPr sz="2700" spc="-20" dirty="0">
                <a:latin typeface="Calibri"/>
                <a:cs typeface="Calibri"/>
              </a:rPr>
              <a:t>life </a:t>
            </a:r>
            <a:r>
              <a:rPr sz="2700" dirty="0">
                <a:latin typeface="Calibri"/>
                <a:cs typeface="Calibri"/>
              </a:rPr>
              <a:t>when it </a:t>
            </a:r>
            <a:r>
              <a:rPr sz="2700" spc="-5" dirty="0">
                <a:latin typeface="Calibri"/>
                <a:cs typeface="Calibri"/>
              </a:rPr>
              <a:t>has </a:t>
            </a:r>
            <a:r>
              <a:rPr sz="2700" spc="-10" dirty="0">
                <a:latin typeface="Calibri"/>
                <a:cs typeface="Calibri"/>
              </a:rPr>
              <a:t>completed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executing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its </a:t>
            </a:r>
            <a:r>
              <a:rPr sz="2700" spc="-5" dirty="0">
                <a:latin typeface="Calibri"/>
                <a:cs typeface="Calibri"/>
              </a:rPr>
              <a:t>run(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method.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natural</a:t>
            </a:r>
            <a:r>
              <a:rPr sz="27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death.</a:t>
            </a:r>
            <a:endParaRPr sz="2700">
              <a:latin typeface="Calibri"/>
              <a:cs typeface="Calibri"/>
            </a:endParaRPr>
          </a:p>
          <a:p>
            <a:pPr marL="355600" marR="95250" indent="-342900">
              <a:lnSpc>
                <a:spcPts val="292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thread can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dirty="0">
                <a:latin typeface="Calibri"/>
                <a:cs typeface="Calibri"/>
              </a:rPr>
              <a:t>killed in </a:t>
            </a:r>
            <a:r>
              <a:rPr sz="2700" spc="-5" dirty="0">
                <a:latin typeface="Calibri"/>
                <a:cs typeface="Calibri"/>
              </a:rPr>
              <a:t>born, or </a:t>
            </a:r>
            <a:r>
              <a:rPr sz="2700" dirty="0">
                <a:latin typeface="Calibri"/>
                <a:cs typeface="Calibri"/>
              </a:rPr>
              <a:t>in running, </a:t>
            </a:r>
            <a:r>
              <a:rPr sz="2700" spc="-5" dirty="0">
                <a:latin typeface="Calibri"/>
                <a:cs typeface="Calibri"/>
              </a:rPr>
              <a:t>or </a:t>
            </a:r>
            <a:r>
              <a:rPr sz="2700" spc="-10" dirty="0">
                <a:latin typeface="Calibri"/>
                <a:cs typeface="Calibri"/>
              </a:rPr>
              <a:t>even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"not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runnable"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(blocked)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condition.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called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premature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death.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920"/>
              </a:lnSpc>
              <a:spcBef>
                <a:spcPts val="1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This </a:t>
            </a:r>
            <a:r>
              <a:rPr sz="2700" spc="-30" dirty="0">
                <a:latin typeface="Calibri"/>
                <a:cs typeface="Calibri"/>
              </a:rPr>
              <a:t>state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achieved </a:t>
            </a:r>
            <a:r>
              <a:rPr sz="2700" dirty="0">
                <a:latin typeface="Calibri"/>
                <a:cs typeface="Calibri"/>
              </a:rPr>
              <a:t>when </a:t>
            </a:r>
            <a:r>
              <a:rPr sz="2700" spc="-15" dirty="0">
                <a:latin typeface="Calibri"/>
                <a:cs typeface="Calibri"/>
              </a:rPr>
              <a:t>we </a:t>
            </a:r>
            <a:r>
              <a:rPr sz="2700" spc="-25" dirty="0">
                <a:latin typeface="Calibri"/>
                <a:cs typeface="Calibri"/>
              </a:rPr>
              <a:t>invoke </a:t>
            </a:r>
            <a:r>
              <a:rPr sz="2700" spc="-15" dirty="0">
                <a:latin typeface="Calibri"/>
                <a:cs typeface="Calibri"/>
              </a:rPr>
              <a:t>stop() </a:t>
            </a:r>
            <a:r>
              <a:rPr sz="2700" spc="-5" dirty="0">
                <a:latin typeface="Calibri"/>
                <a:cs typeface="Calibri"/>
              </a:rPr>
              <a:t>method or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thread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completes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execution.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01" y="466470"/>
            <a:ext cx="2792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Thread</a:t>
            </a:r>
            <a:r>
              <a:rPr spc="-130" dirty="0"/>
              <a:t> </a:t>
            </a:r>
            <a:r>
              <a:rPr spc="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5813"/>
            <a:ext cx="667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java.lang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50" y="1898650"/>
          <a:ext cx="7757795" cy="493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884"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Signature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getName()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591820">
                        <a:lnSpc>
                          <a:spcPct val="72500"/>
                        </a:lnSpc>
                        <a:spcBef>
                          <a:spcPts val="58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Retrieves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running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context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format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start()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628650">
                        <a:lnSpc>
                          <a:spcPct val="725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start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calling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run()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Thread/runnable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124460">
                        <a:lnSpc>
                          <a:spcPct val="725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entry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point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thread.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starts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sleep(int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sleeptime)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521970">
                        <a:lnSpc>
                          <a:spcPct val="725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suspend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mentioned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duration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argument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(sleeptime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yield()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529590">
                        <a:lnSpc>
                          <a:spcPct val="72900"/>
                        </a:lnSpc>
                        <a:spcBef>
                          <a:spcPts val="58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this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method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pause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temporarily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allow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execute.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194945">
                        <a:lnSpc>
                          <a:spcPct val="728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queue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execution.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Once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called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till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completes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execution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isAlive()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alive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744" y="2569286"/>
            <a:ext cx="6520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30859C"/>
                </a:solidFill>
                <a:latin typeface="Times New Roman"/>
                <a:cs typeface="Times New Roman"/>
              </a:rPr>
              <a:t>THANK</a:t>
            </a:r>
            <a:r>
              <a:rPr sz="7200" spc="-355" dirty="0">
                <a:solidFill>
                  <a:srgbClr val="30859C"/>
                </a:solidFill>
                <a:latin typeface="Times New Roman"/>
                <a:cs typeface="Times New Roman"/>
              </a:rPr>
              <a:t> </a:t>
            </a:r>
            <a:r>
              <a:rPr sz="7200" spc="-5" dirty="0">
                <a:solidFill>
                  <a:srgbClr val="30859C"/>
                </a:solidFill>
                <a:latin typeface="Times New Roman"/>
                <a:cs typeface="Times New Roman"/>
              </a:rPr>
              <a:t>YOU…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84605"/>
            <a:ext cx="2983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solidFill>
                  <a:srgbClr val="4F81BC"/>
                </a:solidFill>
              </a:rPr>
              <a:t>TOPIC</a:t>
            </a:r>
            <a:r>
              <a:rPr sz="4000" spc="-114" dirty="0">
                <a:solidFill>
                  <a:srgbClr val="4F81BC"/>
                </a:solidFill>
              </a:rPr>
              <a:t> </a:t>
            </a:r>
            <a:r>
              <a:rPr sz="4000" dirty="0">
                <a:solidFill>
                  <a:srgbClr val="4F81BC"/>
                </a:solidFill>
              </a:rPr>
              <a:t>INCLUDES: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594" y="1671485"/>
            <a:ext cx="5784850" cy="298414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9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spc="-5" dirty="0">
                <a:solidFill>
                  <a:srgbClr val="205868"/>
                </a:solidFill>
                <a:latin typeface="Calibri"/>
                <a:cs typeface="Calibri"/>
              </a:rPr>
              <a:t>Introduction</a:t>
            </a:r>
            <a:r>
              <a:rPr sz="3200" b="1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205868"/>
                </a:solidFill>
                <a:latin typeface="Calibri"/>
                <a:cs typeface="Calibri"/>
              </a:rPr>
              <a:t>to</a:t>
            </a:r>
            <a:r>
              <a:rPr sz="3200" b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05868"/>
                </a:solidFill>
                <a:latin typeface="Calibri"/>
                <a:cs typeface="Calibri"/>
              </a:rPr>
              <a:t>Thread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spc="-10" dirty="0">
                <a:solidFill>
                  <a:srgbClr val="205868"/>
                </a:solidFill>
                <a:latin typeface="Calibri"/>
                <a:cs typeface="Calibri"/>
              </a:rPr>
              <a:t>Creation</a:t>
            </a:r>
            <a:r>
              <a:rPr sz="3200" b="1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3200" b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05868"/>
                </a:solidFill>
                <a:latin typeface="Calibri"/>
                <a:cs typeface="Calibri"/>
              </a:rPr>
              <a:t>Thread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spc="-15" dirty="0">
                <a:solidFill>
                  <a:srgbClr val="205868"/>
                </a:solidFill>
                <a:latin typeface="Calibri"/>
                <a:cs typeface="Calibri"/>
              </a:rPr>
              <a:t>Life</a:t>
            </a:r>
            <a:r>
              <a:rPr sz="3200" b="1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05868"/>
                </a:solidFill>
                <a:latin typeface="Calibri"/>
                <a:cs typeface="Calibri"/>
              </a:rPr>
              <a:t>cycle</a:t>
            </a:r>
            <a:r>
              <a:rPr sz="3200" b="1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5868"/>
                </a:solidFill>
                <a:latin typeface="Calibri"/>
                <a:cs typeface="Calibri"/>
              </a:rPr>
              <a:t>of</a:t>
            </a:r>
            <a:r>
              <a:rPr sz="3200" b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05868"/>
                </a:solidFill>
                <a:latin typeface="Calibri"/>
                <a:cs typeface="Calibri"/>
              </a:rPr>
              <a:t>Thread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spc="-5" dirty="0">
                <a:solidFill>
                  <a:srgbClr val="205868"/>
                </a:solidFill>
                <a:latin typeface="Calibri"/>
                <a:cs typeface="Calibri"/>
              </a:rPr>
              <a:t>Stopping</a:t>
            </a:r>
            <a:r>
              <a:rPr sz="3200" b="1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5868"/>
                </a:solidFill>
                <a:latin typeface="Calibri"/>
                <a:cs typeface="Calibri"/>
              </a:rPr>
              <a:t>and</a:t>
            </a:r>
            <a:r>
              <a:rPr sz="3200" b="1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5868"/>
                </a:solidFill>
                <a:latin typeface="Calibri"/>
                <a:cs typeface="Calibri"/>
              </a:rPr>
              <a:t>Blocking</a:t>
            </a:r>
            <a:r>
              <a:rPr sz="3200" b="1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05868"/>
                </a:solidFill>
                <a:latin typeface="Calibri"/>
                <a:cs typeface="Calibri"/>
              </a:rPr>
              <a:t>Thread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solidFill>
                  <a:srgbClr val="205868"/>
                </a:solidFill>
                <a:latin typeface="Calibri"/>
                <a:cs typeface="Calibri"/>
              </a:rPr>
              <a:t>Using</a:t>
            </a:r>
            <a:r>
              <a:rPr sz="3200" b="1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05868"/>
                </a:solidFill>
                <a:latin typeface="Calibri"/>
                <a:cs typeface="Calibri"/>
              </a:rPr>
              <a:t>Thread</a:t>
            </a:r>
            <a:r>
              <a:rPr sz="3200" b="1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5868"/>
                </a:solidFill>
                <a:latin typeface="Calibri"/>
                <a:cs typeface="Calibri"/>
              </a:rPr>
              <a:t>Methods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795" y="454278"/>
            <a:ext cx="5795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INTRODUCTION</a:t>
            </a:r>
            <a:r>
              <a:rPr sz="4800" spc="-114" dirty="0"/>
              <a:t> </a:t>
            </a:r>
            <a:r>
              <a:rPr sz="4800" spc="25" dirty="0"/>
              <a:t>TO</a:t>
            </a:r>
            <a:r>
              <a:rPr sz="4800" spc="-70" dirty="0"/>
              <a:t> </a:t>
            </a:r>
            <a:r>
              <a:rPr sz="4800" spc="10" dirty="0"/>
              <a:t>THREAD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269605" cy="439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876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b="1" spc="-10" dirty="0">
                <a:latin typeface="Calibri"/>
                <a:cs typeface="Calibri"/>
              </a:rPr>
              <a:t>Thread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basic units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Java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Process: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self </a:t>
            </a:r>
            <a:r>
              <a:rPr sz="3200" spc="-10" dirty="0">
                <a:latin typeface="Calibri"/>
                <a:cs typeface="Calibri"/>
              </a:rPr>
              <a:t>contained </a:t>
            </a:r>
            <a:r>
              <a:rPr sz="3200" spc="-20" dirty="0">
                <a:latin typeface="Calibri"/>
                <a:cs typeface="Calibri"/>
              </a:rPr>
              <a:t>execution </a:t>
            </a:r>
            <a:r>
              <a:rPr sz="3200" spc="-15" dirty="0">
                <a:latin typeface="Calibri"/>
                <a:cs typeface="Calibri"/>
              </a:rPr>
              <a:t> environment </a:t>
            </a:r>
            <a:r>
              <a:rPr sz="3200" dirty="0">
                <a:latin typeface="Calibri"/>
                <a:cs typeface="Calibri"/>
              </a:rPr>
              <a:t>and it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seen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15" dirty="0">
                <a:latin typeface="Calibri"/>
                <a:cs typeface="Calibri"/>
              </a:rPr>
              <a:t>program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Thread: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called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lightweight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process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Thread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create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Thread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636" y="454278"/>
            <a:ext cx="4435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INTRODUCTION</a:t>
            </a:r>
            <a:r>
              <a:rPr sz="4800" spc="-125" dirty="0"/>
              <a:t> </a:t>
            </a:r>
            <a:r>
              <a:rPr sz="4000" dirty="0"/>
              <a:t>Contd.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929" y="1749551"/>
            <a:ext cx="7476253" cy="39699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434466"/>
            <a:ext cx="38531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MULTITHREADING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59740" y="1455165"/>
            <a:ext cx="7880984" cy="381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1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Multithreading </a:t>
            </a:r>
            <a:r>
              <a:rPr sz="3200" b="1" dirty="0">
                <a:latin typeface="Calibri"/>
                <a:cs typeface="Calibri"/>
              </a:rPr>
              <a:t>in </a:t>
            </a:r>
            <a:r>
              <a:rPr sz="3200" b="1" spc="-30" dirty="0">
                <a:latin typeface="Calibri"/>
                <a:cs typeface="Calibri"/>
              </a:rPr>
              <a:t>java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executing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sz="32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simultaneously</a:t>
            </a:r>
            <a:endParaRPr sz="3200" dirty="0">
              <a:latin typeface="Calibri"/>
              <a:cs typeface="Calibri"/>
            </a:endParaRPr>
          </a:p>
          <a:p>
            <a:pPr marL="355600" marR="273050" indent="-34290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divided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subprograms</a:t>
            </a:r>
            <a:r>
              <a:rPr sz="3200" spc="-15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implemented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same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32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parallel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Multiprocessing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multithreading,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achieve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multitasking.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932" y="454278"/>
            <a:ext cx="4883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MULTITHREADING</a:t>
            </a:r>
            <a:r>
              <a:rPr sz="4800" spc="-170" dirty="0"/>
              <a:t> </a:t>
            </a:r>
            <a:r>
              <a:rPr sz="3600" dirty="0"/>
              <a:t>Contd.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676400"/>
            <a:ext cx="5801898" cy="41986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60" y="454278"/>
            <a:ext cx="4893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MULTITHREADING</a:t>
            </a:r>
            <a:r>
              <a:rPr sz="4800" spc="-95" dirty="0"/>
              <a:t> </a:t>
            </a:r>
            <a:r>
              <a:rPr sz="3600" dirty="0"/>
              <a:t>Contd.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90762"/>
            <a:ext cx="7965440" cy="34232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600" b="1" spc="-60" dirty="0">
                <a:latin typeface="Calibri"/>
                <a:cs typeface="Calibri"/>
              </a:rPr>
              <a:t>ADVANTAGE</a:t>
            </a:r>
            <a:r>
              <a:rPr sz="3200" b="1" spc="-6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756920" algn="l"/>
              </a:tabLst>
            </a:pP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doesn't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756920" algn="l"/>
              </a:tabLst>
            </a:pP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</a:t>
            </a:r>
            <a:r>
              <a:rPr sz="3200" spc="-10" dirty="0">
                <a:latin typeface="Calibri"/>
                <a:cs typeface="Calibri"/>
              </a:rPr>
              <a:t> together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 it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756285" marR="899794" indent="-2870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56920" algn="l"/>
              </a:tabLst>
            </a:pPr>
            <a:r>
              <a:rPr sz="3200" spc="-10" dirty="0">
                <a:latin typeface="Calibri"/>
                <a:cs typeface="Calibri"/>
              </a:rPr>
              <a:t>Threads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independent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 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doesn't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affect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threads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036" y="434466"/>
            <a:ext cx="398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/>
              <a:t>CREATING</a:t>
            </a:r>
            <a:r>
              <a:rPr sz="4800" spc="-150" dirty="0"/>
              <a:t> </a:t>
            </a:r>
            <a:r>
              <a:rPr sz="4800" spc="10" dirty="0"/>
              <a:t>THREAD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440691"/>
            <a:ext cx="8303260" cy="448135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Threads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implemented</a:t>
            </a:r>
            <a:r>
              <a:rPr sz="3000" dirty="0">
                <a:latin typeface="Calibri"/>
                <a:cs typeface="Calibri"/>
              </a:rPr>
              <a:t> 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objects.</a:t>
            </a:r>
            <a:endParaRPr sz="3000" dirty="0">
              <a:latin typeface="Calibri"/>
              <a:cs typeface="Calibri"/>
            </a:endParaRPr>
          </a:p>
          <a:p>
            <a:pPr marL="355600" marR="56388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run() and </a:t>
            </a:r>
            <a:r>
              <a:rPr sz="3000" b="1" spc="-10" dirty="0">
                <a:latin typeface="Calibri"/>
                <a:cs typeface="Calibri"/>
              </a:rPr>
              <a:t>start()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two inbuilt </a:t>
            </a:r>
            <a:r>
              <a:rPr sz="3000" dirty="0">
                <a:latin typeface="Calibri"/>
                <a:cs typeface="Calibri"/>
              </a:rPr>
              <a:t>methods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helps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thread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implementation</a:t>
            </a:r>
            <a:endParaRPr sz="3000" dirty="0">
              <a:latin typeface="Calibri"/>
              <a:cs typeface="Calibri"/>
            </a:endParaRPr>
          </a:p>
          <a:p>
            <a:pPr marL="355600" marR="47625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b="1" spc="-5" dirty="0">
                <a:latin typeface="Calibri"/>
                <a:cs typeface="Calibri"/>
              </a:rPr>
              <a:t>run() </a:t>
            </a:r>
            <a:r>
              <a:rPr sz="3000" spc="-5" dirty="0">
                <a:latin typeface="Calibri"/>
                <a:cs typeface="Calibri"/>
              </a:rPr>
              <a:t>method </a:t>
            </a:r>
            <a:r>
              <a:rPr sz="3000" dirty="0">
                <a:latin typeface="Calibri"/>
                <a:cs typeface="Calibri"/>
              </a:rPr>
              <a:t>is the </a:t>
            </a:r>
            <a:r>
              <a:rPr sz="3000" spc="-5" dirty="0">
                <a:latin typeface="Calibri"/>
                <a:cs typeface="Calibri"/>
              </a:rPr>
              <a:t>heart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soul of </a:t>
            </a:r>
            <a:r>
              <a:rPr sz="3000" spc="-20" dirty="0">
                <a:latin typeface="Calibri"/>
                <a:cs typeface="Calibri"/>
              </a:rPr>
              <a:t>any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thread</a:t>
            </a:r>
            <a:endParaRPr sz="3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5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20" dirty="0">
                <a:latin typeface="Calibri"/>
                <a:cs typeface="Calibri"/>
              </a:rPr>
              <a:t>makes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entire </a:t>
            </a:r>
            <a:r>
              <a:rPr sz="2600" spc="-5" dirty="0">
                <a:latin typeface="Calibri"/>
                <a:cs typeface="Calibri"/>
              </a:rPr>
              <a:t>body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thread</a:t>
            </a:r>
            <a:endParaRPr sz="2600" dirty="0">
              <a:latin typeface="Calibri"/>
              <a:cs typeface="Calibri"/>
            </a:endParaRPr>
          </a:p>
          <a:p>
            <a:pPr marL="355600" marR="74295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run() method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initiating </a:t>
            </a:r>
            <a:r>
              <a:rPr sz="3000" dirty="0">
                <a:latin typeface="Calibri"/>
                <a:cs typeface="Calibri"/>
              </a:rPr>
              <a:t>with the </a:t>
            </a:r>
            <a:r>
              <a:rPr sz="3000" spc="-10" dirty="0">
                <a:latin typeface="Calibri"/>
                <a:cs typeface="Calibri"/>
              </a:rPr>
              <a:t>help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start()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method.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484758"/>
            <a:ext cx="4683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CREATING</a:t>
            </a:r>
            <a:r>
              <a:rPr spc="-114" dirty="0"/>
              <a:t> </a:t>
            </a:r>
            <a:r>
              <a:rPr spc="10" dirty="0"/>
              <a:t>THREAD</a:t>
            </a:r>
            <a:r>
              <a:rPr spc="-100" dirty="0"/>
              <a:t> </a:t>
            </a:r>
            <a:r>
              <a:rPr sz="3600" dirty="0"/>
              <a:t>Contd.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31328" y="1895792"/>
            <a:ext cx="5866130" cy="1169035"/>
            <a:chOff x="1231328" y="1895792"/>
            <a:chExt cx="5866130" cy="1169035"/>
          </a:xfrm>
        </p:grpSpPr>
        <p:sp>
          <p:nvSpPr>
            <p:cNvPr id="4" name="object 4"/>
            <p:cNvSpPr/>
            <p:nvPr/>
          </p:nvSpPr>
          <p:spPr>
            <a:xfrm>
              <a:off x="1244346" y="1908809"/>
              <a:ext cx="5840095" cy="1143000"/>
            </a:xfrm>
            <a:custGeom>
              <a:avLst/>
              <a:gdLst/>
              <a:ahLst/>
              <a:cxnLst/>
              <a:rect l="l" t="t" r="r" b="b"/>
              <a:pathLst>
                <a:path w="5840095" h="1143000">
                  <a:moveTo>
                    <a:pt x="5725668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1028700"/>
                  </a:lnTo>
                  <a:lnTo>
                    <a:pt x="8983" y="1073187"/>
                  </a:lnTo>
                  <a:lnTo>
                    <a:pt x="33480" y="1109519"/>
                  </a:lnTo>
                  <a:lnTo>
                    <a:pt x="69812" y="1134016"/>
                  </a:lnTo>
                  <a:lnTo>
                    <a:pt x="114300" y="1143000"/>
                  </a:lnTo>
                  <a:lnTo>
                    <a:pt x="5725668" y="1143000"/>
                  </a:lnTo>
                  <a:lnTo>
                    <a:pt x="5770155" y="1134016"/>
                  </a:lnTo>
                  <a:lnTo>
                    <a:pt x="5806487" y="1109519"/>
                  </a:lnTo>
                  <a:lnTo>
                    <a:pt x="5830984" y="1073187"/>
                  </a:lnTo>
                  <a:lnTo>
                    <a:pt x="5839968" y="1028700"/>
                  </a:lnTo>
                  <a:lnTo>
                    <a:pt x="5839968" y="114300"/>
                  </a:lnTo>
                  <a:lnTo>
                    <a:pt x="5830984" y="69812"/>
                  </a:lnTo>
                  <a:lnTo>
                    <a:pt x="5806487" y="33480"/>
                  </a:lnTo>
                  <a:lnTo>
                    <a:pt x="5770155" y="8983"/>
                  </a:lnTo>
                  <a:lnTo>
                    <a:pt x="57256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4346" y="1908809"/>
              <a:ext cx="5840095" cy="1143000"/>
            </a:xfrm>
            <a:custGeom>
              <a:avLst/>
              <a:gdLst/>
              <a:ahLst/>
              <a:cxnLst/>
              <a:rect l="l" t="t" r="r" b="b"/>
              <a:pathLst>
                <a:path w="5840095" h="11430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25668" y="0"/>
                  </a:lnTo>
                  <a:lnTo>
                    <a:pt x="5770155" y="8983"/>
                  </a:lnTo>
                  <a:lnTo>
                    <a:pt x="5806487" y="33480"/>
                  </a:lnTo>
                  <a:lnTo>
                    <a:pt x="5830984" y="69812"/>
                  </a:lnTo>
                  <a:lnTo>
                    <a:pt x="5839968" y="114300"/>
                  </a:lnTo>
                  <a:lnTo>
                    <a:pt x="5839968" y="1028700"/>
                  </a:lnTo>
                  <a:lnTo>
                    <a:pt x="5830984" y="1073187"/>
                  </a:lnTo>
                  <a:lnTo>
                    <a:pt x="5806487" y="1109519"/>
                  </a:lnTo>
                  <a:lnTo>
                    <a:pt x="5770155" y="1134016"/>
                  </a:lnTo>
                  <a:lnTo>
                    <a:pt x="5725668" y="1143000"/>
                  </a:lnTo>
                  <a:lnTo>
                    <a:pt x="114300" y="1143000"/>
                  </a:lnTo>
                  <a:lnTo>
                    <a:pt x="69812" y="1134016"/>
                  </a:lnTo>
                  <a:lnTo>
                    <a:pt x="33480" y="1109519"/>
                  </a:lnTo>
                  <a:lnTo>
                    <a:pt x="8983" y="1073187"/>
                  </a:lnTo>
                  <a:lnTo>
                    <a:pt x="0" y="1028700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3316" y="1946275"/>
            <a:ext cx="554101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0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5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700" spc="-15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5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2452" y="3051545"/>
            <a:ext cx="6302121" cy="2432304"/>
            <a:chOff x="1828037" y="3051809"/>
            <a:chExt cx="6302121" cy="2432304"/>
          </a:xfrm>
        </p:grpSpPr>
        <p:sp>
          <p:nvSpPr>
            <p:cNvPr id="8" name="object 8"/>
            <p:cNvSpPr/>
            <p:nvPr/>
          </p:nvSpPr>
          <p:spPr>
            <a:xfrm>
              <a:off x="1828037" y="3051809"/>
              <a:ext cx="584200" cy="644525"/>
            </a:xfrm>
            <a:custGeom>
              <a:avLst/>
              <a:gdLst/>
              <a:ahLst/>
              <a:cxnLst/>
              <a:rect l="l" t="t" r="r" b="b"/>
              <a:pathLst>
                <a:path w="584200" h="644525">
                  <a:moveTo>
                    <a:pt x="0" y="0"/>
                  </a:moveTo>
                  <a:lnTo>
                    <a:pt x="0" y="644016"/>
                  </a:lnTo>
                  <a:lnTo>
                    <a:pt x="584073" y="644016"/>
                  </a:lnTo>
                </a:path>
              </a:pathLst>
            </a:custGeom>
            <a:ln w="25907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253" y="3338321"/>
              <a:ext cx="5716905" cy="716280"/>
            </a:xfrm>
            <a:custGeom>
              <a:avLst/>
              <a:gdLst/>
              <a:ahLst/>
              <a:cxnLst/>
              <a:rect l="l" t="t" r="r" b="b"/>
              <a:pathLst>
                <a:path w="5716905" h="716279">
                  <a:moveTo>
                    <a:pt x="5644896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644651"/>
                  </a:lnTo>
                  <a:lnTo>
                    <a:pt x="5637" y="672506"/>
                  </a:lnTo>
                  <a:lnTo>
                    <a:pt x="21002" y="695277"/>
                  </a:lnTo>
                  <a:lnTo>
                    <a:pt x="43773" y="710642"/>
                  </a:lnTo>
                  <a:lnTo>
                    <a:pt x="71627" y="716279"/>
                  </a:lnTo>
                  <a:lnTo>
                    <a:pt x="5644896" y="716279"/>
                  </a:lnTo>
                  <a:lnTo>
                    <a:pt x="5672750" y="710642"/>
                  </a:lnTo>
                  <a:lnTo>
                    <a:pt x="5695521" y="695277"/>
                  </a:lnTo>
                  <a:lnTo>
                    <a:pt x="5710886" y="672506"/>
                  </a:lnTo>
                  <a:lnTo>
                    <a:pt x="5716524" y="644651"/>
                  </a:lnTo>
                  <a:lnTo>
                    <a:pt x="5716524" y="71627"/>
                  </a:lnTo>
                  <a:lnTo>
                    <a:pt x="5710886" y="43773"/>
                  </a:lnTo>
                  <a:lnTo>
                    <a:pt x="5695521" y="21002"/>
                  </a:lnTo>
                  <a:lnTo>
                    <a:pt x="5672750" y="5637"/>
                  </a:lnTo>
                  <a:lnTo>
                    <a:pt x="564489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253" y="3338321"/>
              <a:ext cx="5716905" cy="716280"/>
            </a:xfrm>
            <a:custGeom>
              <a:avLst/>
              <a:gdLst/>
              <a:ahLst/>
              <a:cxnLst/>
              <a:rect l="l" t="t" r="r" b="b"/>
              <a:pathLst>
                <a:path w="5716905" h="716279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5644896" y="0"/>
                  </a:lnTo>
                  <a:lnTo>
                    <a:pt x="5672750" y="5637"/>
                  </a:lnTo>
                  <a:lnTo>
                    <a:pt x="5695521" y="21002"/>
                  </a:lnTo>
                  <a:lnTo>
                    <a:pt x="5710886" y="43773"/>
                  </a:lnTo>
                  <a:lnTo>
                    <a:pt x="5716524" y="71627"/>
                  </a:lnTo>
                  <a:lnTo>
                    <a:pt x="5716524" y="644651"/>
                  </a:lnTo>
                  <a:lnTo>
                    <a:pt x="5710886" y="672506"/>
                  </a:lnTo>
                  <a:lnTo>
                    <a:pt x="5695521" y="695277"/>
                  </a:lnTo>
                  <a:lnTo>
                    <a:pt x="5672750" y="710642"/>
                  </a:lnTo>
                  <a:lnTo>
                    <a:pt x="5644896" y="716279"/>
                  </a:lnTo>
                  <a:lnTo>
                    <a:pt x="71627" y="716279"/>
                  </a:lnTo>
                  <a:lnTo>
                    <a:pt x="43773" y="710642"/>
                  </a:lnTo>
                  <a:lnTo>
                    <a:pt x="21002" y="695277"/>
                  </a:lnTo>
                  <a:lnTo>
                    <a:pt x="5637" y="672506"/>
                  </a:lnTo>
                  <a:lnTo>
                    <a:pt x="0" y="644651"/>
                  </a:lnTo>
                  <a:lnTo>
                    <a:pt x="0" y="71627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13253" y="4341113"/>
              <a:ext cx="5631180" cy="1143000"/>
            </a:xfrm>
            <a:custGeom>
              <a:avLst/>
              <a:gdLst/>
              <a:ahLst/>
              <a:cxnLst/>
              <a:rect l="l" t="t" r="r" b="b"/>
              <a:pathLst>
                <a:path w="5631180" h="1143000">
                  <a:moveTo>
                    <a:pt x="551688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1028700"/>
                  </a:lnTo>
                  <a:lnTo>
                    <a:pt x="8983" y="1073187"/>
                  </a:lnTo>
                  <a:lnTo>
                    <a:pt x="33480" y="1109519"/>
                  </a:lnTo>
                  <a:lnTo>
                    <a:pt x="69812" y="1134016"/>
                  </a:lnTo>
                  <a:lnTo>
                    <a:pt x="114300" y="1143000"/>
                  </a:lnTo>
                  <a:lnTo>
                    <a:pt x="5516880" y="1143000"/>
                  </a:lnTo>
                  <a:lnTo>
                    <a:pt x="5561367" y="1134016"/>
                  </a:lnTo>
                  <a:lnTo>
                    <a:pt x="5597699" y="1109519"/>
                  </a:lnTo>
                  <a:lnTo>
                    <a:pt x="5622196" y="1073187"/>
                  </a:lnTo>
                  <a:lnTo>
                    <a:pt x="5631180" y="1028700"/>
                  </a:lnTo>
                  <a:lnTo>
                    <a:pt x="5631180" y="114300"/>
                  </a:lnTo>
                  <a:lnTo>
                    <a:pt x="5622196" y="69812"/>
                  </a:lnTo>
                  <a:lnTo>
                    <a:pt x="5597699" y="33480"/>
                  </a:lnTo>
                  <a:lnTo>
                    <a:pt x="5561367" y="8983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3253" y="4341113"/>
              <a:ext cx="5631180" cy="1143000"/>
            </a:xfrm>
            <a:custGeom>
              <a:avLst/>
              <a:gdLst/>
              <a:ahLst/>
              <a:cxnLst/>
              <a:rect l="l" t="t" r="r" b="b"/>
              <a:pathLst>
                <a:path w="5631180" h="11430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516880" y="0"/>
                  </a:lnTo>
                  <a:lnTo>
                    <a:pt x="5561367" y="8983"/>
                  </a:lnTo>
                  <a:lnTo>
                    <a:pt x="5597699" y="33480"/>
                  </a:lnTo>
                  <a:lnTo>
                    <a:pt x="5622196" y="69812"/>
                  </a:lnTo>
                  <a:lnTo>
                    <a:pt x="5631180" y="114300"/>
                  </a:lnTo>
                  <a:lnTo>
                    <a:pt x="5631180" y="1028700"/>
                  </a:lnTo>
                  <a:lnTo>
                    <a:pt x="5622196" y="1073187"/>
                  </a:lnTo>
                  <a:lnTo>
                    <a:pt x="5597699" y="1109519"/>
                  </a:lnTo>
                  <a:lnTo>
                    <a:pt x="5561367" y="1134016"/>
                  </a:lnTo>
                  <a:lnTo>
                    <a:pt x="5516880" y="1143000"/>
                  </a:lnTo>
                  <a:lnTo>
                    <a:pt x="114300" y="1143000"/>
                  </a:lnTo>
                  <a:lnTo>
                    <a:pt x="69812" y="1134016"/>
                  </a:lnTo>
                  <a:lnTo>
                    <a:pt x="33480" y="1109519"/>
                  </a:lnTo>
                  <a:lnTo>
                    <a:pt x="8983" y="1073187"/>
                  </a:lnTo>
                  <a:lnTo>
                    <a:pt x="0" y="1028700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249426" y="3362909"/>
            <a:ext cx="6645147" cy="10368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18970" indent="-44005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920239" algn="l"/>
              </a:tabLst>
            </a:pPr>
            <a:r>
              <a:rPr spc="-25" dirty="0"/>
              <a:t>By</a:t>
            </a:r>
            <a:r>
              <a:rPr spc="-10" dirty="0"/>
              <a:t> </a:t>
            </a:r>
            <a:r>
              <a:rPr spc="-15" dirty="0"/>
              <a:t>extending</a:t>
            </a:r>
            <a:r>
              <a:rPr spc="-5" dirty="0"/>
              <a:t> </a:t>
            </a:r>
            <a:r>
              <a:rPr spc="-10" dirty="0"/>
              <a:t>Thread</a:t>
            </a:r>
            <a:r>
              <a:rPr spc="-20" dirty="0"/>
              <a:t> </a:t>
            </a:r>
            <a:r>
              <a:rPr spc="-5" dirty="0"/>
              <a:t>class</a:t>
            </a:r>
          </a:p>
          <a:p>
            <a:pPr marL="1313815">
              <a:lnSpc>
                <a:spcPct val="100000"/>
              </a:lnSpc>
              <a:spcBef>
                <a:spcPts val="30"/>
              </a:spcBef>
            </a:pPr>
            <a:endParaRPr sz="3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825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Gabriola</vt:lpstr>
      <vt:lpstr>Times New Roman</vt:lpstr>
      <vt:lpstr>Verdana</vt:lpstr>
      <vt:lpstr>Wingdings</vt:lpstr>
      <vt:lpstr>Office Theme</vt:lpstr>
      <vt:lpstr>PowerPoint Presentation</vt:lpstr>
      <vt:lpstr>TOPIC INCLUDES:</vt:lpstr>
      <vt:lpstr>INTRODUCTION TO THREAD</vt:lpstr>
      <vt:lpstr>INTRODUCTION Contd.</vt:lpstr>
      <vt:lpstr>MULTITHREADING</vt:lpstr>
      <vt:lpstr>MULTITHREADING Contd.</vt:lpstr>
      <vt:lpstr>MULTITHREADING Contd.</vt:lpstr>
      <vt:lpstr>CREATING THREAD</vt:lpstr>
      <vt:lpstr>CREATING THREAD Contd.</vt:lpstr>
      <vt:lpstr>CREATING THREAD Contd.</vt:lpstr>
      <vt:lpstr>LIFE cycle of a thread</vt:lpstr>
      <vt:lpstr>LIFE cycle of a thread contd.</vt:lpstr>
      <vt:lpstr>LIFE cycle of a thread contd.</vt:lpstr>
      <vt:lpstr>LIFE cycle of a thread contd.</vt:lpstr>
      <vt:lpstr>LIFE cycle of a thread contd.</vt:lpstr>
      <vt:lpstr>LIFE cycle of a thread contd.</vt:lpstr>
      <vt:lpstr>LIFE cycle of a thread contd.</vt:lpstr>
      <vt:lpstr>Thread methods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LINO</cp:lastModifiedBy>
  <cp:revision>4</cp:revision>
  <dcterms:created xsi:type="dcterms:W3CDTF">2021-05-12T02:07:41Z</dcterms:created>
  <dcterms:modified xsi:type="dcterms:W3CDTF">2022-03-29T03:29:11Z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2021-05-12T00:00:00Z</vt:filetime>
  </property>
</Properties>
</file>