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70815"/>
            <a:ext cx="818388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E6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007109"/>
            <a:ext cx="8362899" cy="290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352" y="3177539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228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291" y="315772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229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316" y="1022603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316" y="1175003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4120896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3968496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ln w="914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26970" y="1788363"/>
            <a:ext cx="42919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PACKAGES</a:t>
            </a:r>
            <a:r>
              <a:rPr sz="3400" spc="-35" dirty="0"/>
              <a:t> </a:t>
            </a:r>
            <a:r>
              <a:rPr sz="3400" spc="-5" dirty="0"/>
              <a:t>IN</a:t>
            </a:r>
            <a:r>
              <a:rPr sz="3400" spc="-30" dirty="0"/>
              <a:t> </a:t>
            </a:r>
            <a:r>
              <a:rPr sz="3400" spc="-5" dirty="0"/>
              <a:t>JAVA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57327"/>
            <a:ext cx="8364855" cy="39318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298565">
              <a:lnSpc>
                <a:spcPct val="115100"/>
              </a:lnSpc>
              <a:spcBef>
                <a:spcPts val="90"/>
              </a:spcBef>
            </a:pPr>
            <a:r>
              <a:rPr sz="1700" spc="-5" dirty="0">
                <a:latin typeface="Arial"/>
                <a:cs typeface="Arial"/>
              </a:rPr>
              <a:t>//save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Simple.java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package </a:t>
            </a:r>
            <a:r>
              <a:rPr sz="1700" spc="-5" dirty="0">
                <a:latin typeface="Arial"/>
                <a:cs typeface="Arial"/>
              </a:rPr>
              <a:t>mypack;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public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class </a:t>
            </a:r>
            <a:r>
              <a:rPr sz="1700" dirty="0">
                <a:latin typeface="Arial"/>
                <a:cs typeface="Arial"/>
              </a:rPr>
              <a:t>Simple{</a:t>
            </a:r>
          </a:p>
          <a:p>
            <a:pPr marL="12700" marR="4236720">
              <a:lnSpc>
                <a:spcPts val="2350"/>
              </a:lnSpc>
              <a:spcBef>
                <a:spcPts val="120"/>
              </a:spcBef>
            </a:pPr>
            <a:r>
              <a:rPr sz="1700" b="1" dirty="0">
                <a:latin typeface="Arial"/>
                <a:cs typeface="Arial"/>
              </a:rPr>
              <a:t>public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static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void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main(String </a:t>
            </a:r>
            <a:r>
              <a:rPr sz="1700" spc="-5" dirty="0">
                <a:latin typeface="Arial"/>
                <a:cs typeface="Arial"/>
              </a:rPr>
              <a:t>args[]){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System.out.println("Welcome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package");</a:t>
            </a:r>
          </a:p>
          <a:p>
            <a:pPr marL="73660">
              <a:lnSpc>
                <a:spcPct val="100000"/>
              </a:lnSpc>
              <a:spcBef>
                <a:spcPts val="170"/>
              </a:spcBef>
            </a:pPr>
            <a:r>
              <a:rPr sz="17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7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7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Compile: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700" b="1" dirty="0">
                <a:latin typeface="Arial"/>
                <a:cs typeface="Arial"/>
              </a:rPr>
              <a:t>e:\sources&gt;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javac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-d </a:t>
            </a:r>
            <a:r>
              <a:rPr sz="1700" b="1" dirty="0">
                <a:latin typeface="Arial"/>
                <a:cs typeface="Arial"/>
              </a:rPr>
              <a:t>c:\classes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Simple.java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7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Run: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4700"/>
              </a:lnSpc>
              <a:spcBef>
                <a:spcPts val="15"/>
              </a:spcBef>
            </a:pPr>
            <a:r>
              <a:rPr sz="1700" spc="5" dirty="0">
                <a:latin typeface="Arial"/>
                <a:cs typeface="Arial"/>
              </a:rPr>
              <a:t>To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program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from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e:\source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directory,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you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need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set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classpath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directory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where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file</a:t>
            </a:r>
            <a:r>
              <a:rPr sz="1700" dirty="0">
                <a:latin typeface="Arial"/>
                <a:cs typeface="Arial"/>
              </a:rPr>
              <a:t> resides.</a:t>
            </a: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700" b="1" dirty="0">
                <a:latin typeface="Arial"/>
                <a:cs typeface="Arial"/>
              </a:rPr>
              <a:t>e:\sources&gt;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java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mypack.Simple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FB7DF-90E4-43F4-8DF6-88FF842770C6}"/>
              </a:ext>
            </a:extLst>
          </p:cNvPr>
          <p:cNvSpPr txBox="1"/>
          <p:nvPr/>
        </p:nvSpPr>
        <p:spPr>
          <a:xfrm>
            <a:off x="457200" y="817424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//save by A.java  </a:t>
            </a:r>
          </a:p>
          <a:p>
            <a:endParaRPr lang="en-IN" dirty="0"/>
          </a:p>
          <a:p>
            <a:r>
              <a:rPr lang="en-IN" dirty="0"/>
              <a:t>    package mypack1;  </a:t>
            </a:r>
          </a:p>
          <a:p>
            <a:r>
              <a:rPr lang="en-IN" dirty="0"/>
              <a:t>    public class A{  </a:t>
            </a:r>
          </a:p>
          <a:p>
            <a:r>
              <a:rPr lang="en-IN" dirty="0"/>
              <a:t>    public void </a:t>
            </a:r>
            <a:r>
              <a:rPr lang="en-IN" dirty="0" err="1"/>
              <a:t>msg</a:t>
            </a:r>
            <a:r>
              <a:rPr lang="en-IN" dirty="0"/>
              <a:t>() </a:t>
            </a:r>
          </a:p>
          <a:p>
            <a:r>
              <a:rPr lang="en-IN" dirty="0"/>
              <a:t>{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("Hello");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  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07C59-A50F-4C73-8314-0BEA613B6523}"/>
              </a:ext>
            </a:extLst>
          </p:cNvPr>
          <p:cNvSpPr txBox="1"/>
          <p:nvPr/>
        </p:nvSpPr>
        <p:spPr>
          <a:xfrm>
            <a:off x="3886200" y="800043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//save by B.java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package mypack2;  </a:t>
            </a:r>
          </a:p>
          <a:p>
            <a:r>
              <a:rPr lang="en-IN" dirty="0"/>
              <a:t>    import mypack1.*;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class B{  </a:t>
            </a:r>
          </a:p>
          <a:p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      A </a:t>
            </a:r>
            <a:r>
              <a:rPr lang="en-IN" dirty="0" err="1"/>
              <a:t>obj</a:t>
            </a:r>
            <a:r>
              <a:rPr lang="en-IN" dirty="0"/>
              <a:t> = new A();  </a:t>
            </a:r>
          </a:p>
          <a:p>
            <a:r>
              <a:rPr lang="en-IN" dirty="0"/>
              <a:t>       obj.msg();  </a:t>
            </a:r>
          </a:p>
          <a:p>
            <a:r>
              <a:rPr lang="en-IN" dirty="0"/>
              <a:t>      }  </a:t>
            </a:r>
          </a:p>
          <a:p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6645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91E60-A2E8-4B32-89F8-AA63FF79BB4A}"/>
              </a:ext>
            </a:extLst>
          </p:cNvPr>
          <p:cNvSpPr txBox="1"/>
          <p:nvPr/>
        </p:nvSpPr>
        <p:spPr>
          <a:xfrm rot="20129979">
            <a:off x="2318496" y="185812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864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175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5" dirty="0"/>
              <a:t>A</a:t>
            </a:r>
            <a:r>
              <a:rPr spc="-5" dirty="0"/>
              <a:t>C</a:t>
            </a:r>
            <a:r>
              <a:rPr spc="-15" dirty="0"/>
              <a:t>K</a:t>
            </a:r>
            <a:r>
              <a:rPr dirty="0"/>
              <a:t>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946" y="1315924"/>
            <a:ext cx="7964805" cy="14185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395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 Java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 mechanism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encapsulate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 group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classes,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interfaces</a:t>
            </a:r>
            <a:endParaRPr sz="17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and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sub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packages.</a:t>
            </a:r>
            <a:endParaRPr sz="1700">
              <a:latin typeface="Arial"/>
              <a:cs typeface="Arial"/>
            </a:endParaRPr>
          </a:p>
          <a:p>
            <a:pPr marL="349250" marR="893444" indent="-337185">
              <a:lnSpc>
                <a:spcPct val="114700"/>
              </a:lnSpc>
              <a:spcBef>
                <a:spcPts val="161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there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are already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many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predefined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that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we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use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while </a:t>
            </a:r>
            <a:r>
              <a:rPr sz="1700" spc="-45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programming.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7529" y="2982341"/>
            <a:ext cx="867410" cy="242570"/>
          </a:xfrm>
          <a:custGeom>
            <a:avLst/>
            <a:gdLst/>
            <a:ahLst/>
            <a:cxnLst/>
            <a:rect l="l" t="t" r="r" b="b"/>
            <a:pathLst>
              <a:path w="867410" h="242569">
                <a:moveTo>
                  <a:pt x="867156" y="0"/>
                </a:moveTo>
                <a:lnTo>
                  <a:pt x="0" y="0"/>
                </a:lnTo>
                <a:lnTo>
                  <a:pt x="0" y="242316"/>
                </a:lnTo>
                <a:lnTo>
                  <a:pt x="867156" y="242316"/>
                </a:lnTo>
                <a:lnTo>
                  <a:pt x="8671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5082" y="2982341"/>
            <a:ext cx="626745" cy="242570"/>
          </a:xfrm>
          <a:custGeom>
            <a:avLst/>
            <a:gdLst/>
            <a:ahLst/>
            <a:cxnLst/>
            <a:rect l="l" t="t" r="r" b="b"/>
            <a:pathLst>
              <a:path w="626745" h="242569">
                <a:moveTo>
                  <a:pt x="626363" y="0"/>
                </a:moveTo>
                <a:lnTo>
                  <a:pt x="0" y="0"/>
                </a:lnTo>
                <a:lnTo>
                  <a:pt x="0" y="242316"/>
                </a:lnTo>
                <a:lnTo>
                  <a:pt x="626363" y="242316"/>
                </a:lnTo>
                <a:lnTo>
                  <a:pt x="6263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321" y="2950845"/>
            <a:ext cx="33597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har char="■"/>
              <a:tabLst>
                <a:tab pos="349250" algn="l"/>
                <a:tab pos="349885" algn="l"/>
              </a:tabLst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For</a:t>
            </a:r>
            <a:r>
              <a:rPr sz="1700" spc="-3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example: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java.lang,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java.io,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0317" y="2982341"/>
            <a:ext cx="734695" cy="24257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95"/>
              </a:lnSpc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java.u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il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384" y="2950845"/>
            <a:ext cx="3740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e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c.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946" y="3452241"/>
            <a:ext cx="7825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One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most useful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feature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 java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that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we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can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define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our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own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94" y="179578"/>
            <a:ext cx="278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PACKAGES</a:t>
            </a:r>
            <a:r>
              <a:rPr spc="-25" dirty="0"/>
              <a:t> </a:t>
            </a:r>
            <a:r>
              <a:rPr spc="-5" dirty="0"/>
              <a:t>Cont...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07109"/>
            <a:ext cx="8288655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package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Arial"/>
              <a:cs typeface="Arial"/>
            </a:endParaRPr>
          </a:p>
          <a:p>
            <a:pPr marL="469900" marR="102870" indent="-3371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Reusability: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Reusability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code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one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most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important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requirements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 </a:t>
            </a:r>
            <a:r>
              <a:rPr sz="1700" spc="-459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software</a:t>
            </a:r>
            <a:r>
              <a:rPr sz="1700" spc="3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industry.</a:t>
            </a:r>
            <a:r>
              <a:rPr sz="1700" spc="3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Reusability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saves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time,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effort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and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also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ensures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consistency.</a:t>
            </a:r>
            <a:r>
              <a:rPr sz="1700" spc="3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 </a:t>
            </a:r>
            <a:r>
              <a:rPr sz="1700" spc="-45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class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once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developed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can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be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reused by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any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number of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programs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wishing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to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incorporate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class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that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particular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program.</a:t>
            </a:r>
            <a:endParaRPr sz="1700">
              <a:latin typeface="Arial"/>
              <a:cs typeface="Arial"/>
            </a:endParaRPr>
          </a:p>
          <a:p>
            <a:pPr marL="469900" indent="-337185">
              <a:lnSpc>
                <a:spcPct val="100000"/>
              </a:lnSpc>
              <a:spcBef>
                <a:spcPts val="1015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Easy</a:t>
            </a:r>
            <a:r>
              <a:rPr sz="1700" spc="-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to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locate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files.</a:t>
            </a:r>
            <a:endParaRPr sz="1700">
              <a:latin typeface="Arial"/>
              <a:cs typeface="Arial"/>
            </a:endParaRPr>
          </a:p>
          <a:p>
            <a:pPr marL="469900" marR="5080" indent="-337185">
              <a:lnSpc>
                <a:spcPct val="100000"/>
              </a:lnSpc>
              <a:spcBef>
                <a:spcPts val="994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real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life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situation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there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may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arise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scenarios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where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we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need</a:t>
            </a:r>
            <a:r>
              <a:rPr sz="1700" spc="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define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files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of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 </a:t>
            </a:r>
            <a:r>
              <a:rPr sz="1700" spc="-45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same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name.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This</a:t>
            </a:r>
            <a:r>
              <a:rPr sz="1700" spc="-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may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lead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“name-space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collisions”.</a:t>
            </a:r>
            <a:r>
              <a:rPr sz="1700" spc="-3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are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a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way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of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avoiding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“name-space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collisions”.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67766"/>
            <a:ext cx="278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PACKAGES</a:t>
            </a:r>
            <a:r>
              <a:rPr spc="-25" dirty="0"/>
              <a:t> </a:t>
            </a:r>
            <a:r>
              <a:rPr spc="-5" dirty="0"/>
              <a:t>Cont...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946" y="748107"/>
            <a:ext cx="8218170" cy="21582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package: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1263650" lvl="1" indent="-337820">
              <a:lnSpc>
                <a:spcPct val="100000"/>
              </a:lnSpc>
              <a:buChar char="■"/>
              <a:tabLst>
                <a:tab pos="1263650" algn="l"/>
                <a:tab pos="1264285" algn="l"/>
              </a:tabLst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1) User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defined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package: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we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create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is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called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user-defined</a:t>
            </a:r>
            <a:endParaRPr sz="1700" dirty="0">
              <a:latin typeface="Arial"/>
              <a:cs typeface="Arial"/>
            </a:endParaRPr>
          </a:p>
          <a:p>
            <a:pPr marL="126365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package.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Arial"/>
              <a:cs typeface="Arial"/>
            </a:endParaRPr>
          </a:p>
          <a:p>
            <a:pPr marL="1263650" lvl="2" indent="-229235">
              <a:lnSpc>
                <a:spcPct val="100000"/>
              </a:lnSpc>
              <a:buChar char="■"/>
              <a:tabLst>
                <a:tab pos="1264285" algn="l"/>
              </a:tabLst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2)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Built-in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package: 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already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defined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 like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java.io.*,</a:t>
            </a:r>
            <a:endParaRPr sz="1700" dirty="0">
              <a:latin typeface="Arial"/>
              <a:cs typeface="Arial"/>
            </a:endParaRPr>
          </a:p>
          <a:p>
            <a:pPr marL="1263650">
              <a:lnSpc>
                <a:spcPct val="100000"/>
              </a:lnSpc>
              <a:spcBef>
                <a:spcPts val="310"/>
              </a:spcBef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java.lang.*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etc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 are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known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as built-in</a:t>
            </a:r>
            <a:r>
              <a:rPr sz="1700" spc="-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packages</a:t>
            </a:r>
            <a:r>
              <a:rPr sz="1300" dirty="0">
                <a:solidFill>
                  <a:srgbClr val="212325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89" y="457200"/>
            <a:ext cx="731485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78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PACKAGES</a:t>
            </a:r>
            <a:r>
              <a:rPr spc="-25" dirty="0"/>
              <a:t> </a:t>
            </a:r>
            <a:r>
              <a:rPr spc="-5" dirty="0"/>
              <a:t>Cont...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36701"/>
            <a:ext cx="7966709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Defining</a:t>
            </a:r>
            <a:r>
              <a:rPr sz="1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7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Package:</a:t>
            </a:r>
            <a:endParaRPr sz="1700" dirty="0">
              <a:latin typeface="Arial"/>
              <a:cs typeface="Arial"/>
            </a:endParaRPr>
          </a:p>
          <a:p>
            <a:pPr marL="469900" indent="-337185">
              <a:lnSpc>
                <a:spcPct val="100000"/>
              </a:lnSpc>
              <a:spcBef>
                <a:spcPts val="1595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This</a:t>
            </a:r>
            <a:r>
              <a:rPr sz="1700" spc="-3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statement</a:t>
            </a:r>
            <a:r>
              <a:rPr sz="1700" spc="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should be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used</a:t>
            </a:r>
            <a:r>
              <a:rPr sz="1700" spc="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beginning</a:t>
            </a:r>
            <a:r>
              <a:rPr sz="1700" spc="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of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the</a:t>
            </a:r>
            <a:r>
              <a:rPr sz="1700" spc="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program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 to</a:t>
            </a:r>
            <a:r>
              <a:rPr sz="17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include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325"/>
                </a:solidFill>
                <a:latin typeface="Arial"/>
                <a:cs typeface="Arial"/>
              </a:rPr>
              <a:t>that</a:t>
            </a:r>
            <a:endParaRPr sz="1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program</a:t>
            </a:r>
            <a:r>
              <a:rPr sz="1700" spc="-1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in</a:t>
            </a:r>
            <a:r>
              <a:rPr sz="1700" spc="-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that</a:t>
            </a:r>
            <a:r>
              <a:rPr sz="1700" spc="-1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particular</a:t>
            </a:r>
            <a:r>
              <a:rPr sz="1700" spc="-25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12325"/>
                </a:solidFill>
                <a:latin typeface="Arial"/>
                <a:cs typeface="Arial"/>
              </a:rPr>
              <a:t>package.</a:t>
            </a:r>
            <a:endParaRPr sz="1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95"/>
              </a:spcBef>
            </a:pPr>
            <a:r>
              <a:rPr sz="1700" dirty="0">
                <a:latin typeface="Arial"/>
                <a:cs typeface="Arial"/>
              </a:rPr>
              <a:t>package</a:t>
            </a:r>
            <a:r>
              <a:rPr sz="1700" spc="4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&lt;package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name&gt;;</a:t>
            </a:r>
          </a:p>
          <a:p>
            <a:pPr marL="469900" indent="-337185">
              <a:lnSpc>
                <a:spcPct val="100000"/>
              </a:lnSpc>
              <a:spcBef>
                <a:spcPts val="1610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5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package </a:t>
            </a:r>
            <a:r>
              <a:rPr sz="1700" b="1" spc="5" dirty="0">
                <a:latin typeface="Arial"/>
                <a:cs typeface="Arial"/>
              </a:rPr>
              <a:t>keyword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used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create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java.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2755900" algn="l"/>
              </a:tabLst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7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Compile:	</a:t>
            </a:r>
            <a:r>
              <a:rPr sz="1700" dirty="0">
                <a:latin typeface="Arial"/>
                <a:cs typeface="Arial"/>
              </a:rPr>
              <a:t>javac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-d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directory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javafilename.java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2755900" algn="l"/>
              </a:tabLst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sz="1700" b="1" dirty="0">
                <a:latin typeface="Arial"/>
                <a:cs typeface="Arial"/>
              </a:rPr>
              <a:t>:	</a:t>
            </a:r>
            <a:r>
              <a:rPr sz="1700" dirty="0">
                <a:latin typeface="Arial"/>
                <a:cs typeface="Arial"/>
              </a:rPr>
              <a:t>java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packagename.classname</a:t>
            </a:r>
          </a:p>
          <a:p>
            <a:pPr marL="469900" indent="-337185">
              <a:lnSpc>
                <a:spcPct val="100000"/>
              </a:lnSpc>
              <a:spcBef>
                <a:spcPts val="1610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5" dirty="0">
                <a:latin typeface="Arial"/>
                <a:cs typeface="Arial"/>
              </a:rPr>
              <a:t>The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-d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switch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specifies</a:t>
            </a:r>
            <a:r>
              <a:rPr sz="1700" spc="-5" dirty="0">
                <a:latin typeface="Arial"/>
                <a:cs typeface="Arial"/>
              </a:rPr>
              <a:t> 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destination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where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put the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generated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 </a:t>
            </a:r>
            <a:r>
              <a:rPr sz="1700" spc="-5" dirty="0">
                <a:latin typeface="Arial"/>
                <a:cs typeface="Arial"/>
              </a:rPr>
              <a:t>file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403225" cy="97790"/>
          </a:xfrm>
          <a:custGeom>
            <a:avLst/>
            <a:gdLst/>
            <a:ahLst/>
            <a:cxnLst/>
            <a:rect l="l" t="t" r="r" b="b"/>
            <a:pathLst>
              <a:path w="403225" h="97789">
                <a:moveTo>
                  <a:pt x="0" y="97536"/>
                </a:moveTo>
                <a:lnTo>
                  <a:pt x="403123" y="97536"/>
                </a:lnTo>
                <a:lnTo>
                  <a:pt x="403123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2559" y="5045963"/>
            <a:ext cx="8681720" cy="97790"/>
          </a:xfrm>
          <a:custGeom>
            <a:avLst/>
            <a:gdLst/>
            <a:ahLst/>
            <a:cxnLst/>
            <a:rect l="l" t="t" r="r" b="b"/>
            <a:pathLst>
              <a:path w="8681720" h="97789">
                <a:moveTo>
                  <a:pt x="0" y="97536"/>
                </a:moveTo>
                <a:lnTo>
                  <a:pt x="8681440" y="97536"/>
                </a:lnTo>
                <a:lnTo>
                  <a:pt x="8681440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51205"/>
            <a:ext cx="690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access</a:t>
            </a:r>
            <a:r>
              <a:rPr spc="15" dirty="0"/>
              <a:t> </a:t>
            </a:r>
            <a:r>
              <a:rPr spc="-5" dirty="0"/>
              <a:t>package</a:t>
            </a:r>
            <a:r>
              <a:rPr spc="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another </a:t>
            </a:r>
            <a:r>
              <a:rPr dirty="0"/>
              <a:t>package?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550" y="904113"/>
            <a:ext cx="8362950" cy="3178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There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>
                <a:latin typeface="Arial"/>
                <a:cs typeface="Arial"/>
              </a:rPr>
              <a:t>t</a:t>
            </a:r>
            <a:r>
              <a:rPr lang="en-US" sz="1700" spc="-5">
                <a:latin typeface="Arial"/>
                <a:cs typeface="Arial"/>
              </a:rPr>
              <a:t>wo</a:t>
            </a:r>
            <a:r>
              <a:rPr sz="1700" spc="25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ways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access</a:t>
            </a:r>
            <a:r>
              <a:rPr sz="1700" spc="-5" dirty="0">
                <a:latin typeface="Arial"/>
                <a:cs typeface="Arial"/>
              </a:rPr>
              <a:t> the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from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outside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package.</a:t>
            </a:r>
          </a:p>
          <a:p>
            <a:pPr marL="469900" indent="-337185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import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package.*;</a:t>
            </a:r>
          </a:p>
          <a:p>
            <a:pPr marL="469900" indent="-33718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import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 err="1">
                <a:latin typeface="Arial"/>
                <a:cs typeface="Arial"/>
              </a:rPr>
              <a:t>package.classname</a:t>
            </a:r>
            <a:r>
              <a:rPr sz="1700" dirty="0"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7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packagename.*</a:t>
            </a:r>
            <a:endParaRPr sz="1700" dirty="0">
              <a:latin typeface="Arial"/>
              <a:cs typeface="Arial"/>
            </a:endParaRPr>
          </a:p>
          <a:p>
            <a:pPr marL="469900" indent="-337185">
              <a:lnSpc>
                <a:spcPct val="100000"/>
              </a:lnSpc>
              <a:spcBef>
                <a:spcPts val="1405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If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you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use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package.*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then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2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classes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interfaces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of</a:t>
            </a:r>
            <a:r>
              <a:rPr sz="1700" spc="22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22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package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will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be</a:t>
            </a:r>
            <a:endParaRPr sz="1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accessible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but not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subpackages.</a:t>
            </a:r>
          </a:p>
          <a:p>
            <a:pPr marL="469900" marR="5715" indent="-337185">
              <a:lnSpc>
                <a:spcPct val="100000"/>
              </a:lnSpc>
              <a:spcBef>
                <a:spcPts val="1390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import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keyword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used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make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classes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interface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accessible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current package.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29362"/>
            <a:ext cx="8365490" cy="2335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7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packagename.classname</a:t>
            </a:r>
            <a:endParaRPr sz="1700" dirty="0">
              <a:latin typeface="Arial"/>
              <a:cs typeface="Arial"/>
            </a:endParaRPr>
          </a:p>
          <a:p>
            <a:pPr marL="469900" marR="7620" indent="-337185">
              <a:lnSpc>
                <a:spcPct val="100000"/>
              </a:lnSpc>
              <a:spcBef>
                <a:spcPts val="1595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If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you</a:t>
            </a:r>
            <a:r>
              <a:rPr sz="1700" spc="10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import</a:t>
            </a:r>
            <a:r>
              <a:rPr sz="1700" spc="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package.classname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then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only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declared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will</a:t>
            </a:r>
            <a:r>
              <a:rPr sz="1700" spc="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accessible.</a:t>
            </a:r>
          </a:p>
          <a:p>
            <a:pPr marL="12700" marR="29209">
              <a:lnSpc>
                <a:spcPct val="114999"/>
              </a:lnSpc>
              <a:spcBef>
                <a:spcPts val="610"/>
              </a:spcBef>
            </a:pPr>
            <a:endParaRPr lang="en-US" sz="17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29209">
              <a:lnSpc>
                <a:spcPct val="114999"/>
              </a:lnSpc>
              <a:spcBef>
                <a:spcPts val="610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7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you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import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-5" dirty="0">
                <a:latin typeface="Arial"/>
                <a:cs typeface="Arial"/>
              </a:rPr>
              <a:t> the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classes and interface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that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package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will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 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imported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excluding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classes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interfaces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subpackages.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Hence,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you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need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import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subpackage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well.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79272"/>
            <a:ext cx="68745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Sequence</a:t>
            </a:r>
            <a:r>
              <a:rPr sz="1700" b="1" spc="-15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of</a:t>
            </a:r>
            <a:r>
              <a:rPr sz="1700" b="1" spc="-10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the</a:t>
            </a:r>
            <a:r>
              <a:rPr sz="1700" b="1" spc="-5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program</a:t>
            </a:r>
            <a:r>
              <a:rPr sz="1700" b="1" spc="-10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must</a:t>
            </a:r>
            <a:r>
              <a:rPr sz="1700" b="1" spc="-10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be</a:t>
            </a:r>
            <a:r>
              <a:rPr sz="1700" b="1" spc="-5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package</a:t>
            </a:r>
            <a:r>
              <a:rPr sz="1700" b="1" spc="10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then</a:t>
            </a:r>
            <a:r>
              <a:rPr sz="1700" b="1" spc="-15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import</a:t>
            </a:r>
            <a:r>
              <a:rPr sz="1700" b="1" spc="-10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then</a:t>
            </a:r>
            <a:r>
              <a:rPr sz="1700" b="1" spc="-5" dirty="0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00A4A"/>
                </a:solidFill>
                <a:latin typeface="Arial"/>
                <a:cs typeface="Arial"/>
              </a:rPr>
              <a:t>class.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240" y="1240155"/>
            <a:ext cx="3899666" cy="3024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603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PACKAGES IN JAVA</vt:lpstr>
      <vt:lpstr>PACKAGES</vt:lpstr>
      <vt:lpstr>PACKAGES Cont...</vt:lpstr>
      <vt:lpstr>PACKAGES Cont...</vt:lpstr>
      <vt:lpstr>PowerPoint Presentation</vt:lpstr>
      <vt:lpstr>PACKAGES Cont...</vt:lpstr>
      <vt:lpstr>How to access package from another package?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IN JAVA</dc:title>
  <cp:lastModifiedBy>LINO</cp:lastModifiedBy>
  <cp:revision>5</cp:revision>
  <dcterms:created xsi:type="dcterms:W3CDTF">2021-05-14T01:20:47Z</dcterms:created>
  <dcterms:modified xsi:type="dcterms:W3CDTF">2022-02-17T03:00:28Z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2021-05-14T00:00:00Z</vt:filetime>
  </property>
</Properties>
</file>