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1936" y="993089"/>
            <a:ext cx="3040126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1">
                <a:solidFill>
                  <a:srgbClr val="6F2F9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45668" y="4016816"/>
            <a:ext cx="7852663" cy="1983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59986" y="1031494"/>
            <a:ext cx="1224026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9581" y="2423287"/>
            <a:ext cx="7704836" cy="303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4988" y="571500"/>
            <a:ext cx="8715756" cy="60716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104" y="612724"/>
            <a:ext cx="771779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Software</a:t>
            </a:r>
            <a:r>
              <a:rPr spc="-45" dirty="0"/>
              <a:t> </a:t>
            </a:r>
            <a:r>
              <a:rPr spc="-5" dirty="0"/>
              <a:t>application</a:t>
            </a:r>
            <a:r>
              <a:rPr spc="-20" dirty="0"/>
              <a:t> </a:t>
            </a:r>
            <a:r>
              <a:rPr spc="-45" dirty="0"/>
              <a:t>for</a:t>
            </a:r>
            <a:r>
              <a:rPr spc="-25" dirty="0"/>
              <a:t> </a:t>
            </a:r>
            <a:r>
              <a:rPr spc="-5" dirty="0"/>
              <a:t>Linux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916" y="1653667"/>
            <a:ext cx="6896100" cy="375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44450" indent="-2870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OpenOffice: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800" spc="-30" dirty="0">
                <a:latin typeface="Constantia"/>
                <a:cs typeface="Constantia"/>
              </a:rPr>
              <a:t>word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processing,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spreadsheets, </a:t>
            </a:r>
            <a:r>
              <a:rPr sz="2800" spc="-690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drawing</a:t>
            </a:r>
            <a:endParaRPr sz="28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4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Adobe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Acrobat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Reader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Segoe UI Symbol"/>
              <a:buChar char="⚫"/>
            </a:pPr>
            <a:endParaRPr sz="36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Konqueror: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KDE</a:t>
            </a:r>
            <a:r>
              <a:rPr sz="2800" spc="-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File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Manager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and</a:t>
            </a:r>
            <a:r>
              <a:rPr sz="2800" spc="-40" dirty="0">
                <a:latin typeface="Constantia"/>
                <a:cs typeface="Constantia"/>
              </a:rPr>
              <a:t> </a:t>
            </a:r>
            <a:r>
              <a:rPr sz="2800" spc="-70" dirty="0">
                <a:latin typeface="Constantia"/>
                <a:cs typeface="Constantia"/>
              </a:rPr>
              <a:t>Web </a:t>
            </a:r>
            <a:r>
              <a:rPr sz="2800" spc="-68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Browser</a:t>
            </a:r>
            <a:endParaRPr sz="2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AD0D9"/>
              </a:buClr>
              <a:buFont typeface="Segoe UI Symbol"/>
              <a:buChar char="⚫"/>
            </a:pPr>
            <a:endParaRPr sz="38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75" dirty="0">
                <a:latin typeface="Constantia"/>
                <a:cs typeface="Constantia"/>
              </a:rPr>
              <a:t>TV,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Video,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Radio,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Webcam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7502" y="674370"/>
            <a:ext cx="397446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Editors</a:t>
            </a:r>
            <a:r>
              <a:rPr spc="-80" dirty="0"/>
              <a:t> </a:t>
            </a:r>
            <a:r>
              <a:rPr spc="-5" dirty="0"/>
              <a:t>of</a:t>
            </a:r>
            <a:r>
              <a:rPr spc="-40" dirty="0"/>
              <a:t> </a:t>
            </a:r>
            <a:r>
              <a:rPr spc="-5" dirty="0"/>
              <a:t>Linux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8745" y="1980666"/>
            <a:ext cx="4782185" cy="383032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some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editors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Linux</a:t>
            </a:r>
            <a:endParaRPr sz="2600">
              <a:latin typeface="Constantia"/>
              <a:cs typeface="Constantia"/>
            </a:endParaRPr>
          </a:p>
          <a:p>
            <a:pPr marL="1737995" lvl="1" indent="-5905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lphaLcParenR"/>
              <a:tabLst>
                <a:tab pos="1737995" algn="l"/>
                <a:tab pos="1738630" algn="l"/>
              </a:tabLst>
            </a:pPr>
            <a:r>
              <a:rPr sz="2600" dirty="0">
                <a:latin typeface="Constantia"/>
                <a:cs typeface="Constantia"/>
              </a:rPr>
              <a:t>Vi/Vm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editor</a:t>
            </a:r>
            <a:endParaRPr sz="2600">
              <a:latin typeface="Constantia"/>
              <a:cs typeface="Constantia"/>
            </a:endParaRPr>
          </a:p>
          <a:p>
            <a:pPr marL="1786889" lvl="1" indent="-5156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lphaLcParenR"/>
              <a:tabLst>
                <a:tab pos="1786255" algn="l"/>
                <a:tab pos="1786889" algn="l"/>
              </a:tabLst>
            </a:pPr>
            <a:r>
              <a:rPr sz="2600" dirty="0">
                <a:latin typeface="Constantia"/>
                <a:cs typeface="Constantia"/>
              </a:rPr>
              <a:t>Ged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or</a:t>
            </a:r>
            <a:endParaRPr sz="2600">
              <a:latin typeface="Constantia"/>
              <a:cs typeface="Constantia"/>
            </a:endParaRPr>
          </a:p>
          <a:p>
            <a:pPr marL="1795780" lvl="1" indent="-5156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lphaLcParenR"/>
              <a:tabLst>
                <a:tab pos="1795780" algn="l"/>
                <a:tab pos="1796414" algn="l"/>
              </a:tabLst>
            </a:pPr>
            <a:r>
              <a:rPr sz="2600" spc="-4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ano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edi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or</a:t>
            </a:r>
            <a:endParaRPr sz="2600">
              <a:latin typeface="Constantia"/>
              <a:cs typeface="Constantia"/>
            </a:endParaRPr>
          </a:p>
          <a:p>
            <a:pPr marL="1314450" lvl="1" indent="-5156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lphaLcParenR"/>
              <a:tabLst>
                <a:tab pos="1313815" algn="l"/>
                <a:tab pos="1314450" algn="l"/>
              </a:tabLst>
            </a:pPr>
            <a:r>
              <a:rPr sz="2600" dirty="0">
                <a:latin typeface="Constantia"/>
                <a:cs typeface="Constantia"/>
              </a:rPr>
              <a:t>GNU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Emacs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edi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or</a:t>
            </a:r>
            <a:endParaRPr sz="2600">
              <a:latin typeface="Constantia"/>
              <a:cs typeface="Constantia"/>
            </a:endParaRPr>
          </a:p>
          <a:p>
            <a:pPr marL="1326515" lvl="1" indent="-5156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lphaLcParenR"/>
              <a:tabLst>
                <a:tab pos="1326515" algn="l"/>
                <a:tab pos="1327150" algn="l"/>
              </a:tabLst>
            </a:pPr>
            <a:r>
              <a:rPr sz="2600" spc="-5" dirty="0">
                <a:latin typeface="Constantia"/>
                <a:cs typeface="Constantia"/>
              </a:rPr>
              <a:t>Ka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/</a:t>
            </a:r>
            <a:r>
              <a:rPr sz="2600" spc="-16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wri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edi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or</a:t>
            </a:r>
            <a:endParaRPr sz="2600">
              <a:latin typeface="Constantia"/>
              <a:cs typeface="Constantia"/>
            </a:endParaRPr>
          </a:p>
          <a:p>
            <a:pPr marL="1225550" marR="969644" lvl="1" indent="-259079">
              <a:lnSpc>
                <a:spcPct val="120000"/>
              </a:lnSpc>
              <a:buClr>
                <a:srgbClr val="0AD0D9"/>
              </a:buClr>
              <a:buSzPct val="94230"/>
              <a:buFont typeface="Constantia"/>
              <a:buAutoNum type="alphaLcParenR"/>
              <a:tabLst>
                <a:tab pos="1481455" algn="l"/>
                <a:tab pos="1482090" algn="l"/>
              </a:tabLst>
            </a:pPr>
            <a:r>
              <a:rPr dirty="0"/>
              <a:t>	</a:t>
            </a:r>
            <a:r>
              <a:rPr sz="2600" dirty="0">
                <a:latin typeface="Constantia"/>
                <a:cs typeface="Constantia"/>
              </a:rPr>
              <a:t>Lime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29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ext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edi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or  and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many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more.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68297" y="2722829"/>
            <a:ext cx="6495415" cy="106934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635760" marR="5080" indent="-1623695">
              <a:lnSpc>
                <a:spcPts val="3650"/>
              </a:lnSpc>
              <a:spcBef>
                <a:spcPts val="985"/>
              </a:spcBef>
            </a:pPr>
            <a:r>
              <a:rPr sz="3800" spc="35" dirty="0">
                <a:solidFill>
                  <a:srgbClr val="001F5F"/>
                </a:solidFill>
                <a:latin typeface="Times New Roman"/>
                <a:cs typeface="Times New Roman"/>
              </a:rPr>
              <a:t>Comparison</a:t>
            </a:r>
            <a:r>
              <a:rPr sz="38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800" spc="-6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38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800" spc="-15" dirty="0">
                <a:solidFill>
                  <a:srgbClr val="001F5F"/>
                </a:solidFill>
                <a:latin typeface="Times New Roman"/>
                <a:cs typeface="Times New Roman"/>
              </a:rPr>
              <a:t>Linux</a:t>
            </a:r>
            <a:r>
              <a:rPr sz="38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800" spc="80" dirty="0">
                <a:solidFill>
                  <a:srgbClr val="001F5F"/>
                </a:solidFill>
                <a:latin typeface="Times New Roman"/>
                <a:cs typeface="Times New Roman"/>
              </a:rPr>
              <a:t>with</a:t>
            </a:r>
            <a:r>
              <a:rPr sz="38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800" spc="95" dirty="0">
                <a:solidFill>
                  <a:srgbClr val="001F5F"/>
                </a:solidFill>
                <a:latin typeface="Times New Roman"/>
                <a:cs typeface="Times New Roman"/>
              </a:rPr>
              <a:t>Other </a:t>
            </a:r>
            <a:r>
              <a:rPr sz="3800" spc="-9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800" spc="75" dirty="0">
                <a:solidFill>
                  <a:srgbClr val="001F5F"/>
                </a:solidFill>
                <a:latin typeface="Times New Roman"/>
                <a:cs typeface="Times New Roman"/>
              </a:rPr>
              <a:t>Operating</a:t>
            </a:r>
            <a:r>
              <a:rPr sz="3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800" spc="-85" dirty="0">
                <a:solidFill>
                  <a:srgbClr val="001F5F"/>
                </a:solidFill>
                <a:latin typeface="Times New Roman"/>
                <a:cs typeface="Times New Roman"/>
              </a:rPr>
              <a:t>System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686" y="531063"/>
            <a:ext cx="48399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Linux</a:t>
            </a:r>
            <a:r>
              <a:rPr spc="-60" dirty="0"/>
              <a:t> </a:t>
            </a:r>
            <a:r>
              <a:rPr spc="-35" dirty="0"/>
              <a:t>v/s</a:t>
            </a:r>
            <a:r>
              <a:rPr spc="-45" dirty="0"/>
              <a:t> </a:t>
            </a:r>
            <a:r>
              <a:rPr spc="-10" dirty="0"/>
              <a:t>Windows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2188"/>
            <a:ext cx="8012430" cy="4782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90805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5825490" algn="l"/>
              </a:tabLst>
            </a:pPr>
            <a:r>
              <a:rPr sz="2600" dirty="0">
                <a:latin typeface="Constantia"/>
                <a:cs typeface="Constantia"/>
              </a:rPr>
              <a:t>Linux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freely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available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online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downloads,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windows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companies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have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pay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their	</a:t>
            </a:r>
            <a:r>
              <a:rPr sz="2600" spc="-10" dirty="0">
                <a:latin typeface="Constantia"/>
                <a:cs typeface="Constantia"/>
              </a:rPr>
              <a:t>license.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AD0D9"/>
              </a:buClr>
              <a:buFont typeface="Segoe UI Symbol"/>
              <a:buChar char="⚫"/>
            </a:pPr>
            <a:endParaRPr sz="3550">
              <a:latin typeface="Constantia"/>
              <a:cs typeface="Constantia"/>
            </a:endParaRPr>
          </a:p>
          <a:p>
            <a:pPr marL="286385" marR="415290" indent="-274320">
              <a:lnSpc>
                <a:spcPct val="10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Windows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need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up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date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time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time,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updating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process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slower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Linux.</a:t>
            </a:r>
            <a:endParaRPr sz="2600">
              <a:latin typeface="Constantia"/>
              <a:cs typeface="Constantia"/>
            </a:endParaRPr>
          </a:p>
          <a:p>
            <a:pPr marL="286385" marR="29654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Linux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supports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backward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compatibility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unlike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windows.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AD0D9"/>
              </a:buClr>
              <a:buFont typeface="Segoe UI Symbol"/>
              <a:buChar char="⚫"/>
            </a:pPr>
            <a:endParaRPr sz="355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Most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software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made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windows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need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 </a:t>
            </a:r>
            <a:r>
              <a:rPr sz="2600" spc="-10" dirty="0">
                <a:latin typeface="Constantia"/>
                <a:cs typeface="Constantia"/>
              </a:rPr>
              <a:t>licensed </a:t>
            </a:r>
            <a:r>
              <a:rPr sz="2600" dirty="0">
                <a:latin typeface="Constantia"/>
                <a:cs typeface="Constantia"/>
              </a:rPr>
              <a:t>but </a:t>
            </a:r>
            <a:r>
              <a:rPr sz="2600" spc="-5" dirty="0">
                <a:latin typeface="Constantia"/>
                <a:cs typeface="Constantia"/>
              </a:rPr>
              <a:t>in Linux </a:t>
            </a:r>
            <a:r>
              <a:rPr sz="2600" dirty="0">
                <a:latin typeface="Constantia"/>
                <a:cs typeface="Constantia"/>
              </a:rPr>
              <a:t>all of </a:t>
            </a:r>
            <a:r>
              <a:rPr sz="2600" spc="-5" dirty="0">
                <a:latin typeface="Constantia"/>
                <a:cs typeface="Constantia"/>
              </a:rPr>
              <a:t>them </a:t>
            </a:r>
            <a:r>
              <a:rPr sz="2600" spc="-15" dirty="0">
                <a:latin typeface="Constantia"/>
                <a:cs typeface="Constantia"/>
              </a:rPr>
              <a:t>are freely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available.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3036" y="531063"/>
            <a:ext cx="330390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Linux</a:t>
            </a:r>
            <a:r>
              <a:rPr spc="-65" dirty="0"/>
              <a:t> </a:t>
            </a:r>
            <a:r>
              <a:rPr spc="-35" dirty="0"/>
              <a:t>v/s</a:t>
            </a:r>
            <a:r>
              <a:rPr spc="-50" dirty="0"/>
              <a:t> </a:t>
            </a:r>
            <a:r>
              <a:rPr dirty="0"/>
              <a:t>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9313"/>
            <a:ext cx="8014970" cy="50006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i="1" spc="-20" dirty="0">
                <a:latin typeface="Constantia"/>
                <a:cs typeface="Constantia"/>
              </a:rPr>
              <a:t>Hardware</a:t>
            </a:r>
            <a:r>
              <a:rPr sz="2400" i="1" spc="-25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Requirement:</a:t>
            </a:r>
            <a:endParaRPr sz="2400">
              <a:latin typeface="Constantia"/>
              <a:cs typeface="Constantia"/>
            </a:endParaRPr>
          </a:p>
          <a:p>
            <a:pPr marL="286385" marR="5080" indent="-4572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nstantia"/>
                <a:cs typeface="Constantia"/>
              </a:rPr>
              <a:t>IOS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restrictive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hardware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requirement,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while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Linux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does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not</a:t>
            </a:r>
            <a:r>
              <a:rPr sz="2400" i="1" spc="-5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i="1" spc="-10" dirty="0">
                <a:latin typeface="Constantia"/>
                <a:cs typeface="Constantia"/>
              </a:rPr>
              <a:t>Customizability:</a:t>
            </a:r>
            <a:endParaRPr sz="2400">
              <a:latin typeface="Constantia"/>
              <a:cs typeface="Constantia"/>
            </a:endParaRPr>
          </a:p>
          <a:p>
            <a:pPr marL="286385" marR="536575" indent="-12192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nstantia"/>
                <a:cs typeface="Constantia"/>
              </a:rPr>
              <a:t>IOS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eep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est</a:t>
            </a:r>
            <a:r>
              <a:rPr sz="2400" spc="-5" dirty="0">
                <a:latin typeface="Constantia"/>
                <a:cs typeface="Constantia"/>
              </a:rPr>
              <a:t>r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ct</a:t>
            </a:r>
            <a:r>
              <a:rPr sz="2400" dirty="0">
                <a:latin typeface="Constantia"/>
                <a:cs typeface="Constantia"/>
              </a:rPr>
              <a:t>io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ar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ement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our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dat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  </a:t>
            </a:r>
            <a:r>
              <a:rPr sz="2400" spc="-15" dirty="0">
                <a:latin typeface="Constantia"/>
                <a:cs typeface="Constantia"/>
              </a:rPr>
              <a:t>display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whereas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Linux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make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simpler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you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want.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i="1" spc="-10" dirty="0">
                <a:latin typeface="Constantia"/>
                <a:cs typeface="Constantia"/>
              </a:rPr>
              <a:t>Security:</a:t>
            </a:r>
            <a:endParaRPr sz="2400">
              <a:latin typeface="Constantia"/>
              <a:cs typeface="Constantia"/>
            </a:endParaRPr>
          </a:p>
          <a:p>
            <a:pPr marL="286385" marR="582930" indent="-2032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terms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 security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both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them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highly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secured,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ey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5" dirty="0">
                <a:latin typeface="Constantia"/>
                <a:cs typeface="Constantia"/>
              </a:rPr>
              <a:t> no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15" dirty="0">
                <a:latin typeface="Constantia"/>
                <a:cs typeface="Constantia"/>
              </a:rPr>
              <a:t>i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ect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perm</a:t>
            </a:r>
            <a:r>
              <a:rPr sz="2400" spc="10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ssion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em  </a:t>
            </a:r>
            <a:r>
              <a:rPr sz="2400" spc="-20" dirty="0">
                <a:latin typeface="Constantia"/>
                <a:cs typeface="Constantia"/>
              </a:rPr>
              <a:t>administrator.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3623" y="602995"/>
            <a:ext cx="510222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Commands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5" dirty="0"/>
              <a:t>Linux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5890"/>
            <a:ext cx="7244715" cy="47447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some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omma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Linux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hich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15" dirty="0">
                <a:latin typeface="Constantia"/>
                <a:cs typeface="Constantia"/>
              </a:rPr>
              <a:t>i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ect  </a:t>
            </a:r>
            <a:r>
              <a:rPr sz="2400" spc="-10" dirty="0">
                <a:latin typeface="Constantia"/>
                <a:cs typeface="Constantia"/>
              </a:rPr>
              <a:t>accessories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files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using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terminal.</a:t>
            </a:r>
            <a:endParaRPr sz="2400">
              <a:latin typeface="Constantia"/>
              <a:cs typeface="Constantia"/>
            </a:endParaRPr>
          </a:p>
          <a:p>
            <a:pPr marL="88900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latin typeface="Constantia"/>
                <a:cs typeface="Constantia"/>
              </a:rPr>
              <a:t>Some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them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are:</a:t>
            </a:r>
            <a:endParaRPr sz="2400">
              <a:latin typeface="Constantia"/>
              <a:cs typeface="Constantia"/>
            </a:endParaRPr>
          </a:p>
          <a:p>
            <a:pPr marL="158750">
              <a:lnSpc>
                <a:spcPct val="100000"/>
              </a:lnSpc>
              <a:spcBef>
                <a:spcPts val="285"/>
              </a:spcBef>
            </a:pPr>
            <a:r>
              <a:rPr sz="2400" b="1" spc="-5" dirty="0">
                <a:latin typeface="Constantia"/>
                <a:cs typeface="Constantia"/>
              </a:rPr>
              <a:t>ls-</a:t>
            </a:r>
            <a:r>
              <a:rPr sz="2400" b="1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(List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Command)</a:t>
            </a:r>
            <a:endParaRPr sz="2400">
              <a:latin typeface="Constantia"/>
              <a:cs typeface="Constantia"/>
            </a:endParaRPr>
          </a:p>
          <a:p>
            <a:pPr marL="165100" marR="3462020" indent="-6350">
              <a:lnSpc>
                <a:spcPct val="220000"/>
              </a:lnSpc>
              <a:spcBef>
                <a:spcPts val="5"/>
              </a:spcBef>
            </a:pPr>
            <a:r>
              <a:rPr sz="2400" b="1" spc="-20" dirty="0">
                <a:latin typeface="Constantia"/>
                <a:cs typeface="Constantia"/>
              </a:rPr>
              <a:t>mv- </a:t>
            </a:r>
            <a:r>
              <a:rPr sz="2400" spc="-30" dirty="0">
                <a:latin typeface="Constantia"/>
                <a:cs typeface="Constantia"/>
              </a:rPr>
              <a:t>(Move </a:t>
            </a:r>
            <a:r>
              <a:rPr sz="2400" spc="-10" dirty="0">
                <a:latin typeface="Constantia"/>
                <a:cs typeface="Constantia"/>
              </a:rPr>
              <a:t>Command)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mkdir- </a:t>
            </a:r>
            <a:r>
              <a:rPr sz="2400" spc="-15" dirty="0">
                <a:latin typeface="Constantia"/>
                <a:cs typeface="Constantia"/>
              </a:rPr>
              <a:t>(Make </a:t>
            </a:r>
            <a:r>
              <a:rPr sz="2400" spc="-5" dirty="0">
                <a:latin typeface="Constantia"/>
                <a:cs typeface="Constantia"/>
              </a:rPr>
              <a:t>Directories)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rmdir-</a:t>
            </a:r>
            <a:r>
              <a:rPr sz="2400" b="1" spc="-4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(Remove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Directory)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Constantia"/>
              <a:cs typeface="Constantia"/>
            </a:endParaRPr>
          </a:p>
          <a:p>
            <a:pPr marL="158750">
              <a:lnSpc>
                <a:spcPct val="100000"/>
              </a:lnSpc>
            </a:pPr>
            <a:r>
              <a:rPr sz="2400" b="1" spc="-10" dirty="0">
                <a:latin typeface="Constantia"/>
                <a:cs typeface="Constantia"/>
              </a:rPr>
              <a:t>locate-</a:t>
            </a:r>
            <a:r>
              <a:rPr sz="2400" b="1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(Locate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Directory)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etc..,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17547" y="459994"/>
            <a:ext cx="494030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Why</a:t>
            </a:r>
            <a:r>
              <a:rPr spc="-20" dirty="0"/>
              <a:t> </a:t>
            </a:r>
            <a:r>
              <a:rPr spc="-35" dirty="0"/>
              <a:t>we</a:t>
            </a:r>
            <a:r>
              <a:rPr spc="-15" dirty="0"/>
              <a:t> </a:t>
            </a:r>
            <a:r>
              <a:rPr spc="-5" dirty="0"/>
              <a:t>use</a:t>
            </a:r>
            <a:r>
              <a:rPr spc="-40" dirty="0"/>
              <a:t> </a:t>
            </a:r>
            <a:r>
              <a:rPr spc="-5" dirty="0"/>
              <a:t>Linux?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34461" y="2511132"/>
            <a:ext cx="3277870" cy="25869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152525" indent="-274955">
              <a:lnSpc>
                <a:spcPct val="100000"/>
              </a:lnSpc>
              <a:spcBef>
                <a:spcPts val="775"/>
              </a:spcBef>
              <a:buSzPct val="94642"/>
              <a:buFont typeface="Segoe UI Symbol"/>
              <a:buChar char="⚫"/>
              <a:tabLst>
                <a:tab pos="1153160" algn="l"/>
              </a:tabLst>
            </a:pPr>
            <a:r>
              <a:rPr sz="2800" spc="-10" dirty="0">
                <a:latin typeface="Constantia"/>
                <a:cs typeface="Constantia"/>
              </a:rPr>
              <a:t>Costless</a:t>
            </a:r>
            <a:endParaRPr sz="2800">
              <a:latin typeface="Constantia"/>
              <a:cs typeface="Constantia"/>
            </a:endParaRPr>
          </a:p>
          <a:p>
            <a:pPr marL="1306195" lvl="1" indent="-274955">
              <a:lnSpc>
                <a:spcPct val="100000"/>
              </a:lnSpc>
              <a:spcBef>
                <a:spcPts val="675"/>
              </a:spcBef>
              <a:buSzPct val="94642"/>
              <a:buFont typeface="Segoe UI Symbol"/>
              <a:buChar char="⚫"/>
              <a:tabLst>
                <a:tab pos="1306830" algn="l"/>
              </a:tabLst>
            </a:pPr>
            <a:r>
              <a:rPr sz="2800" spc="-5" dirty="0">
                <a:latin typeface="Constantia"/>
                <a:cs typeface="Constantia"/>
              </a:rPr>
              <a:t>Stable</a:t>
            </a:r>
            <a:endParaRPr sz="2800">
              <a:latin typeface="Constantia"/>
              <a:cs typeface="Constantia"/>
            </a:endParaRPr>
          </a:p>
          <a:p>
            <a:pPr marL="1164590" indent="-274955">
              <a:lnSpc>
                <a:spcPct val="100000"/>
              </a:lnSpc>
              <a:spcBef>
                <a:spcPts val="670"/>
              </a:spcBef>
              <a:buSzPct val="94642"/>
              <a:buFont typeface="Segoe UI Symbol"/>
              <a:buChar char="⚫"/>
              <a:tabLst>
                <a:tab pos="1165225" algn="l"/>
              </a:tabLst>
            </a:pPr>
            <a:r>
              <a:rPr sz="2800" spc="-10" dirty="0">
                <a:latin typeface="Constantia"/>
                <a:cs typeface="Constantia"/>
              </a:rPr>
              <a:t>Reliable</a:t>
            </a:r>
            <a:endParaRPr sz="28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75"/>
              </a:spcBef>
              <a:buSzPct val="94642"/>
              <a:buFont typeface="Segoe UI Symbol"/>
              <a:buChar char="⚫"/>
              <a:tabLst>
                <a:tab pos="287020" algn="l"/>
              </a:tabLst>
            </a:pPr>
            <a:r>
              <a:rPr sz="2800" spc="-5" dirty="0">
                <a:latin typeface="Constantia"/>
                <a:cs typeface="Constantia"/>
              </a:rPr>
              <a:t>Ex</a:t>
            </a:r>
            <a:r>
              <a:rPr sz="2800" spc="-15" dirty="0">
                <a:latin typeface="Constantia"/>
                <a:cs typeface="Constantia"/>
              </a:rPr>
              <a:t>t</a:t>
            </a:r>
            <a:r>
              <a:rPr sz="2800" spc="-4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eme</a:t>
            </a:r>
            <a:r>
              <a:rPr sz="2800" spc="-30" dirty="0">
                <a:latin typeface="Constantia"/>
                <a:cs typeface="Constantia"/>
              </a:rPr>
              <a:t>l</a:t>
            </a:r>
            <a:r>
              <a:rPr sz="2800" spc="-5" dirty="0">
                <a:latin typeface="Constantia"/>
                <a:cs typeface="Constantia"/>
              </a:rPr>
              <a:t>y</a:t>
            </a:r>
            <a:r>
              <a:rPr sz="2800" spc="-11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p</a:t>
            </a:r>
            <a:r>
              <a:rPr sz="2800" spc="-75" dirty="0">
                <a:latin typeface="Constantia"/>
                <a:cs typeface="Constantia"/>
              </a:rPr>
              <a:t>ow</a:t>
            </a:r>
            <a:r>
              <a:rPr sz="2800" spc="-5" dirty="0">
                <a:latin typeface="Constantia"/>
                <a:cs typeface="Constantia"/>
              </a:rPr>
              <a:t>erful</a:t>
            </a:r>
            <a:endParaRPr sz="2800">
              <a:latin typeface="Constantia"/>
              <a:cs typeface="Constantia"/>
            </a:endParaRPr>
          </a:p>
          <a:p>
            <a:pPr marL="707390" lvl="1" indent="-274955">
              <a:lnSpc>
                <a:spcPct val="100000"/>
              </a:lnSpc>
              <a:spcBef>
                <a:spcPts val="675"/>
              </a:spcBef>
              <a:buSzPct val="94642"/>
              <a:buFont typeface="Segoe UI Symbol"/>
              <a:buChar char="⚫"/>
              <a:tabLst>
                <a:tab pos="708025" algn="l"/>
              </a:tabLst>
            </a:pPr>
            <a:r>
              <a:rPr sz="2800" spc="-15" dirty="0">
                <a:latin typeface="Constantia"/>
                <a:cs typeface="Constantia"/>
              </a:rPr>
              <a:t>Highly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Secure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5629" y="541782"/>
            <a:ext cx="749871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Merits</a:t>
            </a:r>
            <a:r>
              <a:rPr spc="-4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-5" dirty="0"/>
              <a:t>Demerits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dirty="0"/>
              <a:t>Linux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7288" y="1440941"/>
            <a:ext cx="7720330" cy="5019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655" algn="l"/>
              </a:tabLst>
            </a:pPr>
            <a:r>
              <a:rPr sz="2600" spc="-30" dirty="0">
                <a:latin typeface="Constantia"/>
                <a:cs typeface="Constantia"/>
              </a:rPr>
              <a:t>It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easily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accessible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computers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AD0D9"/>
              </a:buClr>
              <a:buFont typeface="Segoe UI Symbol"/>
              <a:buChar char="⚫"/>
            </a:pPr>
            <a:endParaRPr sz="355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287655" algn="l"/>
              </a:tabLst>
            </a:pPr>
            <a:r>
              <a:rPr sz="2600" spc="-6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ot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gam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purp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se.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AD0D9"/>
              </a:buClr>
              <a:buFont typeface="Segoe UI Symbol"/>
              <a:buChar char="⚫"/>
            </a:pPr>
            <a:endParaRPr sz="3550">
              <a:latin typeface="Constantia"/>
              <a:cs typeface="Constantia"/>
            </a:endParaRPr>
          </a:p>
          <a:p>
            <a:pPr marL="287020" marR="52705" indent="-274955">
              <a:lnSpc>
                <a:spcPct val="10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287655" algn="l"/>
              </a:tabLst>
            </a:pPr>
            <a:r>
              <a:rPr sz="2600" spc="-30" dirty="0">
                <a:latin typeface="Constantia"/>
                <a:cs typeface="Constantia"/>
              </a:rPr>
              <a:t>It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easy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understand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those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who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new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Linux.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AD0D9"/>
              </a:buClr>
              <a:buFont typeface="Segoe UI Symbol"/>
              <a:buChar char="⚫"/>
            </a:pPr>
            <a:endParaRPr sz="355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287655" algn="l"/>
              </a:tabLst>
            </a:pPr>
            <a:r>
              <a:rPr sz="2600" spc="-30" dirty="0">
                <a:latin typeface="Constantia"/>
                <a:cs typeface="Constantia"/>
              </a:rPr>
              <a:t>It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mostly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programmers.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AD0D9"/>
              </a:buClr>
              <a:buFont typeface="Segoe UI Symbol"/>
              <a:buChar char="⚫"/>
            </a:pPr>
            <a:endParaRPr sz="3550">
              <a:latin typeface="Constantia"/>
              <a:cs typeface="Constantia"/>
            </a:endParaRPr>
          </a:p>
          <a:p>
            <a:pPr marL="287020" marR="5080" indent="-274955">
              <a:lnSpc>
                <a:spcPct val="1000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287655" algn="l"/>
              </a:tabLst>
            </a:pPr>
            <a:r>
              <a:rPr sz="2600" spc="-30" dirty="0">
                <a:latin typeface="Constantia"/>
                <a:cs typeface="Constantia"/>
              </a:rPr>
              <a:t>It </a:t>
            </a:r>
            <a:r>
              <a:rPr sz="2600" spc="-5" dirty="0">
                <a:latin typeface="Constantia"/>
                <a:cs typeface="Constantia"/>
              </a:rPr>
              <a:t>is used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spc="-5" dirty="0">
                <a:latin typeface="Constantia"/>
                <a:cs typeface="Constantia"/>
              </a:rPr>
              <a:t>both </a:t>
            </a:r>
            <a:r>
              <a:rPr sz="2600" spc="-10" dirty="0">
                <a:latin typeface="Constantia"/>
                <a:cs typeface="Constantia"/>
              </a:rPr>
              <a:t>commercial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personal but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home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purpose,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this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Windows</a:t>
            </a:r>
            <a:r>
              <a:rPr sz="2600" i="1" spc="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mostly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preferred.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497" y="531063"/>
            <a:ext cx="732282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</a:t>
            </a:r>
            <a:r>
              <a:rPr spc="-3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Linux</a:t>
            </a:r>
            <a:r>
              <a:rPr spc="-4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10" dirty="0"/>
              <a:t>various</a:t>
            </a:r>
            <a:r>
              <a:rPr spc="-30" dirty="0"/>
              <a:t> </a:t>
            </a:r>
            <a:r>
              <a:rPr spc="-5" dirty="0"/>
              <a:t>fields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7219" y="1688592"/>
            <a:ext cx="1675130" cy="2578735"/>
            <a:chOff x="617219" y="1688592"/>
            <a:chExt cx="1675130" cy="2578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219" y="1688592"/>
              <a:ext cx="1674876" cy="25786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127" y="1714500"/>
              <a:ext cx="1568196" cy="247192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2616" y="1929383"/>
            <a:ext cx="2750820" cy="18333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6142" y="5304866"/>
            <a:ext cx="6696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5" dirty="0">
                <a:latin typeface="Constantia"/>
                <a:cs typeface="Constantia"/>
              </a:rPr>
              <a:t>It</a:t>
            </a:r>
            <a:r>
              <a:rPr sz="1800" b="1" i="1" dirty="0">
                <a:latin typeface="Constantia"/>
                <a:cs typeface="Constantia"/>
              </a:rPr>
              <a:t> is</a:t>
            </a:r>
            <a:r>
              <a:rPr sz="1800" b="1" i="1" spc="-5" dirty="0">
                <a:latin typeface="Constantia"/>
                <a:cs typeface="Constantia"/>
              </a:rPr>
              <a:t> used</a:t>
            </a:r>
            <a:r>
              <a:rPr sz="1800" b="1" i="1" spc="10" dirty="0">
                <a:latin typeface="Constantia"/>
                <a:cs typeface="Constantia"/>
              </a:rPr>
              <a:t> </a:t>
            </a:r>
            <a:r>
              <a:rPr sz="1800" b="1" i="1" dirty="0">
                <a:latin typeface="Constantia"/>
                <a:cs typeface="Constantia"/>
              </a:rPr>
              <a:t>also</a:t>
            </a:r>
            <a:r>
              <a:rPr sz="1800" b="1" i="1" spc="-10" dirty="0">
                <a:latin typeface="Constantia"/>
                <a:cs typeface="Constantia"/>
              </a:rPr>
              <a:t> </a:t>
            </a:r>
            <a:r>
              <a:rPr sz="1800" b="1" i="1" spc="-5" dirty="0">
                <a:latin typeface="Constantia"/>
                <a:cs typeface="Constantia"/>
              </a:rPr>
              <a:t>used in </a:t>
            </a:r>
            <a:r>
              <a:rPr sz="1800" b="1" i="1" spc="-15" dirty="0">
                <a:latin typeface="Constantia"/>
                <a:cs typeface="Constantia"/>
              </a:rPr>
              <a:t>the</a:t>
            </a:r>
            <a:r>
              <a:rPr sz="1800" b="1" i="1" spc="-10" dirty="0">
                <a:latin typeface="Constantia"/>
                <a:cs typeface="Constantia"/>
              </a:rPr>
              <a:t> </a:t>
            </a:r>
            <a:r>
              <a:rPr sz="1800" b="1" i="1" spc="-5" dirty="0">
                <a:latin typeface="Constantia"/>
                <a:cs typeface="Constantia"/>
              </a:rPr>
              <a:t>department</a:t>
            </a:r>
            <a:r>
              <a:rPr sz="1800" b="1" i="1" spc="15" dirty="0">
                <a:latin typeface="Constantia"/>
                <a:cs typeface="Constantia"/>
              </a:rPr>
              <a:t> </a:t>
            </a:r>
            <a:r>
              <a:rPr sz="1800" b="1" i="1" spc="-5" dirty="0">
                <a:latin typeface="Constantia"/>
                <a:cs typeface="Constantia"/>
              </a:rPr>
              <a:t>of</a:t>
            </a:r>
            <a:r>
              <a:rPr sz="1800" b="1" i="1" spc="-15" dirty="0">
                <a:latin typeface="Constantia"/>
                <a:cs typeface="Constantia"/>
              </a:rPr>
              <a:t> </a:t>
            </a:r>
            <a:r>
              <a:rPr sz="1800" b="1" i="1" spc="-10" dirty="0">
                <a:latin typeface="Constantia"/>
                <a:cs typeface="Constantia"/>
              </a:rPr>
              <a:t>Defence,</a:t>
            </a:r>
            <a:r>
              <a:rPr sz="1800" b="1" i="1" dirty="0">
                <a:latin typeface="Constantia"/>
                <a:cs typeface="Constantia"/>
              </a:rPr>
              <a:t> </a:t>
            </a:r>
            <a:r>
              <a:rPr sz="1800" b="1" i="1" spc="-5" dirty="0">
                <a:latin typeface="Constantia"/>
                <a:cs typeface="Constantia"/>
              </a:rPr>
              <a:t>Education.</a:t>
            </a:r>
            <a:endParaRPr sz="1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i="1" spc="-20" dirty="0">
                <a:latin typeface="Constantia"/>
                <a:cs typeface="Constantia"/>
              </a:rPr>
              <a:t>It</a:t>
            </a:r>
            <a:r>
              <a:rPr sz="1800" b="1" i="1" spc="-5" dirty="0">
                <a:latin typeface="Constantia"/>
                <a:cs typeface="Constantia"/>
              </a:rPr>
              <a:t> </a:t>
            </a:r>
            <a:r>
              <a:rPr sz="1800" b="1" i="1" dirty="0">
                <a:latin typeface="Constantia"/>
                <a:cs typeface="Constantia"/>
              </a:rPr>
              <a:t>is </a:t>
            </a:r>
            <a:r>
              <a:rPr sz="1800" b="1" i="1" spc="-5" dirty="0">
                <a:latin typeface="Constantia"/>
                <a:cs typeface="Constantia"/>
              </a:rPr>
              <a:t>also</a:t>
            </a:r>
            <a:r>
              <a:rPr sz="1800" b="1" i="1" spc="-15" dirty="0">
                <a:latin typeface="Constantia"/>
                <a:cs typeface="Constantia"/>
              </a:rPr>
              <a:t> </a:t>
            </a:r>
            <a:r>
              <a:rPr sz="1800" b="1" i="1" spc="-5" dirty="0">
                <a:latin typeface="Constantia"/>
                <a:cs typeface="Constantia"/>
              </a:rPr>
              <a:t>popular</a:t>
            </a:r>
            <a:r>
              <a:rPr sz="1800" b="1" i="1" dirty="0">
                <a:latin typeface="Constantia"/>
                <a:cs typeface="Constantia"/>
              </a:rPr>
              <a:t> </a:t>
            </a:r>
            <a:r>
              <a:rPr sz="1800" b="1" i="1" spc="-5" dirty="0">
                <a:latin typeface="Constantia"/>
                <a:cs typeface="Constantia"/>
              </a:rPr>
              <a:t>in </a:t>
            </a:r>
            <a:r>
              <a:rPr sz="1800" b="1" i="1" spc="-15" dirty="0">
                <a:latin typeface="Constantia"/>
                <a:cs typeface="Constantia"/>
              </a:rPr>
              <a:t>the</a:t>
            </a:r>
            <a:r>
              <a:rPr sz="1800" b="1" i="1" spc="-5" dirty="0">
                <a:latin typeface="Constantia"/>
                <a:cs typeface="Constantia"/>
              </a:rPr>
              <a:t> </a:t>
            </a:r>
            <a:r>
              <a:rPr sz="1800" b="1" i="1" spc="10" dirty="0">
                <a:latin typeface="Constantia"/>
                <a:cs typeface="Constantia"/>
              </a:rPr>
              <a:t>field</a:t>
            </a:r>
            <a:r>
              <a:rPr sz="1800" b="1" i="1" dirty="0">
                <a:latin typeface="Constantia"/>
                <a:cs typeface="Constantia"/>
              </a:rPr>
              <a:t> </a:t>
            </a:r>
            <a:r>
              <a:rPr sz="1800" b="1" i="1" spc="-5" dirty="0">
                <a:latin typeface="Constantia"/>
                <a:cs typeface="Constantia"/>
              </a:rPr>
              <a:t>of</a:t>
            </a:r>
            <a:r>
              <a:rPr sz="1800" b="1" i="1" spc="-10" dirty="0">
                <a:latin typeface="Constantia"/>
                <a:cs typeface="Constantia"/>
              </a:rPr>
              <a:t> </a:t>
            </a:r>
            <a:r>
              <a:rPr sz="1800" b="1" i="1" spc="-5" dirty="0">
                <a:latin typeface="Constantia"/>
                <a:cs typeface="Constantia"/>
              </a:rPr>
              <a:t>Banking</a:t>
            </a:r>
            <a:r>
              <a:rPr sz="1800" b="1" i="1" spc="-30" dirty="0">
                <a:latin typeface="Constantia"/>
                <a:cs typeface="Constantia"/>
              </a:rPr>
              <a:t> </a:t>
            </a:r>
            <a:r>
              <a:rPr sz="1800" b="1" i="1" spc="-5" dirty="0">
                <a:latin typeface="Constantia"/>
                <a:cs typeface="Constantia"/>
              </a:rPr>
              <a:t>or</a:t>
            </a:r>
            <a:r>
              <a:rPr sz="1800" b="1" i="1" spc="-25" dirty="0">
                <a:latin typeface="Constantia"/>
                <a:cs typeface="Constantia"/>
              </a:rPr>
              <a:t> </a:t>
            </a:r>
            <a:r>
              <a:rPr sz="1800" b="1" i="1" spc="-10" dirty="0">
                <a:latin typeface="Constantia"/>
                <a:cs typeface="Constantia"/>
              </a:rPr>
              <a:t>Government</a:t>
            </a:r>
            <a:r>
              <a:rPr sz="1800" b="1" i="1" dirty="0">
                <a:latin typeface="Constantia"/>
                <a:cs typeface="Constantia"/>
              </a:rPr>
              <a:t> </a:t>
            </a:r>
            <a:r>
              <a:rPr sz="1800" b="1" i="1" spc="-25" dirty="0">
                <a:latin typeface="Constantia"/>
                <a:cs typeface="Constantia"/>
              </a:rPr>
              <a:t>Sector.</a:t>
            </a:r>
            <a:endParaRPr sz="1800">
              <a:latin typeface="Constantia"/>
              <a:cs typeface="Constanti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58255" y="1999488"/>
            <a:ext cx="2828544" cy="16383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93191" y="4304487"/>
            <a:ext cx="14522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onstantia"/>
                <a:cs typeface="Constantia"/>
              </a:rPr>
              <a:t>Android</a:t>
            </a:r>
            <a:r>
              <a:rPr sz="1800" b="1" i="1" spc="-75" dirty="0">
                <a:latin typeface="Constantia"/>
                <a:cs typeface="Constantia"/>
              </a:rPr>
              <a:t> </a:t>
            </a:r>
            <a:r>
              <a:rPr sz="1800" b="1" i="1" spc="-10" dirty="0">
                <a:latin typeface="Constantia"/>
                <a:cs typeface="Constantia"/>
              </a:rPr>
              <a:t>App</a:t>
            </a:r>
            <a:endParaRPr sz="1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i="1" spc="-10" dirty="0">
                <a:latin typeface="Constantia"/>
                <a:cs typeface="Constantia"/>
              </a:rPr>
              <a:t>Development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6494" y="3876294"/>
            <a:ext cx="2315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onstantia"/>
                <a:cs typeface="Constantia"/>
              </a:rPr>
              <a:t>Operating</a:t>
            </a:r>
            <a:r>
              <a:rPr sz="1800" b="1" i="1" spc="-35" dirty="0">
                <a:latin typeface="Constantia"/>
                <a:cs typeface="Constantia"/>
              </a:rPr>
              <a:t> </a:t>
            </a:r>
            <a:r>
              <a:rPr sz="1800" b="1" i="1" spc="-15" dirty="0">
                <a:latin typeface="Constantia"/>
                <a:cs typeface="Constantia"/>
              </a:rPr>
              <a:t>System</a:t>
            </a:r>
            <a:r>
              <a:rPr sz="1800" b="1" i="1" spc="-20" dirty="0">
                <a:latin typeface="Constantia"/>
                <a:cs typeface="Constantia"/>
              </a:rPr>
              <a:t> </a:t>
            </a:r>
            <a:r>
              <a:rPr sz="1800" b="1" i="1" dirty="0">
                <a:latin typeface="Constantia"/>
                <a:cs typeface="Constantia"/>
              </a:rPr>
              <a:t>for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6494" y="4150614"/>
            <a:ext cx="2239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20" dirty="0">
                <a:latin typeface="Constantia"/>
                <a:cs typeface="Constantia"/>
              </a:rPr>
              <a:t>Routers/Transmittin </a:t>
            </a:r>
            <a:r>
              <a:rPr sz="1800" b="1" i="1" spc="-400" dirty="0">
                <a:latin typeface="Constantia"/>
                <a:cs typeface="Constantia"/>
              </a:rPr>
              <a:t> </a:t>
            </a:r>
            <a:r>
              <a:rPr sz="1800" b="1" i="1" dirty="0">
                <a:latin typeface="Constantia"/>
                <a:cs typeface="Constantia"/>
              </a:rPr>
              <a:t>g</a:t>
            </a:r>
            <a:r>
              <a:rPr sz="1800" b="1" i="1" spc="-10" dirty="0">
                <a:latin typeface="Constantia"/>
                <a:cs typeface="Constantia"/>
              </a:rPr>
              <a:t> Devices.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53936" y="3733292"/>
            <a:ext cx="1795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onstantia"/>
                <a:cs typeface="Constantia"/>
              </a:rPr>
              <a:t>Game</a:t>
            </a:r>
            <a:r>
              <a:rPr sz="1800" b="1" i="1" spc="-65" dirty="0">
                <a:latin typeface="Constantia"/>
                <a:cs typeface="Constantia"/>
              </a:rPr>
              <a:t> </a:t>
            </a:r>
            <a:r>
              <a:rPr sz="1800" b="1" i="1" spc="-5" dirty="0">
                <a:latin typeface="Constantia"/>
                <a:cs typeface="Constantia"/>
              </a:rPr>
              <a:t>Designing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568" y="368934"/>
            <a:ext cx="6874509" cy="1184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93670" marR="5080" indent="-2681605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Commercial </a:t>
            </a:r>
            <a:r>
              <a:rPr sz="3800" spc="-5" dirty="0"/>
              <a:t>use of Linux </a:t>
            </a:r>
            <a:r>
              <a:rPr sz="3800" spc="-10" dirty="0"/>
              <a:t>Operating </a:t>
            </a:r>
            <a:r>
              <a:rPr sz="3800" spc="-844" dirty="0"/>
              <a:t> </a:t>
            </a:r>
            <a:r>
              <a:rPr sz="3800" spc="-30" dirty="0"/>
              <a:t>System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10540" y="1947799"/>
            <a:ext cx="8110855" cy="4147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1785" marR="30480" indent="-27432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12420" algn="l"/>
              </a:tabLst>
            </a:pPr>
            <a:r>
              <a:rPr sz="2600" spc="-10" dirty="0">
                <a:latin typeface="Constantia"/>
                <a:cs typeface="Constantia"/>
              </a:rPr>
              <a:t>Adoption </a:t>
            </a:r>
            <a:r>
              <a:rPr sz="2600" dirty="0">
                <a:latin typeface="Constantia"/>
                <a:cs typeface="Constantia"/>
              </a:rPr>
              <a:t>of Linux </a:t>
            </a:r>
            <a:r>
              <a:rPr sz="2600" spc="-10" dirty="0">
                <a:latin typeface="Constantia"/>
                <a:cs typeface="Constantia"/>
              </a:rPr>
              <a:t>in </a:t>
            </a:r>
            <a:r>
              <a:rPr sz="2600" spc="-5" dirty="0">
                <a:latin typeface="Constantia"/>
                <a:cs typeface="Constantia"/>
              </a:rPr>
              <a:t>production </a:t>
            </a:r>
            <a:r>
              <a:rPr sz="2600" spc="-10" dirty="0">
                <a:latin typeface="Constantia"/>
                <a:cs typeface="Constantia"/>
              </a:rPr>
              <a:t>environments, rather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being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used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only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hobbyists,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widely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started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mid-off</a:t>
            </a:r>
            <a:r>
              <a:rPr sz="2600" spc="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1990</a:t>
            </a:r>
            <a:r>
              <a:rPr sz="2550" baseline="-21241" dirty="0">
                <a:latin typeface="Constantia"/>
                <a:cs typeface="Constantia"/>
              </a:rPr>
              <a:t>s</a:t>
            </a:r>
            <a:r>
              <a:rPr sz="2550" spc="232" baseline="-21241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supercomputing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purpose.</a:t>
            </a:r>
            <a:endParaRPr sz="2600">
              <a:latin typeface="Constantia"/>
              <a:cs typeface="Constantia"/>
            </a:endParaRPr>
          </a:p>
          <a:p>
            <a:pPr marL="311785" marR="14605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12420" algn="l"/>
                <a:tab pos="1539240" algn="l"/>
              </a:tabLst>
            </a:pPr>
            <a:r>
              <a:rPr sz="2600" spc="-90" dirty="0">
                <a:latin typeface="Constantia"/>
                <a:cs typeface="Constantia"/>
              </a:rPr>
              <a:t>Today,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Linux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systems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throughout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computing,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embedded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supe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omp</a:t>
            </a:r>
            <a:r>
              <a:rPr sz="2600" spc="-15" dirty="0">
                <a:latin typeface="Constantia"/>
                <a:cs typeface="Constantia"/>
              </a:rPr>
              <a:t>u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 </a:t>
            </a:r>
            <a:r>
              <a:rPr sz="2600" spc="-15" dirty="0">
                <a:latin typeface="Constantia"/>
                <a:cs typeface="Constantia"/>
              </a:rPr>
              <a:t>provide	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secured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place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server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installations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such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popular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15" dirty="0">
                <a:latin typeface="Constantia"/>
                <a:cs typeface="Constantia"/>
              </a:rPr>
              <a:t>LAMP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application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stack.</a:t>
            </a:r>
            <a:endParaRPr sz="2600">
              <a:latin typeface="Constantia"/>
              <a:cs typeface="Constantia"/>
            </a:endParaRPr>
          </a:p>
          <a:p>
            <a:pPr marL="311785" marR="5029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12420" algn="l"/>
              </a:tabLst>
            </a:pPr>
            <a:r>
              <a:rPr sz="2600" dirty="0">
                <a:latin typeface="Constantia"/>
                <a:cs typeface="Constantia"/>
              </a:rPr>
              <a:t>Linux also </a:t>
            </a:r>
            <a:r>
              <a:rPr sz="2600" spc="-10" dirty="0">
                <a:latin typeface="Constantia"/>
                <a:cs typeface="Constantia"/>
              </a:rPr>
              <a:t>achieve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greatest </a:t>
            </a:r>
            <a:r>
              <a:rPr sz="2600" spc="-15" dirty="0">
                <a:latin typeface="Constantia"/>
                <a:cs typeface="Constantia"/>
              </a:rPr>
              <a:t>success </a:t>
            </a:r>
            <a:r>
              <a:rPr sz="2600" dirty="0">
                <a:latin typeface="Constantia"/>
                <a:cs typeface="Constantia"/>
              </a:rPr>
              <a:t>in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5" dirty="0">
                <a:latin typeface="Constantia"/>
                <a:cs typeface="Constantia"/>
              </a:rPr>
              <a:t>field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mobile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development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Android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providing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ease-access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0" dirty="0">
                <a:latin typeface="Constantia"/>
                <a:cs typeface="Constantia"/>
              </a:rPr>
              <a:t> high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security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feature.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2914" y="40640"/>
            <a:ext cx="20656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i="1" spc="-5" dirty="0">
                <a:latin typeface="Calibri"/>
                <a:cs typeface="Calibri"/>
              </a:rPr>
              <a:t>Co</a:t>
            </a:r>
            <a:r>
              <a:rPr sz="4500" i="1" spc="-50" dirty="0">
                <a:latin typeface="Calibri"/>
                <a:cs typeface="Calibri"/>
              </a:rPr>
              <a:t>n</a:t>
            </a:r>
            <a:r>
              <a:rPr sz="4500" i="1" spc="-45" dirty="0">
                <a:latin typeface="Calibri"/>
                <a:cs typeface="Calibri"/>
              </a:rPr>
              <a:t>t</a:t>
            </a:r>
            <a:r>
              <a:rPr sz="4500" i="1" dirty="0">
                <a:latin typeface="Calibri"/>
                <a:cs typeface="Calibri"/>
              </a:rPr>
              <a:t>e</a:t>
            </a:r>
            <a:r>
              <a:rPr sz="4500" i="1" spc="-50" dirty="0">
                <a:latin typeface="Calibri"/>
                <a:cs typeface="Calibri"/>
              </a:rPr>
              <a:t>n</a:t>
            </a:r>
            <a:r>
              <a:rPr sz="4500" i="1" dirty="0">
                <a:latin typeface="Calibri"/>
                <a:cs typeface="Calibri"/>
              </a:rPr>
              <a:t>ts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288" y="818769"/>
            <a:ext cx="6519545" cy="581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Wingdings"/>
              <a:buChar char=""/>
              <a:tabLst>
                <a:tab pos="287655" algn="l"/>
              </a:tabLst>
            </a:pPr>
            <a:r>
              <a:rPr sz="2000" spc="-10" dirty="0">
                <a:latin typeface="Constantia"/>
                <a:cs typeface="Constantia"/>
              </a:rPr>
              <a:t>Operating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System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&amp;</a:t>
            </a:r>
            <a:r>
              <a:rPr sz="2000" spc="-15" dirty="0">
                <a:latin typeface="Constantia"/>
                <a:cs typeface="Constantia"/>
              </a:rPr>
              <a:t> Features</a:t>
            </a:r>
            <a:endParaRPr sz="2000">
              <a:latin typeface="Constantia"/>
              <a:cs typeface="Constantia"/>
            </a:endParaRPr>
          </a:p>
          <a:p>
            <a:pPr marL="351155" indent="-339090">
              <a:lnSpc>
                <a:spcPct val="100000"/>
              </a:lnSpc>
              <a:buClr>
                <a:srgbClr val="0AD0D9"/>
              </a:buClr>
              <a:buSzPct val="95000"/>
              <a:buFont typeface="Wingdings"/>
              <a:buChar char=""/>
              <a:tabLst>
                <a:tab pos="351155" algn="l"/>
                <a:tab pos="351790" algn="l"/>
              </a:tabLst>
            </a:pPr>
            <a:r>
              <a:rPr sz="2000" dirty="0">
                <a:latin typeface="Constantia"/>
                <a:cs typeface="Constantia"/>
              </a:rPr>
              <a:t>Definition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&amp;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Naming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Linux</a:t>
            </a:r>
            <a:endParaRPr sz="2000">
              <a:latin typeface="Constantia"/>
              <a:cs typeface="Constantia"/>
            </a:endParaRPr>
          </a:p>
          <a:p>
            <a:pPr marL="351155" indent="-339090">
              <a:lnSpc>
                <a:spcPct val="100000"/>
              </a:lnSpc>
              <a:buClr>
                <a:srgbClr val="0AD0D9"/>
              </a:buClr>
              <a:buSzPct val="95000"/>
              <a:buFont typeface="Wingdings"/>
              <a:buChar char=""/>
              <a:tabLst>
                <a:tab pos="351155" algn="l"/>
                <a:tab pos="351790" algn="l"/>
              </a:tabLst>
            </a:pPr>
            <a:r>
              <a:rPr sz="2000" dirty="0">
                <a:latin typeface="Constantia"/>
                <a:cs typeface="Constantia"/>
              </a:rPr>
              <a:t>His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1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y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Linux</a:t>
            </a:r>
            <a:endParaRPr sz="20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buClr>
                <a:srgbClr val="0AD0D9"/>
              </a:buClr>
              <a:buSzPct val="95000"/>
              <a:buFont typeface="Wingdings"/>
              <a:buChar char=""/>
              <a:tabLst>
                <a:tab pos="287655" algn="l"/>
              </a:tabLst>
            </a:pPr>
            <a:r>
              <a:rPr sz="2000" spc="-25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omp</a:t>
            </a:r>
            <a:r>
              <a:rPr sz="2000" spc="-10" dirty="0">
                <a:latin typeface="Constantia"/>
                <a:cs typeface="Constantia"/>
              </a:rPr>
              <a:t>o</a:t>
            </a:r>
            <a:r>
              <a:rPr sz="2000" spc="-5" dirty="0">
                <a:latin typeface="Constantia"/>
                <a:cs typeface="Constantia"/>
              </a:rPr>
              <a:t>nent</a:t>
            </a:r>
            <a:r>
              <a:rPr sz="2000" dirty="0">
                <a:latin typeface="Constantia"/>
                <a:cs typeface="Constantia"/>
              </a:rPr>
              <a:t>s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Linux</a:t>
            </a:r>
            <a:endParaRPr sz="20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buClr>
                <a:srgbClr val="0AD0D9"/>
              </a:buClr>
              <a:buSzPct val="95000"/>
              <a:buFont typeface="Wingdings"/>
              <a:buChar char=""/>
              <a:tabLst>
                <a:tab pos="287655" algn="l"/>
              </a:tabLst>
            </a:pPr>
            <a:r>
              <a:rPr sz="2000" spc="-5" dirty="0">
                <a:latin typeface="Constantia"/>
                <a:cs typeface="Constantia"/>
              </a:rPr>
              <a:t>Ba</a:t>
            </a:r>
            <a:r>
              <a:rPr sz="2000" dirty="0">
                <a:latin typeface="Constantia"/>
                <a:cs typeface="Constantia"/>
              </a:rPr>
              <a:t>s</a:t>
            </a:r>
            <a:r>
              <a:rPr sz="2000" spc="-5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c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75" dirty="0">
                <a:latin typeface="Constantia"/>
                <a:cs typeface="Constantia"/>
              </a:rPr>
              <a:t>F</a:t>
            </a:r>
            <a:r>
              <a:rPr sz="2000" dirty="0">
                <a:latin typeface="Constantia"/>
                <a:cs typeface="Constantia"/>
              </a:rPr>
              <a:t>eatu</a:t>
            </a:r>
            <a:r>
              <a:rPr sz="2000" spc="-3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Linux</a:t>
            </a:r>
            <a:endParaRPr sz="20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buClr>
                <a:srgbClr val="0AD0D9"/>
              </a:buClr>
              <a:buSzPct val="95000"/>
              <a:buFont typeface="Wingdings"/>
              <a:buChar char=""/>
              <a:tabLst>
                <a:tab pos="287655" algn="l"/>
              </a:tabLst>
            </a:pPr>
            <a:r>
              <a:rPr sz="2000" spc="-5" dirty="0">
                <a:latin typeface="Constantia"/>
                <a:cs typeface="Constantia"/>
              </a:rPr>
              <a:t>A</a:t>
            </a:r>
            <a:r>
              <a:rPr sz="2000" spc="-20" dirty="0">
                <a:latin typeface="Constantia"/>
                <a:cs typeface="Constantia"/>
              </a:rPr>
              <a:t>r</a:t>
            </a:r>
            <a:r>
              <a:rPr sz="2000" spc="-5" dirty="0">
                <a:latin typeface="Constantia"/>
                <a:cs typeface="Constantia"/>
              </a:rPr>
              <a:t>chi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ectu</a:t>
            </a:r>
            <a:r>
              <a:rPr sz="2000" spc="-3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1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Linux</a:t>
            </a:r>
            <a:endParaRPr sz="20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buClr>
                <a:srgbClr val="0AD0D9"/>
              </a:buClr>
              <a:buSzPct val="95000"/>
              <a:buFont typeface="Wingdings"/>
              <a:buChar char=""/>
              <a:tabLst>
                <a:tab pos="287655" algn="l"/>
              </a:tabLst>
            </a:pPr>
            <a:r>
              <a:rPr sz="2000" spc="-5" dirty="0">
                <a:latin typeface="Constantia"/>
                <a:cs typeface="Constantia"/>
              </a:rPr>
              <a:t>About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Kernel</a:t>
            </a:r>
            <a:endParaRPr sz="20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buClr>
                <a:srgbClr val="0AD0D9"/>
              </a:buClr>
              <a:buSzPct val="95000"/>
              <a:buFont typeface="Wingdings"/>
              <a:buChar char=""/>
              <a:tabLst>
                <a:tab pos="287655" algn="l"/>
              </a:tabLst>
            </a:pPr>
            <a:r>
              <a:rPr sz="2000" spc="-40" dirty="0">
                <a:latin typeface="Constantia"/>
                <a:cs typeface="Constantia"/>
              </a:rPr>
              <a:t>U</a:t>
            </a:r>
            <a:r>
              <a:rPr sz="2000" dirty="0">
                <a:latin typeface="Constantia"/>
                <a:cs typeface="Constantia"/>
              </a:rPr>
              <a:t>ser</a:t>
            </a:r>
            <a:r>
              <a:rPr sz="2000" spc="-5" dirty="0">
                <a:latin typeface="Constantia"/>
                <a:cs typeface="Constantia"/>
              </a:rPr>
              <a:t>-</a:t>
            </a:r>
            <a:r>
              <a:rPr sz="2000" dirty="0">
                <a:latin typeface="Constantia"/>
                <a:cs typeface="Constantia"/>
              </a:rPr>
              <a:t>In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erfa</a:t>
            </a:r>
            <a:r>
              <a:rPr sz="2000" spc="-35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View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Linux</a:t>
            </a:r>
            <a:endParaRPr sz="20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buClr>
                <a:srgbClr val="0AD0D9"/>
              </a:buClr>
              <a:buSzPct val="95000"/>
              <a:buFont typeface="Wingdings"/>
              <a:buChar char=""/>
              <a:tabLst>
                <a:tab pos="287655" algn="l"/>
              </a:tabLst>
            </a:pPr>
            <a:r>
              <a:rPr sz="2000" dirty="0">
                <a:latin typeface="Constantia"/>
                <a:cs typeface="Constantia"/>
              </a:rPr>
              <a:t>CLI/GUI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View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Linux</a:t>
            </a:r>
            <a:endParaRPr sz="20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buClr>
                <a:srgbClr val="0AD0D9"/>
              </a:buClr>
              <a:buSzPct val="95000"/>
              <a:buFont typeface="Wingdings"/>
              <a:buChar char=""/>
              <a:tabLst>
                <a:tab pos="287655" algn="l"/>
              </a:tabLst>
            </a:pPr>
            <a:r>
              <a:rPr sz="2000" dirty="0">
                <a:latin typeface="Constantia"/>
                <a:cs typeface="Constantia"/>
              </a:rPr>
              <a:t>D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stribution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Linux</a:t>
            </a:r>
            <a:endParaRPr sz="20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buClr>
                <a:srgbClr val="0AD0D9"/>
              </a:buClr>
              <a:buSzPct val="95000"/>
              <a:buFont typeface="Wingdings"/>
              <a:buChar char=""/>
              <a:tabLst>
                <a:tab pos="287655" algn="l"/>
              </a:tabLst>
            </a:pPr>
            <a:r>
              <a:rPr sz="2000" spc="-15" dirty="0">
                <a:latin typeface="Constantia"/>
                <a:cs typeface="Constantia"/>
              </a:rPr>
              <a:t>H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30" dirty="0">
                <a:latin typeface="Constantia"/>
                <a:cs typeface="Constantia"/>
              </a:rPr>
              <a:t>r</a:t>
            </a:r>
            <a:r>
              <a:rPr sz="2000" spc="-25" dirty="0">
                <a:latin typeface="Constantia"/>
                <a:cs typeface="Constantia"/>
              </a:rPr>
              <a:t>d</a:t>
            </a:r>
            <a:r>
              <a:rPr sz="2000" spc="-30" dirty="0">
                <a:latin typeface="Constantia"/>
                <a:cs typeface="Constantia"/>
              </a:rPr>
              <a:t>w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3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equ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ement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Linux</a:t>
            </a:r>
            <a:endParaRPr sz="20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buClr>
                <a:srgbClr val="0AD0D9"/>
              </a:buClr>
              <a:buSzPct val="95000"/>
              <a:buFont typeface="Wingdings"/>
              <a:buChar char=""/>
              <a:tabLst>
                <a:tab pos="287655" algn="l"/>
              </a:tabLst>
            </a:pPr>
            <a:r>
              <a:rPr sz="2000" spc="-10" dirty="0">
                <a:latin typeface="Constantia"/>
                <a:cs typeface="Constantia"/>
              </a:rPr>
              <a:t>Software</a:t>
            </a:r>
            <a:r>
              <a:rPr sz="2000" spc="409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Application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Linux</a:t>
            </a:r>
            <a:endParaRPr sz="20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5000"/>
              <a:buFont typeface="Wingdings"/>
              <a:buChar char=""/>
              <a:tabLst>
                <a:tab pos="287655" algn="l"/>
              </a:tabLst>
            </a:pPr>
            <a:r>
              <a:rPr sz="2000" dirty="0">
                <a:latin typeface="Constantia"/>
                <a:cs typeface="Constantia"/>
              </a:rPr>
              <a:t>D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f</a:t>
            </a:r>
            <a:r>
              <a:rPr sz="2000" spc="-10" dirty="0">
                <a:latin typeface="Constantia"/>
                <a:cs typeface="Constantia"/>
              </a:rPr>
              <a:t>f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ent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Edi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ors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Linux</a:t>
            </a:r>
            <a:endParaRPr sz="20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buClr>
                <a:srgbClr val="0AD0D9"/>
              </a:buClr>
              <a:buSzPct val="95000"/>
              <a:buFont typeface="Wingdings"/>
              <a:buChar char=""/>
              <a:tabLst>
                <a:tab pos="287655" algn="l"/>
              </a:tabLst>
            </a:pPr>
            <a:r>
              <a:rPr sz="2000" spc="-5" dirty="0">
                <a:latin typeface="Constantia"/>
                <a:cs typeface="Constantia"/>
              </a:rPr>
              <a:t>Comparison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between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Linux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with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other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Operating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System</a:t>
            </a:r>
            <a:endParaRPr sz="20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buClr>
                <a:srgbClr val="0AD0D9"/>
              </a:buClr>
              <a:buSzPct val="95000"/>
              <a:buFont typeface="Wingdings"/>
              <a:buChar char=""/>
              <a:tabLst>
                <a:tab pos="287655" algn="l"/>
                <a:tab pos="3261360" algn="l"/>
              </a:tabLst>
            </a:pPr>
            <a:r>
              <a:rPr sz="2000" dirty="0">
                <a:latin typeface="Constantia"/>
                <a:cs typeface="Constantia"/>
              </a:rPr>
              <a:t>Important</a:t>
            </a:r>
            <a:r>
              <a:rPr sz="2000" spc="4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Commands</a:t>
            </a:r>
            <a:r>
              <a:rPr sz="2000" spc="4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	Linux</a:t>
            </a:r>
            <a:endParaRPr sz="20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buClr>
                <a:srgbClr val="0AD0D9"/>
              </a:buClr>
              <a:buSzPct val="95000"/>
              <a:buFont typeface="Wingdings"/>
              <a:buChar char=""/>
              <a:tabLst>
                <a:tab pos="287655" algn="l"/>
              </a:tabLst>
            </a:pPr>
            <a:r>
              <a:rPr sz="2000" spc="-40" dirty="0">
                <a:latin typeface="Constantia"/>
                <a:cs typeface="Constantia"/>
              </a:rPr>
              <a:t>M</a:t>
            </a:r>
            <a:r>
              <a:rPr sz="2000" dirty="0">
                <a:latin typeface="Constantia"/>
                <a:cs typeface="Constantia"/>
              </a:rPr>
              <a:t>erits/</a:t>
            </a:r>
            <a:r>
              <a:rPr sz="2000" spc="-10" dirty="0">
                <a:latin typeface="Constantia"/>
                <a:cs typeface="Constantia"/>
              </a:rPr>
              <a:t>D</a:t>
            </a:r>
            <a:r>
              <a:rPr sz="2000" dirty="0">
                <a:latin typeface="Constantia"/>
                <a:cs typeface="Constantia"/>
              </a:rPr>
              <a:t>emerits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Linux</a:t>
            </a:r>
            <a:endParaRPr sz="20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buClr>
                <a:srgbClr val="0AD0D9"/>
              </a:buClr>
              <a:buSzPct val="95000"/>
              <a:buFont typeface="Wingdings"/>
              <a:buChar char=""/>
              <a:tabLst>
                <a:tab pos="287655" algn="l"/>
              </a:tabLst>
            </a:pPr>
            <a:r>
              <a:rPr sz="2000" spc="-40" dirty="0">
                <a:latin typeface="Constantia"/>
                <a:cs typeface="Constantia"/>
              </a:rPr>
              <a:t>U</a:t>
            </a:r>
            <a:r>
              <a:rPr sz="2000" dirty="0">
                <a:latin typeface="Constantia"/>
                <a:cs typeface="Constantia"/>
              </a:rPr>
              <a:t>se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Linux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n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ari</a:t>
            </a:r>
            <a:r>
              <a:rPr sz="2000" spc="-10" dirty="0">
                <a:latin typeface="Constantia"/>
                <a:cs typeface="Constantia"/>
              </a:rPr>
              <a:t>o</a:t>
            </a:r>
            <a:r>
              <a:rPr sz="2000" spc="-5" dirty="0">
                <a:latin typeface="Constantia"/>
                <a:cs typeface="Constantia"/>
              </a:rPr>
              <a:t>u</a:t>
            </a:r>
            <a:r>
              <a:rPr sz="2000" dirty="0">
                <a:latin typeface="Constantia"/>
                <a:cs typeface="Constantia"/>
              </a:rPr>
              <a:t>s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45" dirty="0">
                <a:latin typeface="Constantia"/>
                <a:cs typeface="Constantia"/>
              </a:rPr>
              <a:t>f</a:t>
            </a:r>
            <a:r>
              <a:rPr sz="2000" spc="-5" dirty="0">
                <a:latin typeface="Constantia"/>
                <a:cs typeface="Constantia"/>
              </a:rPr>
              <a:t>ields</a:t>
            </a:r>
            <a:endParaRPr sz="20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buClr>
                <a:srgbClr val="0AD0D9"/>
              </a:buClr>
              <a:buSzPct val="95000"/>
              <a:buFont typeface="Wingdings"/>
              <a:buChar char=""/>
              <a:tabLst>
                <a:tab pos="287655" algn="l"/>
              </a:tabLst>
            </a:pPr>
            <a:r>
              <a:rPr sz="2000" spc="-5" dirty="0">
                <a:latin typeface="Constantia"/>
                <a:cs typeface="Constantia"/>
              </a:rPr>
              <a:t>Commercial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use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Linux</a:t>
            </a:r>
            <a:endParaRPr sz="20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buClr>
                <a:srgbClr val="0AD0D9"/>
              </a:buClr>
              <a:buSzPct val="95000"/>
              <a:buFont typeface="Wingdings"/>
              <a:buChar char=""/>
              <a:tabLst>
                <a:tab pos="287655" algn="l"/>
              </a:tabLst>
            </a:pPr>
            <a:r>
              <a:rPr sz="2000" spc="-5" dirty="0">
                <a:latin typeface="Constantia"/>
                <a:cs typeface="Constantia"/>
              </a:rPr>
              <a:t>Conclusion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99333" y="63195"/>
            <a:ext cx="3673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10" dirty="0">
                <a:latin typeface="Calibri"/>
                <a:cs typeface="Calibri"/>
              </a:rPr>
              <a:t>Operating</a:t>
            </a:r>
            <a:r>
              <a:rPr sz="4000" i="1" spc="-20" dirty="0">
                <a:latin typeface="Calibri"/>
                <a:cs typeface="Calibri"/>
              </a:rPr>
              <a:t> </a:t>
            </a:r>
            <a:r>
              <a:rPr sz="4000" i="1" spc="-25" dirty="0">
                <a:latin typeface="Calibri"/>
                <a:cs typeface="Calibri"/>
              </a:rPr>
              <a:t>System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702309"/>
            <a:ext cx="7920990" cy="555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4607A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607A"/>
                </a:solidFill>
                <a:latin typeface="Calibri"/>
                <a:cs typeface="Calibri"/>
              </a:rPr>
              <a:t>operating</a:t>
            </a:r>
            <a:r>
              <a:rPr sz="2400" spc="-25" dirty="0">
                <a:solidFill>
                  <a:srgbClr val="04607A"/>
                </a:solidFill>
                <a:latin typeface="Calibri"/>
                <a:cs typeface="Calibri"/>
              </a:rPr>
              <a:t> system</a:t>
            </a:r>
            <a:r>
              <a:rPr sz="2400" spc="-1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607A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607A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607A"/>
                </a:solidFill>
                <a:latin typeface="Calibri"/>
                <a:cs typeface="Calibri"/>
              </a:rPr>
              <a:t>software</a:t>
            </a:r>
            <a:r>
              <a:rPr sz="2400" spc="-5" dirty="0">
                <a:solidFill>
                  <a:srgbClr val="04607A"/>
                </a:solidFill>
                <a:latin typeface="Calibri"/>
                <a:cs typeface="Calibri"/>
              </a:rPr>
              <a:t> that</a:t>
            </a:r>
            <a:r>
              <a:rPr sz="2400" spc="-2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607A"/>
                </a:solidFill>
                <a:latin typeface="Calibri"/>
                <a:cs typeface="Calibri"/>
              </a:rPr>
              <a:t>communicates</a:t>
            </a:r>
            <a:r>
              <a:rPr sz="2400" spc="-3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607A"/>
                </a:solidFill>
                <a:latin typeface="Calibri"/>
                <a:cs typeface="Calibri"/>
              </a:rPr>
              <a:t>with</a:t>
            </a:r>
            <a:r>
              <a:rPr sz="2400" spc="-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607A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alibri"/>
              <a:cs typeface="Calibri"/>
            </a:endParaRPr>
          </a:p>
          <a:p>
            <a:pPr marL="148590" algn="ctr">
              <a:lnSpc>
                <a:spcPct val="100000"/>
              </a:lnSpc>
            </a:pPr>
            <a:r>
              <a:rPr sz="2400" spc="-15" dirty="0">
                <a:solidFill>
                  <a:srgbClr val="04607A"/>
                </a:solidFill>
                <a:latin typeface="Calibri"/>
                <a:cs typeface="Calibri"/>
              </a:rPr>
              <a:t>hardware</a:t>
            </a:r>
            <a:r>
              <a:rPr sz="2400" spc="-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607A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04607A"/>
                </a:solidFill>
                <a:latin typeface="Calibri"/>
                <a:cs typeface="Calibri"/>
              </a:rPr>
              <a:t> allows</a:t>
            </a:r>
            <a:r>
              <a:rPr sz="2400" spc="-2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607A"/>
                </a:solidFill>
                <a:latin typeface="Calibri"/>
                <a:cs typeface="Calibri"/>
              </a:rPr>
              <a:t>other</a:t>
            </a:r>
            <a:r>
              <a:rPr sz="2400" spc="-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607A"/>
                </a:solidFill>
                <a:latin typeface="Calibri"/>
                <a:cs typeface="Calibri"/>
              </a:rPr>
              <a:t>programs</a:t>
            </a:r>
            <a:r>
              <a:rPr sz="2400" spc="-2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4607A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4607A"/>
                </a:solidFill>
                <a:latin typeface="Calibri"/>
                <a:cs typeface="Calibri"/>
              </a:rPr>
              <a:t>be</a:t>
            </a:r>
            <a:r>
              <a:rPr sz="2400" spc="-10" dirty="0">
                <a:solidFill>
                  <a:srgbClr val="04607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607A"/>
                </a:solidFill>
                <a:latin typeface="Calibri"/>
                <a:cs typeface="Calibri"/>
              </a:rPr>
              <a:t>run.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2600" spc="-8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eat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Ope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ating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S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em: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Courier New"/>
              <a:buChar char="o"/>
              <a:tabLst>
                <a:tab pos="287020" algn="l"/>
              </a:tabLst>
            </a:pPr>
            <a:r>
              <a:rPr sz="2600" spc="-45" dirty="0">
                <a:latin typeface="Constantia"/>
                <a:cs typeface="Constantia"/>
              </a:rPr>
              <a:t>Task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Scheduling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Courier New"/>
              <a:buChar char="o"/>
            </a:pPr>
            <a:endParaRPr sz="305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Courier New"/>
              <a:buChar char="o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Memory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Management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AD0D9"/>
              </a:buClr>
              <a:buFont typeface="Courier New"/>
              <a:buChar char="o"/>
            </a:pPr>
            <a:endParaRPr sz="305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Courier New"/>
              <a:buChar char="o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Network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Communication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Handling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Courier New"/>
              <a:buChar char="o"/>
            </a:pPr>
            <a:endParaRPr sz="305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Courier New"/>
              <a:buChar char="o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Data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User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Security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48257" y="8001"/>
            <a:ext cx="67163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8410" marR="5080" indent="-1236345">
              <a:lnSpc>
                <a:spcPct val="100000"/>
              </a:lnSpc>
              <a:spcBef>
                <a:spcPts val="100"/>
              </a:spcBef>
            </a:pPr>
            <a:r>
              <a:rPr sz="4500" spc="-10" dirty="0"/>
              <a:t>Definition</a:t>
            </a:r>
            <a:r>
              <a:rPr sz="4500" spc="-25" dirty="0"/>
              <a:t> </a:t>
            </a:r>
            <a:r>
              <a:rPr sz="4500" dirty="0"/>
              <a:t>&amp;</a:t>
            </a:r>
            <a:r>
              <a:rPr sz="4500" spc="-20" dirty="0"/>
              <a:t> </a:t>
            </a:r>
            <a:r>
              <a:rPr sz="4500" dirty="0"/>
              <a:t>Naming</a:t>
            </a:r>
            <a:r>
              <a:rPr sz="4500" spc="-30" dirty="0"/>
              <a:t> </a:t>
            </a:r>
            <a:r>
              <a:rPr sz="4500" spc="-5" dirty="0"/>
              <a:t>of</a:t>
            </a:r>
            <a:r>
              <a:rPr sz="4500" spc="-20" dirty="0"/>
              <a:t> </a:t>
            </a:r>
            <a:r>
              <a:rPr sz="4500" spc="-5" dirty="0"/>
              <a:t>Linux </a:t>
            </a:r>
            <a:r>
              <a:rPr sz="4500" spc="-1005" dirty="0"/>
              <a:t> </a:t>
            </a:r>
            <a:r>
              <a:rPr sz="4500" spc="-20" dirty="0"/>
              <a:t>Operating</a:t>
            </a:r>
            <a:r>
              <a:rPr sz="4500" spc="-40" dirty="0"/>
              <a:t> </a:t>
            </a:r>
            <a:r>
              <a:rPr sz="4500" spc="-35" dirty="0"/>
              <a:t>System</a:t>
            </a:r>
            <a:endParaRPr sz="4500"/>
          </a:p>
        </p:txBody>
      </p:sp>
      <p:sp>
        <p:nvSpPr>
          <p:cNvPr id="9" name="object 9"/>
          <p:cNvSpPr txBox="1"/>
          <p:nvPr/>
        </p:nvSpPr>
        <p:spPr>
          <a:xfrm>
            <a:off x="535940" y="1907489"/>
            <a:ext cx="8064500" cy="414845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6385" marR="99695" indent="-274320">
              <a:lnSpc>
                <a:spcPct val="90000"/>
              </a:lnSpc>
              <a:spcBef>
                <a:spcPts val="4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The </a:t>
            </a:r>
            <a:r>
              <a:rPr sz="2600" b="1" dirty="0">
                <a:latin typeface="Constantia"/>
                <a:cs typeface="Constantia"/>
              </a:rPr>
              <a:t>Linux </a:t>
            </a:r>
            <a:r>
              <a:rPr sz="2600" spc="-5" dirty="0">
                <a:latin typeface="Constantia"/>
                <a:cs typeface="Constantia"/>
              </a:rPr>
              <a:t>open </a:t>
            </a:r>
            <a:r>
              <a:rPr sz="2600" spc="-15" dirty="0">
                <a:latin typeface="Constantia"/>
                <a:cs typeface="Constantia"/>
              </a:rPr>
              <a:t>source </a:t>
            </a:r>
            <a:r>
              <a:rPr sz="2600" b="1" spc="-5" dirty="0">
                <a:latin typeface="Constantia"/>
                <a:cs typeface="Constantia"/>
              </a:rPr>
              <a:t>operating </a:t>
            </a:r>
            <a:r>
              <a:rPr sz="2600" b="1" spc="-10" dirty="0">
                <a:latin typeface="Constantia"/>
                <a:cs typeface="Constantia"/>
              </a:rPr>
              <a:t>system</a:t>
            </a:r>
            <a:r>
              <a:rPr sz="2600" spc="-10" dirty="0">
                <a:latin typeface="Constantia"/>
                <a:cs typeface="Constantia"/>
              </a:rPr>
              <a:t>, </a:t>
            </a:r>
            <a:r>
              <a:rPr sz="2600" dirty="0">
                <a:latin typeface="Constantia"/>
                <a:cs typeface="Constantia"/>
              </a:rPr>
              <a:t>or </a:t>
            </a:r>
            <a:r>
              <a:rPr sz="2600" b="1" dirty="0">
                <a:latin typeface="Constantia"/>
                <a:cs typeface="Constantia"/>
              </a:rPr>
              <a:t>Linux </a:t>
            </a:r>
            <a:r>
              <a:rPr sz="2600" b="1" spc="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OS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freely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distributable,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cross-platform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operating </a:t>
            </a:r>
            <a:r>
              <a:rPr sz="2600" b="1" spc="-610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system </a:t>
            </a:r>
            <a:r>
              <a:rPr sz="2600" spc="-5" dirty="0">
                <a:latin typeface="Constantia"/>
                <a:cs typeface="Constantia"/>
              </a:rPr>
              <a:t>based </a:t>
            </a:r>
            <a:r>
              <a:rPr sz="2600" dirty="0">
                <a:latin typeface="Constantia"/>
                <a:cs typeface="Constantia"/>
              </a:rPr>
              <a:t>on </a:t>
            </a:r>
            <a:r>
              <a:rPr sz="2600" spc="-20" dirty="0">
                <a:latin typeface="Constantia"/>
                <a:cs typeface="Constantia"/>
              </a:rPr>
              <a:t>Unix </a:t>
            </a:r>
            <a:r>
              <a:rPr sz="2600" spc="-5" dirty="0">
                <a:latin typeface="Constantia"/>
                <a:cs typeface="Constantia"/>
              </a:rPr>
              <a:t>that can be installed </a:t>
            </a:r>
            <a:r>
              <a:rPr sz="2600" dirty="0">
                <a:latin typeface="Constantia"/>
                <a:cs typeface="Constantia"/>
              </a:rPr>
              <a:t>on </a:t>
            </a:r>
            <a:r>
              <a:rPr sz="2600" spc="-10" dirty="0">
                <a:latin typeface="Constantia"/>
                <a:cs typeface="Constantia"/>
              </a:rPr>
              <a:t>PCs,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laptops, </a:t>
            </a:r>
            <a:r>
              <a:rPr sz="2600" spc="-15" dirty="0">
                <a:latin typeface="Constantia"/>
                <a:cs typeface="Constantia"/>
              </a:rPr>
              <a:t>notebooks, </a:t>
            </a:r>
            <a:r>
              <a:rPr sz="2600" spc="-5" dirty="0">
                <a:latin typeface="Constantia"/>
                <a:cs typeface="Constantia"/>
              </a:rPr>
              <a:t>mobile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tablet </a:t>
            </a:r>
            <a:r>
              <a:rPr sz="2600" spc="-15" dirty="0">
                <a:latin typeface="Constantia"/>
                <a:cs typeface="Constantia"/>
              </a:rPr>
              <a:t>devices, </a:t>
            </a:r>
            <a:r>
              <a:rPr sz="2600" dirty="0">
                <a:latin typeface="Constantia"/>
                <a:cs typeface="Constantia"/>
              </a:rPr>
              <a:t>video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game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sole</a:t>
            </a:r>
            <a:r>
              <a:rPr sz="2600" spc="-3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</a:t>
            </a:r>
            <a:r>
              <a:rPr sz="2600" spc="40" dirty="0">
                <a:latin typeface="Constantia"/>
                <a:cs typeface="Constantia"/>
              </a:rPr>
              <a:t>r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30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supe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spc="-5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ers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5" dirty="0">
                <a:latin typeface="Constantia"/>
                <a:cs typeface="Constantia"/>
              </a:rPr>
              <a:t> mo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6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elo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Linus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29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4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ald</a:t>
            </a:r>
            <a:r>
              <a:rPr sz="2600" spc="-3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6385" marR="5080" indent="-274320">
              <a:lnSpc>
                <a:spcPct val="9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Linus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Torvalds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wanted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call</a:t>
            </a:r>
            <a:r>
              <a:rPr sz="2600" dirty="0">
                <a:latin typeface="Constantia"/>
                <a:cs typeface="Constantia"/>
              </a:rPr>
              <a:t> his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invention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"Freax”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i.e., </a:t>
            </a:r>
            <a:r>
              <a:rPr sz="2600" spc="-20" dirty="0">
                <a:latin typeface="Constantia"/>
                <a:cs typeface="Constantia"/>
              </a:rPr>
              <a:t>Free, Freak </a:t>
            </a:r>
            <a:r>
              <a:rPr sz="2600" dirty="0">
                <a:latin typeface="Constantia"/>
                <a:cs typeface="Constantia"/>
              </a:rPr>
              <a:t>+ x as an allusion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15" dirty="0">
                <a:latin typeface="Constantia"/>
                <a:cs typeface="Constantia"/>
              </a:rPr>
              <a:t>Unix. </a:t>
            </a:r>
            <a:r>
              <a:rPr sz="2600" dirty="0">
                <a:latin typeface="Constantia"/>
                <a:cs typeface="Constantia"/>
              </a:rPr>
              <a:t>In </a:t>
            </a:r>
            <a:r>
              <a:rPr sz="2600" spc="-5" dirty="0">
                <a:latin typeface="Constantia"/>
                <a:cs typeface="Constantia"/>
              </a:rPr>
              <a:t>this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project </a:t>
            </a:r>
            <a:r>
              <a:rPr sz="2600" dirty="0">
                <a:latin typeface="Constantia"/>
                <a:cs typeface="Constantia"/>
              </a:rPr>
              <a:t>his </a:t>
            </a:r>
            <a:r>
              <a:rPr sz="2600" spc="-5" dirty="0">
                <a:latin typeface="Constantia"/>
                <a:cs typeface="Constantia"/>
              </a:rPr>
              <a:t>partner </a:t>
            </a:r>
            <a:r>
              <a:rPr sz="2600" spc="-80" dirty="0">
                <a:latin typeface="Constantia"/>
                <a:cs typeface="Constantia"/>
              </a:rPr>
              <a:t>Mr. </a:t>
            </a:r>
            <a:r>
              <a:rPr sz="2600" spc="-20" dirty="0">
                <a:latin typeface="Constantia"/>
                <a:cs typeface="Constantia"/>
              </a:rPr>
              <a:t>A.L.Torvalds </a:t>
            </a:r>
            <a:r>
              <a:rPr sz="2600" spc="-5" dirty="0">
                <a:latin typeface="Constantia"/>
                <a:cs typeface="Constantia"/>
              </a:rPr>
              <a:t>did not think </a:t>
            </a:r>
            <a:r>
              <a:rPr sz="2600" spc="-30" dirty="0">
                <a:latin typeface="Constantia"/>
                <a:cs typeface="Constantia"/>
              </a:rPr>
              <a:t>it’s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good</a:t>
            </a:r>
            <a:r>
              <a:rPr sz="2600" spc="-5" dirty="0">
                <a:latin typeface="Constantia"/>
                <a:cs typeface="Constantia"/>
              </a:rPr>
              <a:t> name,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finally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decided named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their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ts val="2810"/>
              </a:lnSpc>
            </a:pPr>
            <a:r>
              <a:rPr sz="2600" spc="-5" dirty="0">
                <a:latin typeface="Constantia"/>
                <a:cs typeface="Constantia"/>
              </a:rPr>
              <a:t>project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name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“Linux”.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848" y="622553"/>
            <a:ext cx="78536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88075" algn="l"/>
              </a:tabLst>
            </a:pPr>
            <a:r>
              <a:rPr sz="4500" spc="-5" dirty="0"/>
              <a:t>Hi</a:t>
            </a:r>
            <a:r>
              <a:rPr sz="4500" spc="-45" dirty="0"/>
              <a:t>st</a:t>
            </a:r>
            <a:r>
              <a:rPr sz="4500" spc="-5" dirty="0"/>
              <a:t>o</a:t>
            </a:r>
            <a:r>
              <a:rPr sz="4500" spc="25" dirty="0"/>
              <a:t>r</a:t>
            </a:r>
            <a:r>
              <a:rPr sz="4500" dirty="0"/>
              <a:t>y </a:t>
            </a:r>
            <a:r>
              <a:rPr sz="4500" spc="-5" dirty="0"/>
              <a:t>o</a:t>
            </a:r>
            <a:r>
              <a:rPr sz="4500" dirty="0"/>
              <a:t>f</a:t>
            </a:r>
            <a:r>
              <a:rPr sz="4500" spc="-5" dirty="0"/>
              <a:t> Linu</a:t>
            </a:r>
            <a:r>
              <a:rPr sz="4500" dirty="0"/>
              <a:t>x</a:t>
            </a:r>
            <a:r>
              <a:rPr sz="4500" spc="-5" dirty="0"/>
              <a:t> Ope</a:t>
            </a:r>
            <a:r>
              <a:rPr sz="4500" spc="-95" dirty="0"/>
              <a:t>r</a:t>
            </a:r>
            <a:r>
              <a:rPr sz="4500" spc="-30" dirty="0"/>
              <a:t>a</a:t>
            </a:r>
            <a:r>
              <a:rPr sz="4500" dirty="0"/>
              <a:t>ting	</a:t>
            </a:r>
            <a:r>
              <a:rPr sz="4500" spc="-75" dirty="0"/>
              <a:t>S</a:t>
            </a:r>
            <a:r>
              <a:rPr sz="4500" spc="-35" dirty="0"/>
              <a:t>y</a:t>
            </a:r>
            <a:r>
              <a:rPr sz="4500" spc="-50" dirty="0"/>
              <a:t>s</a:t>
            </a:r>
            <a:r>
              <a:rPr sz="4500" spc="-45" dirty="0"/>
              <a:t>t</a:t>
            </a:r>
            <a:r>
              <a:rPr sz="4500" dirty="0"/>
              <a:t>em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07288" y="1723085"/>
            <a:ext cx="7956550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44830" indent="-27495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7655" algn="l"/>
              </a:tabLst>
            </a:pPr>
            <a:r>
              <a:rPr sz="3000" spc="-5" dirty="0">
                <a:latin typeface="Constantia"/>
                <a:cs typeface="Constantia"/>
              </a:rPr>
              <a:t>UNIX:</a:t>
            </a:r>
            <a:r>
              <a:rPr sz="3000" spc="-10" dirty="0">
                <a:latin typeface="Constantia"/>
                <a:cs typeface="Constantia"/>
              </a:rPr>
              <a:t> 1969</a:t>
            </a:r>
            <a:r>
              <a:rPr sz="3000" spc="-70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Thompson</a:t>
            </a:r>
            <a:r>
              <a:rPr sz="3000" spc="-55" dirty="0">
                <a:latin typeface="Constantia"/>
                <a:cs typeface="Constantia"/>
              </a:rPr>
              <a:t> </a:t>
            </a:r>
            <a:r>
              <a:rPr sz="3000" dirty="0">
                <a:latin typeface="Constantia"/>
                <a:cs typeface="Constantia"/>
              </a:rPr>
              <a:t>&amp;</a:t>
            </a:r>
            <a:r>
              <a:rPr sz="3000" spc="-20" dirty="0">
                <a:latin typeface="Constantia"/>
                <a:cs typeface="Constantia"/>
              </a:rPr>
              <a:t> </a:t>
            </a:r>
            <a:r>
              <a:rPr sz="3000" spc="-10" dirty="0">
                <a:latin typeface="Constantia"/>
                <a:cs typeface="Constantia"/>
              </a:rPr>
              <a:t>Ritchie</a:t>
            </a:r>
            <a:r>
              <a:rPr sz="3000" spc="-114" dirty="0">
                <a:latin typeface="Constantia"/>
                <a:cs typeface="Constantia"/>
              </a:rPr>
              <a:t> </a:t>
            </a:r>
            <a:r>
              <a:rPr sz="3000" spc="-40" dirty="0">
                <a:latin typeface="Constantia"/>
                <a:cs typeface="Constantia"/>
              </a:rPr>
              <a:t>AT&amp;T</a:t>
            </a:r>
            <a:r>
              <a:rPr sz="3000" spc="-80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Bell </a:t>
            </a:r>
            <a:r>
              <a:rPr sz="3000" spc="-740" dirty="0">
                <a:latin typeface="Constantia"/>
                <a:cs typeface="Constantia"/>
              </a:rPr>
              <a:t> </a:t>
            </a:r>
            <a:r>
              <a:rPr sz="3000" dirty="0">
                <a:latin typeface="Constantia"/>
                <a:cs typeface="Constantia"/>
              </a:rPr>
              <a:t>Labs.</a:t>
            </a:r>
            <a:endParaRPr sz="3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AD0D9"/>
              </a:buClr>
              <a:buFont typeface="Segoe UI Symbol"/>
              <a:buChar char="⚫"/>
            </a:pPr>
            <a:endParaRPr sz="41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7655" algn="l"/>
              </a:tabLst>
            </a:pPr>
            <a:r>
              <a:rPr sz="3000" spc="-10" dirty="0">
                <a:latin typeface="Constantia"/>
                <a:cs typeface="Constantia"/>
              </a:rPr>
              <a:t>Commercial</a:t>
            </a:r>
            <a:r>
              <a:rPr sz="3000" spc="-95" dirty="0">
                <a:latin typeface="Constantia"/>
                <a:cs typeface="Constantia"/>
              </a:rPr>
              <a:t> </a:t>
            </a:r>
            <a:r>
              <a:rPr sz="3000" spc="-30" dirty="0">
                <a:latin typeface="Constantia"/>
                <a:cs typeface="Constantia"/>
              </a:rPr>
              <a:t>Vendors:</a:t>
            </a:r>
            <a:r>
              <a:rPr sz="3000" spc="-2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Sun, </a:t>
            </a:r>
            <a:r>
              <a:rPr sz="3000" spc="-125" dirty="0">
                <a:latin typeface="Constantia"/>
                <a:cs typeface="Constantia"/>
              </a:rPr>
              <a:t>HP,</a:t>
            </a:r>
            <a:r>
              <a:rPr sz="3000" dirty="0">
                <a:latin typeface="Constantia"/>
                <a:cs typeface="Constantia"/>
              </a:rPr>
              <a:t> IBM,</a:t>
            </a:r>
            <a:r>
              <a:rPr sz="3000" spc="-25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SGI,</a:t>
            </a:r>
            <a:r>
              <a:rPr sz="3000" dirty="0">
                <a:latin typeface="Constantia"/>
                <a:cs typeface="Constantia"/>
              </a:rPr>
              <a:t> </a:t>
            </a:r>
            <a:r>
              <a:rPr sz="3000" spc="-20" dirty="0">
                <a:latin typeface="Constantia"/>
                <a:cs typeface="Constantia"/>
              </a:rPr>
              <a:t>DEC.</a:t>
            </a:r>
            <a:endParaRPr sz="3000">
              <a:latin typeface="Constantia"/>
              <a:cs typeface="Constantia"/>
            </a:endParaRPr>
          </a:p>
          <a:p>
            <a:pPr marL="287655" marR="2101850" indent="-287655">
              <a:lnSpc>
                <a:spcPts val="8640"/>
              </a:lnSpc>
              <a:spcBef>
                <a:spcPts val="93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7655" algn="l"/>
              </a:tabLst>
            </a:pPr>
            <a:r>
              <a:rPr sz="3000" dirty="0">
                <a:latin typeface="Constantia"/>
                <a:cs typeface="Constantia"/>
              </a:rPr>
              <a:t>GNU: </a:t>
            </a:r>
            <a:r>
              <a:rPr sz="3000" spc="-10" dirty="0">
                <a:latin typeface="Constantia"/>
                <a:cs typeface="Constantia"/>
              </a:rPr>
              <a:t>1984 </a:t>
            </a:r>
            <a:r>
              <a:rPr sz="3000" spc="-15" dirty="0">
                <a:latin typeface="Constantia"/>
                <a:cs typeface="Constantia"/>
              </a:rPr>
              <a:t>Richard </a:t>
            </a:r>
            <a:r>
              <a:rPr sz="3000" spc="-5" dirty="0">
                <a:latin typeface="Constantia"/>
                <a:cs typeface="Constantia"/>
              </a:rPr>
              <a:t>Stallman, </a:t>
            </a:r>
            <a:r>
              <a:rPr sz="3000" spc="-60" dirty="0">
                <a:latin typeface="Constantia"/>
                <a:cs typeface="Constantia"/>
              </a:rPr>
              <a:t>FSF. </a:t>
            </a:r>
            <a:r>
              <a:rPr sz="3000" spc="-740" dirty="0">
                <a:latin typeface="Constantia"/>
                <a:cs typeface="Constantia"/>
              </a:rPr>
              <a:t> </a:t>
            </a:r>
            <a:r>
              <a:rPr sz="3000" spc="-5" dirty="0">
                <a:latin typeface="Constantia"/>
                <a:cs typeface="Constantia"/>
              </a:rPr>
              <a:t>Open</a:t>
            </a:r>
            <a:r>
              <a:rPr sz="3000" spc="-45" dirty="0">
                <a:latin typeface="Constantia"/>
                <a:cs typeface="Constantia"/>
              </a:rPr>
              <a:t> </a:t>
            </a:r>
            <a:r>
              <a:rPr sz="3000" spc="-20" dirty="0">
                <a:latin typeface="Constantia"/>
                <a:cs typeface="Constantia"/>
              </a:rPr>
              <a:t>Source:</a:t>
            </a:r>
            <a:r>
              <a:rPr sz="3000" spc="10" dirty="0">
                <a:latin typeface="Constantia"/>
                <a:cs typeface="Constantia"/>
              </a:rPr>
              <a:t> </a:t>
            </a:r>
            <a:r>
              <a:rPr sz="3000" spc="-20" dirty="0">
                <a:latin typeface="Constantia"/>
                <a:cs typeface="Constantia"/>
              </a:rPr>
              <a:t>GPL.</a:t>
            </a:r>
            <a:endParaRPr sz="3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32889" y="579196"/>
            <a:ext cx="671957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Components</a:t>
            </a:r>
            <a:r>
              <a:rPr sz="4500" spc="-40" dirty="0"/>
              <a:t> </a:t>
            </a:r>
            <a:r>
              <a:rPr sz="4500" spc="-5" dirty="0"/>
              <a:t>of</a:t>
            </a:r>
            <a:r>
              <a:rPr sz="4500" spc="-30" dirty="0"/>
              <a:t> </a:t>
            </a:r>
            <a:r>
              <a:rPr sz="4500" spc="-5" dirty="0"/>
              <a:t>Linux</a:t>
            </a:r>
            <a:r>
              <a:rPr sz="4500" spc="-25" dirty="0"/>
              <a:t> </a:t>
            </a:r>
            <a:r>
              <a:rPr sz="4500" spc="-35" dirty="0"/>
              <a:t>System</a:t>
            </a:r>
            <a:endParaRPr sz="4500"/>
          </a:p>
        </p:txBody>
      </p:sp>
      <p:sp>
        <p:nvSpPr>
          <p:cNvPr id="9" name="object 9"/>
          <p:cNvSpPr txBox="1"/>
          <p:nvPr/>
        </p:nvSpPr>
        <p:spPr>
          <a:xfrm>
            <a:off x="535940" y="2056892"/>
            <a:ext cx="749680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900" b="1" spc="-5" dirty="0">
                <a:solidFill>
                  <a:srgbClr val="0AD0D9"/>
                </a:solidFill>
                <a:latin typeface="Constantia"/>
                <a:cs typeface="Constantia"/>
              </a:rPr>
              <a:t>a)	</a:t>
            </a:r>
            <a:r>
              <a:rPr sz="2000" b="1" spc="-5" dirty="0">
                <a:latin typeface="Constantia"/>
                <a:cs typeface="Constantia"/>
              </a:rPr>
              <a:t>Kernel </a:t>
            </a:r>
            <a:r>
              <a:rPr sz="2000" dirty="0">
                <a:latin typeface="Constantia"/>
                <a:cs typeface="Constantia"/>
              </a:rPr>
              <a:t>−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Kernel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core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part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Linux.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It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responsible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for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all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majo</a:t>
            </a:r>
            <a:r>
              <a:rPr sz="2000" dirty="0">
                <a:latin typeface="Constantia"/>
                <a:cs typeface="Constantia"/>
              </a:rPr>
              <a:t>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act</a:t>
            </a:r>
            <a:r>
              <a:rPr sz="2000" spc="-3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vities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thi</a:t>
            </a:r>
            <a:r>
              <a:rPr sz="2000" dirty="0">
                <a:latin typeface="Constantia"/>
                <a:cs typeface="Constantia"/>
              </a:rPr>
              <a:t>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4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ati</a:t>
            </a:r>
            <a:r>
              <a:rPr sz="2000" spc="-10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g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</a:t>
            </a:r>
            <a:r>
              <a:rPr sz="2000" spc="-25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s</a:t>
            </a:r>
            <a:r>
              <a:rPr sz="2000" spc="-20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em.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3459226"/>
            <a:ext cx="79800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900" b="1" spc="-5" dirty="0">
                <a:solidFill>
                  <a:srgbClr val="0AD0D9"/>
                </a:solidFill>
                <a:latin typeface="Constantia"/>
                <a:cs typeface="Constantia"/>
              </a:rPr>
              <a:t>b)	</a:t>
            </a:r>
            <a:r>
              <a:rPr sz="2000" b="1" spc="-20" dirty="0">
                <a:latin typeface="Constantia"/>
                <a:cs typeface="Constantia"/>
              </a:rPr>
              <a:t>System</a:t>
            </a:r>
            <a:r>
              <a:rPr sz="2000" b="1" spc="-40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Library</a:t>
            </a:r>
            <a:r>
              <a:rPr sz="2000" b="1" spc="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−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System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libraries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are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special functions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or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programs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using which application </a:t>
            </a:r>
            <a:r>
              <a:rPr sz="2000" spc="-10" dirty="0">
                <a:latin typeface="Constantia"/>
                <a:cs typeface="Constantia"/>
              </a:rPr>
              <a:t>programs </a:t>
            </a:r>
            <a:r>
              <a:rPr sz="2000" dirty="0">
                <a:latin typeface="Constantia"/>
                <a:cs typeface="Constantia"/>
              </a:rPr>
              <a:t>or </a:t>
            </a:r>
            <a:r>
              <a:rPr sz="2000" spc="-10" dirty="0">
                <a:latin typeface="Constantia"/>
                <a:cs typeface="Constantia"/>
              </a:rPr>
              <a:t>system </a:t>
            </a:r>
            <a:r>
              <a:rPr sz="2000" spc="-5" dirty="0">
                <a:latin typeface="Constantia"/>
                <a:cs typeface="Constantia"/>
              </a:rPr>
              <a:t>utilities </a:t>
            </a:r>
            <a:r>
              <a:rPr sz="2000" spc="-10" dirty="0">
                <a:latin typeface="Constantia"/>
                <a:cs typeface="Constantia"/>
              </a:rPr>
              <a:t>accesses </a:t>
            </a:r>
            <a:r>
              <a:rPr sz="2000" spc="-5" dirty="0">
                <a:latin typeface="Constantia"/>
                <a:cs typeface="Constantia"/>
              </a:rPr>
              <a:t> Kernel's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features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5166486"/>
            <a:ext cx="741172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1900" b="1" dirty="0">
                <a:solidFill>
                  <a:srgbClr val="0AD0D9"/>
                </a:solidFill>
                <a:latin typeface="Constantia"/>
                <a:cs typeface="Constantia"/>
              </a:rPr>
              <a:t>c)	</a:t>
            </a:r>
            <a:r>
              <a:rPr sz="2000" b="1" spc="-20" dirty="0">
                <a:latin typeface="Constantia"/>
                <a:cs typeface="Constantia"/>
              </a:rPr>
              <a:t>System</a:t>
            </a:r>
            <a:r>
              <a:rPr sz="2000" b="1" spc="-40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Utility</a:t>
            </a:r>
            <a:r>
              <a:rPr sz="2000" b="1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−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System </a:t>
            </a:r>
            <a:r>
              <a:rPr sz="2000" spc="-10" dirty="0">
                <a:latin typeface="Constantia"/>
                <a:cs typeface="Constantia"/>
              </a:rPr>
              <a:t>Utility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programs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are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responsible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to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do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specialized,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individual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level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tasks.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36522" y="755726"/>
            <a:ext cx="587184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</a:t>
            </a:r>
            <a:r>
              <a:rPr spc="-35" dirty="0"/>
              <a:t> </a:t>
            </a:r>
            <a:r>
              <a:rPr spc="-25" dirty="0"/>
              <a:t>Features</a:t>
            </a:r>
            <a:r>
              <a:rPr spc="-5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Linux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51685"/>
            <a:ext cx="7940675" cy="405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AutoNum type="alphaLcParenR"/>
              <a:tabLst>
                <a:tab pos="527685" algn="l"/>
                <a:tab pos="528320" algn="l"/>
              </a:tabLst>
            </a:pPr>
            <a:r>
              <a:rPr sz="2000" b="1" spc="-10" dirty="0">
                <a:latin typeface="Constantia"/>
                <a:cs typeface="Constantia"/>
              </a:rPr>
              <a:t>Portable</a:t>
            </a:r>
            <a:r>
              <a:rPr sz="2000" b="1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−</a:t>
            </a:r>
            <a:r>
              <a:rPr sz="2000" spc="-10" dirty="0">
                <a:latin typeface="Constantia"/>
                <a:cs typeface="Constantia"/>
              </a:rPr>
              <a:t> Portability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means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software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can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works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on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different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types</a:t>
            </a:r>
            <a:endParaRPr sz="2000">
              <a:latin typeface="Constantia"/>
              <a:cs typeface="Constantia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hardware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same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70" dirty="0">
                <a:latin typeface="Constantia"/>
                <a:cs typeface="Constantia"/>
              </a:rPr>
              <a:t>way.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750">
              <a:latin typeface="Constantia"/>
              <a:cs typeface="Constantia"/>
            </a:endParaRPr>
          </a:p>
          <a:p>
            <a:pPr marL="527685" marR="821055" indent="-515620">
              <a:lnSpc>
                <a:spcPct val="100000"/>
              </a:lnSpc>
              <a:buClr>
                <a:srgbClr val="0AD0D9"/>
              </a:buClr>
              <a:buSzPct val="95000"/>
              <a:buAutoNum type="alphaLcParenR" startAt="2"/>
              <a:tabLst>
                <a:tab pos="527685" algn="l"/>
                <a:tab pos="528320" algn="l"/>
              </a:tabLst>
            </a:pPr>
            <a:r>
              <a:rPr sz="2000" b="1" dirty="0">
                <a:latin typeface="Constantia"/>
                <a:cs typeface="Constantia"/>
              </a:rPr>
              <a:t>Open</a:t>
            </a:r>
            <a:r>
              <a:rPr sz="2000" b="1" spc="-50" dirty="0">
                <a:latin typeface="Constantia"/>
                <a:cs typeface="Constantia"/>
              </a:rPr>
              <a:t> </a:t>
            </a:r>
            <a:r>
              <a:rPr sz="2000" b="1" spc="-15" dirty="0">
                <a:latin typeface="Constantia"/>
                <a:cs typeface="Constantia"/>
              </a:rPr>
              <a:t>Source</a:t>
            </a:r>
            <a:r>
              <a:rPr sz="2000" b="1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−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Linux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source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code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freely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available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 </a:t>
            </a:r>
            <a:r>
              <a:rPr sz="2000" spc="-5" dirty="0">
                <a:latin typeface="Constantia"/>
                <a:cs typeface="Constantia"/>
              </a:rPr>
              <a:t>it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community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based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development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project.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Constantia"/>
              <a:buAutoNum type="alphaLcParenR" startAt="2"/>
            </a:pPr>
            <a:endParaRPr sz="2750">
              <a:latin typeface="Constantia"/>
              <a:cs typeface="Constantia"/>
            </a:endParaRPr>
          </a:p>
          <a:p>
            <a:pPr marL="527685" marR="43180" indent="-515620">
              <a:lnSpc>
                <a:spcPct val="100000"/>
              </a:lnSpc>
              <a:buClr>
                <a:srgbClr val="0AD0D9"/>
              </a:buClr>
              <a:buSzPct val="95000"/>
              <a:buAutoNum type="alphaLcParenR" startAt="2"/>
              <a:tabLst>
                <a:tab pos="527685" algn="l"/>
                <a:tab pos="528320" algn="l"/>
              </a:tabLst>
            </a:pPr>
            <a:r>
              <a:rPr sz="2000" b="1" spc="-10" dirty="0">
                <a:latin typeface="Constantia"/>
                <a:cs typeface="Constantia"/>
              </a:rPr>
              <a:t>Multiprogramming</a:t>
            </a:r>
            <a:r>
              <a:rPr sz="2000" b="1" spc="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− Linux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multiprogramming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system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means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multiple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applications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can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run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at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same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time.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Constantia"/>
              <a:buAutoNum type="alphaLcParenR" startAt="2"/>
            </a:pPr>
            <a:endParaRPr sz="2750">
              <a:latin typeface="Constantia"/>
              <a:cs typeface="Constantia"/>
            </a:endParaRPr>
          </a:p>
          <a:p>
            <a:pPr marL="527685" marR="5080" indent="-515620">
              <a:lnSpc>
                <a:spcPct val="100000"/>
              </a:lnSpc>
              <a:buClr>
                <a:srgbClr val="0AD0D9"/>
              </a:buClr>
              <a:buSzPct val="95000"/>
              <a:buAutoNum type="alphaLcParenR" startAt="2"/>
              <a:tabLst>
                <a:tab pos="527685" algn="l"/>
                <a:tab pos="528320" algn="l"/>
              </a:tabLst>
            </a:pPr>
            <a:r>
              <a:rPr sz="2000" b="1" spc="-5" dirty="0">
                <a:latin typeface="Constantia"/>
                <a:cs typeface="Constantia"/>
              </a:rPr>
              <a:t>Security </a:t>
            </a:r>
            <a:r>
              <a:rPr sz="2000" dirty="0">
                <a:latin typeface="Constantia"/>
                <a:cs typeface="Constantia"/>
              </a:rPr>
              <a:t>− </a:t>
            </a:r>
            <a:r>
              <a:rPr sz="2000" spc="-5" dirty="0">
                <a:latin typeface="Constantia"/>
                <a:cs typeface="Constantia"/>
              </a:rPr>
              <a:t>Linux </a:t>
            </a:r>
            <a:r>
              <a:rPr sz="2000" spc="-10" dirty="0">
                <a:latin typeface="Constantia"/>
                <a:cs typeface="Constantia"/>
              </a:rPr>
              <a:t>provides </a:t>
            </a:r>
            <a:r>
              <a:rPr sz="2000" spc="-5" dirty="0">
                <a:latin typeface="Constantia"/>
                <a:cs typeface="Constantia"/>
              </a:rPr>
              <a:t>user </a:t>
            </a:r>
            <a:r>
              <a:rPr sz="2000" dirty="0">
                <a:latin typeface="Constantia"/>
                <a:cs typeface="Constantia"/>
              </a:rPr>
              <a:t>security </a:t>
            </a:r>
            <a:r>
              <a:rPr sz="2000" spc="-5" dirty="0">
                <a:latin typeface="Constantia"/>
                <a:cs typeface="Constantia"/>
              </a:rPr>
              <a:t>using authentication 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features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like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password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protection/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controlled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access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to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onstantia"/>
                <a:cs typeface="Constantia"/>
              </a:rPr>
              <a:t>specific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files/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encryption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data.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4870" y="255473"/>
            <a:ext cx="52463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Distribution</a:t>
            </a:r>
            <a:r>
              <a:rPr spc="-8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5" dirty="0"/>
              <a:t>Linux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5422" y="1472564"/>
            <a:ext cx="3328035" cy="4782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69644" indent="-274955">
              <a:lnSpc>
                <a:spcPct val="100000"/>
              </a:lnSpc>
              <a:spcBef>
                <a:spcPts val="105"/>
              </a:spcBef>
              <a:buSzPct val="94230"/>
              <a:buFont typeface="Segoe UI Symbol"/>
              <a:buChar char="⚫"/>
              <a:tabLst>
                <a:tab pos="970280" algn="l"/>
              </a:tabLst>
            </a:pPr>
            <a:r>
              <a:rPr sz="2600" spc="-20" dirty="0">
                <a:latin typeface="Constantia"/>
                <a:cs typeface="Constantia"/>
              </a:rPr>
              <a:t>Corel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Linux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Constantia"/>
              <a:cs typeface="Constantia"/>
            </a:endParaRPr>
          </a:p>
          <a:p>
            <a:pPr marL="405765" indent="-274955">
              <a:lnSpc>
                <a:spcPct val="100000"/>
              </a:lnSpc>
              <a:buSzPct val="94230"/>
              <a:buFont typeface="Segoe UI Symbol"/>
              <a:buChar char="⚫"/>
              <a:tabLst>
                <a:tab pos="406400" algn="l"/>
              </a:tabLst>
            </a:pPr>
            <a:r>
              <a:rPr sz="2600" dirty="0">
                <a:latin typeface="Constantia"/>
                <a:cs typeface="Constantia"/>
              </a:rPr>
              <a:t>Debian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GNU/Linux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OpenLinux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(Caldera)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egoe UI Symbol"/>
              <a:buChar char="⚫"/>
            </a:pPr>
            <a:endParaRPr sz="3050">
              <a:latin typeface="Constantia"/>
              <a:cs typeface="Constantia"/>
            </a:endParaRPr>
          </a:p>
          <a:p>
            <a:pPr marL="1216660" lvl="1" indent="-274955">
              <a:lnSpc>
                <a:spcPct val="100000"/>
              </a:lnSpc>
              <a:buSzPct val="94230"/>
              <a:buFont typeface="Segoe UI Symbol"/>
              <a:buChar char="⚫"/>
              <a:tabLst>
                <a:tab pos="1216660" algn="l"/>
              </a:tabLst>
            </a:pPr>
            <a:r>
              <a:rPr sz="2600" spc="-10" dirty="0">
                <a:latin typeface="Constantia"/>
                <a:cs typeface="Constantia"/>
              </a:rPr>
              <a:t>Red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Hat</a:t>
            </a:r>
            <a:endParaRPr sz="2600">
              <a:latin typeface="Constantia"/>
              <a:cs typeface="Constanti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Segoe UI Symbol"/>
              <a:buChar char="⚫"/>
            </a:pPr>
            <a:endParaRPr sz="3050">
              <a:latin typeface="Constantia"/>
              <a:cs typeface="Constantia"/>
            </a:endParaRPr>
          </a:p>
          <a:p>
            <a:pPr marL="1240790" lvl="1" indent="-274955">
              <a:lnSpc>
                <a:spcPct val="100000"/>
              </a:lnSpc>
              <a:buSzPct val="94230"/>
              <a:buFont typeface="Segoe UI Symbol"/>
              <a:buChar char="⚫"/>
              <a:tabLst>
                <a:tab pos="1241425" algn="l"/>
              </a:tabLst>
            </a:pPr>
            <a:r>
              <a:rPr sz="2600" dirty="0">
                <a:latin typeface="Constantia"/>
                <a:cs typeface="Constantia"/>
              </a:rPr>
              <a:t>Ubuntu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nstantia"/>
              <a:cs typeface="Constantia"/>
            </a:endParaRPr>
          </a:p>
          <a:p>
            <a:pPr marL="966469" indent="-274955">
              <a:lnSpc>
                <a:spcPct val="100000"/>
              </a:lnSpc>
              <a:buSzPct val="94230"/>
              <a:buFont typeface="Segoe UI Symbol"/>
              <a:buChar char="⚫"/>
              <a:tabLst>
                <a:tab pos="967105" algn="l"/>
              </a:tabLst>
            </a:pPr>
            <a:r>
              <a:rPr sz="2600" spc="-30" dirty="0">
                <a:latin typeface="Constantia"/>
                <a:cs typeface="Constantia"/>
              </a:rPr>
              <a:t>TurboLinux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269" y="151003"/>
            <a:ext cx="61829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9855" marR="5080" indent="-1367790">
              <a:lnSpc>
                <a:spcPct val="100000"/>
              </a:lnSpc>
              <a:spcBef>
                <a:spcPts val="100"/>
              </a:spcBef>
              <a:tabLst>
                <a:tab pos="5683885" algn="l"/>
              </a:tabLst>
            </a:pPr>
            <a:r>
              <a:rPr sz="4500" spc="-5" dirty="0"/>
              <a:t>H</a:t>
            </a:r>
            <a:r>
              <a:rPr sz="4500" spc="5" dirty="0"/>
              <a:t>a</a:t>
            </a:r>
            <a:r>
              <a:rPr sz="4500" spc="-60" dirty="0"/>
              <a:t>r</a:t>
            </a:r>
            <a:r>
              <a:rPr sz="4500" spc="-5" dirty="0"/>
              <a:t>d</a:t>
            </a:r>
            <a:r>
              <a:rPr sz="4500" spc="-50" dirty="0"/>
              <a:t>w</a:t>
            </a:r>
            <a:r>
              <a:rPr sz="4500" dirty="0"/>
              <a:t>a</a:t>
            </a:r>
            <a:r>
              <a:rPr sz="4500" spc="-50" dirty="0"/>
              <a:t>r</a:t>
            </a:r>
            <a:r>
              <a:rPr sz="4500" dirty="0"/>
              <a:t>e</a:t>
            </a:r>
            <a:r>
              <a:rPr sz="4500" spc="-40" dirty="0"/>
              <a:t> </a:t>
            </a:r>
            <a:r>
              <a:rPr sz="4500" spc="-60" dirty="0"/>
              <a:t>r</a:t>
            </a:r>
            <a:r>
              <a:rPr sz="4500" dirty="0"/>
              <a:t>equi</a:t>
            </a:r>
            <a:r>
              <a:rPr sz="4500" spc="-50" dirty="0"/>
              <a:t>r</a:t>
            </a:r>
            <a:r>
              <a:rPr sz="4500" dirty="0"/>
              <a:t>em</a:t>
            </a:r>
            <a:r>
              <a:rPr sz="4500" spc="15" dirty="0"/>
              <a:t>e</a:t>
            </a:r>
            <a:r>
              <a:rPr sz="4500" spc="-35" dirty="0"/>
              <a:t>n</a:t>
            </a:r>
            <a:r>
              <a:rPr sz="4500" dirty="0"/>
              <a:t>ts	</a:t>
            </a:r>
            <a:r>
              <a:rPr sz="4500" spc="-55" dirty="0"/>
              <a:t>t</a:t>
            </a:r>
            <a:r>
              <a:rPr sz="4500" dirty="0"/>
              <a:t>o  </a:t>
            </a:r>
            <a:r>
              <a:rPr sz="4500" spc="-10" dirty="0"/>
              <a:t>installing</a:t>
            </a:r>
            <a:r>
              <a:rPr sz="4500" spc="-15" dirty="0"/>
              <a:t> </a:t>
            </a:r>
            <a:r>
              <a:rPr sz="4500" spc="-5" dirty="0"/>
              <a:t>Linux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3457194" y="1620139"/>
            <a:ext cx="223139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6155" indent="-343535">
              <a:lnSpc>
                <a:spcPct val="100000"/>
              </a:lnSpc>
              <a:spcBef>
                <a:spcPts val="100"/>
              </a:spcBef>
              <a:buSzPct val="93750"/>
              <a:buFont typeface="Segoe UI Symbol"/>
              <a:buChar char="⚫"/>
              <a:tabLst>
                <a:tab pos="986155" algn="l"/>
                <a:tab pos="986790" algn="l"/>
              </a:tabLst>
            </a:pPr>
            <a:r>
              <a:rPr sz="2400" spc="-15" dirty="0">
                <a:latin typeface="Constantia"/>
                <a:cs typeface="Constantia"/>
              </a:rPr>
              <a:t>CPU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Constantia"/>
              <a:cs typeface="Constantia"/>
            </a:endParaRPr>
          </a:p>
          <a:p>
            <a:pPr marL="355600" indent="-342900">
              <a:lnSpc>
                <a:spcPct val="100000"/>
              </a:lnSpc>
              <a:buSzPct val="93750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sz="2400" spc="-5" dirty="0">
                <a:latin typeface="Constantia"/>
                <a:cs typeface="Constantia"/>
              </a:rPr>
              <a:t>Main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memory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egoe UI Symbol"/>
              <a:buChar char="⚫"/>
            </a:pPr>
            <a:endParaRPr sz="2800">
              <a:latin typeface="Constantia"/>
              <a:cs typeface="Constantia"/>
            </a:endParaRPr>
          </a:p>
          <a:p>
            <a:pPr marL="399415" indent="-343535">
              <a:lnSpc>
                <a:spcPct val="100000"/>
              </a:lnSpc>
              <a:buSzPct val="93750"/>
              <a:buFont typeface="Segoe UI Symbol"/>
              <a:buChar char="⚫"/>
              <a:tabLst>
                <a:tab pos="399415" algn="l"/>
                <a:tab pos="400050" algn="l"/>
              </a:tabLst>
            </a:pPr>
            <a:r>
              <a:rPr sz="2400" spc="-5" dirty="0">
                <a:latin typeface="Constantia"/>
                <a:cs typeface="Constantia"/>
              </a:rPr>
              <a:t>Optical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Drive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egoe UI Symbol"/>
              <a:buChar char="⚫"/>
            </a:pPr>
            <a:endParaRPr sz="2800">
              <a:latin typeface="Constantia"/>
              <a:cs typeface="Constantia"/>
            </a:endParaRPr>
          </a:p>
          <a:p>
            <a:pPr marL="447040" indent="-343535">
              <a:lnSpc>
                <a:spcPct val="100000"/>
              </a:lnSpc>
              <a:buSzPct val="93750"/>
              <a:buFont typeface="Segoe UI Symbol"/>
              <a:buChar char="⚫"/>
              <a:tabLst>
                <a:tab pos="446405" algn="l"/>
                <a:tab pos="447040" algn="l"/>
              </a:tabLst>
            </a:pP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aphic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d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egoe UI Symbol"/>
              <a:buChar char="⚫"/>
            </a:pPr>
            <a:endParaRPr sz="2800">
              <a:latin typeface="Constantia"/>
              <a:cs typeface="Constantia"/>
            </a:endParaRPr>
          </a:p>
          <a:p>
            <a:pPr marL="554990" lvl="1" indent="-343535">
              <a:lnSpc>
                <a:spcPct val="100000"/>
              </a:lnSpc>
              <a:buSzPct val="93750"/>
              <a:buFont typeface="Segoe UI Symbol"/>
              <a:buChar char="⚫"/>
              <a:tabLst>
                <a:tab pos="554990" algn="l"/>
                <a:tab pos="555625" algn="l"/>
              </a:tabLst>
            </a:pPr>
            <a:r>
              <a:rPr sz="2400" spc="-15" dirty="0">
                <a:latin typeface="Constantia"/>
                <a:cs typeface="Constantia"/>
              </a:rPr>
              <a:t>Hard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Drive</a:t>
            </a:r>
            <a:endParaRPr sz="2400">
              <a:latin typeface="Constantia"/>
              <a:cs typeface="Constant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Segoe UI Symbol"/>
              <a:buChar char="⚫"/>
            </a:pPr>
            <a:endParaRPr sz="2800">
              <a:latin typeface="Constantia"/>
              <a:cs typeface="Constantia"/>
            </a:endParaRPr>
          </a:p>
          <a:p>
            <a:pPr marL="510540" lvl="1" indent="-343535">
              <a:lnSpc>
                <a:spcPct val="100000"/>
              </a:lnSpc>
              <a:spcBef>
                <a:spcPts val="5"/>
              </a:spcBef>
              <a:buSzPct val="93750"/>
              <a:buFont typeface="Segoe UI Symbol"/>
              <a:buChar char="⚫"/>
              <a:tabLst>
                <a:tab pos="510540" algn="l"/>
                <a:tab pos="511175" algn="l"/>
              </a:tabLst>
            </a:pPr>
            <a:r>
              <a:rPr sz="2400" spc="-5" dirty="0">
                <a:latin typeface="Constantia"/>
                <a:cs typeface="Constantia"/>
              </a:rPr>
              <a:t>Sound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Card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726</Words>
  <Application>Microsoft Office PowerPoint</Application>
  <PresentationFormat>On-screen Show (4:3)</PresentationFormat>
  <Paragraphs>148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Contents</vt:lpstr>
      <vt:lpstr>Operating System</vt:lpstr>
      <vt:lpstr>Definition &amp; Naming of Linux  Operating System</vt:lpstr>
      <vt:lpstr>History of Linux Operating System</vt:lpstr>
      <vt:lpstr>Components of Linux System</vt:lpstr>
      <vt:lpstr>Basic Features of Linux</vt:lpstr>
      <vt:lpstr>Distribution of Linux</vt:lpstr>
      <vt:lpstr>Hardware requirements to  installing Linux</vt:lpstr>
      <vt:lpstr>Software application for Linux</vt:lpstr>
      <vt:lpstr>Editors of Linux</vt:lpstr>
      <vt:lpstr>PowerPoint Presentation</vt:lpstr>
      <vt:lpstr>Linux v/s Windows</vt:lpstr>
      <vt:lpstr>Linux v/s IOS</vt:lpstr>
      <vt:lpstr>Commands of Linux</vt:lpstr>
      <vt:lpstr>Why we use Linux?</vt:lpstr>
      <vt:lpstr>Merits and Demerits of Linux</vt:lpstr>
      <vt:lpstr>Use of Linux in various fields</vt:lpstr>
      <vt:lpstr>Commercial use of Linux Operating 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Admin</cp:lastModifiedBy>
  <cp:revision>1</cp:revision>
  <dcterms:created xsi:type="dcterms:W3CDTF">2021-03-20T06:17:42Z</dcterms:created>
  <dcterms:modified xsi:type="dcterms:W3CDTF">2022-03-04T03:58:23Z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2021-03-20T00:00:00Z</vt:filetime>
  </property>
</Properties>
</file>