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4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91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92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7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80EA17-63F3-4111-A47D-E83527640CA9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71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27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8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27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2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EA17-63F3-4111-A47D-E83527640CA9}" type="datetimeFigureOut">
              <a:rPr lang="en-IN" smtClean="0"/>
              <a:t>22-04-2022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5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80EA17-63F3-4111-A47D-E83527640CA9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41527AA-7613-4E4F-BC76-5133837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1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CE74-8513-48BC-8AA8-BC2736B13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DATABASE CONNECTION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3CC60-4903-4807-A80A-9F3F68C3C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863762"/>
          </a:xfrm>
        </p:spPr>
        <p:txBody>
          <a:bodyPr>
            <a:normAutofit/>
          </a:bodyPr>
          <a:lstStyle/>
          <a:p>
            <a:r>
              <a:rPr lang="en-IN" sz="1800" dirty="0"/>
              <a:t>Presented by: Shalmon Anandas</a:t>
            </a:r>
          </a:p>
          <a:p>
            <a:r>
              <a:rPr lang="en-IN" sz="1800" dirty="0"/>
              <a:t>Guru Nanak Khalsa College of Arts, Science &amp; Commerce (Autonomous)</a:t>
            </a:r>
          </a:p>
          <a:p>
            <a:r>
              <a:rPr lang="en-IN" sz="1800" dirty="0"/>
              <a:t>Department of Bioinformatics</a:t>
            </a:r>
          </a:p>
          <a:p>
            <a:r>
              <a:rPr lang="en-IN" sz="1800" dirty="0" err="1"/>
              <a:t>M.Sc</a:t>
            </a:r>
            <a:r>
              <a:rPr lang="en-IN" sz="1800" dirty="0"/>
              <a:t> Bioinformatics, Part-I</a:t>
            </a:r>
          </a:p>
        </p:txBody>
      </p:sp>
    </p:spTree>
    <p:extLst>
      <p:ext uri="{BB962C8B-B14F-4D97-AF65-F5344CB8AC3E}">
        <p14:creationId xmlns:p14="http://schemas.microsoft.com/office/powerpoint/2010/main" val="93872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790D-B730-4F31-BBEF-40CB28DF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connection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289D-8AF5-4F5E-B56A-7756E597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What is PHP?</a:t>
            </a:r>
          </a:p>
          <a:p>
            <a:pPr lvl="1"/>
            <a:r>
              <a:rPr lang="en-IN" sz="4400" dirty="0"/>
              <a:t>PHP is the backbone of Web 2.0</a:t>
            </a:r>
          </a:p>
          <a:p>
            <a:pPr lvl="1"/>
            <a:r>
              <a:rPr lang="en-IN" sz="4400" dirty="0"/>
              <a:t>Service Oriented</a:t>
            </a:r>
          </a:p>
          <a:p>
            <a:pPr lvl="1"/>
            <a:r>
              <a:rPr lang="en-IN" sz="4400" dirty="0"/>
              <a:t>Specifically for webapps</a:t>
            </a:r>
          </a:p>
          <a:p>
            <a:pPr lvl="1"/>
            <a:r>
              <a:rPr lang="en-IN" sz="4400" dirty="0"/>
              <a:t>Backed by IT giants</a:t>
            </a:r>
          </a:p>
          <a:p>
            <a:pPr lvl="1"/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304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014B-B2AF-4997-8015-379F09EF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Database connection in PHP</a:t>
            </a:r>
          </a:p>
        </p:txBody>
      </p:sp>
      <p:pic>
        <p:nvPicPr>
          <p:cNvPr id="4100" name="Picture 4" descr="MySQL Connection | PHP - MySQL Database Connection - FreeFeast.info :  Interview Questions ,Awesome Gadgets,Personality Motivation Guide, Famous  IT personalities">
            <a:extLst>
              <a:ext uri="{FF2B5EF4-FFF2-40B4-BE49-F238E27FC236}">
                <a16:creationId xmlns:a16="http://schemas.microsoft.com/office/drawing/2014/main" id="{4A59FFE2-F272-4F16-8E93-CAE286C12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35" y="2093976"/>
            <a:ext cx="10188388" cy="39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8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8A47-9A92-42D1-BF3D-A7D72EFF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Connecting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25B6-CB0A-4705-8448-26BB480F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IN" sz="2800" dirty="0"/>
              <a:t>Connected using:</a:t>
            </a:r>
          </a:p>
          <a:p>
            <a:pPr lvl="1"/>
            <a:r>
              <a:rPr lang="en-IN" sz="2400" dirty="0" err="1"/>
              <a:t>MySQLi</a:t>
            </a:r>
            <a:r>
              <a:rPr lang="en-IN" sz="2400" dirty="0"/>
              <a:t> (OOP)</a:t>
            </a:r>
          </a:p>
          <a:p>
            <a:pPr lvl="1"/>
            <a:r>
              <a:rPr lang="en-IN" sz="2400" dirty="0" err="1"/>
              <a:t>MySQLi</a:t>
            </a:r>
            <a:r>
              <a:rPr lang="en-IN" sz="2400" dirty="0"/>
              <a:t> (Procedural)</a:t>
            </a:r>
          </a:p>
          <a:p>
            <a:pPr lvl="1"/>
            <a:r>
              <a:rPr lang="en-IN" sz="2400" dirty="0"/>
              <a:t>PDO</a:t>
            </a:r>
          </a:p>
          <a:p>
            <a:r>
              <a:rPr lang="en-IN" sz="2800" dirty="0"/>
              <a:t>The difference only lies in Syntax</a:t>
            </a:r>
          </a:p>
          <a:p>
            <a:r>
              <a:rPr lang="en-IN" sz="2800" dirty="0"/>
              <a:t>Steps remain the same:</a:t>
            </a:r>
          </a:p>
          <a:p>
            <a:pPr lvl="1"/>
            <a:r>
              <a:rPr lang="en-IN" sz="2400" dirty="0"/>
              <a:t>Initiate connection</a:t>
            </a:r>
          </a:p>
          <a:p>
            <a:pPr lvl="1"/>
            <a:r>
              <a:rPr lang="en-IN" sz="2400" dirty="0"/>
              <a:t>Check Connection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B747-48DF-41BE-ADFA-D3426CE0CC06}"/>
              </a:ext>
            </a:extLst>
          </p:cNvPr>
          <p:cNvSpPr txBox="1"/>
          <p:nvPr/>
        </p:nvSpPr>
        <p:spPr>
          <a:xfrm>
            <a:off x="6096000" y="1825625"/>
            <a:ext cx="59660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$conn = </a:t>
            </a:r>
            <a:r>
              <a:rPr lang="en-IN" sz="2800" dirty="0" err="1"/>
              <a:t>mysqli_connect</a:t>
            </a:r>
            <a:r>
              <a:rPr lang="en-IN" sz="2800" dirty="0"/>
              <a:t>($</a:t>
            </a:r>
            <a:r>
              <a:rPr lang="en-IN" sz="2800" dirty="0" err="1"/>
              <a:t>servername</a:t>
            </a:r>
            <a:r>
              <a:rPr lang="en-IN" sz="2800" dirty="0"/>
              <a:t>, $username, $password);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if (!$conn) {die("Connection failed: " . </a:t>
            </a:r>
            <a:r>
              <a:rPr lang="en-IN" sz="2800" dirty="0" err="1"/>
              <a:t>mysqli_connect_error</a:t>
            </a:r>
            <a:r>
              <a:rPr lang="en-IN" sz="2800" dirty="0"/>
              <a:t>());}</a:t>
            </a:r>
          </a:p>
        </p:txBody>
      </p:sp>
    </p:spTree>
    <p:extLst>
      <p:ext uri="{BB962C8B-B14F-4D97-AF65-F5344CB8AC3E}">
        <p14:creationId xmlns:p14="http://schemas.microsoft.com/office/powerpoint/2010/main" val="406174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6E56-0091-4C7A-813B-0267847A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20E5-4DBF-49D7-B5D5-91D86BD8C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Learned how to connect Database to client Side Applications using various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4819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8B38-8874-4DC3-8721-45C9F14F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27A6-608E-43B6-8EB7-53B7DD71B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Kumari, S., Rani, K. S., &amp; Yadav, M. (2017). Database Connection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Techonology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Journal of Advanced Research in Computer Science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(5). https://doi.org/https://doi.org/10.26483/ijarcs.v8i5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18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75AB-174D-4E15-8C48-97C85282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C601-AA2C-49E2-A432-62B6FB5CD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What is DBMS?</a:t>
            </a:r>
          </a:p>
          <a:p>
            <a:r>
              <a:rPr lang="en-IN" sz="3600" dirty="0"/>
              <a:t>Database Connectivity in Java</a:t>
            </a:r>
          </a:p>
          <a:p>
            <a:r>
              <a:rPr lang="en-IN" sz="3600" dirty="0"/>
              <a:t>Database Connectivity in Python</a:t>
            </a:r>
          </a:p>
          <a:p>
            <a:r>
              <a:rPr lang="en-IN" sz="3600" dirty="0"/>
              <a:t>Database Connectivity in PHP</a:t>
            </a:r>
          </a:p>
          <a:p>
            <a:r>
              <a:rPr lang="en-IN" sz="3600" dirty="0"/>
              <a:t>Conclusion</a:t>
            </a:r>
          </a:p>
          <a:p>
            <a:r>
              <a:rPr lang="en-IN" sz="3600" dirty="0"/>
              <a:t>References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67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CFE0-447D-47C1-B1F8-3C43FB1A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06FA-9184-41EA-8E03-0654E3345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Serves as Interface</a:t>
            </a:r>
          </a:p>
          <a:p>
            <a:r>
              <a:rPr lang="en-IN" dirty="0"/>
              <a:t>Types are</a:t>
            </a:r>
          </a:p>
          <a:p>
            <a:pPr lvl="1"/>
            <a:r>
              <a:rPr lang="en-IN" dirty="0"/>
              <a:t>Distributed DBMS</a:t>
            </a:r>
          </a:p>
          <a:p>
            <a:pPr lvl="1"/>
            <a:r>
              <a:rPr lang="en-IN" dirty="0"/>
              <a:t>Hierarchical DBMS</a:t>
            </a:r>
          </a:p>
          <a:p>
            <a:pPr lvl="1"/>
            <a:r>
              <a:rPr lang="en-IN" dirty="0"/>
              <a:t>Network DBMS</a:t>
            </a:r>
          </a:p>
          <a:p>
            <a:pPr lvl="1"/>
            <a:r>
              <a:rPr lang="en-IN" dirty="0"/>
              <a:t>Relational DBMS</a:t>
            </a:r>
          </a:p>
          <a:p>
            <a:pPr lvl="1"/>
            <a:r>
              <a:rPr lang="en-IN" dirty="0"/>
              <a:t>Object-oriented DBMS</a:t>
            </a:r>
          </a:p>
        </p:txBody>
      </p:sp>
      <p:pic>
        <p:nvPicPr>
          <p:cNvPr id="1026" name="Picture 2" descr="Difference between Centralized Database and Distributed Database -  GeeksforGeeks">
            <a:extLst>
              <a:ext uri="{FF2B5EF4-FFF2-40B4-BE49-F238E27FC236}">
                <a16:creationId xmlns:a16="http://schemas.microsoft.com/office/drawing/2014/main" id="{A34AA59B-576D-4A4F-A40B-D52396C8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84" y="1507096"/>
            <a:ext cx="5314950" cy="37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es of Databases | Database Models| Learntek.org">
            <a:extLst>
              <a:ext uri="{FF2B5EF4-FFF2-40B4-BE49-F238E27FC236}">
                <a16:creationId xmlns:a16="http://schemas.microsoft.com/office/drawing/2014/main" id="{2EEEC7DE-5A61-40E0-A2CD-5A35CD2B7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018" y="1960799"/>
            <a:ext cx="5314949" cy="312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work model - Wikipedia">
            <a:extLst>
              <a:ext uri="{FF2B5EF4-FFF2-40B4-BE49-F238E27FC236}">
                <a16:creationId xmlns:a16="http://schemas.microsoft.com/office/drawing/2014/main" id="{58B9B79C-002C-49B4-B824-E0F04EAF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147" y="1558333"/>
            <a:ext cx="5257799" cy="380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RDBMS ? | What Is Relational Database Management System ? |  Relational Model Explained. - YouTube">
            <a:extLst>
              <a:ext uri="{FF2B5EF4-FFF2-40B4-BE49-F238E27FC236}">
                <a16:creationId xmlns:a16="http://schemas.microsoft.com/office/drawing/2014/main" id="{0C68890F-0768-4295-A47E-4345D7C4A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" t="3918" r="42369" b="32633"/>
          <a:stretch/>
        </p:blipFill>
        <p:spPr bwMode="auto">
          <a:xfrm>
            <a:off x="5654038" y="1736896"/>
            <a:ext cx="6192253" cy="39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bject-Oriented Database {Concepts, Examples, Pros and Cons}">
            <a:extLst>
              <a:ext uri="{FF2B5EF4-FFF2-40B4-BE49-F238E27FC236}">
                <a16:creationId xmlns:a16="http://schemas.microsoft.com/office/drawing/2014/main" id="{2A305D56-D591-4AFE-914D-EC9B661E6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t="3452" r="3255" b="3603"/>
          <a:stretch/>
        </p:blipFill>
        <p:spPr bwMode="auto">
          <a:xfrm>
            <a:off x="5198822" y="1847441"/>
            <a:ext cx="6837355" cy="337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6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5907-5C45-482C-8125-4024AC4B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Connectivity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A9D9-EAAF-4954-BB36-ADCA4608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What is Java?</a:t>
            </a:r>
          </a:p>
          <a:p>
            <a:pPr lvl="1"/>
            <a:r>
              <a:rPr lang="en-IN" sz="3600" dirty="0"/>
              <a:t>Object Oriented Programming language</a:t>
            </a:r>
          </a:p>
          <a:p>
            <a:pPr lvl="1"/>
            <a:r>
              <a:rPr lang="en-IN" sz="3600" dirty="0"/>
              <a:t>Syntax derived from C</a:t>
            </a:r>
          </a:p>
          <a:p>
            <a:pPr lvl="1"/>
            <a:r>
              <a:rPr lang="en-IN" sz="3600" dirty="0"/>
              <a:t>Functionality derived from C++</a:t>
            </a:r>
          </a:p>
          <a:p>
            <a:pPr lvl="1"/>
            <a:r>
              <a:rPr lang="en-IN" sz="3600" dirty="0"/>
              <a:t>Portable</a:t>
            </a:r>
          </a:p>
          <a:p>
            <a:pPr lvl="1"/>
            <a:r>
              <a:rPr lang="en-IN" sz="3600" dirty="0"/>
              <a:t>Embeddable</a:t>
            </a:r>
          </a:p>
          <a:p>
            <a:pPr lvl="1"/>
            <a:r>
              <a:rPr lang="en-IN" sz="3600" dirty="0"/>
              <a:t>Platform Agnostic</a:t>
            </a:r>
          </a:p>
        </p:txBody>
      </p:sp>
    </p:spTree>
    <p:extLst>
      <p:ext uri="{BB962C8B-B14F-4D97-AF65-F5344CB8AC3E}">
        <p14:creationId xmlns:p14="http://schemas.microsoft.com/office/powerpoint/2010/main" val="185225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83F7-CA71-4747-A2C9-58C355D1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JBDC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063D-62FF-4DCE-8336-FCF3431C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API to access databases</a:t>
            </a:r>
          </a:p>
          <a:p>
            <a:r>
              <a:rPr lang="en-IN" sz="2800" dirty="0"/>
              <a:t>Translator</a:t>
            </a:r>
          </a:p>
          <a:p>
            <a:r>
              <a:rPr lang="en-IN" sz="2800" dirty="0"/>
              <a:t>Various types:</a:t>
            </a:r>
          </a:p>
          <a:p>
            <a:pPr lvl="1"/>
            <a:r>
              <a:rPr lang="en-IN" sz="2400" dirty="0"/>
              <a:t>Type 1: JDBC-ODBC</a:t>
            </a:r>
          </a:p>
          <a:p>
            <a:pPr lvl="1"/>
            <a:r>
              <a:rPr lang="en-IN" sz="2400" dirty="0"/>
              <a:t>Type 2: Native API</a:t>
            </a:r>
          </a:p>
          <a:p>
            <a:pPr lvl="1"/>
            <a:r>
              <a:rPr lang="en-IN" sz="2400" dirty="0"/>
              <a:t>Type 3: Network Protocol</a:t>
            </a:r>
          </a:p>
          <a:p>
            <a:pPr lvl="1"/>
            <a:r>
              <a:rPr lang="en-IN" sz="2400" dirty="0"/>
              <a:t>Type 4: Thin Native API</a:t>
            </a:r>
          </a:p>
        </p:txBody>
      </p:sp>
      <p:pic>
        <p:nvPicPr>
          <p:cNvPr id="1026" name="Picture 2" descr="Architecture of JDBC">
            <a:extLst>
              <a:ext uri="{FF2B5EF4-FFF2-40B4-BE49-F238E27FC236}">
                <a16:creationId xmlns:a16="http://schemas.microsoft.com/office/drawing/2014/main" id="{5D034887-0020-401F-85B8-2407EE2D0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24" y="2016008"/>
            <a:ext cx="6302188" cy="415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73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FBDA-0938-455F-A0DF-836F25C5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123" y="15617"/>
            <a:ext cx="10058400" cy="1609344"/>
          </a:xfrm>
        </p:spPr>
        <p:txBody>
          <a:bodyPr/>
          <a:lstStyle/>
          <a:p>
            <a:r>
              <a:rPr lang="en-IN" dirty="0"/>
              <a:t>Connecting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06DD-B69C-4797-8D64-3641873C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123" y="1526615"/>
            <a:ext cx="4922520" cy="49930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IN" sz="2800" dirty="0"/>
              <a:t>Load Driver</a:t>
            </a:r>
          </a:p>
          <a:p>
            <a:pPr>
              <a:lnSpc>
                <a:spcPct val="110000"/>
              </a:lnSpc>
            </a:pPr>
            <a:endParaRPr lang="en-IN" sz="2800" dirty="0"/>
          </a:p>
          <a:p>
            <a:pPr>
              <a:lnSpc>
                <a:spcPct val="110000"/>
              </a:lnSpc>
            </a:pPr>
            <a:r>
              <a:rPr lang="en-IN" sz="2800" dirty="0"/>
              <a:t>Open Connection</a:t>
            </a:r>
          </a:p>
          <a:p>
            <a:pPr>
              <a:lnSpc>
                <a:spcPct val="110000"/>
              </a:lnSpc>
            </a:pPr>
            <a:endParaRPr lang="en-IN" sz="2800" dirty="0"/>
          </a:p>
          <a:p>
            <a:pPr>
              <a:lnSpc>
                <a:spcPct val="110000"/>
              </a:lnSpc>
            </a:pPr>
            <a:r>
              <a:rPr lang="en-IN" sz="2800" dirty="0"/>
              <a:t>Create statement</a:t>
            </a:r>
          </a:p>
          <a:p>
            <a:pPr>
              <a:lnSpc>
                <a:spcPct val="110000"/>
              </a:lnSpc>
            </a:pPr>
            <a:endParaRPr lang="en-IN" sz="2800" dirty="0"/>
          </a:p>
          <a:p>
            <a:pPr>
              <a:lnSpc>
                <a:spcPct val="110000"/>
              </a:lnSpc>
            </a:pPr>
            <a:r>
              <a:rPr lang="en-IN" sz="2800" dirty="0"/>
              <a:t>Return error messages</a:t>
            </a:r>
          </a:p>
          <a:p>
            <a:pPr>
              <a:lnSpc>
                <a:spcPct val="110000"/>
              </a:lnSpc>
            </a:pPr>
            <a:endParaRPr lang="en-IN" sz="2800" dirty="0"/>
          </a:p>
          <a:p>
            <a:pPr>
              <a:lnSpc>
                <a:spcPct val="110000"/>
              </a:lnSpc>
            </a:pPr>
            <a:r>
              <a:rPr lang="en-IN" sz="2800" dirty="0"/>
              <a:t>Terminate connection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D3B34-6D89-4677-94F7-CCF7F64B3C6B}"/>
              </a:ext>
            </a:extLst>
          </p:cNvPr>
          <p:cNvSpPr txBox="1"/>
          <p:nvPr/>
        </p:nvSpPr>
        <p:spPr>
          <a:xfrm>
            <a:off x="6096000" y="1502896"/>
            <a:ext cx="55670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800" dirty="0" err="1"/>
              <a:t>Class.forName</a:t>
            </a:r>
            <a:r>
              <a:rPr lang="en-IN" sz="2800" dirty="0"/>
              <a:t>(</a:t>
            </a:r>
            <a:r>
              <a:rPr lang="en-IN" sz="2800" dirty="0" err="1"/>
              <a:t>com.mysql.cj.jdbc.Driver</a:t>
            </a:r>
            <a:r>
              <a:rPr lang="en-IN" sz="2800" dirty="0"/>
              <a:t>);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Connection conn = </a:t>
            </a:r>
            <a:r>
              <a:rPr lang="en-IN" sz="2800" dirty="0" err="1"/>
              <a:t>DriverManager.getConnection</a:t>
            </a:r>
            <a:r>
              <a:rPr lang="en-IN" sz="2800" dirty="0"/>
              <a:t>(</a:t>
            </a:r>
            <a:r>
              <a:rPr lang="en-IN" sz="2800" dirty="0" err="1"/>
              <a:t>url</a:t>
            </a:r>
            <a:r>
              <a:rPr lang="en-IN" sz="2800" dirty="0"/>
              <a:t>, username, password);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Statement </a:t>
            </a:r>
            <a:r>
              <a:rPr lang="en-IN" sz="2800" dirty="0" err="1"/>
              <a:t>st</a:t>
            </a:r>
            <a:r>
              <a:rPr lang="en-IN" sz="2800" dirty="0"/>
              <a:t> = </a:t>
            </a:r>
            <a:r>
              <a:rPr lang="en-IN" sz="2800" dirty="0" err="1"/>
              <a:t>con.createStatement</a:t>
            </a:r>
            <a:r>
              <a:rPr lang="en-IN" sz="2800" dirty="0"/>
              <a:t>();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catch(</a:t>
            </a:r>
            <a:r>
              <a:rPr lang="en-IN" sz="2800" dirty="0" err="1"/>
              <a:t>SQLException</a:t>
            </a:r>
            <a:r>
              <a:rPr lang="en-IN" sz="2800" dirty="0"/>
              <a:t> se){</a:t>
            </a:r>
            <a:r>
              <a:rPr lang="en-IN" sz="2800" dirty="0" err="1"/>
              <a:t>se.printStackTrace</a:t>
            </a:r>
            <a:r>
              <a:rPr lang="en-IN" sz="2800" dirty="0"/>
              <a:t>();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800" dirty="0" err="1"/>
              <a:t>conn.close</a:t>
            </a:r>
            <a:r>
              <a:rPr lang="en-IN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3089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9DCA-3E14-4E53-8902-E61740B7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connectivity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AD42-9991-4085-9755-EA77532F6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4800" dirty="0"/>
              <a:t>What is Python?</a:t>
            </a:r>
          </a:p>
          <a:p>
            <a:pPr lvl="1"/>
            <a:r>
              <a:rPr lang="en-IN" sz="4400" dirty="0"/>
              <a:t>Object Oriented Programming Language</a:t>
            </a:r>
          </a:p>
          <a:p>
            <a:pPr lvl="1"/>
            <a:r>
              <a:rPr lang="en-IN" sz="4400" dirty="0"/>
              <a:t>Interpreted</a:t>
            </a:r>
          </a:p>
          <a:p>
            <a:pPr lvl="1"/>
            <a:r>
              <a:rPr lang="en-IN" sz="4400" dirty="0"/>
              <a:t>Portable</a:t>
            </a:r>
          </a:p>
          <a:p>
            <a:pPr lvl="1"/>
            <a:r>
              <a:rPr lang="en-IN" sz="4400" dirty="0"/>
              <a:t>Syntactically simple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56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8441-A363-4A61-9552-A0D91D86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Database connection in Python</a:t>
            </a:r>
          </a:p>
        </p:txBody>
      </p:sp>
      <p:pic>
        <p:nvPicPr>
          <p:cNvPr id="3074" name="Picture 2" descr="MySQL database connection in Python">
            <a:extLst>
              <a:ext uri="{FF2B5EF4-FFF2-40B4-BE49-F238E27FC236}">
                <a16:creationId xmlns:a16="http://schemas.microsoft.com/office/drawing/2014/main" id="{49DA591C-FD15-43EB-8EB8-E3EB5F5B4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" t="2837" r="1428" b="15042"/>
          <a:stretch/>
        </p:blipFill>
        <p:spPr bwMode="auto">
          <a:xfrm>
            <a:off x="1869141" y="2093976"/>
            <a:ext cx="8453718" cy="430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1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B67E-F1B4-415B-843F-5DEF088F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9115"/>
            <a:ext cx="10058400" cy="1609344"/>
          </a:xfrm>
        </p:spPr>
        <p:txBody>
          <a:bodyPr/>
          <a:lstStyle/>
          <a:p>
            <a:r>
              <a:rPr lang="en-IN" dirty="0"/>
              <a:t>Connecting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F450-1F6C-4FCC-820C-E3CD3BD2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459"/>
            <a:ext cx="5257800" cy="4351338"/>
          </a:xfrm>
        </p:spPr>
        <p:txBody>
          <a:bodyPr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en-IN" sz="2800" dirty="0"/>
              <a:t>Import MySQL connector</a:t>
            </a:r>
          </a:p>
          <a:p>
            <a:pPr>
              <a:spcBef>
                <a:spcPts val="1000"/>
              </a:spcBef>
            </a:pPr>
            <a:r>
              <a:rPr lang="en-IN" sz="2800" dirty="0"/>
              <a:t>Use connect() method</a:t>
            </a:r>
          </a:p>
          <a:p>
            <a:pPr>
              <a:spcBef>
                <a:spcPts val="1000"/>
              </a:spcBef>
            </a:pPr>
            <a:endParaRPr lang="en-IN" sz="2800" dirty="0"/>
          </a:p>
          <a:p>
            <a:pPr>
              <a:spcBef>
                <a:spcPts val="1000"/>
              </a:spcBef>
            </a:pPr>
            <a:endParaRPr lang="en-IN" sz="2800" dirty="0"/>
          </a:p>
          <a:p>
            <a:pPr>
              <a:spcBef>
                <a:spcPts val="1000"/>
              </a:spcBef>
            </a:pPr>
            <a:r>
              <a:rPr lang="en-IN" sz="2800" dirty="0"/>
              <a:t>Use cursor() method</a:t>
            </a:r>
          </a:p>
          <a:p>
            <a:pPr>
              <a:spcBef>
                <a:spcPts val="1000"/>
              </a:spcBef>
            </a:pPr>
            <a:r>
              <a:rPr lang="en-IN" sz="2800" dirty="0"/>
              <a:t>Use execute() method</a:t>
            </a:r>
          </a:p>
          <a:p>
            <a:pPr>
              <a:spcBef>
                <a:spcPts val="1000"/>
              </a:spcBef>
            </a:pPr>
            <a:endParaRPr lang="en-IN" sz="2800" dirty="0"/>
          </a:p>
          <a:p>
            <a:pPr>
              <a:spcBef>
                <a:spcPts val="1000"/>
              </a:spcBef>
            </a:pPr>
            <a:r>
              <a:rPr lang="en-IN" sz="2800" dirty="0"/>
              <a:t>Read result using </a:t>
            </a:r>
            <a:r>
              <a:rPr lang="en-IN" sz="2800" dirty="0" err="1"/>
              <a:t>fetchall</a:t>
            </a:r>
            <a:r>
              <a:rPr lang="en-IN" sz="2800" dirty="0"/>
              <a:t>()</a:t>
            </a:r>
          </a:p>
          <a:p>
            <a:pPr>
              <a:spcBef>
                <a:spcPts val="1000"/>
              </a:spcBef>
            </a:pPr>
            <a:r>
              <a:rPr lang="en-IN" sz="2800" dirty="0"/>
              <a:t>Close cursor() and connect()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A015B-016E-4D06-820D-AF2F9FBBB6C8}"/>
              </a:ext>
            </a:extLst>
          </p:cNvPr>
          <p:cNvSpPr txBox="1"/>
          <p:nvPr/>
        </p:nvSpPr>
        <p:spPr>
          <a:xfrm>
            <a:off x="6096000" y="1636479"/>
            <a:ext cx="5966012" cy="504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import </a:t>
            </a:r>
            <a:r>
              <a:rPr lang="en-IN" sz="2800" dirty="0" err="1"/>
              <a:t>mysql.connector</a:t>
            </a:r>
            <a:endParaRPr lang="en-IN" sz="2800" dirty="0"/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connection = </a:t>
            </a:r>
            <a:r>
              <a:rPr lang="en-IN" sz="2800" dirty="0" err="1"/>
              <a:t>mysql.connector.connect</a:t>
            </a:r>
            <a:r>
              <a:rPr lang="en-IN" sz="2800" dirty="0"/>
              <a:t>(host, database, </a:t>
            </a:r>
            <a:r>
              <a:rPr lang="en-IN" sz="2800" dirty="0" err="1"/>
              <a:t>user,password</a:t>
            </a:r>
            <a:r>
              <a:rPr lang="en-IN" sz="2800" dirty="0"/>
              <a:t>)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cursor = </a:t>
            </a:r>
            <a:r>
              <a:rPr lang="en-IN" sz="2800" dirty="0" err="1"/>
              <a:t>connection.cursor</a:t>
            </a:r>
            <a:r>
              <a:rPr lang="en-IN" sz="2800" dirty="0"/>
              <a:t>()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 err="1"/>
              <a:t>cursor.execute</a:t>
            </a:r>
            <a:r>
              <a:rPr lang="en-IN" sz="2800" dirty="0"/>
              <a:t>("select database();")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record = </a:t>
            </a:r>
            <a:r>
              <a:rPr lang="en-IN" sz="2800" dirty="0" err="1"/>
              <a:t>cursor.fetchall</a:t>
            </a:r>
            <a:r>
              <a:rPr lang="en-IN" sz="2800" dirty="0"/>
              <a:t>()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 err="1"/>
              <a:t>Cursor.close</a:t>
            </a:r>
            <a:r>
              <a:rPr lang="en-IN" sz="2800" dirty="0"/>
              <a:t>() </a:t>
            </a:r>
            <a:r>
              <a:rPr lang="en-IN" sz="2800" dirty="0" err="1"/>
              <a:t>Connection.close</a:t>
            </a:r>
            <a:r>
              <a:rPr lang="en-IN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3781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268</TotalTime>
  <Words>440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Rockwell</vt:lpstr>
      <vt:lpstr>Rockwell Condensed</vt:lpstr>
      <vt:lpstr>Times New Roman</vt:lpstr>
      <vt:lpstr>Wingdings</vt:lpstr>
      <vt:lpstr>Wood Type</vt:lpstr>
      <vt:lpstr>DATABASE CONNECTION TECHNOLOGY</vt:lpstr>
      <vt:lpstr>Contents</vt:lpstr>
      <vt:lpstr>What is DBMS?</vt:lpstr>
      <vt:lpstr>Database Connectivity in Java</vt:lpstr>
      <vt:lpstr>Overview of JBDC</vt:lpstr>
      <vt:lpstr>Connecting to Database</vt:lpstr>
      <vt:lpstr>Database connectivity in Python</vt:lpstr>
      <vt:lpstr>Overview of Database connection in Python</vt:lpstr>
      <vt:lpstr>Connecting to Database</vt:lpstr>
      <vt:lpstr>Database connection in PHP</vt:lpstr>
      <vt:lpstr>Overview of Database connection in PHP</vt:lpstr>
      <vt:lpstr>Connecting to Database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CONNECTION TECHNOLOGY</dc:title>
  <dc:creator>Shalmon Anandas</dc:creator>
  <cp:lastModifiedBy>Shalmon Anandas</cp:lastModifiedBy>
  <cp:revision>13</cp:revision>
  <dcterms:created xsi:type="dcterms:W3CDTF">2022-04-17T07:27:38Z</dcterms:created>
  <dcterms:modified xsi:type="dcterms:W3CDTF">2022-04-22T15:22:41Z</dcterms:modified>
</cp:coreProperties>
</file>