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2.xml" ContentType="application/vnd.openxmlformats-officedocument.themeOverr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2"/>
  </p:notesMasterIdLst>
  <p:sldIdLst>
    <p:sldId id="278" r:id="rId5"/>
    <p:sldId id="281" r:id="rId6"/>
    <p:sldId id="285" r:id="rId7"/>
    <p:sldId id="282" r:id="rId8"/>
    <p:sldId id="286" r:id="rId9"/>
    <p:sldId id="287" r:id="rId10"/>
    <p:sldId id="288" r:id="rId11"/>
    <p:sldId id="280" r:id="rId12"/>
    <p:sldId id="290" r:id="rId13"/>
    <p:sldId id="291" r:id="rId14"/>
    <p:sldId id="314" r:id="rId15"/>
    <p:sldId id="315" r:id="rId16"/>
    <p:sldId id="317" r:id="rId17"/>
    <p:sldId id="318" r:id="rId18"/>
    <p:sldId id="292" r:id="rId19"/>
    <p:sldId id="293" r:id="rId20"/>
    <p:sldId id="294" r:id="rId21"/>
    <p:sldId id="295" r:id="rId22"/>
    <p:sldId id="296" r:id="rId23"/>
    <p:sldId id="297" r:id="rId24"/>
    <p:sldId id="306" r:id="rId25"/>
    <p:sldId id="302" r:id="rId26"/>
    <p:sldId id="307" r:id="rId27"/>
    <p:sldId id="303" r:id="rId28"/>
    <p:sldId id="304" r:id="rId29"/>
    <p:sldId id="308" r:id="rId30"/>
    <p:sldId id="309" r:id="rId31"/>
    <p:sldId id="311" r:id="rId32"/>
    <p:sldId id="310" r:id="rId33"/>
    <p:sldId id="313" r:id="rId34"/>
    <p:sldId id="312" r:id="rId35"/>
    <p:sldId id="301" r:id="rId36"/>
    <p:sldId id="298" r:id="rId37"/>
    <p:sldId id="319" r:id="rId38"/>
    <p:sldId id="320" r:id="rId39"/>
    <p:sldId id="299" r:id="rId40"/>
    <p:sldId id="27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1" autoAdjust="0"/>
    <p:restoredTop sz="68460" autoAdjust="0"/>
  </p:normalViewPr>
  <p:slideViewPr>
    <p:cSldViewPr snapToGrid="0">
      <p:cViewPr>
        <p:scale>
          <a:sx n="50" d="100"/>
          <a:sy n="50" d="100"/>
        </p:scale>
        <p:origin x="142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111111"/>
                </a:solidFill>
                <a:effectLst/>
                <a:latin typeface="SourceSansPro"/>
              </a:rPr>
              <a:t>, such as a patent, brand, trademark, or copyright.</a:t>
            </a:r>
          </a:p>
          <a:p>
            <a:pPr algn="l">
              <a:buFont typeface="Arial" panose="020B0604020202020204" pitchFamily="34" charset="0"/>
              <a:buChar char="•"/>
            </a:pPr>
            <a:r>
              <a:rPr lang="en-IN" b="0" i="0" dirty="0">
                <a:solidFill>
                  <a:srgbClr val="111111"/>
                </a:solidFill>
                <a:effectLst/>
                <a:latin typeface="SourceSansPro"/>
              </a:rPr>
              <a:t>Businesses can create or acquire intangible assets.</a:t>
            </a:r>
          </a:p>
          <a:p>
            <a:pPr algn="l">
              <a:buFont typeface="Arial" panose="020B0604020202020204" pitchFamily="34" charset="0"/>
              <a:buChar char="•"/>
            </a:pPr>
            <a:endParaRPr lang="en-IN" b="0" i="0" dirty="0">
              <a:solidFill>
                <a:srgbClr val="111111"/>
              </a:solidFill>
              <a:effectLst/>
              <a:latin typeface="SourceSansPro"/>
            </a:endParaRPr>
          </a:p>
          <a:p>
            <a:pPr algn="l">
              <a:buFont typeface="Arial" panose="020B0604020202020204" pitchFamily="34" charset="0"/>
              <a:buChar char="•"/>
            </a:pPr>
            <a:r>
              <a:rPr lang="en-IN" b="0" i="0" dirty="0">
                <a:solidFill>
                  <a:srgbClr val="111111"/>
                </a:solidFill>
                <a:effectLst/>
                <a:latin typeface="SourceSansPro"/>
              </a:rPr>
              <a:t>Intangible assets created by a company do not appear on the balance sheet and have no recorded book value. </a:t>
            </a:r>
          </a:p>
          <a:p>
            <a:pPr algn="l">
              <a:buFont typeface="Arial" panose="020B0604020202020204" pitchFamily="34" charset="0"/>
              <a:buChar char="•"/>
            </a:pPr>
            <a:endParaRPr lang="en-IN" b="0" i="0" dirty="0">
              <a:solidFill>
                <a:srgbClr val="111111"/>
              </a:solidFill>
              <a:effectLst/>
              <a:latin typeface="SourceSansPro"/>
            </a:endParaRPr>
          </a:p>
          <a:p>
            <a:r>
              <a:rPr lang="en-IN" b="0" i="0" dirty="0">
                <a:solidFill>
                  <a:srgbClr val="444444"/>
                </a:solidFill>
                <a:effectLst/>
                <a:latin typeface="Open Sans" panose="020B0606030504020204" pitchFamily="34" charset="0"/>
              </a:rPr>
              <a:t>Intellectual property does not cover all intangible assets, </a:t>
            </a:r>
            <a:r>
              <a:rPr lang="en-IN" b="0" i="0" dirty="0">
                <a:solidFill>
                  <a:srgbClr val="111111"/>
                </a:solidFill>
                <a:effectLst/>
                <a:latin typeface="SourceSansPro"/>
              </a:rPr>
              <a:t>An intangible asset is an asset that is not physical in nature </a:t>
            </a:r>
            <a:r>
              <a:rPr lang="en-IN" b="0" i="0" dirty="0">
                <a:solidFill>
                  <a:srgbClr val="444444"/>
                </a:solidFill>
                <a:effectLst/>
                <a:latin typeface="Open Sans" panose="020B0606030504020204" pitchFamily="34" charset="0"/>
              </a:rPr>
              <a:t>but only those that serve as elements of differentiation among competitors. </a:t>
            </a:r>
          </a:p>
          <a:p>
            <a:endParaRPr lang="en-IN" b="0" i="0" dirty="0">
              <a:solidFill>
                <a:srgbClr val="444444"/>
              </a:solidFill>
              <a:effectLst/>
              <a:latin typeface="Open Sans" panose="020B0606030504020204" pitchFamily="34" charset="0"/>
            </a:endParaRPr>
          </a:p>
          <a:p>
            <a:r>
              <a:rPr lang="en-IN" b="0" i="0" dirty="0">
                <a:solidFill>
                  <a:srgbClr val="111111"/>
                </a:solidFill>
                <a:effectLst/>
                <a:latin typeface="SourceSansPro"/>
              </a:rPr>
              <a:t>An intangible asset can be considered indefinite (a brand name, for example) or definite, like a legal agreement or contract.</a:t>
            </a:r>
          </a:p>
          <a:p>
            <a:endParaRPr lang="en-IN" b="0" i="0" dirty="0">
              <a:solidFill>
                <a:srgbClr val="444444"/>
              </a:solidFill>
              <a:effectLst/>
              <a:latin typeface="Open Sans" panose="020B0606030504020204" pitchFamily="34" charset="0"/>
            </a:endParaRPr>
          </a:p>
          <a:p>
            <a:r>
              <a:rPr lang="en-IN" b="0" i="0" dirty="0">
                <a:solidFill>
                  <a:srgbClr val="444444"/>
                </a:solidFill>
                <a:effectLst/>
                <a:latin typeface="Open Sans" panose="020B0606030504020204" pitchFamily="34" charset="0"/>
              </a:rPr>
              <a:t>For example, the rights of credit and other personal obligations are intangible assets, but they are not intellectual property. It covers aspects like novelty, originality, creativity, and distinctiveness. IP, in short, is about preserving uniqueness.</a:t>
            </a:r>
            <a:br>
              <a:rPr lang="en-IN" dirty="0"/>
            </a:br>
            <a:r>
              <a:rPr lang="en-IN" b="0" i="0" dirty="0">
                <a:solidFill>
                  <a:srgbClr val="212121"/>
                </a:solidFill>
                <a:effectLst/>
                <a:latin typeface="Cambria" panose="02040503050406030204" pitchFamily="18" charset="0"/>
              </a:rPr>
              <a:t>. </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3619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02124"/>
                </a:solidFill>
                <a:effectLst/>
                <a:latin typeface="arial" panose="020B0604020202020204" pitchFamily="34" charset="0"/>
              </a:rPr>
              <a:t>A nonprovisional application is </a:t>
            </a:r>
            <a:r>
              <a:rPr lang="en-IN" b="1" i="0" dirty="0">
                <a:solidFill>
                  <a:srgbClr val="202124"/>
                </a:solidFill>
                <a:effectLst/>
                <a:latin typeface="arial" panose="020B0604020202020204" pitchFamily="34" charset="0"/>
              </a:rPr>
              <a:t>examined by a patent examiner and may be issued as a patent if all the requirements for patentability are met</a:t>
            </a:r>
            <a:r>
              <a:rPr lang="en-IN" b="0" i="0" dirty="0">
                <a:solidFill>
                  <a:srgbClr val="202124"/>
                </a:solidFill>
                <a:effectLst/>
                <a:latin typeface="arial" panose="020B0604020202020204" pitchFamily="34" charset="0"/>
              </a:rPr>
              <a:t>. </a:t>
            </a:r>
          </a:p>
          <a:p>
            <a:r>
              <a:rPr lang="en-IN" b="0" i="0" dirty="0">
                <a:solidFill>
                  <a:srgbClr val="202124"/>
                </a:solidFill>
                <a:effectLst/>
                <a:latin typeface="arial" panose="020B0604020202020204" pitchFamily="34" charset="0"/>
              </a:rPr>
              <a:t>On contrary to the provisional patent application this process is long an arduous. </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19</a:t>
            </a:fld>
            <a:endParaRPr lang="en-US" dirty="0"/>
          </a:p>
        </p:txBody>
      </p:sp>
    </p:spTree>
    <p:extLst>
      <p:ext uri="{BB962C8B-B14F-4D97-AF65-F5344CB8AC3E}">
        <p14:creationId xmlns:p14="http://schemas.microsoft.com/office/powerpoint/2010/main" val="328575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696F6F"/>
                </a:solidFill>
                <a:effectLst/>
                <a:latin typeface="open sans" panose="020B0606030504020204" pitchFamily="34" charset="0"/>
              </a:rPr>
              <a:t>To re-iterate in simpler terms,.</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22</a:t>
            </a:fld>
            <a:endParaRPr lang="en-US" dirty="0"/>
          </a:p>
        </p:txBody>
      </p:sp>
    </p:spTree>
    <p:extLst>
      <p:ext uri="{BB962C8B-B14F-4D97-AF65-F5344CB8AC3E}">
        <p14:creationId xmlns:p14="http://schemas.microsoft.com/office/powerpoint/2010/main" val="1982141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33</a:t>
            </a:fld>
            <a:endParaRPr lang="en-US" dirty="0"/>
          </a:p>
        </p:txBody>
      </p:sp>
    </p:spTree>
    <p:extLst>
      <p:ext uri="{BB962C8B-B14F-4D97-AF65-F5344CB8AC3E}">
        <p14:creationId xmlns:p14="http://schemas.microsoft.com/office/powerpoint/2010/main" val="4146358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35</a:t>
            </a:fld>
            <a:endParaRPr lang="en-US" dirty="0"/>
          </a:p>
        </p:txBody>
      </p:sp>
    </p:spTree>
    <p:extLst>
      <p:ext uri="{BB962C8B-B14F-4D97-AF65-F5344CB8AC3E}">
        <p14:creationId xmlns:p14="http://schemas.microsoft.com/office/powerpoint/2010/main" val="4275740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38894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333333"/>
                </a:solidFill>
                <a:effectLst/>
                <a:latin typeface="myriad-pro"/>
              </a:rPr>
              <a:t>A </a:t>
            </a:r>
            <a:r>
              <a:rPr lang="en-IN" b="1" i="0" dirty="0">
                <a:solidFill>
                  <a:srgbClr val="333333"/>
                </a:solidFill>
                <a:effectLst/>
                <a:latin typeface="myriad-pro"/>
              </a:rPr>
              <a:t>copyright </a:t>
            </a:r>
            <a:r>
              <a:rPr lang="en-IN" b="0" i="0" dirty="0">
                <a:solidFill>
                  <a:srgbClr val="333333"/>
                </a:solidFill>
                <a:effectLst/>
                <a:latin typeface="myriad-pro"/>
              </a:rPr>
              <a:t>is a legal term that is used to describe a person’s ownership rights to an original expression of creativity. </a:t>
            </a:r>
          </a:p>
          <a:p>
            <a:r>
              <a:rPr lang="en-IN" b="0" i="0" dirty="0">
                <a:solidFill>
                  <a:srgbClr val="333333"/>
                </a:solidFill>
                <a:effectLst/>
                <a:latin typeface="myriad-pro"/>
              </a:rPr>
              <a:t>A </a:t>
            </a:r>
            <a:r>
              <a:rPr lang="en-IN" b="1" i="0" dirty="0">
                <a:solidFill>
                  <a:srgbClr val="333333"/>
                </a:solidFill>
                <a:effectLst/>
                <a:latin typeface="myriad-pro"/>
              </a:rPr>
              <a:t>trademark </a:t>
            </a:r>
            <a:r>
              <a:rPr lang="en-IN" b="0" i="0" dirty="0">
                <a:solidFill>
                  <a:srgbClr val="333333"/>
                </a:solidFill>
                <a:effectLst/>
                <a:latin typeface="myriad-pro"/>
              </a:rPr>
              <a:t>is a recognizable sign or logo created to distinguish an enterprise. </a:t>
            </a:r>
          </a:p>
          <a:p>
            <a:r>
              <a:rPr lang="en-IN" b="0" i="0" dirty="0">
                <a:solidFill>
                  <a:srgbClr val="333333"/>
                </a:solidFill>
                <a:effectLst/>
                <a:latin typeface="myriad-pro"/>
              </a:rPr>
              <a:t>A </a:t>
            </a:r>
            <a:r>
              <a:rPr lang="en-IN" b="1" i="0" dirty="0">
                <a:solidFill>
                  <a:srgbClr val="333333"/>
                </a:solidFill>
                <a:effectLst/>
                <a:latin typeface="myriad-pro"/>
              </a:rPr>
              <a:t>patent </a:t>
            </a:r>
            <a:r>
              <a:rPr lang="en-IN" b="0" i="0" dirty="0">
                <a:solidFill>
                  <a:srgbClr val="333333"/>
                </a:solidFill>
                <a:effectLst/>
                <a:latin typeface="myriad-pro"/>
              </a:rPr>
              <a:t>protects inventions: it prevents a person’s invention from being used, made or sold by others without their consent. </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91483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34253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0000"/>
                </a:solidFill>
                <a:effectLst/>
                <a:latin typeface="Arial" panose="020B0604020202020204" pitchFamily="34" charset="0"/>
              </a:rPr>
              <a:t>The origin of the concept of patents for invention is an obscure one. There is reasonable evidence to suggest something similar to a patent system was used among some ancient Greek cities, although it is generally acknowledged by historians that the first informal system originated in Renaissance Italy in 1474.	</a:t>
            </a:r>
            <a:endParaRPr lang="en-IN" b="0" i="0" dirty="0">
              <a:solidFill>
                <a:srgbClr val="202124"/>
              </a:solidFill>
              <a:effectLst/>
              <a:latin typeface="arial" panose="020B0604020202020204" pitchFamily="34" charset="0"/>
            </a:endParaRPr>
          </a:p>
          <a:p>
            <a:endParaRPr lang="en-IN" b="0" i="0" dirty="0">
              <a:solidFill>
                <a:srgbClr val="202124"/>
              </a:solidFill>
              <a:effectLst/>
              <a:latin typeface="arial" panose="020B0604020202020204" pitchFamily="34" charset="0"/>
            </a:endParaRPr>
          </a:p>
          <a:p>
            <a:r>
              <a:rPr lang="en-IN" b="0" i="0" dirty="0">
                <a:solidFill>
                  <a:srgbClr val="202124"/>
                </a:solidFill>
                <a:effectLst/>
                <a:latin typeface="arial" panose="020B0604020202020204" pitchFamily="34" charset="0"/>
              </a:rPr>
              <a:t>The first recorded patent for an industrial invention was granted in 1421 in </a:t>
            </a:r>
            <a:r>
              <a:rPr lang="en-IN" b="1" i="0" dirty="0">
                <a:solidFill>
                  <a:srgbClr val="202124"/>
                </a:solidFill>
                <a:effectLst/>
                <a:latin typeface="arial" panose="020B0604020202020204" pitchFamily="34" charset="0"/>
              </a:rPr>
              <a:t>Florence</a:t>
            </a:r>
            <a:r>
              <a:rPr lang="en-IN" b="0" i="0" dirty="0">
                <a:solidFill>
                  <a:srgbClr val="202124"/>
                </a:solidFill>
                <a:effectLst/>
                <a:latin typeface="arial" panose="020B0604020202020204" pitchFamily="34" charset="0"/>
              </a:rPr>
              <a:t> to the architect and engineer Filippo Brunelleschi. The patent gave him a three-year monopoly on the manufacture of a barge with hoisting gear used to transport marble. </a:t>
            </a:r>
          </a:p>
          <a:p>
            <a:r>
              <a:rPr lang="en-IN" b="0" i="0" dirty="0">
                <a:solidFill>
                  <a:srgbClr val="202124"/>
                </a:solidFill>
                <a:effectLst/>
                <a:latin typeface="arial" panose="020B0604020202020204" pitchFamily="34" charset="0"/>
              </a:rPr>
              <a:t>He </a:t>
            </a:r>
            <a:r>
              <a:rPr lang="en-IN" b="0" i="0" dirty="0">
                <a:solidFill>
                  <a:srgbClr val="202122"/>
                </a:solidFill>
                <a:effectLst/>
                <a:latin typeface="Arial" panose="020B0604020202020204" pitchFamily="34" charset="0"/>
              </a:rPr>
              <a:t>became the first person to receive a patent in the Western world.</a:t>
            </a:r>
            <a:endParaRPr lang="en-IN" b="0" i="0" u="none" strike="noStrike" baseline="30000" dirty="0">
              <a:solidFill>
                <a:srgbClr val="0645AD"/>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67521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1" i="0" dirty="0">
                <a:solidFill>
                  <a:srgbClr val="342B23"/>
                </a:solidFill>
                <a:effectLst/>
                <a:latin typeface="Arial" panose="020B0604020202020204" pitchFamily="34" charset="0"/>
              </a:rPr>
              <a:t>The first English patent was granted in 1449: </a:t>
            </a:r>
            <a:r>
              <a:rPr lang="en-IN" sz="1200" b="0" i="0" dirty="0">
                <a:solidFill>
                  <a:srgbClr val="000000"/>
                </a:solidFill>
                <a:effectLst/>
                <a:latin typeface="Arial" panose="020B0604020202020204" pitchFamily="34" charset="0"/>
              </a:rPr>
              <a:t>Granted in 1449 to John of </a:t>
            </a:r>
            <a:r>
              <a:rPr lang="en-IN" sz="1200" b="0" i="0" dirty="0" err="1">
                <a:solidFill>
                  <a:srgbClr val="000000"/>
                </a:solidFill>
                <a:effectLst/>
                <a:latin typeface="Arial" panose="020B0604020202020204" pitchFamily="34" charset="0"/>
              </a:rPr>
              <a:t>Utynam</a:t>
            </a:r>
            <a:r>
              <a:rPr lang="en-IN" sz="1200" b="0" i="0" dirty="0">
                <a:solidFill>
                  <a:srgbClr val="000000"/>
                </a:solidFill>
                <a:effectLst/>
                <a:latin typeface="Arial" panose="020B0604020202020204" pitchFamily="34" charset="0"/>
              </a:rPr>
              <a:t>, stained glass manufacturer, by King Henry IV. John of </a:t>
            </a:r>
            <a:r>
              <a:rPr lang="en-IN" sz="1200" b="0" i="0" dirty="0" err="1">
                <a:solidFill>
                  <a:srgbClr val="000000"/>
                </a:solidFill>
                <a:effectLst/>
                <a:latin typeface="Arial" panose="020B0604020202020204" pitchFamily="34" charset="0"/>
              </a:rPr>
              <a:t>Utynam</a:t>
            </a:r>
            <a:r>
              <a:rPr lang="en-IN" sz="1200" b="0" i="0" dirty="0">
                <a:solidFill>
                  <a:srgbClr val="000000"/>
                </a:solidFill>
                <a:effectLst/>
                <a:latin typeface="Arial" panose="020B0604020202020204" pitchFamily="34" charset="0"/>
              </a:rPr>
              <a:t> was granted a 20 years monopoly for a glass-making process that was unknown of in England at that time.</a:t>
            </a:r>
          </a:p>
          <a:p>
            <a:pPr algn="l"/>
            <a:r>
              <a:rPr lang="en-IN" sz="1200" b="0" i="0" dirty="0">
                <a:solidFill>
                  <a:srgbClr val="000000"/>
                </a:solidFill>
                <a:effectLst/>
                <a:latin typeface="Arial" panose="020B0604020202020204" pitchFamily="34" charset="0"/>
              </a:rPr>
              <a:t>Tudors of the granting of 'Letters Patent' (meaning 'open letter') by the English Crown</a:t>
            </a:r>
            <a:r>
              <a:rPr lang="en-IN" sz="1200" dirty="0">
                <a:solidFill>
                  <a:srgbClr val="000000"/>
                </a:solidFill>
                <a:effectLst/>
                <a:latin typeface="Arial" panose="020B0604020202020204" pitchFamily="34" charset="0"/>
              </a:rPr>
              <a:t>: </a:t>
            </a:r>
            <a:r>
              <a:rPr lang="en-IN" sz="1200" b="0" i="0" dirty="0">
                <a:solidFill>
                  <a:srgbClr val="000000"/>
                </a:solidFill>
                <a:effectLst/>
                <a:latin typeface="Arial" panose="020B0604020202020204" pitchFamily="34" charset="0"/>
              </a:rPr>
              <a:t>The Crown granted monopolies for trades and manufacturers, including patents for invention.</a:t>
            </a:r>
            <a:endParaRPr lang="en-IN" sz="1200" dirty="0">
              <a:solidFill>
                <a:srgbClr val="000000"/>
              </a:solidFill>
              <a:effectLst/>
              <a:latin typeface="Arial" panose="020B0604020202020204" pitchFamily="34" charset="0"/>
            </a:endParaRPr>
          </a:p>
          <a:p>
            <a:pPr algn="l"/>
            <a:r>
              <a:rPr lang="en-IN" sz="1200" b="0" i="0" dirty="0">
                <a:solidFill>
                  <a:srgbClr val="000000"/>
                </a:solidFill>
                <a:effectLst/>
                <a:latin typeface="Arial" panose="020B0604020202020204" pitchFamily="34" charset="0"/>
              </a:rPr>
              <a:t>England's first patent law, the Statute of Monopolies, in 1624. In Section 6 of the Statute, Parliament rendered illegal all monopolies except those for a limited term of 14 years or under, granted to true inventors.</a:t>
            </a:r>
          </a:p>
          <a:p>
            <a:pPr algn="l"/>
            <a:r>
              <a:rPr lang="en-IN" sz="1200" b="0" i="0" dirty="0">
                <a:solidFill>
                  <a:srgbClr val="000000"/>
                </a:solidFill>
                <a:effectLst/>
                <a:latin typeface="Arial" panose="020B0604020202020204" pitchFamily="34" charset="0"/>
              </a:rPr>
              <a:t> 200 years following the Statute of Monopolies, the patent system was progressed with lawyers and judges in courts and not with government legislation.</a:t>
            </a:r>
          </a:p>
          <a:p>
            <a:r>
              <a:rPr lang="en-IN" sz="1200" b="1" i="0" dirty="0">
                <a:solidFill>
                  <a:srgbClr val="342B23"/>
                </a:solidFill>
                <a:effectLst/>
                <a:latin typeface="Arial" panose="020B0604020202020204" pitchFamily="34" charset="0"/>
              </a:rPr>
              <a:t>Patent Law Amendment Act of 1852: </a:t>
            </a:r>
            <a:r>
              <a:rPr lang="en-IN" sz="1200" b="0" i="0" dirty="0">
                <a:solidFill>
                  <a:srgbClr val="000000"/>
                </a:solidFill>
                <a:effectLst/>
                <a:latin typeface="Arial" panose="020B0604020202020204" pitchFamily="34" charset="0"/>
              </a:rPr>
              <a:t>Following a period of institutional reform, the Patent Law Amendment Act of 1852 established the modern day Patent Office </a:t>
            </a:r>
          </a:p>
          <a:p>
            <a:r>
              <a:rPr lang="en-IN" sz="1200" b="1" i="0" dirty="0">
                <a:solidFill>
                  <a:srgbClr val="000000"/>
                </a:solidFill>
                <a:effectLst/>
                <a:latin typeface="Arial" panose="020B0604020202020204" pitchFamily="34" charset="0"/>
              </a:rPr>
              <a:t>The Patents, Designs, and Trade Marks Act of 1883 </a:t>
            </a:r>
            <a:r>
              <a:rPr lang="en-IN" sz="1200" b="0" i="0" dirty="0">
                <a:solidFill>
                  <a:srgbClr val="000000"/>
                </a:solidFill>
                <a:effectLst/>
                <a:latin typeface="Arial" panose="020B0604020202020204" pitchFamily="34" charset="0"/>
              </a:rPr>
              <a:t>brought into being the office of Controller General of Patents and a staff of patent examiners who were able to carry out limited examination on patent applications</a:t>
            </a:r>
            <a:endParaRPr lang="en-IN" sz="1200" dirty="0">
              <a:solidFill>
                <a:srgbClr val="000000"/>
              </a:solidFill>
              <a:effectLst/>
              <a:latin typeface="Arial" panose="020B0604020202020204" pitchFamily="34" charset="0"/>
            </a:endParaRPr>
          </a:p>
          <a:p>
            <a:r>
              <a:rPr lang="en-IN" sz="1200" b="1" i="0" dirty="0">
                <a:solidFill>
                  <a:srgbClr val="000000"/>
                </a:solidFill>
                <a:effectLst/>
                <a:latin typeface="Arial" panose="020B0604020202020204" pitchFamily="34" charset="0"/>
              </a:rPr>
              <a:t>The Patents Act of 1902 </a:t>
            </a:r>
            <a:r>
              <a:rPr lang="en-IN" sz="1200" b="0" i="0" dirty="0">
                <a:solidFill>
                  <a:srgbClr val="000000"/>
                </a:solidFill>
                <a:effectLst/>
                <a:latin typeface="Arial" panose="020B0604020202020204" pitchFamily="34" charset="0"/>
              </a:rPr>
              <a:t>marked an important milestone in the development of the modern-day patent system. </a:t>
            </a:r>
          </a:p>
          <a:p>
            <a:pPr algn="l"/>
            <a:r>
              <a:rPr lang="en-IN" sz="1200" b="1" i="0" dirty="0">
                <a:solidFill>
                  <a:srgbClr val="342B23"/>
                </a:solidFill>
                <a:effectLst/>
                <a:latin typeface="Arial" panose="020B0604020202020204" pitchFamily="34" charset="0"/>
              </a:rPr>
              <a:t>The Patents Act of 1977: </a:t>
            </a:r>
            <a:r>
              <a:rPr lang="en-IN" sz="1400" b="0" i="0" dirty="0">
                <a:solidFill>
                  <a:srgbClr val="000000"/>
                </a:solidFill>
                <a:effectLst/>
                <a:latin typeface="Arial" panose="020B0604020202020204" pitchFamily="34" charset="0"/>
              </a:rPr>
              <a:t>The current legislation is the Patents Act of 1977. The Act was designed to accommodate modern technology and allow the adaptation to future technological changes such as advances in the pharmaceutical industry. During the 1980s, supra-national patent issuing authorities were developed such as the European Patent Office (EPO) and the World Intellectual Property Office (WIPO). These authorities allow for the simultaneous filing of patent applications in several countries from a single application.</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2900207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22222"/>
                </a:solidFill>
                <a:effectLst/>
                <a:latin typeface="times new roman" panose="02020603050405020304" pitchFamily="18" charset="0"/>
              </a:rPr>
              <a:t>The first patent was enacted in 1856, it gave inventors exclusive privileges for 14 years. </a:t>
            </a:r>
          </a:p>
          <a:p>
            <a:r>
              <a:rPr lang="en-IN" b="0" i="0" dirty="0">
                <a:solidFill>
                  <a:srgbClr val="222222"/>
                </a:solidFill>
                <a:effectLst/>
                <a:latin typeface="times new roman" panose="02020603050405020304" pitchFamily="18" charset="0"/>
              </a:rPr>
              <a:t>It was based on the UK act Several amendments were made over the years. </a:t>
            </a:r>
          </a:p>
          <a:p>
            <a:r>
              <a:rPr lang="en-IN" b="0" i="0" dirty="0">
                <a:solidFill>
                  <a:srgbClr val="222222"/>
                </a:solidFill>
                <a:effectLst/>
                <a:latin typeface="times new roman" panose="02020603050405020304" pitchFamily="18" charset="0"/>
              </a:rPr>
              <a:t>The Patterns and Designs Protection Act,1882 and Protections of Inventions Act,1883 were replaced by the Indian Patents and Designs Act,1911, and all former acts were eliminated. </a:t>
            </a:r>
          </a:p>
          <a:p>
            <a:r>
              <a:rPr lang="en-IN" b="0" i="0" dirty="0">
                <a:solidFill>
                  <a:srgbClr val="222222"/>
                </a:solidFill>
                <a:effectLst/>
                <a:latin typeface="times new roman" panose="02020603050405020304" pitchFamily="18" charset="0"/>
              </a:rPr>
              <a:t>After Independence, a committee headed by retd. Judge </a:t>
            </a:r>
            <a:r>
              <a:rPr lang="en-IN" b="0" i="0" dirty="0" err="1">
                <a:solidFill>
                  <a:srgbClr val="222222"/>
                </a:solidFill>
                <a:effectLst/>
                <a:latin typeface="times new roman" panose="02020603050405020304" pitchFamily="18" charset="0"/>
              </a:rPr>
              <a:t>Dr.</a:t>
            </a:r>
            <a:r>
              <a:rPr lang="en-IN" b="0" i="0" dirty="0">
                <a:solidFill>
                  <a:srgbClr val="222222"/>
                </a:solidFill>
                <a:effectLst/>
                <a:latin typeface="times new roman" panose="02020603050405020304" pitchFamily="18" charset="0"/>
              </a:rPr>
              <a:t> </a:t>
            </a:r>
            <a:r>
              <a:rPr lang="en-IN" b="0" i="0" dirty="0" err="1">
                <a:solidFill>
                  <a:srgbClr val="222222"/>
                </a:solidFill>
                <a:effectLst/>
                <a:latin typeface="times new roman" panose="02020603050405020304" pitchFamily="18" charset="0"/>
              </a:rPr>
              <a:t>Bakshi</a:t>
            </a:r>
            <a:r>
              <a:rPr lang="en-IN" b="0" i="0" dirty="0">
                <a:solidFill>
                  <a:srgbClr val="222222"/>
                </a:solidFill>
                <a:effectLst/>
                <a:latin typeface="times new roman" panose="02020603050405020304" pitchFamily="18" charset="0"/>
              </a:rPr>
              <a:t> </a:t>
            </a:r>
            <a:r>
              <a:rPr lang="en-IN" b="0" i="0" dirty="0" err="1">
                <a:solidFill>
                  <a:srgbClr val="222222"/>
                </a:solidFill>
                <a:effectLst/>
                <a:latin typeface="times new roman" panose="02020603050405020304" pitchFamily="18" charset="0"/>
              </a:rPr>
              <a:t>Tekchand</a:t>
            </a:r>
            <a:r>
              <a:rPr lang="en-IN" b="0" i="0" dirty="0">
                <a:solidFill>
                  <a:srgbClr val="222222"/>
                </a:solidFill>
                <a:effectLst/>
                <a:latin typeface="times new roman" panose="02020603050405020304" pitchFamily="18" charset="0"/>
              </a:rPr>
              <a:t> was made and the act was amended again in 1950. </a:t>
            </a:r>
          </a:p>
          <a:p>
            <a:r>
              <a:rPr lang="en-IN" b="0" i="0" dirty="0">
                <a:solidFill>
                  <a:srgbClr val="222222"/>
                </a:solidFill>
                <a:effectLst/>
                <a:latin typeface="times new roman" panose="02020603050405020304" pitchFamily="18" charset="0"/>
              </a:rPr>
              <a:t>The </a:t>
            </a:r>
            <a:r>
              <a:rPr lang="en-IN" b="0" i="0" dirty="0" err="1">
                <a:solidFill>
                  <a:srgbClr val="222222"/>
                </a:solidFill>
                <a:effectLst/>
                <a:latin typeface="times new roman" panose="02020603050405020304" pitchFamily="18" charset="0"/>
              </a:rPr>
              <a:t>Ayyanger</a:t>
            </a:r>
            <a:r>
              <a:rPr lang="en-IN" b="0" i="0" dirty="0">
                <a:solidFill>
                  <a:srgbClr val="222222"/>
                </a:solidFill>
                <a:effectLst/>
                <a:latin typeface="times new roman" panose="02020603050405020304" pitchFamily="18" charset="0"/>
              </a:rPr>
              <a:t> report was submitted in 1959 suggesting radical changes. </a:t>
            </a:r>
          </a:p>
          <a:p>
            <a:r>
              <a:rPr lang="en-IN" b="0" i="0" dirty="0">
                <a:solidFill>
                  <a:srgbClr val="222222"/>
                </a:solidFill>
                <a:effectLst/>
                <a:latin typeface="times new roman" panose="02020603050405020304" pitchFamily="18" charset="0"/>
              </a:rPr>
              <a:t>The Indian Patents Act,1970 came into force in 1972. </a:t>
            </a:r>
          </a:p>
          <a:p>
            <a:r>
              <a:rPr lang="en-IN" b="0" i="0" dirty="0">
                <a:solidFill>
                  <a:srgbClr val="222222"/>
                </a:solidFill>
                <a:effectLst/>
                <a:latin typeface="times new roman" panose="02020603050405020304" pitchFamily="18" charset="0"/>
              </a:rPr>
              <a:t>It precisely defined many terms like invention and declaration of the invention. It prohibited patenting food and agrochemicals, product patents for drugs (medicines), and put forward stringent requirements for the description of an invention.</a:t>
            </a:r>
          </a:p>
          <a:p>
            <a:r>
              <a:rPr lang="en-IN" b="0" i="0" dirty="0">
                <a:solidFill>
                  <a:srgbClr val="222222"/>
                </a:solidFill>
                <a:effectLst/>
                <a:latin typeface="times new roman" panose="02020603050405020304" pitchFamily="18" charset="0"/>
              </a:rPr>
              <a:t>Since India was a member of the WTO, it had to abide by the TRIPS agreement. A concept called Exclusive Marketing Rights (EMR) was introduced as per which international pharmaceuticals could market their product for a period of five years.</a:t>
            </a:r>
          </a:p>
          <a:p>
            <a:pPr algn="just"/>
            <a:r>
              <a:rPr lang="en-IN" sz="1800" b="0" i="0" dirty="0">
                <a:solidFill>
                  <a:srgbClr val="222222"/>
                </a:solidFill>
                <a:effectLst/>
                <a:latin typeface="times new roman" panose="02020603050405020304" pitchFamily="18" charset="0"/>
              </a:rPr>
              <a:t>The Patents amendment act in 2005 tried to incorporate more of the global goals like mandating licensing, product patents in all fields of technology like food drugs and chemicals.</a:t>
            </a:r>
            <a:endParaRPr lang="en-IN" b="0" i="0" dirty="0">
              <a:solidFill>
                <a:srgbClr val="222222"/>
              </a:solidFill>
              <a:effectLst/>
              <a:latin typeface="Verdana" panose="020B0604030504040204" pitchFamily="34" charset="0"/>
            </a:endParaRPr>
          </a:p>
          <a:p>
            <a:pPr algn="just"/>
            <a:r>
              <a:rPr lang="en-IN" sz="2800" b="0" i="0" dirty="0">
                <a:solidFill>
                  <a:srgbClr val="202124"/>
                </a:solidFill>
                <a:effectLst/>
                <a:latin typeface="arial" panose="020B0604020202020204" pitchFamily="34" charset="0"/>
              </a:rPr>
              <a:t>Recently, the union government has introduced Patents (Amendment) Rules, 2021 which has </a:t>
            </a:r>
            <a:r>
              <a:rPr lang="en-IN" sz="2800" b="1" i="0" dirty="0">
                <a:solidFill>
                  <a:srgbClr val="202124"/>
                </a:solidFill>
                <a:effectLst/>
                <a:latin typeface="arial" panose="020B0604020202020204" pitchFamily="34" charset="0"/>
              </a:rPr>
              <a:t>reduced the fee for patent filing and prosecution for educational institutions by 80%</a:t>
            </a:r>
            <a:r>
              <a:rPr lang="en-IN" sz="2800" b="0" i="0" dirty="0">
                <a:solidFill>
                  <a:srgbClr val="202124"/>
                </a:solidFill>
                <a:effectLst/>
                <a:latin typeface="arial" panose="020B0604020202020204" pitchFamily="34" charset="0"/>
              </a:rPr>
              <a:t>. It is aimed at promoting innovation and development of new technologies</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3467445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22222"/>
                </a:solidFill>
                <a:effectLst/>
                <a:latin typeface="Georgia" panose="02040502050405020303" pitchFamily="18" charset="0"/>
              </a:rPr>
              <a:t>Any other person can produce the same product through some other PROCESS, modifying the various parameters.  The implication is that there will be more than one producer for the same product because of the possibility of different process for the manufacturing of the product.</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327287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696F6F"/>
                </a:solidFill>
                <a:effectLst/>
                <a:latin typeface="open sans" panose="020B0606030504020204" pitchFamily="34" charset="0"/>
              </a:rPr>
              <a:t>system (known popularly as the First-Come-First-Served-Basis). </a:t>
            </a:r>
          </a:p>
          <a:p>
            <a:r>
              <a:rPr lang="en-IN" b="0" i="0" dirty="0">
                <a:solidFill>
                  <a:srgbClr val="696F6F"/>
                </a:solidFill>
                <a:effectLst/>
                <a:latin typeface="open sans" panose="020B0606030504020204" pitchFamily="34" charset="0"/>
              </a:rPr>
              <a:t>To add more, this type of patent application is filed when an invention requires additional time for development. </a:t>
            </a:r>
          </a:p>
          <a:p>
            <a:r>
              <a:rPr lang="en-IN" b="0" i="0" dirty="0">
                <a:solidFill>
                  <a:srgbClr val="696F6F"/>
                </a:solidFill>
                <a:effectLst/>
                <a:latin typeface="open sans" panose="020B0606030504020204" pitchFamily="34" charset="0"/>
              </a:rPr>
              <a:t>If an application is supported by a provisional specification, the applicant is necessitated to file a complete specification within twelve months from the date of filing a provisional application. A failure in this part would render the application void.</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17</a:t>
            </a:fld>
            <a:endParaRPr lang="en-US" dirty="0"/>
          </a:p>
        </p:txBody>
      </p:sp>
    </p:spTree>
    <p:extLst>
      <p:ext uri="{BB962C8B-B14F-4D97-AF65-F5344CB8AC3E}">
        <p14:creationId xmlns:p14="http://schemas.microsoft.com/office/powerpoint/2010/main" val="386678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50800" dir="5400000" sx="99000" sy="99000" algn="ctr" rotWithShape="0">
              <a:schemeClr val="bg1"/>
            </a:outerShdw>
          </a:effectLst>
        </p:spPr>
        <p:txBody>
          <a:bodyPr/>
          <a:lstStyle>
            <a:lvl1pPr>
              <a:defRPr>
                <a:solidFill>
                  <a:schemeClr val="bg1">
                    <a:alpha val="99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C55A3C-5767-4844-A0A3-83778C2E5409}" type="datetime1">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bg1"/>
          </a:solidFill>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bg1"/>
          </a:solidFill>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bg1"/>
          </a:solidFill>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bg1"/>
          </a:solidFill>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bg1"/>
          </a:solidFill>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bg1"/>
          </a:solidFill>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LecturePatent_22/US2704802_microwave%20patent.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LecturePatent_22/USD896487_design%20patent.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LecturePatent_22/IN202041016724A_indiapatent.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uspto.gov/patents/search#heading-8" TargetMode="External"/><Relationship Id="rId3" Type="http://schemas.openxmlformats.org/officeDocument/2006/relationships/hyperlink" Target="https://www.uspto.gov/patents/search#toc-uspto-patent-full-text-and-image-database-patft-" TargetMode="External"/><Relationship Id="rId7" Type="http://schemas.openxmlformats.org/officeDocument/2006/relationships/hyperlink" Target="https://www.uspto.gov/patents/search#heading-7" TargetMode="External"/><Relationship Id="rId12" Type="http://schemas.openxmlformats.org/officeDocument/2006/relationships/hyperlink" Target="https://www.uspto.gov/patents/search#heading-12" TargetMode="External"/><Relationship Id="rId2" Type="http://schemas.openxmlformats.org/officeDocument/2006/relationships/hyperlink" Target="https://www.uspto.gov/patents/search#heading-2" TargetMode="External"/><Relationship Id="rId1" Type="http://schemas.openxmlformats.org/officeDocument/2006/relationships/slideLayout" Target="../slideLayouts/slideLayout2.xml"/><Relationship Id="rId6" Type="http://schemas.openxmlformats.org/officeDocument/2006/relationships/hyperlink" Target="https://www.uspto.gov/patents/search#heading-6" TargetMode="External"/><Relationship Id="rId11" Type="http://schemas.openxmlformats.org/officeDocument/2006/relationships/hyperlink" Target="https://www.uspto.gov/patents/search#heading-11" TargetMode="External"/><Relationship Id="rId5" Type="http://schemas.openxmlformats.org/officeDocument/2006/relationships/hyperlink" Target="https://www.uspto.gov/patents/search#heading-5" TargetMode="External"/><Relationship Id="rId10" Type="http://schemas.openxmlformats.org/officeDocument/2006/relationships/hyperlink" Target="https://www.uspto.gov/patents/search#heading-10" TargetMode="External"/><Relationship Id="rId4" Type="http://schemas.openxmlformats.org/officeDocument/2006/relationships/hyperlink" Target="https://www.uspto.gov/patents/search#heading-4" TargetMode="External"/><Relationship Id="rId9" Type="http://schemas.openxmlformats.org/officeDocument/2006/relationships/hyperlink" Target="https://www.uspto.gov/patents/search#heading-9"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ilsongunn.com/history/history_patent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lawtimesjournal.in/concept-and-historical-view-of-the-pat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solidFill>
                  <a:schemeClr val="tx1">
                    <a:lumMod val="85000"/>
                  </a:schemeClr>
                </a:solidFill>
              </a:rPr>
              <a:t>IPR:</a:t>
            </a:r>
            <a:br>
              <a:rPr lang="en-US" sz="4000" dirty="0">
                <a:solidFill>
                  <a:schemeClr val="tx1">
                    <a:lumMod val="85000"/>
                  </a:schemeClr>
                </a:solidFill>
              </a:rPr>
            </a:br>
            <a:r>
              <a:rPr lang="en-US" sz="3600" dirty="0">
                <a:solidFill>
                  <a:schemeClr val="tx1">
                    <a:lumMod val="85000"/>
                  </a:schemeClr>
                </a:solidFill>
              </a:rPr>
              <a:t>Patents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chemeClr val="tx1"/>
                </a:solidFill>
              </a:rPr>
              <a:t>Dr. (Ms.) Sonali Correa</a:t>
            </a:r>
          </a:p>
          <a:p>
            <a:pPr algn="l"/>
            <a:r>
              <a:rPr lang="en-US" dirty="0">
                <a:solidFill>
                  <a:schemeClr val="tx1"/>
                </a:solidFill>
              </a:rPr>
              <a:t>MSc, Ph.D.</a:t>
            </a:r>
            <a:endParaRPr lang="en-US" sz="2300" dirty="0">
              <a:solidFill>
                <a:schemeClr val="tx1"/>
              </a:solidFill>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1792-B42A-363D-CDBF-3D0D38190B91}"/>
              </a:ext>
            </a:extLst>
          </p:cNvPr>
          <p:cNvSpPr>
            <a:spLocks noGrp="1"/>
          </p:cNvSpPr>
          <p:nvPr>
            <p:ph type="title"/>
          </p:nvPr>
        </p:nvSpPr>
        <p:spPr/>
        <p:txBody>
          <a:bodyPr/>
          <a:lstStyle/>
          <a:p>
            <a:r>
              <a:rPr lang="en-US" dirty="0"/>
              <a:t>History of Patents (India) </a:t>
            </a:r>
          </a:p>
        </p:txBody>
      </p:sp>
      <p:cxnSp>
        <p:nvCxnSpPr>
          <p:cNvPr id="4" name="Straight Connector 3">
            <a:extLst>
              <a:ext uri="{FF2B5EF4-FFF2-40B4-BE49-F238E27FC236}">
                <a16:creationId xmlns:a16="http://schemas.microsoft.com/office/drawing/2014/main" id="{3BADF148-7A3C-8958-F9F8-99302AC435F9}"/>
              </a:ext>
            </a:extLst>
          </p:cNvPr>
          <p:cNvCxnSpPr>
            <a:cxnSpLocks/>
          </p:cNvCxnSpPr>
          <p:nvPr/>
        </p:nvCxnSpPr>
        <p:spPr>
          <a:xfrm>
            <a:off x="138758" y="3499546"/>
            <a:ext cx="11881792"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a16="http://schemas.microsoft.com/office/drawing/2014/main" id="{5F5C9326-7350-B54F-5899-F70760FE25A9}"/>
              </a:ext>
            </a:extLst>
          </p:cNvPr>
          <p:cNvSpPr/>
          <p:nvPr/>
        </p:nvSpPr>
        <p:spPr>
          <a:xfrm>
            <a:off x="480079" y="3237930"/>
            <a:ext cx="952500" cy="57149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1856</a:t>
            </a:r>
          </a:p>
        </p:txBody>
      </p:sp>
      <p:sp>
        <p:nvSpPr>
          <p:cNvPr id="6" name="TextBox 5">
            <a:extLst>
              <a:ext uri="{FF2B5EF4-FFF2-40B4-BE49-F238E27FC236}">
                <a16:creationId xmlns:a16="http://schemas.microsoft.com/office/drawing/2014/main" id="{D0F2AA50-CFC1-E1C1-D3D5-1D9C300DD075}"/>
              </a:ext>
            </a:extLst>
          </p:cNvPr>
          <p:cNvSpPr txBox="1"/>
          <p:nvPr/>
        </p:nvSpPr>
        <p:spPr>
          <a:xfrm>
            <a:off x="56176" y="1238250"/>
            <a:ext cx="2114550" cy="138499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r>
              <a:rPr lang="en-IN" sz="1200" b="0" i="0" dirty="0">
                <a:solidFill>
                  <a:srgbClr val="636466"/>
                </a:solidFill>
                <a:effectLst/>
                <a:latin typeface="opensans"/>
              </a:rPr>
              <a:t>The Act VI of 1856 on protection of inventions based on the British Patent Law of 1852. Certain exclusive privileges granted to inventors of new manufacturers for a period of 14 years.</a:t>
            </a:r>
          </a:p>
        </p:txBody>
      </p:sp>
      <p:cxnSp>
        <p:nvCxnSpPr>
          <p:cNvPr id="7" name="Straight Connector 6">
            <a:extLst>
              <a:ext uri="{FF2B5EF4-FFF2-40B4-BE49-F238E27FC236}">
                <a16:creationId xmlns:a16="http://schemas.microsoft.com/office/drawing/2014/main" id="{AD2AB77B-033A-6AFE-2555-AE9650D6B89E}"/>
              </a:ext>
            </a:extLst>
          </p:cNvPr>
          <p:cNvCxnSpPr/>
          <p:nvPr/>
        </p:nvCxnSpPr>
        <p:spPr>
          <a:xfrm flipV="1">
            <a:off x="956329" y="2642311"/>
            <a:ext cx="0" cy="5714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F54DADB-D54B-B960-4CFF-E58365A54CAC}"/>
              </a:ext>
            </a:extLst>
          </p:cNvPr>
          <p:cNvSpPr/>
          <p:nvPr/>
        </p:nvSpPr>
        <p:spPr>
          <a:xfrm>
            <a:off x="1717743" y="3213799"/>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FFFFFF"/>
                </a:solidFill>
                <a:effectLst/>
                <a:latin typeface="opensans"/>
              </a:rPr>
              <a:t>1859</a:t>
            </a:r>
            <a:endParaRPr lang="en-US" dirty="0"/>
          </a:p>
        </p:txBody>
      </p:sp>
      <p:cxnSp>
        <p:nvCxnSpPr>
          <p:cNvPr id="9" name="Straight Connector 8">
            <a:extLst>
              <a:ext uri="{FF2B5EF4-FFF2-40B4-BE49-F238E27FC236}">
                <a16:creationId xmlns:a16="http://schemas.microsoft.com/office/drawing/2014/main" id="{897D0927-1611-D27E-CECA-D83EB13CAAA3}"/>
              </a:ext>
            </a:extLst>
          </p:cNvPr>
          <p:cNvCxnSpPr/>
          <p:nvPr/>
        </p:nvCxnSpPr>
        <p:spPr>
          <a:xfrm flipV="1">
            <a:off x="2174339" y="3826985"/>
            <a:ext cx="0" cy="5714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C29D3A2-5FF9-54A8-4ABE-26B0260C5973}"/>
              </a:ext>
            </a:extLst>
          </p:cNvPr>
          <p:cNvSpPr txBox="1"/>
          <p:nvPr/>
        </p:nvSpPr>
        <p:spPr>
          <a:xfrm>
            <a:off x="346749" y="4355320"/>
            <a:ext cx="3000376" cy="120032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r>
              <a:rPr lang="en-IN" sz="1200" b="0" i="0" dirty="0">
                <a:solidFill>
                  <a:srgbClr val="636466"/>
                </a:solidFill>
                <a:effectLst/>
                <a:latin typeface="opensans"/>
              </a:rPr>
              <a:t>The Act modified as act XV Patent monopolies called exclusive privileges (making. Selling and using inventions in </a:t>
            </a:r>
            <a:r>
              <a:rPr lang="en-IN" sz="1200" b="0" i="0" dirty="0" err="1">
                <a:solidFill>
                  <a:srgbClr val="636466"/>
                </a:solidFill>
                <a:effectLst/>
                <a:latin typeface="opensans"/>
              </a:rPr>
              <a:t>india</a:t>
            </a:r>
            <a:r>
              <a:rPr lang="en-IN" sz="1200" b="0" i="0" dirty="0">
                <a:solidFill>
                  <a:srgbClr val="636466"/>
                </a:solidFill>
                <a:effectLst/>
                <a:latin typeface="opensans"/>
              </a:rPr>
              <a:t> and authorizing others to do so for 14 years from date of filing specification).</a:t>
            </a:r>
          </a:p>
          <a:p>
            <a:pPr algn="ctr" fontAlgn="base"/>
            <a:r>
              <a:rPr lang="en-IN" sz="1200" b="1" i="0" dirty="0">
                <a:solidFill>
                  <a:srgbClr val="FFFFFF"/>
                </a:solidFill>
                <a:effectLst/>
                <a:latin typeface="opensans"/>
              </a:rPr>
              <a:t>1872</a:t>
            </a:r>
            <a:endParaRPr lang="en-IN" sz="1200" b="0" i="0" dirty="0">
              <a:solidFill>
                <a:srgbClr val="393939"/>
              </a:solidFill>
              <a:effectLst/>
              <a:latin typeface="opensans"/>
            </a:endParaRPr>
          </a:p>
        </p:txBody>
      </p:sp>
      <p:sp>
        <p:nvSpPr>
          <p:cNvPr id="11" name="Rectangle 10">
            <a:extLst>
              <a:ext uri="{FF2B5EF4-FFF2-40B4-BE49-F238E27FC236}">
                <a16:creationId xmlns:a16="http://schemas.microsoft.com/office/drawing/2014/main" id="{1CD07966-787E-CADE-BADB-A2F2513A752F}"/>
              </a:ext>
            </a:extLst>
          </p:cNvPr>
          <p:cNvSpPr/>
          <p:nvPr/>
        </p:nvSpPr>
        <p:spPr>
          <a:xfrm>
            <a:off x="2992924" y="3237930"/>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FFFFFF"/>
                </a:solidFill>
                <a:effectLst/>
                <a:latin typeface="opensans"/>
              </a:rPr>
              <a:t>1872</a:t>
            </a:r>
            <a:endParaRPr lang="en-US" dirty="0"/>
          </a:p>
        </p:txBody>
      </p:sp>
      <p:cxnSp>
        <p:nvCxnSpPr>
          <p:cNvPr id="14" name="Straight Connector 13">
            <a:extLst>
              <a:ext uri="{FF2B5EF4-FFF2-40B4-BE49-F238E27FC236}">
                <a16:creationId xmlns:a16="http://schemas.microsoft.com/office/drawing/2014/main" id="{8F45B3D6-C8A6-2DB4-A487-A25121D920C6}"/>
              </a:ext>
            </a:extLst>
          </p:cNvPr>
          <p:cNvCxnSpPr>
            <a:cxnSpLocks/>
            <a:stCxn id="11" idx="0"/>
            <a:endCxn id="15" idx="2"/>
          </p:cNvCxnSpPr>
          <p:nvPr/>
        </p:nvCxnSpPr>
        <p:spPr>
          <a:xfrm flipV="1">
            <a:off x="3469174" y="2805065"/>
            <a:ext cx="0" cy="432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A63A9C-1B02-7954-3F40-AF91D5232C80}"/>
              </a:ext>
            </a:extLst>
          </p:cNvPr>
          <p:cNvSpPr txBox="1"/>
          <p:nvPr/>
        </p:nvSpPr>
        <p:spPr>
          <a:xfrm>
            <a:off x="2411899" y="2343400"/>
            <a:ext cx="2114550" cy="46166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r>
              <a:rPr lang="en-IN" sz="1200" b="0" i="0" dirty="0">
                <a:solidFill>
                  <a:srgbClr val="636466"/>
                </a:solidFill>
                <a:effectLst/>
                <a:latin typeface="opensans"/>
              </a:rPr>
              <a:t>The Patterns &amp; Designs Protection Act.</a:t>
            </a:r>
          </a:p>
        </p:txBody>
      </p:sp>
      <p:sp>
        <p:nvSpPr>
          <p:cNvPr id="16" name="Rectangle 15">
            <a:extLst>
              <a:ext uri="{FF2B5EF4-FFF2-40B4-BE49-F238E27FC236}">
                <a16:creationId xmlns:a16="http://schemas.microsoft.com/office/drawing/2014/main" id="{8C3D2441-E4AA-18CD-541A-5B5CB9010D93}"/>
              </a:ext>
            </a:extLst>
          </p:cNvPr>
          <p:cNvSpPr/>
          <p:nvPr/>
        </p:nvSpPr>
        <p:spPr>
          <a:xfrm>
            <a:off x="4258253" y="3240771"/>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FFFFFF"/>
                </a:solidFill>
                <a:effectLst/>
                <a:latin typeface="opensans"/>
              </a:rPr>
              <a:t>1883-1888</a:t>
            </a:r>
            <a:endParaRPr lang="en-US" dirty="0"/>
          </a:p>
        </p:txBody>
      </p:sp>
      <p:cxnSp>
        <p:nvCxnSpPr>
          <p:cNvPr id="17" name="Straight Connector 16">
            <a:extLst>
              <a:ext uri="{FF2B5EF4-FFF2-40B4-BE49-F238E27FC236}">
                <a16:creationId xmlns:a16="http://schemas.microsoft.com/office/drawing/2014/main" id="{301FD3B3-C26C-1471-B832-E20615DC1EE5}"/>
              </a:ext>
            </a:extLst>
          </p:cNvPr>
          <p:cNvCxnSpPr>
            <a:cxnSpLocks/>
            <a:stCxn id="18" idx="0"/>
            <a:endCxn id="16" idx="2"/>
          </p:cNvCxnSpPr>
          <p:nvPr/>
        </p:nvCxnSpPr>
        <p:spPr>
          <a:xfrm flipV="1">
            <a:off x="4733436" y="3844435"/>
            <a:ext cx="1067" cy="2968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BDB4F50-C859-6950-AA06-D2892539F502}"/>
              </a:ext>
            </a:extLst>
          </p:cNvPr>
          <p:cNvSpPr txBox="1"/>
          <p:nvPr/>
        </p:nvSpPr>
        <p:spPr>
          <a:xfrm>
            <a:off x="3676161" y="4141303"/>
            <a:ext cx="2114550" cy="64633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r>
              <a:rPr lang="en-IN" sz="1200" b="0" i="0" dirty="0">
                <a:solidFill>
                  <a:srgbClr val="636466"/>
                </a:solidFill>
                <a:effectLst/>
                <a:latin typeface="opensans"/>
              </a:rPr>
              <a:t>The Protection of Inventions Act. &amp; Consolidated as the Inventions &amp; Designs Act.</a:t>
            </a:r>
          </a:p>
        </p:txBody>
      </p:sp>
      <p:sp>
        <p:nvSpPr>
          <p:cNvPr id="19" name="Rectangle 18">
            <a:extLst>
              <a:ext uri="{FF2B5EF4-FFF2-40B4-BE49-F238E27FC236}">
                <a16:creationId xmlns:a16="http://schemas.microsoft.com/office/drawing/2014/main" id="{64E700A3-3DFA-4E8C-4B21-B211D74B8558}"/>
              </a:ext>
            </a:extLst>
          </p:cNvPr>
          <p:cNvSpPr/>
          <p:nvPr/>
        </p:nvSpPr>
        <p:spPr>
          <a:xfrm>
            <a:off x="5490764" y="3237930"/>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FFFFFF"/>
                </a:solidFill>
                <a:effectLst/>
                <a:latin typeface="opensans"/>
              </a:rPr>
              <a:t>1911</a:t>
            </a:r>
            <a:endParaRPr lang="en-US" dirty="0"/>
          </a:p>
        </p:txBody>
      </p:sp>
      <p:sp>
        <p:nvSpPr>
          <p:cNvPr id="20" name="TextBox 19">
            <a:extLst>
              <a:ext uri="{FF2B5EF4-FFF2-40B4-BE49-F238E27FC236}">
                <a16:creationId xmlns:a16="http://schemas.microsoft.com/office/drawing/2014/main" id="{68A3561B-9D14-2E2D-8BA8-D18C6FCCEF11}"/>
              </a:ext>
            </a:extLst>
          </p:cNvPr>
          <p:cNvSpPr txBox="1"/>
          <p:nvPr/>
        </p:nvSpPr>
        <p:spPr>
          <a:xfrm>
            <a:off x="4909739" y="2384269"/>
            <a:ext cx="2114550" cy="46166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r>
              <a:rPr lang="en-IN" sz="1200" b="0" i="0" dirty="0">
                <a:solidFill>
                  <a:srgbClr val="636466"/>
                </a:solidFill>
                <a:effectLst/>
                <a:latin typeface="opensans"/>
              </a:rPr>
              <a:t>The Indian Patents &amp; Designs Act.</a:t>
            </a:r>
          </a:p>
        </p:txBody>
      </p:sp>
      <p:cxnSp>
        <p:nvCxnSpPr>
          <p:cNvPr id="21" name="Straight Connector 20">
            <a:extLst>
              <a:ext uri="{FF2B5EF4-FFF2-40B4-BE49-F238E27FC236}">
                <a16:creationId xmlns:a16="http://schemas.microsoft.com/office/drawing/2014/main" id="{9CC4025C-BFD7-4A0C-1FA9-5E1D59C1DAD4}"/>
              </a:ext>
            </a:extLst>
          </p:cNvPr>
          <p:cNvCxnSpPr>
            <a:cxnSpLocks/>
            <a:stCxn id="19" idx="0"/>
            <a:endCxn id="20" idx="2"/>
          </p:cNvCxnSpPr>
          <p:nvPr/>
        </p:nvCxnSpPr>
        <p:spPr>
          <a:xfrm flipV="1">
            <a:off x="5967014" y="2845934"/>
            <a:ext cx="0" cy="3919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13B74C7-F0C8-B075-2493-6244733F4B03}"/>
              </a:ext>
            </a:extLst>
          </p:cNvPr>
          <p:cNvSpPr/>
          <p:nvPr/>
        </p:nvSpPr>
        <p:spPr>
          <a:xfrm>
            <a:off x="6820936" y="3249848"/>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FFFFFF"/>
                </a:solidFill>
                <a:effectLst/>
                <a:latin typeface="opensans"/>
              </a:rPr>
              <a:t>1970</a:t>
            </a:r>
            <a:endParaRPr lang="en-US" dirty="0"/>
          </a:p>
        </p:txBody>
      </p:sp>
      <p:cxnSp>
        <p:nvCxnSpPr>
          <p:cNvPr id="23" name="Straight Connector 22">
            <a:extLst>
              <a:ext uri="{FF2B5EF4-FFF2-40B4-BE49-F238E27FC236}">
                <a16:creationId xmlns:a16="http://schemas.microsoft.com/office/drawing/2014/main" id="{129518EB-CAEE-8947-7950-29EBCFCA108A}"/>
              </a:ext>
            </a:extLst>
          </p:cNvPr>
          <p:cNvCxnSpPr>
            <a:cxnSpLocks/>
          </p:cNvCxnSpPr>
          <p:nvPr/>
        </p:nvCxnSpPr>
        <p:spPr>
          <a:xfrm flipV="1">
            <a:off x="7242131" y="3856598"/>
            <a:ext cx="0" cy="5378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4D06FE9-F9A5-0806-6671-420148808076}"/>
              </a:ext>
            </a:extLst>
          </p:cNvPr>
          <p:cNvSpPr txBox="1"/>
          <p:nvPr/>
        </p:nvSpPr>
        <p:spPr>
          <a:xfrm>
            <a:off x="6184857" y="4180437"/>
            <a:ext cx="2114549" cy="830997"/>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r>
              <a:rPr lang="en-IN" sz="1200" b="0" i="0" dirty="0">
                <a:solidFill>
                  <a:srgbClr val="393939"/>
                </a:solidFill>
                <a:effectLst/>
                <a:latin typeface="opensans"/>
              </a:rPr>
              <a:t>Patents Act, 1970 brought into force on 20 </a:t>
            </a:r>
            <a:r>
              <a:rPr lang="en-IN" sz="1200" b="0" i="0" dirty="0" err="1">
                <a:solidFill>
                  <a:srgbClr val="393939"/>
                </a:solidFill>
                <a:effectLst/>
                <a:latin typeface="opensans"/>
              </a:rPr>
              <a:t>th</a:t>
            </a:r>
            <a:r>
              <a:rPr lang="en-IN" sz="1200" b="0" i="0" dirty="0">
                <a:solidFill>
                  <a:srgbClr val="393939"/>
                </a:solidFill>
                <a:effectLst/>
                <a:latin typeface="opensans"/>
              </a:rPr>
              <a:t> April 1972 with publication of the Patent Rules, 1972.</a:t>
            </a:r>
            <a:endParaRPr lang="en-IN" sz="1200" b="0" i="0" dirty="0">
              <a:solidFill>
                <a:srgbClr val="636466"/>
              </a:solidFill>
              <a:effectLst/>
              <a:latin typeface="opensans"/>
            </a:endParaRPr>
          </a:p>
        </p:txBody>
      </p:sp>
      <p:sp>
        <p:nvSpPr>
          <p:cNvPr id="25" name="Rectangle 24">
            <a:extLst>
              <a:ext uri="{FF2B5EF4-FFF2-40B4-BE49-F238E27FC236}">
                <a16:creationId xmlns:a16="http://schemas.microsoft.com/office/drawing/2014/main" id="{E5E4C4A6-451F-1A56-225F-6F3C9F0ECDF5}"/>
              </a:ext>
            </a:extLst>
          </p:cNvPr>
          <p:cNvSpPr/>
          <p:nvPr/>
        </p:nvSpPr>
        <p:spPr>
          <a:xfrm>
            <a:off x="8133812" y="3249848"/>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FFFFFF"/>
                </a:solidFill>
                <a:effectLst/>
                <a:latin typeface="opensans"/>
              </a:rPr>
              <a:t>1999</a:t>
            </a:r>
            <a:endParaRPr lang="en-US" dirty="0"/>
          </a:p>
        </p:txBody>
      </p:sp>
      <p:cxnSp>
        <p:nvCxnSpPr>
          <p:cNvPr id="26" name="Straight Connector 25">
            <a:extLst>
              <a:ext uri="{FF2B5EF4-FFF2-40B4-BE49-F238E27FC236}">
                <a16:creationId xmlns:a16="http://schemas.microsoft.com/office/drawing/2014/main" id="{11D34F15-7DB7-4FEF-9F0D-C96DE56DFB60}"/>
              </a:ext>
            </a:extLst>
          </p:cNvPr>
          <p:cNvCxnSpPr>
            <a:cxnSpLocks/>
            <a:stCxn id="25" idx="0"/>
            <a:endCxn id="27" idx="2"/>
          </p:cNvCxnSpPr>
          <p:nvPr/>
        </p:nvCxnSpPr>
        <p:spPr>
          <a:xfrm flipV="1">
            <a:off x="8610062" y="2913301"/>
            <a:ext cx="0" cy="336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86BA37-D025-00A6-C190-0C6D8190C0F8}"/>
              </a:ext>
            </a:extLst>
          </p:cNvPr>
          <p:cNvSpPr txBox="1"/>
          <p:nvPr/>
        </p:nvSpPr>
        <p:spPr>
          <a:xfrm>
            <a:off x="7552787" y="2082304"/>
            <a:ext cx="2114549" cy="830997"/>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r>
              <a:rPr lang="en-IN" sz="1200" b="0" i="0" dirty="0">
                <a:solidFill>
                  <a:srgbClr val="636466"/>
                </a:solidFill>
                <a:effectLst/>
                <a:latin typeface="opensans"/>
              </a:rPr>
              <a:t>On march 26, 1999 Patents (Amendment) Act, (1999) came into force from 01-01-1995.</a:t>
            </a:r>
          </a:p>
        </p:txBody>
      </p:sp>
      <p:sp>
        <p:nvSpPr>
          <p:cNvPr id="28" name="TextBox 27">
            <a:extLst>
              <a:ext uri="{FF2B5EF4-FFF2-40B4-BE49-F238E27FC236}">
                <a16:creationId xmlns:a16="http://schemas.microsoft.com/office/drawing/2014/main" id="{4F674D80-C0EE-05B7-2C7F-B5BD12035525}"/>
              </a:ext>
            </a:extLst>
          </p:cNvPr>
          <p:cNvSpPr txBox="1"/>
          <p:nvPr/>
        </p:nvSpPr>
        <p:spPr>
          <a:xfrm>
            <a:off x="8648628" y="4493819"/>
            <a:ext cx="2469717" cy="46166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r>
              <a:rPr lang="en-IN" sz="1200" b="0" i="0" dirty="0">
                <a:solidFill>
                  <a:srgbClr val="636466"/>
                </a:solidFill>
                <a:effectLst/>
                <a:latin typeface="opensans"/>
              </a:rPr>
              <a:t>The Patents (Amendment) Act 2002 came into force from 20th may 2003</a:t>
            </a:r>
          </a:p>
        </p:txBody>
      </p:sp>
      <p:cxnSp>
        <p:nvCxnSpPr>
          <p:cNvPr id="29" name="Straight Connector 28">
            <a:extLst>
              <a:ext uri="{FF2B5EF4-FFF2-40B4-BE49-F238E27FC236}">
                <a16:creationId xmlns:a16="http://schemas.microsoft.com/office/drawing/2014/main" id="{85A7D51D-4E54-E449-42CA-8AE2040768F2}"/>
              </a:ext>
            </a:extLst>
          </p:cNvPr>
          <p:cNvCxnSpPr>
            <a:cxnSpLocks/>
            <a:endCxn id="49" idx="2"/>
          </p:cNvCxnSpPr>
          <p:nvPr/>
        </p:nvCxnSpPr>
        <p:spPr>
          <a:xfrm flipV="1">
            <a:off x="9876867" y="3882398"/>
            <a:ext cx="0" cy="6047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0EA3AE7-BD8E-4D47-F55B-2F0D4E96C9F2}"/>
              </a:ext>
            </a:extLst>
          </p:cNvPr>
          <p:cNvSpPr/>
          <p:nvPr/>
        </p:nvSpPr>
        <p:spPr>
          <a:xfrm>
            <a:off x="9400617" y="3278734"/>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FFFFFF"/>
                </a:solidFill>
                <a:effectLst/>
                <a:latin typeface="opensans"/>
              </a:rPr>
              <a:t>2002</a:t>
            </a:r>
            <a:endParaRPr lang="en-US" dirty="0"/>
          </a:p>
        </p:txBody>
      </p:sp>
      <p:sp>
        <p:nvSpPr>
          <p:cNvPr id="53" name="Rectangle 52">
            <a:extLst>
              <a:ext uri="{FF2B5EF4-FFF2-40B4-BE49-F238E27FC236}">
                <a16:creationId xmlns:a16="http://schemas.microsoft.com/office/drawing/2014/main" id="{EA65E0A4-F297-22B1-0FAB-6B794B0FC5DD}"/>
              </a:ext>
            </a:extLst>
          </p:cNvPr>
          <p:cNvSpPr/>
          <p:nvPr/>
        </p:nvSpPr>
        <p:spPr>
          <a:xfrm>
            <a:off x="10633128" y="3249848"/>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FFFFFF"/>
                </a:solidFill>
                <a:effectLst/>
                <a:latin typeface="opensans"/>
              </a:rPr>
              <a:t>2005</a:t>
            </a:r>
            <a:endParaRPr lang="en-US" dirty="0"/>
          </a:p>
        </p:txBody>
      </p:sp>
      <p:sp>
        <p:nvSpPr>
          <p:cNvPr id="57" name="TextBox 56">
            <a:extLst>
              <a:ext uri="{FF2B5EF4-FFF2-40B4-BE49-F238E27FC236}">
                <a16:creationId xmlns:a16="http://schemas.microsoft.com/office/drawing/2014/main" id="{A3498A4A-4860-277A-87E0-4AF2B0ACF7C9}"/>
              </a:ext>
            </a:extLst>
          </p:cNvPr>
          <p:cNvSpPr txBox="1"/>
          <p:nvPr/>
        </p:nvSpPr>
        <p:spPr>
          <a:xfrm>
            <a:off x="9908510" y="2168079"/>
            <a:ext cx="1960650" cy="64633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r>
              <a:rPr lang="en-IN" sz="1200" b="0" i="0" dirty="0">
                <a:solidFill>
                  <a:srgbClr val="636466"/>
                </a:solidFill>
                <a:effectLst/>
                <a:latin typeface="opensans"/>
              </a:rPr>
              <a:t>The Patents (Amendment) Act 2005 effective from 1</a:t>
            </a:r>
            <a:r>
              <a:rPr lang="en-IN" sz="1200" b="0" i="0" baseline="30000" dirty="0">
                <a:solidFill>
                  <a:srgbClr val="636466"/>
                </a:solidFill>
                <a:effectLst/>
                <a:latin typeface="opensans"/>
              </a:rPr>
              <a:t>st</a:t>
            </a:r>
            <a:r>
              <a:rPr lang="en-IN" sz="1200" b="0" i="0" dirty="0">
                <a:solidFill>
                  <a:srgbClr val="636466"/>
                </a:solidFill>
                <a:effectLst/>
                <a:latin typeface="opensans"/>
              </a:rPr>
              <a:t> </a:t>
            </a:r>
            <a:r>
              <a:rPr lang="en-IN" sz="1200" b="0" i="0" dirty="0" err="1">
                <a:solidFill>
                  <a:srgbClr val="636466"/>
                </a:solidFill>
                <a:effectLst/>
                <a:latin typeface="opensans"/>
              </a:rPr>
              <a:t>january</a:t>
            </a:r>
            <a:r>
              <a:rPr lang="en-IN" sz="1200" b="0" i="0" dirty="0">
                <a:solidFill>
                  <a:srgbClr val="636466"/>
                </a:solidFill>
                <a:effectLst/>
                <a:latin typeface="opensans"/>
              </a:rPr>
              <a:t> 2005</a:t>
            </a:r>
          </a:p>
        </p:txBody>
      </p:sp>
      <p:cxnSp>
        <p:nvCxnSpPr>
          <p:cNvPr id="58" name="Straight Connector 57">
            <a:extLst>
              <a:ext uri="{FF2B5EF4-FFF2-40B4-BE49-F238E27FC236}">
                <a16:creationId xmlns:a16="http://schemas.microsoft.com/office/drawing/2014/main" id="{4FB17E09-E9AE-2CD1-3D4F-DBEFD85102DD}"/>
              </a:ext>
            </a:extLst>
          </p:cNvPr>
          <p:cNvCxnSpPr>
            <a:cxnSpLocks/>
            <a:stCxn id="53" idx="0"/>
          </p:cNvCxnSpPr>
          <p:nvPr/>
        </p:nvCxnSpPr>
        <p:spPr>
          <a:xfrm flipV="1">
            <a:off x="11109378" y="2817625"/>
            <a:ext cx="0" cy="4322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0E173E8-DF40-B89E-64AC-6157000DEB84}"/>
              </a:ext>
            </a:extLst>
          </p:cNvPr>
          <p:cNvSpPr txBox="1"/>
          <p:nvPr/>
        </p:nvSpPr>
        <p:spPr>
          <a:xfrm>
            <a:off x="303077" y="6411422"/>
            <a:ext cx="11575197" cy="246221"/>
          </a:xfrm>
          <a:prstGeom prst="rect">
            <a:avLst/>
          </a:prstGeom>
          <a:noFill/>
        </p:spPr>
        <p:txBody>
          <a:bodyPr wrap="square">
            <a:spAutoFit/>
          </a:bodyPr>
          <a:lstStyle/>
          <a:p>
            <a:r>
              <a:rPr lang="en-US" sz="1000" dirty="0">
                <a:solidFill>
                  <a:schemeClr val="bg1"/>
                </a:solidFill>
              </a:rPr>
              <a:t>Reference: https://ipindia.gov.in/history-of-indian-patent-system.htm</a:t>
            </a:r>
          </a:p>
        </p:txBody>
      </p:sp>
    </p:spTree>
    <p:extLst>
      <p:ext uri="{BB962C8B-B14F-4D97-AF65-F5344CB8AC3E}">
        <p14:creationId xmlns:p14="http://schemas.microsoft.com/office/powerpoint/2010/main" val="3960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F89D-B092-A493-6D25-DB1801595DC8}"/>
              </a:ext>
            </a:extLst>
          </p:cNvPr>
          <p:cNvSpPr>
            <a:spLocks noGrp="1"/>
          </p:cNvSpPr>
          <p:nvPr>
            <p:ph type="title"/>
          </p:nvPr>
        </p:nvSpPr>
        <p:spPr/>
        <p:txBody>
          <a:bodyPr/>
          <a:lstStyle/>
          <a:p>
            <a:r>
              <a:rPr lang="en-US" dirty="0"/>
              <a:t>Patentability</a:t>
            </a:r>
          </a:p>
        </p:txBody>
      </p:sp>
      <p:sp>
        <p:nvSpPr>
          <p:cNvPr id="3" name="Content Placeholder 2">
            <a:extLst>
              <a:ext uri="{FF2B5EF4-FFF2-40B4-BE49-F238E27FC236}">
                <a16:creationId xmlns:a16="http://schemas.microsoft.com/office/drawing/2014/main" id="{821CE2BB-155D-B56B-D944-F21523923CA4}"/>
              </a:ext>
            </a:extLst>
          </p:cNvPr>
          <p:cNvSpPr>
            <a:spLocks noGrp="1"/>
          </p:cNvSpPr>
          <p:nvPr>
            <p:ph idx="1"/>
          </p:nvPr>
        </p:nvSpPr>
        <p:spPr>
          <a:xfrm>
            <a:off x="913795" y="2076450"/>
            <a:ext cx="10353762" cy="4381500"/>
          </a:xfrm>
        </p:spPr>
        <p:txBody>
          <a:bodyPr>
            <a:normAutofit fontScale="92500" lnSpcReduction="10000"/>
          </a:bodyPr>
          <a:lstStyle/>
          <a:p>
            <a:r>
              <a:rPr lang="en-US" dirty="0">
                <a:latin typeface="Cambria" panose="02040503050406030204" pitchFamily="18" charset="0"/>
                <a:ea typeface="Cambria" panose="02040503050406030204" pitchFamily="18" charset="0"/>
              </a:rPr>
              <a:t>What can be patented?</a:t>
            </a:r>
          </a:p>
          <a:p>
            <a:pPr lvl="1"/>
            <a:r>
              <a:rPr lang="en-IN" b="0" i="0" dirty="0">
                <a:solidFill>
                  <a:srgbClr val="202124"/>
                </a:solidFill>
                <a:effectLst/>
                <a:latin typeface="Cambria" panose="02040503050406030204" pitchFamily="18" charset="0"/>
                <a:ea typeface="Cambria" panose="02040503050406030204" pitchFamily="18" charset="0"/>
              </a:rPr>
              <a:t>Nearly anything can be patented from </a:t>
            </a:r>
            <a:r>
              <a:rPr lang="en-IN" b="1" i="0" dirty="0">
                <a:solidFill>
                  <a:srgbClr val="202124"/>
                </a:solidFill>
                <a:effectLst/>
                <a:latin typeface="Cambria" panose="02040503050406030204" pitchFamily="18" charset="0"/>
                <a:ea typeface="Cambria" panose="02040503050406030204" pitchFamily="18" charset="0"/>
              </a:rPr>
              <a:t>Machines, medicines, computer programs, articles made by machines, compositions, chemicals, biogenetic materials, and processes</a:t>
            </a:r>
          </a:p>
          <a:p>
            <a:pPr lvl="1"/>
            <a:r>
              <a:rPr lang="en-IN" b="1" dirty="0">
                <a:solidFill>
                  <a:srgbClr val="202124"/>
                </a:solidFill>
                <a:latin typeface="Cambria" panose="02040503050406030204" pitchFamily="18" charset="0"/>
                <a:ea typeface="Cambria" panose="02040503050406030204" pitchFamily="18" charset="0"/>
              </a:rPr>
              <a:t>Process Patents: </a:t>
            </a:r>
            <a:r>
              <a:rPr lang="en-IN" b="0" i="0" dirty="0">
                <a:solidFill>
                  <a:srgbClr val="222222"/>
                </a:solidFill>
                <a:effectLst/>
                <a:latin typeface="Georgia" panose="02040502050405020303" pitchFamily="18" charset="0"/>
              </a:rPr>
              <a:t>process patent, the patent is granted for a particular manufacturing process, and not for the product itself. </a:t>
            </a:r>
          </a:p>
          <a:p>
            <a:pPr lvl="1"/>
            <a:r>
              <a:rPr lang="en-IN" b="1" dirty="0">
                <a:solidFill>
                  <a:srgbClr val="222222"/>
                </a:solidFill>
                <a:latin typeface="Georgia" panose="02040502050405020303" pitchFamily="18" charset="0"/>
                <a:ea typeface="Cambria" panose="02040503050406030204" pitchFamily="18" charset="0"/>
              </a:rPr>
              <a:t>Product Patent:</a:t>
            </a:r>
            <a:r>
              <a:rPr lang="en-IN" b="0" i="0" dirty="0">
                <a:solidFill>
                  <a:srgbClr val="222222"/>
                </a:solidFill>
                <a:effectLst/>
                <a:latin typeface="Georgia" panose="02040502050405020303" pitchFamily="18" charset="0"/>
              </a:rPr>
              <a:t> it is an exclusive right given to the original inventor of a product. This means that </a:t>
            </a:r>
            <a:r>
              <a:rPr lang="en-IN" b="1" i="0" dirty="0">
                <a:solidFill>
                  <a:srgbClr val="222222"/>
                </a:solidFill>
                <a:effectLst/>
                <a:latin typeface="Georgia" panose="02040502050405020303" pitchFamily="18" charset="0"/>
              </a:rPr>
              <a:t>no other manufacturer </a:t>
            </a:r>
            <a:r>
              <a:rPr lang="en-IN" b="0" i="0" dirty="0">
                <a:solidFill>
                  <a:srgbClr val="222222"/>
                </a:solidFill>
                <a:effectLst/>
                <a:latin typeface="Georgia" panose="02040502050405020303" pitchFamily="18" charset="0"/>
              </a:rPr>
              <a:t>can provide the same product through the same or any other process.</a:t>
            </a:r>
          </a:p>
          <a:p>
            <a:pPr lvl="1"/>
            <a:r>
              <a:rPr lang="en-IN" dirty="0">
                <a:solidFill>
                  <a:srgbClr val="222222"/>
                </a:solidFill>
                <a:latin typeface="Georgia" panose="02040502050405020303" pitchFamily="18" charset="0"/>
              </a:rPr>
              <a:t>Trade-Related Aspects of Intellectual Property Rights (</a:t>
            </a:r>
            <a:r>
              <a:rPr lang="en-IN" b="0" i="0" dirty="0">
                <a:solidFill>
                  <a:srgbClr val="222222"/>
                </a:solidFill>
                <a:effectLst/>
                <a:latin typeface="Georgia" panose="02040502050405020303" pitchFamily="18" charset="0"/>
              </a:rPr>
              <a:t>TRIPs ) follow the product patent regime.	</a:t>
            </a:r>
          </a:p>
          <a:p>
            <a:pPr lvl="1"/>
            <a:r>
              <a:rPr lang="en-IN" b="0" i="0" dirty="0">
                <a:solidFill>
                  <a:srgbClr val="222222"/>
                </a:solidFill>
                <a:effectLst/>
                <a:latin typeface="Georgia" panose="02040502050405020303" pitchFamily="18" charset="0"/>
              </a:rPr>
              <a:t>India’s 1970 Patent Act allowed only process patent before it was amended in 2005 to comply with WTO’s TRIPs provisions</a:t>
            </a:r>
            <a:endParaRPr lang="en-IN" b="1" dirty="0">
              <a:solidFill>
                <a:srgbClr val="202124"/>
              </a:solidFill>
              <a:effectLst/>
              <a:latin typeface="Cambria" panose="02040503050406030204" pitchFamily="18" charset="0"/>
              <a:ea typeface="Cambria" panose="02040503050406030204" pitchFamily="18" charset="0"/>
            </a:endParaRPr>
          </a:p>
          <a:p>
            <a:pPr lvl="1"/>
            <a:endParaRPr lang="en-IN" b="0" i="0" dirty="0">
              <a:solidFill>
                <a:srgbClr val="202124"/>
              </a:solidFill>
              <a:effectLst/>
              <a:latin typeface="Cambria" panose="02040503050406030204" pitchFamily="18" charset="0"/>
              <a:ea typeface="Cambria" panose="02040503050406030204" pitchFamily="18" charset="0"/>
            </a:endParaRPr>
          </a:p>
          <a:p>
            <a:pPr lvl="1"/>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843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B33C-D65E-114E-8944-42286A9A8302}"/>
              </a:ext>
            </a:extLst>
          </p:cNvPr>
          <p:cNvSpPr>
            <a:spLocks noGrp="1"/>
          </p:cNvSpPr>
          <p:nvPr>
            <p:ph type="title"/>
          </p:nvPr>
        </p:nvSpPr>
        <p:spPr/>
        <p:txBody>
          <a:bodyPr>
            <a:normAutofit/>
          </a:bodyPr>
          <a:lstStyle/>
          <a:p>
            <a:r>
              <a:rPr lang="en-US" dirty="0"/>
              <a:t>Utility Patent</a:t>
            </a:r>
          </a:p>
        </p:txBody>
      </p:sp>
      <p:sp>
        <p:nvSpPr>
          <p:cNvPr id="3" name="Content Placeholder 2">
            <a:extLst>
              <a:ext uri="{FF2B5EF4-FFF2-40B4-BE49-F238E27FC236}">
                <a16:creationId xmlns:a16="http://schemas.microsoft.com/office/drawing/2014/main" id="{43C3DB07-FA95-1D4B-CE54-6F7BCC202CE6}"/>
              </a:ext>
            </a:extLst>
          </p:cNvPr>
          <p:cNvSpPr>
            <a:spLocks noGrp="1"/>
          </p:cNvSpPr>
          <p:nvPr>
            <p:ph idx="1"/>
          </p:nvPr>
        </p:nvSpPr>
        <p:spPr>
          <a:xfrm>
            <a:off x="913795" y="1866900"/>
            <a:ext cx="10353762" cy="3714749"/>
          </a:xfrm>
        </p:spPr>
        <p:txBody>
          <a:bodyPr>
            <a:noAutofit/>
          </a:bodyPr>
          <a:lstStyle/>
          <a:p>
            <a:pPr marL="36900" indent="0">
              <a:buNone/>
            </a:pPr>
            <a:r>
              <a:rPr lang="en-IN" sz="1700" b="0" i="0" dirty="0">
                <a:effectLst/>
                <a:latin typeface="Cambria" panose="02040503050406030204" pitchFamily="18" charset="0"/>
                <a:ea typeface="Cambria" panose="02040503050406030204" pitchFamily="18" charset="0"/>
              </a:rPr>
              <a:t>The most common types of patent applications received by the Patent Offices across the world. Such a patent covers various processes, machines, compositions of matter, and manufactures which are novel and useful to humankind in general.</a:t>
            </a:r>
          </a:p>
          <a:p>
            <a:r>
              <a:rPr lang="en-IN" sz="1700" b="1" dirty="0">
                <a:latin typeface="Cambria" panose="02040503050406030204" pitchFamily="18" charset="0"/>
                <a:ea typeface="Cambria" panose="02040503050406030204" pitchFamily="18" charset="0"/>
              </a:rPr>
              <a:t>Processes:</a:t>
            </a:r>
            <a:r>
              <a:rPr lang="en-IN" sz="1700" dirty="0">
                <a:latin typeface="Cambria" panose="02040503050406030204" pitchFamily="18" charset="0"/>
                <a:ea typeface="Cambria" panose="02040503050406030204" pitchFamily="18" charset="0"/>
              </a:rPr>
              <a:t> Processes are defined as any method or act of doing something, typically involving technical or industrial processes.</a:t>
            </a:r>
          </a:p>
          <a:p>
            <a:pPr fontAlgn="base"/>
            <a:r>
              <a:rPr lang="en-IN" sz="1700" b="1" i="0" dirty="0">
                <a:effectLst/>
                <a:latin typeface="Cambria" panose="02040503050406030204" pitchFamily="18" charset="0"/>
                <a:ea typeface="Cambria" panose="02040503050406030204" pitchFamily="18" charset="0"/>
              </a:rPr>
              <a:t>Compositions of matter:</a:t>
            </a:r>
            <a:r>
              <a:rPr lang="en-IN" sz="1700" b="0" i="0" dirty="0">
                <a:effectLst/>
                <a:latin typeface="Cambria" panose="02040503050406030204" pitchFamily="18" charset="0"/>
                <a:ea typeface="Cambria" panose="02040503050406030204" pitchFamily="18" charset="0"/>
              </a:rPr>
              <a:t> A composition of matter utility patent type refers to the chemical compositions, including a mixture of ingredients and substances or new chemical compounds.</a:t>
            </a:r>
          </a:p>
          <a:p>
            <a:pPr fontAlgn="base"/>
            <a:r>
              <a:rPr lang="en-IN" sz="1700" b="1" i="0" dirty="0">
                <a:effectLst/>
                <a:latin typeface="Cambria" panose="02040503050406030204" pitchFamily="18" charset="0"/>
                <a:ea typeface="Cambria" panose="02040503050406030204" pitchFamily="18" charset="0"/>
              </a:rPr>
              <a:t>Manufactures:</a:t>
            </a:r>
            <a:r>
              <a:rPr lang="en-IN" sz="1700" b="0" i="0" dirty="0">
                <a:effectLst/>
                <a:latin typeface="Cambria" panose="02040503050406030204" pitchFamily="18" charset="0"/>
                <a:ea typeface="Cambria" panose="02040503050406030204" pitchFamily="18" charset="0"/>
              </a:rPr>
              <a:t> A manufacture is any product that requires undergoing a manufacturing process.</a:t>
            </a:r>
          </a:p>
          <a:p>
            <a:pPr fontAlgn="base"/>
            <a:r>
              <a:rPr lang="en-IN" sz="1700" b="1" i="0" dirty="0">
                <a:effectLst/>
                <a:latin typeface="Cambria" panose="02040503050406030204" pitchFamily="18" charset="0"/>
                <a:ea typeface="Cambria" panose="02040503050406030204" pitchFamily="18" charset="0"/>
              </a:rPr>
              <a:t>Machine:</a:t>
            </a:r>
            <a:r>
              <a:rPr lang="en-IN" sz="1700" b="0" i="0" dirty="0">
                <a:effectLst/>
                <a:latin typeface="Cambria" panose="02040503050406030204" pitchFamily="18" charset="0"/>
                <a:ea typeface="Cambria" panose="02040503050406030204" pitchFamily="18" charset="0"/>
              </a:rPr>
              <a:t> A machines utility patent includes anything that is primarily regarded as a machine – for instance, computers, refrigerators, air conditioners, etc.</a:t>
            </a:r>
            <a:br>
              <a:rPr lang="en-IN" sz="1400" dirty="0"/>
            </a:br>
            <a:endParaRPr lang="en-IN" sz="1400" dirty="0"/>
          </a:p>
          <a:p>
            <a:pPr fontAlgn="base"/>
            <a:r>
              <a:rPr lang="en-IN" sz="1700" b="0" i="0" dirty="0">
                <a:effectLst/>
                <a:latin typeface="Cambria" panose="02040503050406030204" pitchFamily="18" charset="0"/>
                <a:ea typeface="Cambria" panose="02040503050406030204" pitchFamily="18" charset="0"/>
                <a:hlinkClick r:id="rId2" action="ppaction://hlinkfile"/>
              </a:rPr>
              <a:t>LecturePatent_22\US2704802_microwave patent.pdf</a:t>
            </a:r>
            <a:endParaRPr lang="en-IN" sz="1700" b="0" i="0" dirty="0">
              <a:effectLst/>
              <a:latin typeface="Cambria" panose="02040503050406030204" pitchFamily="18" charset="0"/>
              <a:ea typeface="Cambria" panose="02040503050406030204" pitchFamily="18" charset="0"/>
            </a:endParaRPr>
          </a:p>
          <a:p>
            <a:pPr lvl="1"/>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1926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510D-94B9-D152-B1B4-BE307BECD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FAD1BA-8ACD-A7BC-5B78-69700EFAF5C5}"/>
              </a:ext>
            </a:extLst>
          </p:cNvPr>
          <p:cNvSpPr>
            <a:spLocks noGrp="1"/>
          </p:cNvSpPr>
          <p:nvPr>
            <p:ph idx="1"/>
          </p:nvPr>
        </p:nvSpPr>
        <p:spPr/>
        <p:txBody>
          <a:bodyPr>
            <a:normAutofit/>
          </a:bodyPr>
          <a:lstStyle/>
          <a:p>
            <a:r>
              <a:rPr lang="en-IN" sz="1700" dirty="0">
                <a:latin typeface="Cambria" panose="02040503050406030204" pitchFamily="18" charset="0"/>
                <a:ea typeface="Cambria" panose="02040503050406030204" pitchFamily="18" charset="0"/>
              </a:rPr>
              <a:t>O</a:t>
            </a:r>
            <a:r>
              <a:rPr lang="en-IN" sz="1700" b="0" i="0" dirty="0">
                <a:effectLst/>
                <a:latin typeface="Cambria" panose="02040503050406030204" pitchFamily="18" charset="0"/>
                <a:ea typeface="Cambria" panose="02040503050406030204" pitchFamily="18" charset="0"/>
              </a:rPr>
              <a:t>btain a utility patent for a new invention, one may also file for this kind of patent if they are making new and useful improvements or enhancement to any existing processes, machines, matter, compositions or manufactures. </a:t>
            </a:r>
          </a:p>
          <a:p>
            <a:r>
              <a:rPr lang="en-IN" sz="1700" dirty="0">
                <a:latin typeface="Cambria" panose="02040503050406030204" pitchFamily="18" charset="0"/>
                <a:ea typeface="Cambria" panose="02040503050406030204" pitchFamily="18" charset="0"/>
              </a:rPr>
              <a:t>Examples: </a:t>
            </a:r>
            <a:r>
              <a:rPr lang="en-IN" sz="1400" i="0" dirty="0">
                <a:solidFill>
                  <a:srgbClr val="202124"/>
                </a:solidFill>
                <a:effectLst/>
                <a:latin typeface="arial" panose="020B0604020202020204" pitchFamily="34" charset="0"/>
              </a:rPr>
              <a:t>microwave oven, genetically engineered bacteria for cleaning up oil spills, a computerized method of running cash management accounts, and a method for curing rubber.</a:t>
            </a:r>
            <a:endParaRPr lang="en-IN" sz="1700" dirty="0">
              <a:latin typeface="Cambria" panose="02040503050406030204" pitchFamily="18" charset="0"/>
              <a:ea typeface="Cambria" panose="02040503050406030204" pitchFamily="18" charset="0"/>
            </a:endParaRPr>
          </a:p>
          <a:p>
            <a:r>
              <a:rPr lang="en-IN" sz="1700" b="0" i="0" dirty="0">
                <a:effectLst/>
                <a:latin typeface="Cambria" panose="02040503050406030204" pitchFamily="18" charset="0"/>
                <a:ea typeface="Cambria" panose="02040503050406030204" pitchFamily="18" charset="0"/>
              </a:rPr>
              <a:t>Example: a laptop is essentially a mobile computer,  and is considered an improvement of an existing computer. That said, it should be noted that India does not offer utility patents currently. </a:t>
            </a:r>
          </a:p>
          <a:p>
            <a:r>
              <a:rPr lang="en-IN" sz="1700" b="0" i="0" dirty="0">
                <a:effectLst/>
                <a:latin typeface="Cambria" panose="02040503050406030204" pitchFamily="18" charset="0"/>
                <a:ea typeface="Cambria" panose="02040503050406030204" pitchFamily="18" charset="0"/>
              </a:rPr>
              <a:t>As an Indian innovator looking to file a utility patent, you can apply for utility patents in countries such as Australia, UAE, China, Germany, France and several other countries in the European Union. </a:t>
            </a:r>
          </a:p>
          <a:p>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0087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BC99-C787-797E-8C3F-223017AE1D8A}"/>
              </a:ext>
            </a:extLst>
          </p:cNvPr>
          <p:cNvSpPr>
            <a:spLocks noGrp="1"/>
          </p:cNvSpPr>
          <p:nvPr>
            <p:ph type="title"/>
          </p:nvPr>
        </p:nvSpPr>
        <p:spPr>
          <a:effectLst>
            <a:outerShdw blurRad="50800" dist="50800" dir="5400000" sx="99000" sy="99000" algn="ctr" rotWithShape="0">
              <a:schemeClr val="bg1"/>
            </a:outerShdw>
          </a:effectLst>
        </p:spPr>
        <p:txBody>
          <a:bodyPr vert="horz" lIns="91440" tIns="45720" rIns="91440" bIns="45720" rtlCol="0" anchor="ctr">
            <a:normAutofit/>
          </a:bodyPr>
          <a:lstStyle/>
          <a:p>
            <a:r>
              <a:rPr lang="en-IN"/>
              <a:t>Design Patent</a:t>
            </a:r>
            <a:endParaRPr lang="en-US" dirty="0"/>
          </a:p>
        </p:txBody>
      </p:sp>
      <p:sp>
        <p:nvSpPr>
          <p:cNvPr id="3" name="Content Placeholder 2">
            <a:extLst>
              <a:ext uri="{FF2B5EF4-FFF2-40B4-BE49-F238E27FC236}">
                <a16:creationId xmlns:a16="http://schemas.microsoft.com/office/drawing/2014/main" id="{0EA9C4D3-1324-5712-5035-4FC2E44AF9CC}"/>
              </a:ext>
            </a:extLst>
          </p:cNvPr>
          <p:cNvSpPr>
            <a:spLocks noGrp="1"/>
          </p:cNvSpPr>
          <p:nvPr>
            <p:ph idx="1"/>
          </p:nvPr>
        </p:nvSpPr>
        <p:spPr>
          <a:xfrm>
            <a:off x="913795" y="2076450"/>
            <a:ext cx="10353762" cy="3714749"/>
          </a:xfrm>
        </p:spPr>
        <p:txBody>
          <a:bodyPr>
            <a:noAutofit/>
          </a:bodyPr>
          <a:lstStyle/>
          <a:p>
            <a:r>
              <a:rPr lang="en-IN" sz="1800" b="0" i="0" dirty="0">
                <a:effectLst/>
                <a:latin typeface="Cambria" panose="02040503050406030204" pitchFamily="18" charset="0"/>
                <a:ea typeface="Cambria" panose="02040503050406030204" pitchFamily="18" charset="0"/>
              </a:rPr>
              <a:t>With reference to patents, the design is the “surface ornamentation” of the object. </a:t>
            </a:r>
          </a:p>
          <a:p>
            <a:r>
              <a:rPr lang="en-IN" sz="1800" b="0" i="0" dirty="0">
                <a:effectLst/>
                <a:latin typeface="Cambria" panose="02040503050406030204" pitchFamily="18" charset="0"/>
                <a:ea typeface="Cambria" panose="02040503050406030204" pitchFamily="18" charset="0"/>
              </a:rPr>
              <a:t>The design patent should include details such as the shape and configuration of the object invented or enhanced. </a:t>
            </a:r>
          </a:p>
          <a:p>
            <a:r>
              <a:rPr lang="en-IN" sz="1800" b="0" i="0" dirty="0">
                <a:effectLst/>
                <a:latin typeface="Cambria" panose="02040503050406030204" pitchFamily="18" charset="0"/>
                <a:ea typeface="Cambria" panose="02040503050406030204" pitchFamily="18" charset="0"/>
              </a:rPr>
              <a:t>To be eligible to obtain a design patent protection, one must ensure that the product’s design is inseparable from the object. </a:t>
            </a:r>
          </a:p>
          <a:p>
            <a:r>
              <a:rPr lang="en-IN" sz="1800" b="0" i="0" dirty="0">
                <a:effectLst/>
                <a:latin typeface="Cambria" panose="02040503050406030204" pitchFamily="18" charset="0"/>
                <a:ea typeface="Cambria" panose="02040503050406030204" pitchFamily="18" charset="0"/>
              </a:rPr>
              <a:t>And while the object and design should be in sync, the design patent is only granted for, and thus only protects, the appearance of the object. </a:t>
            </a:r>
          </a:p>
          <a:p>
            <a:r>
              <a:rPr lang="en-IN" sz="1800" b="0" i="0" dirty="0">
                <a:effectLst/>
                <a:latin typeface="Cambria" panose="02040503050406030204" pitchFamily="18" charset="0"/>
                <a:ea typeface="Cambria" panose="02040503050406030204" pitchFamily="18" charset="0"/>
              </a:rPr>
              <a:t>However, if one wishes to protect both the functional and the structural features of the object invented, they can also file for a utility patent.</a:t>
            </a:r>
          </a:p>
          <a:p>
            <a:r>
              <a:rPr lang="en-US" sz="1800" dirty="0">
                <a:latin typeface="Cambria" panose="02040503050406030204" pitchFamily="18" charset="0"/>
                <a:ea typeface="Cambria" panose="02040503050406030204" pitchFamily="18" charset="0"/>
                <a:hlinkClick r:id="rId2" action="ppaction://hlinkfile"/>
              </a:rPr>
              <a:t>LecturePatent_22\USD896487_design patent.pdf</a:t>
            </a: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58854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BB02-5919-1BC6-DE97-525FF91B1B9F}"/>
              </a:ext>
            </a:extLst>
          </p:cNvPr>
          <p:cNvSpPr>
            <a:spLocks noGrp="1"/>
          </p:cNvSpPr>
          <p:nvPr>
            <p:ph type="title"/>
          </p:nvPr>
        </p:nvSpPr>
        <p:spPr/>
        <p:txBody>
          <a:bodyPr>
            <a:normAutofit/>
          </a:bodyPr>
          <a:lstStyle/>
          <a:p>
            <a:r>
              <a:rPr lang="en-IN" b="1" i="0" dirty="0">
                <a:solidFill>
                  <a:srgbClr val="111111"/>
                </a:solidFill>
                <a:effectLst/>
                <a:latin typeface="Century Schoolbook (Headings)"/>
              </a:rPr>
              <a:t>Patent Application</a:t>
            </a:r>
            <a:endParaRPr lang="en-US" dirty="0">
              <a:latin typeface="Century Schoolbook (Headings)"/>
            </a:endParaRPr>
          </a:p>
        </p:txBody>
      </p:sp>
      <p:sp>
        <p:nvSpPr>
          <p:cNvPr id="3" name="Content Placeholder 2">
            <a:extLst>
              <a:ext uri="{FF2B5EF4-FFF2-40B4-BE49-F238E27FC236}">
                <a16:creationId xmlns:a16="http://schemas.microsoft.com/office/drawing/2014/main" id="{F9B66771-7C75-E7DB-C2C1-9906A59A5FC4}"/>
              </a:ext>
            </a:extLst>
          </p:cNvPr>
          <p:cNvSpPr>
            <a:spLocks noGrp="1"/>
          </p:cNvSpPr>
          <p:nvPr>
            <p:ph idx="1"/>
          </p:nvPr>
        </p:nvSpPr>
        <p:spPr/>
        <p:txBody>
          <a:bodyPr>
            <a:normAutofit lnSpcReduction="10000"/>
          </a:bodyPr>
          <a:lstStyle/>
          <a:p>
            <a:pPr algn="l"/>
            <a:r>
              <a:rPr lang="en-IN" b="0" i="0" dirty="0">
                <a:effectLst/>
                <a:latin typeface="Cambria" panose="02040503050406030204" pitchFamily="18" charset="0"/>
                <a:ea typeface="Cambria" panose="02040503050406030204" pitchFamily="18" charset="0"/>
              </a:rPr>
              <a:t>A patent application is a plea for the grant of a patent for the invention described and claimed by the applicant. </a:t>
            </a:r>
          </a:p>
          <a:p>
            <a:pPr algn="l"/>
            <a:r>
              <a:rPr lang="en-IN" b="0" i="0" dirty="0">
                <a:effectLst/>
                <a:latin typeface="Cambria" panose="02040503050406030204" pitchFamily="18" charset="0"/>
                <a:ea typeface="Cambria" panose="02040503050406030204" pitchFamily="18" charset="0"/>
              </a:rPr>
              <a:t>An application for this purpose generally comprises of a </a:t>
            </a:r>
          </a:p>
          <a:p>
            <a:pPr lvl="1"/>
            <a:r>
              <a:rPr lang="en-IN" b="0" i="0" dirty="0">
                <a:effectLst/>
                <a:latin typeface="Cambria" panose="02040503050406030204" pitchFamily="18" charset="0"/>
                <a:ea typeface="Cambria" panose="02040503050406030204" pitchFamily="18" charset="0"/>
              </a:rPr>
              <a:t>Description of the invention</a:t>
            </a:r>
          </a:p>
          <a:p>
            <a:pPr lvl="1"/>
            <a:r>
              <a:rPr lang="en-IN" b="0" i="0" dirty="0">
                <a:effectLst/>
                <a:latin typeface="Cambria" panose="02040503050406030204" pitchFamily="18" charset="0"/>
                <a:ea typeface="Cambria" panose="02040503050406030204" pitchFamily="18" charset="0"/>
              </a:rPr>
              <a:t>Added with official forms</a:t>
            </a:r>
          </a:p>
          <a:p>
            <a:pPr lvl="1"/>
            <a:r>
              <a:rPr lang="en-IN" dirty="0">
                <a:effectLst/>
                <a:latin typeface="Cambria" panose="02040503050406030204" pitchFamily="18" charset="0"/>
                <a:ea typeface="Cambria" panose="02040503050406030204" pitchFamily="18" charset="0"/>
              </a:rPr>
              <a:t>C</a:t>
            </a:r>
            <a:r>
              <a:rPr lang="en-IN" b="0" i="0" dirty="0">
                <a:effectLst/>
                <a:latin typeface="Cambria" panose="02040503050406030204" pitchFamily="18" charset="0"/>
                <a:ea typeface="Cambria" panose="02040503050406030204" pitchFamily="18" charset="0"/>
              </a:rPr>
              <a:t>orrespondence relevant to the application</a:t>
            </a:r>
          </a:p>
          <a:p>
            <a:pPr algn="l"/>
            <a:r>
              <a:rPr lang="en-IN" b="0" i="0" dirty="0">
                <a:effectLst/>
                <a:latin typeface="Cambria" panose="02040503050406030204" pitchFamily="18" charset="0"/>
                <a:ea typeface="Cambria" panose="02040503050406030204" pitchFamily="18" charset="0"/>
              </a:rPr>
              <a:t>Patent applications are of several types, and each one of them caters to a unique purpose.</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6433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6859-D633-DC72-43B5-AE2E88832674}"/>
              </a:ext>
            </a:extLst>
          </p:cNvPr>
          <p:cNvSpPr>
            <a:spLocks noGrp="1"/>
          </p:cNvSpPr>
          <p:nvPr>
            <p:ph type="title"/>
          </p:nvPr>
        </p:nvSpPr>
        <p:spPr/>
        <p:txBody>
          <a:bodyPr/>
          <a:lstStyle/>
          <a:p>
            <a:r>
              <a:rPr lang="en-US" dirty="0"/>
              <a:t>Types of Patent Applications</a:t>
            </a:r>
          </a:p>
        </p:txBody>
      </p:sp>
      <p:sp>
        <p:nvSpPr>
          <p:cNvPr id="3" name="Content Placeholder 2">
            <a:extLst>
              <a:ext uri="{FF2B5EF4-FFF2-40B4-BE49-F238E27FC236}">
                <a16:creationId xmlns:a16="http://schemas.microsoft.com/office/drawing/2014/main" id="{51F7CA68-8B02-1823-D689-B5048B5E24F1}"/>
              </a:ext>
            </a:extLst>
          </p:cNvPr>
          <p:cNvSpPr>
            <a:spLocks noGrp="1"/>
          </p:cNvSpPr>
          <p:nvPr>
            <p:ph idx="1"/>
          </p:nvPr>
        </p:nvSpPr>
        <p:spPr/>
        <p:txBody>
          <a:bodyPr>
            <a:normAutofit lnSpcReduction="10000"/>
          </a:bodyPr>
          <a:lstStyle/>
          <a:p>
            <a:pPr algn="l">
              <a:buFont typeface="+mj-lt"/>
              <a:buAutoNum type="arabicPeriod"/>
            </a:pPr>
            <a:r>
              <a:rPr lang="en-IN" sz="3000" b="1" i="0" dirty="0">
                <a:solidFill>
                  <a:srgbClr val="333333"/>
                </a:solidFill>
                <a:effectLst/>
                <a:latin typeface="Cambria" panose="02040503050406030204" pitchFamily="18" charset="0"/>
                <a:ea typeface="Cambria" panose="02040503050406030204" pitchFamily="18" charset="0"/>
              </a:rPr>
              <a:t>Provisional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Ordinary or Non-Provisional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Convention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PCT International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PCT National Phase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Patent of Addition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Divisional Application</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1814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AC0-BBAB-4086-2FE0-AAF6C729F208}"/>
              </a:ext>
            </a:extLst>
          </p:cNvPr>
          <p:cNvSpPr>
            <a:spLocks noGrp="1"/>
          </p:cNvSpPr>
          <p:nvPr>
            <p:ph type="title"/>
          </p:nvPr>
        </p:nvSpPr>
        <p:spPr/>
        <p:txBody>
          <a:bodyPr>
            <a:normAutofit/>
          </a:bodyPr>
          <a:lstStyle/>
          <a:p>
            <a:r>
              <a:rPr lang="en-IN" b="0" i="0" dirty="0">
                <a:solidFill>
                  <a:srgbClr val="333333"/>
                </a:solidFill>
                <a:effectLst/>
                <a:latin typeface="Century Schoolbook (Headings)"/>
              </a:rPr>
              <a:t>Provisional Application</a:t>
            </a:r>
            <a:endParaRPr lang="en-US" dirty="0">
              <a:latin typeface="Century Schoolbook (Headings)"/>
            </a:endParaRPr>
          </a:p>
        </p:txBody>
      </p:sp>
      <p:sp>
        <p:nvSpPr>
          <p:cNvPr id="3" name="Content Placeholder 2">
            <a:extLst>
              <a:ext uri="{FF2B5EF4-FFF2-40B4-BE49-F238E27FC236}">
                <a16:creationId xmlns:a16="http://schemas.microsoft.com/office/drawing/2014/main" id="{678BC028-CA58-9536-DF9A-81F1C93FBE14}"/>
              </a:ext>
            </a:extLst>
          </p:cNvPr>
          <p:cNvSpPr>
            <a:spLocks noGrp="1"/>
          </p:cNvSpPr>
          <p:nvPr>
            <p:ph idx="1"/>
          </p:nvPr>
        </p:nvSpPr>
        <p:spPr>
          <a:xfrm>
            <a:off x="913795" y="2076450"/>
            <a:ext cx="10353762" cy="4171950"/>
          </a:xfrm>
        </p:spPr>
        <p:txBody>
          <a:bodyPr>
            <a:normAutofit fontScale="85000" lnSpcReduction="20000"/>
          </a:bodyPr>
          <a:lstStyle/>
          <a:p>
            <a:r>
              <a:rPr lang="en-IN" b="0" i="0" dirty="0">
                <a:effectLst/>
                <a:latin typeface="Cambria" panose="02040503050406030204" pitchFamily="18" charset="0"/>
                <a:ea typeface="Cambria" panose="02040503050406030204" pitchFamily="18" charset="0"/>
              </a:rPr>
              <a:t>Also known as a temporary application, is filed when an invention is under experimentation and isn’t finalized.</a:t>
            </a:r>
          </a:p>
          <a:p>
            <a:r>
              <a:rPr lang="en-IN" b="0" i="0" dirty="0">
                <a:effectLst/>
                <a:latin typeface="Cambria" panose="02040503050406030204" pitchFamily="18" charset="0"/>
                <a:ea typeface="Cambria" panose="02040503050406030204" pitchFamily="18" charset="0"/>
              </a:rPr>
              <a:t>It is a preliminary application which is filed before </a:t>
            </a:r>
            <a:r>
              <a:rPr lang="en-IN" b="1" i="0" dirty="0">
                <a:effectLst/>
                <a:latin typeface="Cambria" panose="02040503050406030204" pitchFamily="18" charset="0"/>
                <a:ea typeface="Cambria" panose="02040503050406030204" pitchFamily="18" charset="0"/>
              </a:rPr>
              <a:t>the patent office for claiming priority</a:t>
            </a:r>
            <a:r>
              <a:rPr lang="en-IN" b="0" i="0" dirty="0">
                <a:effectLst/>
                <a:latin typeface="Cambria" panose="02040503050406030204" pitchFamily="18" charset="0"/>
                <a:ea typeface="Cambria" panose="02040503050406030204" pitchFamily="18" charset="0"/>
              </a:rPr>
              <a:t>, as the Indian Patent Office follows the </a:t>
            </a:r>
            <a:r>
              <a:rPr lang="en-IN" b="1" i="0" dirty="0">
                <a:effectLst/>
                <a:latin typeface="Cambria" panose="02040503050406030204" pitchFamily="18" charset="0"/>
                <a:ea typeface="Cambria" panose="02040503050406030204" pitchFamily="18" charset="0"/>
              </a:rPr>
              <a:t>‘First to File</a:t>
            </a:r>
            <a:r>
              <a:rPr lang="en-IN" b="0" i="0" dirty="0">
                <a:effectLst/>
                <a:latin typeface="Cambria" panose="02040503050406030204" pitchFamily="18" charset="0"/>
                <a:ea typeface="Cambria" panose="02040503050406030204" pitchFamily="18" charset="0"/>
              </a:rPr>
              <a:t>’</a:t>
            </a:r>
          </a:p>
          <a:p>
            <a:r>
              <a:rPr lang="en-IN" b="0" i="0" dirty="0">
                <a:effectLst/>
                <a:latin typeface="Cambria" panose="02040503050406030204" pitchFamily="18" charset="0"/>
                <a:ea typeface="Cambria" panose="02040503050406030204" pitchFamily="18" charset="0"/>
              </a:rPr>
              <a:t>In technical terms, early filing of an invention will prevent the occurrence of any other related inventions from being designated as prior art to the inventor’s application.</a:t>
            </a:r>
          </a:p>
          <a:p>
            <a:r>
              <a:rPr lang="en-IN" b="0" i="0" dirty="0">
                <a:effectLst/>
                <a:latin typeface="Cambria" panose="02040503050406030204" pitchFamily="18" charset="0"/>
                <a:ea typeface="Cambria" panose="02040503050406030204" pitchFamily="18" charset="0"/>
              </a:rPr>
              <a:t>If an application is supported by a provisional specification, the applicant is necessitated to file a complete specification within </a:t>
            </a:r>
            <a:r>
              <a:rPr lang="en-IN" b="1" i="0" dirty="0">
                <a:effectLst/>
                <a:latin typeface="Cambria" panose="02040503050406030204" pitchFamily="18" charset="0"/>
                <a:ea typeface="Cambria" panose="02040503050406030204" pitchFamily="18" charset="0"/>
              </a:rPr>
              <a:t>twelve months from the date of filing </a:t>
            </a:r>
            <a:r>
              <a:rPr lang="en-IN" b="0" i="0" dirty="0">
                <a:effectLst/>
                <a:latin typeface="Cambria" panose="02040503050406030204" pitchFamily="18" charset="0"/>
                <a:ea typeface="Cambria" panose="02040503050406030204" pitchFamily="18" charset="0"/>
              </a:rPr>
              <a:t>a provisional application</a:t>
            </a:r>
          </a:p>
          <a:p>
            <a:r>
              <a:rPr lang="en-IN" b="0" i="0" dirty="0">
                <a:effectLst/>
                <a:latin typeface="Cambria" panose="02040503050406030204" pitchFamily="18" charset="0"/>
                <a:ea typeface="Cambria" panose="02040503050406030204" pitchFamily="18" charset="0"/>
              </a:rPr>
              <a:t>Applicatio</a:t>
            </a:r>
            <a:r>
              <a:rPr lang="en-IN" dirty="0">
                <a:effectLst/>
                <a:latin typeface="Cambria" panose="02040503050406030204" pitchFamily="18" charset="0"/>
                <a:ea typeface="Cambria" panose="02040503050406030204" pitchFamily="18" charset="0"/>
              </a:rPr>
              <a:t>n must </a:t>
            </a:r>
            <a:r>
              <a:rPr lang="en-IN" b="0" i="0" dirty="0">
                <a:effectLst/>
                <a:latin typeface="Cambria" panose="02040503050406030204" pitchFamily="18" charset="0"/>
                <a:ea typeface="Cambria" panose="02040503050406030204" pitchFamily="18" charset="0"/>
              </a:rPr>
              <a:t>include a </a:t>
            </a:r>
            <a:r>
              <a:rPr lang="en-IN" b="1" i="0" dirty="0">
                <a:effectLst/>
                <a:latin typeface="Cambria" panose="02040503050406030204" pitchFamily="18" charset="0"/>
                <a:ea typeface="Cambria" panose="02040503050406030204" pitchFamily="18" charset="0"/>
              </a:rPr>
              <a:t>brief explanation of the invention </a:t>
            </a:r>
            <a:r>
              <a:rPr lang="en-IN" b="0" i="0" dirty="0">
                <a:effectLst/>
                <a:latin typeface="Cambria" panose="02040503050406030204" pitchFamily="18" charset="0"/>
                <a:ea typeface="Cambria" panose="02040503050406030204" pitchFamily="18" charset="0"/>
              </a:rPr>
              <a:t>and must be </a:t>
            </a:r>
            <a:r>
              <a:rPr lang="en-IN" b="1" i="0" dirty="0">
                <a:effectLst/>
                <a:latin typeface="Cambria" panose="02040503050406030204" pitchFamily="18" charset="0"/>
                <a:ea typeface="Cambria" panose="02040503050406030204" pitchFamily="18" charset="0"/>
              </a:rPr>
              <a:t>drafted in a meticulous manner so as to ensure that the priority rights are secured for the invention</a:t>
            </a:r>
            <a:r>
              <a:rPr lang="en-IN" b="0" i="0" dirty="0">
                <a:effectLst/>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9464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6859-D633-DC72-43B5-AE2E88832674}"/>
              </a:ext>
            </a:extLst>
          </p:cNvPr>
          <p:cNvSpPr>
            <a:spLocks noGrp="1"/>
          </p:cNvSpPr>
          <p:nvPr>
            <p:ph type="title"/>
          </p:nvPr>
        </p:nvSpPr>
        <p:spPr/>
        <p:txBody>
          <a:bodyPr/>
          <a:lstStyle/>
          <a:p>
            <a:r>
              <a:rPr lang="en-US" dirty="0"/>
              <a:t>Types of Patent Applications</a:t>
            </a:r>
          </a:p>
        </p:txBody>
      </p:sp>
      <p:sp>
        <p:nvSpPr>
          <p:cNvPr id="3" name="Content Placeholder 2">
            <a:extLst>
              <a:ext uri="{FF2B5EF4-FFF2-40B4-BE49-F238E27FC236}">
                <a16:creationId xmlns:a16="http://schemas.microsoft.com/office/drawing/2014/main" id="{51F7CA68-8B02-1823-D689-B5048B5E24F1}"/>
              </a:ext>
            </a:extLst>
          </p:cNvPr>
          <p:cNvSpPr>
            <a:spLocks noGrp="1"/>
          </p:cNvSpPr>
          <p:nvPr>
            <p:ph idx="1"/>
          </p:nvPr>
        </p:nvSpPr>
        <p:spPr/>
        <p:txBody>
          <a:bodyPr>
            <a:normAutofit lnSpcReduction="10000"/>
          </a:bodyPr>
          <a:lstStyle/>
          <a:p>
            <a:pPr>
              <a:buFont typeface="+mj-lt"/>
              <a:buAutoNum type="arabicPeriod"/>
            </a:pPr>
            <a:r>
              <a:rPr lang="en-IN" dirty="0">
                <a:solidFill>
                  <a:srgbClr val="333333"/>
                </a:solidFill>
                <a:effectLst/>
                <a:latin typeface="open sans" panose="020B0606030504020204" pitchFamily="34" charset="0"/>
              </a:rPr>
              <a:t>Provisional Application</a:t>
            </a:r>
          </a:p>
          <a:p>
            <a:pPr algn="l">
              <a:buFont typeface="+mj-lt"/>
              <a:buAutoNum type="arabicPeriod"/>
            </a:pPr>
            <a:r>
              <a:rPr lang="en-IN" sz="3000" b="1" dirty="0">
                <a:solidFill>
                  <a:srgbClr val="333333"/>
                </a:solidFill>
                <a:effectLst/>
                <a:latin typeface="open sans" panose="020B0606030504020204" pitchFamily="34" charset="0"/>
              </a:rPr>
              <a:t>Ordinary or Non-Provisional Application</a:t>
            </a:r>
          </a:p>
          <a:p>
            <a:pPr algn="l">
              <a:buFont typeface="+mj-lt"/>
              <a:buAutoNum type="arabicPeriod"/>
            </a:pPr>
            <a:r>
              <a:rPr lang="en-IN" b="0" i="0" dirty="0">
                <a:solidFill>
                  <a:srgbClr val="333333"/>
                </a:solidFill>
                <a:effectLst/>
                <a:latin typeface="open sans" panose="020B0606030504020204" pitchFamily="34" charset="0"/>
              </a:rPr>
              <a:t>Convention Application</a:t>
            </a:r>
          </a:p>
          <a:p>
            <a:pPr algn="l">
              <a:buFont typeface="+mj-lt"/>
              <a:buAutoNum type="arabicPeriod"/>
            </a:pPr>
            <a:r>
              <a:rPr lang="en-IN" b="0" i="0" dirty="0">
                <a:solidFill>
                  <a:srgbClr val="333333"/>
                </a:solidFill>
                <a:effectLst/>
                <a:latin typeface="open sans" panose="020B0606030504020204" pitchFamily="34" charset="0"/>
              </a:rPr>
              <a:t>PCT International Application</a:t>
            </a:r>
          </a:p>
          <a:p>
            <a:pPr algn="l">
              <a:buFont typeface="+mj-lt"/>
              <a:buAutoNum type="arabicPeriod"/>
            </a:pPr>
            <a:r>
              <a:rPr lang="en-IN" b="0" i="0" dirty="0">
                <a:solidFill>
                  <a:srgbClr val="333333"/>
                </a:solidFill>
                <a:effectLst/>
                <a:latin typeface="open sans" panose="020B0606030504020204" pitchFamily="34" charset="0"/>
              </a:rPr>
              <a:t>PCT National Phase Application</a:t>
            </a:r>
          </a:p>
          <a:p>
            <a:pPr algn="l">
              <a:buFont typeface="+mj-lt"/>
              <a:buAutoNum type="arabicPeriod"/>
            </a:pPr>
            <a:r>
              <a:rPr lang="en-IN" b="0" i="0" dirty="0">
                <a:solidFill>
                  <a:srgbClr val="333333"/>
                </a:solidFill>
                <a:effectLst/>
                <a:latin typeface="open sans" panose="020B0606030504020204" pitchFamily="34" charset="0"/>
              </a:rPr>
              <a:t>Patent of Addition</a:t>
            </a:r>
          </a:p>
          <a:p>
            <a:pPr algn="l">
              <a:buFont typeface="+mj-lt"/>
              <a:buAutoNum type="arabicPeriod"/>
            </a:pPr>
            <a:r>
              <a:rPr lang="en-IN" b="0" i="0" dirty="0">
                <a:solidFill>
                  <a:srgbClr val="333333"/>
                </a:solidFill>
                <a:effectLst/>
                <a:latin typeface="open sans" panose="020B0606030504020204" pitchFamily="34" charset="0"/>
              </a:rPr>
              <a:t>Divisional Application</a:t>
            </a:r>
          </a:p>
          <a:p>
            <a:endParaRPr lang="en-US" dirty="0"/>
          </a:p>
        </p:txBody>
      </p:sp>
    </p:spTree>
    <p:extLst>
      <p:ext uri="{BB962C8B-B14F-4D97-AF65-F5344CB8AC3E}">
        <p14:creationId xmlns:p14="http://schemas.microsoft.com/office/powerpoint/2010/main" val="2750962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7A47-039A-FFA7-F9FC-8AD02ECF52CC}"/>
              </a:ext>
            </a:extLst>
          </p:cNvPr>
          <p:cNvSpPr>
            <a:spLocks noGrp="1"/>
          </p:cNvSpPr>
          <p:nvPr>
            <p:ph type="title"/>
          </p:nvPr>
        </p:nvSpPr>
        <p:spPr/>
        <p:txBody>
          <a:bodyPr>
            <a:normAutofit/>
          </a:bodyPr>
          <a:lstStyle/>
          <a:p>
            <a:r>
              <a:rPr lang="en-IN" sz="3600" b="1" dirty="0">
                <a:solidFill>
                  <a:srgbClr val="333333"/>
                </a:solidFill>
                <a:effectLst/>
                <a:latin typeface="Century Schoolbook (Headings)"/>
              </a:rPr>
              <a:t>Ordinary or Non-Provisional Application</a:t>
            </a:r>
            <a:endParaRPr lang="en-US" sz="3600" dirty="0">
              <a:latin typeface="Century Schoolbook (Headings)"/>
            </a:endParaRPr>
          </a:p>
        </p:txBody>
      </p:sp>
      <p:sp>
        <p:nvSpPr>
          <p:cNvPr id="3" name="Content Placeholder 2">
            <a:extLst>
              <a:ext uri="{FF2B5EF4-FFF2-40B4-BE49-F238E27FC236}">
                <a16:creationId xmlns:a16="http://schemas.microsoft.com/office/drawing/2014/main" id="{2E501D11-E8B9-AAC0-4C97-41749F520AE1}"/>
              </a:ext>
            </a:extLst>
          </p:cNvPr>
          <p:cNvSpPr>
            <a:spLocks noGrp="1"/>
          </p:cNvSpPr>
          <p:nvPr>
            <p:ph idx="1"/>
          </p:nvPr>
        </p:nvSpPr>
        <p:spPr/>
        <p:txBody>
          <a:bodyPr>
            <a:normAutofit lnSpcReduction="10000"/>
          </a:bodyPr>
          <a:lstStyle/>
          <a:p>
            <a:r>
              <a:rPr lang="en-IN" b="0" i="0" dirty="0">
                <a:effectLst/>
                <a:latin typeface="Cambria" panose="02040503050406030204" pitchFamily="18" charset="0"/>
                <a:ea typeface="Cambria" panose="02040503050406030204" pitchFamily="18" charset="0"/>
              </a:rPr>
              <a:t>This type of application is filed if the applicant doesn’t have any priority to claim or if the application is not filed in pursuance of any preceding convention application. It must be supported by a complete specification, the likes of which must depict the invention in detail.</a:t>
            </a:r>
          </a:p>
          <a:p>
            <a:pPr algn="l">
              <a:buFont typeface="Arial" panose="020B0604020202020204" pitchFamily="34" charset="0"/>
              <a:buChar char="•"/>
            </a:pPr>
            <a:r>
              <a:rPr lang="en-IN" b="1" i="0" dirty="0">
                <a:effectLst/>
                <a:latin typeface="Cambria" panose="02040503050406030204" pitchFamily="18" charset="0"/>
                <a:ea typeface="Cambria" panose="02040503050406030204" pitchFamily="18" charset="0"/>
              </a:rPr>
              <a:t>Direct Filing</a:t>
            </a:r>
            <a:r>
              <a:rPr lang="en-IN" b="0" i="0" dirty="0">
                <a:effectLst/>
                <a:latin typeface="Cambria" panose="02040503050406030204" pitchFamily="18" charset="0"/>
                <a:ea typeface="Cambria" panose="02040503050406030204" pitchFamily="18" charset="0"/>
              </a:rPr>
              <a:t> – wherein complete specification is initially filed with the Indian Patent Office without filing any corresponding provisional specification.</a:t>
            </a:r>
          </a:p>
          <a:p>
            <a:pPr algn="l">
              <a:buFont typeface="Arial" panose="020B0604020202020204" pitchFamily="34" charset="0"/>
              <a:buChar char="•"/>
            </a:pPr>
            <a:r>
              <a:rPr lang="en-IN" b="1" i="0" dirty="0">
                <a:effectLst/>
                <a:latin typeface="Cambria" panose="02040503050406030204" pitchFamily="18" charset="0"/>
                <a:ea typeface="Cambria" panose="02040503050406030204" pitchFamily="18" charset="0"/>
              </a:rPr>
              <a:t>Subsequent Filing</a:t>
            </a:r>
            <a:r>
              <a:rPr lang="en-IN" b="0" i="0" dirty="0">
                <a:effectLst/>
                <a:latin typeface="Cambria" panose="02040503050406030204" pitchFamily="18" charset="0"/>
                <a:ea typeface="Cambria" panose="02040503050406030204" pitchFamily="18" charset="0"/>
              </a:rPr>
              <a:t> – wherein complete specification is filed subsequent to the filing of the corresponding provisional specification and claiming priority from the filed provisional specification.</a:t>
            </a:r>
          </a:p>
          <a:p>
            <a:pPr marL="36900" indent="0">
              <a:buNone/>
            </a:pPr>
            <a:endParaRPr lang="en-US" dirty="0">
              <a:latin typeface="Cambria" panose="02040503050406030204" pitchFamily="18" charset="0"/>
              <a:ea typeface="Cambria" panose="02040503050406030204" pitchFamily="18" charset="0"/>
            </a:endParaRPr>
          </a:p>
          <a:p>
            <a:pPr marL="3690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806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0EFB-079C-561E-0719-B4C7DD4C0DEE}"/>
              </a:ext>
            </a:extLst>
          </p:cNvPr>
          <p:cNvSpPr>
            <a:spLocks noGrp="1"/>
          </p:cNvSpPr>
          <p:nvPr>
            <p:ph type="title"/>
          </p:nvPr>
        </p:nvSpPr>
        <p:spPr/>
        <p:txBody>
          <a:bodyPr>
            <a:normAutofit/>
          </a:bodyPr>
          <a:lstStyle/>
          <a:p>
            <a:r>
              <a:rPr lang="en-US" dirty="0"/>
              <a:t>Intellectual Property</a:t>
            </a:r>
          </a:p>
        </p:txBody>
      </p:sp>
      <p:sp>
        <p:nvSpPr>
          <p:cNvPr id="3" name="Content Placeholder 2">
            <a:extLst>
              <a:ext uri="{FF2B5EF4-FFF2-40B4-BE49-F238E27FC236}">
                <a16:creationId xmlns:a16="http://schemas.microsoft.com/office/drawing/2014/main" id="{CCC6E471-4E4B-7624-AB93-BB4A8E2F100E}"/>
              </a:ext>
            </a:extLst>
          </p:cNvPr>
          <p:cNvSpPr>
            <a:spLocks noGrp="1"/>
          </p:cNvSpPr>
          <p:nvPr>
            <p:ph idx="1"/>
          </p:nvPr>
        </p:nvSpPr>
        <p:spPr>
          <a:xfrm>
            <a:off x="913795" y="2076450"/>
            <a:ext cx="10353762" cy="4382716"/>
          </a:xfrm>
        </p:spPr>
        <p:txBody>
          <a:bodyPr>
            <a:normAutofit/>
          </a:bodyPr>
          <a:lstStyle/>
          <a:p>
            <a:r>
              <a:rPr lang="en-IN" sz="2400" dirty="0">
                <a:latin typeface="Cambria" panose="02040503050406030204" pitchFamily="18" charset="0"/>
                <a:ea typeface="Cambria" panose="02040503050406030204" pitchFamily="18" charset="0"/>
              </a:rPr>
              <a:t>Intellectual property refers </a:t>
            </a:r>
            <a:r>
              <a:rPr lang="en-IN" b="0" i="0" dirty="0">
                <a:solidFill>
                  <a:srgbClr val="444444"/>
                </a:solidFill>
                <a:effectLst/>
                <a:latin typeface="Cambria" panose="02040503050406030204" pitchFamily="18" charset="0"/>
                <a:ea typeface="Cambria" panose="02040503050406030204" pitchFamily="18" charset="0"/>
              </a:rPr>
              <a:t>to creations of the mind i.e. inventions, industrial designs for articles &amp; literary works. It is a product of the intellect that has commercial viability and importance.</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According to World Intellectual Property Organization (WIPO</a:t>
            </a:r>
            <a:r>
              <a:rPr lang="en-IN" dirty="0">
                <a:solidFill>
                  <a:srgbClr val="444444"/>
                </a:solidFill>
                <a:effectLst/>
                <a:latin typeface="Cambria" panose="02040503050406030204" pitchFamily="18" charset="0"/>
                <a:ea typeface="Cambria" panose="02040503050406030204" pitchFamily="18" charset="0"/>
              </a:rPr>
              <a:t>),</a:t>
            </a:r>
          </a:p>
          <a:p>
            <a:pPr marL="36900" indent="0">
              <a:buNone/>
            </a:pPr>
            <a:r>
              <a:rPr lang="en-IN" dirty="0">
                <a:solidFill>
                  <a:srgbClr val="444444"/>
                </a:solidFill>
                <a:effectLst/>
                <a:latin typeface="Cambria" panose="02040503050406030204" pitchFamily="18" charset="0"/>
                <a:ea typeface="Cambria" panose="02040503050406030204" pitchFamily="18" charset="0"/>
              </a:rPr>
              <a:t>“Intellectual Property refers to literary, artistic and scientific works, Performances, Broadcast, Videos, Computer games, Computer Programmes, Images, Logos, Trademarks and all other products resulting from intellectual activity”</a:t>
            </a:r>
          </a:p>
        </p:txBody>
      </p:sp>
    </p:spTree>
    <p:extLst>
      <p:ext uri="{BB962C8B-B14F-4D97-AF65-F5344CB8AC3E}">
        <p14:creationId xmlns:p14="http://schemas.microsoft.com/office/powerpoint/2010/main" val="354205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BD1A-D174-7BBF-F1AA-C1206366EC60}"/>
              </a:ext>
            </a:extLst>
          </p:cNvPr>
          <p:cNvSpPr>
            <a:spLocks noGrp="1"/>
          </p:cNvSpPr>
          <p:nvPr>
            <p:ph type="title"/>
          </p:nvPr>
        </p:nvSpPr>
        <p:spPr/>
        <p:txBody>
          <a:bodyPr>
            <a:normAutofit fontScale="90000"/>
          </a:bodyPr>
          <a:lstStyle/>
          <a:p>
            <a:r>
              <a:rPr lang="en-IN" b="0" i="0" dirty="0">
                <a:solidFill>
                  <a:schemeClr val="bg1"/>
                </a:solidFill>
                <a:effectLst/>
                <a:latin typeface="Century Schoolbook (Headings)"/>
              </a:rPr>
              <a:t>A complete specification entails the following:</a:t>
            </a:r>
            <a:endParaRPr lang="en-US" dirty="0">
              <a:solidFill>
                <a:schemeClr val="bg1"/>
              </a:solidFill>
              <a:latin typeface="Century Schoolbook (Headings)"/>
            </a:endParaRPr>
          </a:p>
        </p:txBody>
      </p:sp>
      <p:sp>
        <p:nvSpPr>
          <p:cNvPr id="3" name="Content Placeholder 2">
            <a:extLst>
              <a:ext uri="{FF2B5EF4-FFF2-40B4-BE49-F238E27FC236}">
                <a16:creationId xmlns:a16="http://schemas.microsoft.com/office/drawing/2014/main" id="{A3720ED8-522F-63C1-C708-79535A014BCF}"/>
              </a:ext>
            </a:extLst>
          </p:cNvPr>
          <p:cNvSpPr>
            <a:spLocks noGrp="1"/>
          </p:cNvSpPr>
          <p:nvPr>
            <p:ph idx="1"/>
          </p:nvPr>
        </p:nvSpPr>
        <p:spPr>
          <a:effectLst>
            <a:outerShdw blurRad="25400" dir="17880000">
              <a:srgbClr val="000000">
                <a:alpha val="46000"/>
              </a:srgbClr>
            </a:outerShdw>
          </a:effectLst>
        </p:spPr>
        <p:txBody>
          <a:bodyPr vert="horz" lIns="91440" tIns="45720" rIns="91440" bIns="45720" rtlCol="0" anchor="t">
            <a:normAutofit fontScale="70000" lnSpcReduction="20000"/>
          </a:bodyPr>
          <a:lstStyle/>
          <a:p>
            <a:r>
              <a:rPr lang="en-IN" dirty="0">
                <a:latin typeface="Cambria" panose="02040503050406030204" pitchFamily="18" charset="0"/>
                <a:ea typeface="Cambria" panose="02040503050406030204" pitchFamily="18" charset="0"/>
              </a:rPr>
              <a:t>Title</a:t>
            </a:r>
          </a:p>
          <a:p>
            <a:r>
              <a:rPr lang="en-IN" dirty="0">
                <a:latin typeface="Cambria" panose="02040503050406030204" pitchFamily="18" charset="0"/>
                <a:ea typeface="Cambria" panose="02040503050406030204" pitchFamily="18" charset="0"/>
              </a:rPr>
              <a:t>A preamble to the invention.</a:t>
            </a:r>
          </a:p>
          <a:p>
            <a:r>
              <a:rPr lang="en-IN" dirty="0">
                <a:latin typeface="Cambria" panose="02040503050406030204" pitchFamily="18" charset="0"/>
                <a:ea typeface="Cambria" panose="02040503050406030204" pitchFamily="18" charset="0"/>
              </a:rPr>
              <a:t>The technical field of the invention.</a:t>
            </a:r>
          </a:p>
          <a:p>
            <a:r>
              <a:rPr lang="en-IN" dirty="0">
                <a:latin typeface="Cambria" panose="02040503050406030204" pitchFamily="18" charset="0"/>
                <a:ea typeface="Cambria" panose="02040503050406030204" pitchFamily="18" charset="0"/>
              </a:rPr>
              <a:t>Background of the invention.</a:t>
            </a:r>
          </a:p>
          <a:p>
            <a:r>
              <a:rPr lang="en-IN" dirty="0">
                <a:latin typeface="Cambria" panose="02040503050406030204" pitchFamily="18" charset="0"/>
                <a:ea typeface="Cambria" panose="02040503050406030204" pitchFamily="18" charset="0"/>
              </a:rPr>
              <a:t>Objects of the invention.</a:t>
            </a:r>
          </a:p>
          <a:p>
            <a:r>
              <a:rPr lang="en-IN" dirty="0">
                <a:latin typeface="Cambria" panose="02040503050406030204" pitchFamily="18" charset="0"/>
                <a:ea typeface="Cambria" panose="02040503050406030204" pitchFamily="18" charset="0"/>
              </a:rPr>
              <a:t>Statement of the invention.</a:t>
            </a:r>
          </a:p>
          <a:p>
            <a:r>
              <a:rPr lang="en-IN" dirty="0">
                <a:latin typeface="Cambria" panose="02040503050406030204" pitchFamily="18" charset="0"/>
                <a:ea typeface="Cambria" panose="02040503050406030204" pitchFamily="18" charset="0"/>
              </a:rPr>
              <a:t>A brief description of the drawings</a:t>
            </a:r>
          </a:p>
          <a:p>
            <a:r>
              <a:rPr lang="en-IN" dirty="0">
                <a:latin typeface="Cambria" panose="02040503050406030204" pitchFamily="18" charset="0"/>
                <a:ea typeface="Cambria" panose="02040503050406030204" pitchFamily="18" charset="0"/>
              </a:rPr>
              <a:t>A detailed description of the invention.</a:t>
            </a:r>
          </a:p>
          <a:p>
            <a:r>
              <a:rPr lang="en-IN" dirty="0">
                <a:latin typeface="Cambria" panose="02040503050406030204" pitchFamily="18" charset="0"/>
                <a:ea typeface="Cambria" panose="02040503050406030204" pitchFamily="18" charset="0"/>
              </a:rPr>
              <a:t>Claims</a:t>
            </a:r>
          </a:p>
          <a:p>
            <a:r>
              <a:rPr lang="en-IN" dirty="0">
                <a:latin typeface="Cambria" panose="02040503050406030204" pitchFamily="18" charset="0"/>
                <a:ea typeface="Cambria" panose="02040503050406030204" pitchFamily="18" charset="0"/>
              </a:rPr>
              <a:t>Abstract</a:t>
            </a:r>
          </a:p>
        </p:txBody>
      </p:sp>
    </p:spTree>
    <p:extLst>
      <p:ext uri="{BB962C8B-B14F-4D97-AF65-F5344CB8AC3E}">
        <p14:creationId xmlns:p14="http://schemas.microsoft.com/office/powerpoint/2010/main" val="117618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6859-D633-DC72-43B5-AE2E88832674}"/>
              </a:ext>
            </a:extLst>
          </p:cNvPr>
          <p:cNvSpPr>
            <a:spLocks noGrp="1"/>
          </p:cNvSpPr>
          <p:nvPr>
            <p:ph type="title"/>
          </p:nvPr>
        </p:nvSpPr>
        <p:spPr/>
        <p:txBody>
          <a:bodyPr/>
          <a:lstStyle/>
          <a:p>
            <a:r>
              <a:rPr lang="en-US" dirty="0"/>
              <a:t>Types of Patent Applications</a:t>
            </a:r>
          </a:p>
        </p:txBody>
      </p:sp>
      <p:sp>
        <p:nvSpPr>
          <p:cNvPr id="3" name="Content Placeholder 2">
            <a:extLst>
              <a:ext uri="{FF2B5EF4-FFF2-40B4-BE49-F238E27FC236}">
                <a16:creationId xmlns:a16="http://schemas.microsoft.com/office/drawing/2014/main" id="{51F7CA68-8B02-1823-D689-B5048B5E24F1}"/>
              </a:ext>
            </a:extLst>
          </p:cNvPr>
          <p:cNvSpPr>
            <a:spLocks noGrp="1"/>
          </p:cNvSpPr>
          <p:nvPr>
            <p:ph idx="1"/>
          </p:nvPr>
        </p:nvSpPr>
        <p:spPr/>
        <p:txBody>
          <a:bodyPr>
            <a:normAutofit lnSpcReduction="10000"/>
          </a:bodyPr>
          <a:lstStyle/>
          <a:p>
            <a:pPr>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Provisional Application</a:t>
            </a:r>
          </a:p>
          <a:p>
            <a:pPr>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Ordinary or Non-Provisional Application</a:t>
            </a:r>
          </a:p>
          <a:p>
            <a:pPr>
              <a:lnSpc>
                <a:spcPct val="120000"/>
              </a:lnSpc>
              <a:buFont typeface="+mj-lt"/>
              <a:buAutoNum type="arabicPeriod"/>
            </a:pPr>
            <a:r>
              <a:rPr lang="en-IN" sz="3000" b="1" dirty="0">
                <a:solidFill>
                  <a:srgbClr val="333333"/>
                </a:solidFill>
                <a:effectLst/>
                <a:latin typeface="Cambria" panose="02040503050406030204" pitchFamily="18" charset="0"/>
                <a:ea typeface="Cambria" panose="02040503050406030204" pitchFamily="18" charset="0"/>
              </a:rPr>
              <a:t>Convention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PCT International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PCT National Phase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Patent of Addition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Divisional Application</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2290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261A-6C55-EEC9-DBD6-3922D8291F54}"/>
              </a:ext>
            </a:extLst>
          </p:cNvPr>
          <p:cNvSpPr>
            <a:spLocks noGrp="1"/>
          </p:cNvSpPr>
          <p:nvPr>
            <p:ph type="title"/>
          </p:nvPr>
        </p:nvSpPr>
        <p:spPr/>
        <p:txBody>
          <a:bodyPr>
            <a:normAutofit/>
          </a:bodyPr>
          <a:lstStyle/>
          <a:p>
            <a:r>
              <a:rPr lang="en-IN" b="1" i="0" dirty="0">
                <a:solidFill>
                  <a:srgbClr val="111111"/>
                </a:solidFill>
                <a:effectLst/>
                <a:latin typeface="Century Schoolbook (Headings)"/>
              </a:rPr>
              <a:t>Convention Application</a:t>
            </a:r>
            <a:endParaRPr lang="en-US" dirty="0">
              <a:latin typeface="Century Schoolbook (Headings)"/>
            </a:endParaRPr>
          </a:p>
        </p:txBody>
      </p:sp>
      <p:sp>
        <p:nvSpPr>
          <p:cNvPr id="3" name="Content Placeholder 2">
            <a:extLst>
              <a:ext uri="{FF2B5EF4-FFF2-40B4-BE49-F238E27FC236}">
                <a16:creationId xmlns:a16="http://schemas.microsoft.com/office/drawing/2014/main" id="{9AFC3CCC-2E7A-6963-B9E7-1AE8EF27493D}"/>
              </a:ext>
            </a:extLst>
          </p:cNvPr>
          <p:cNvSpPr>
            <a:spLocks noGrp="1"/>
          </p:cNvSpPr>
          <p:nvPr>
            <p:ph idx="1"/>
          </p:nvPr>
        </p:nvSpPr>
        <p:spPr/>
        <p:txBody>
          <a:bodyPr/>
          <a:lstStyle/>
          <a:p>
            <a:r>
              <a:rPr lang="en-IN" b="0" i="0" dirty="0">
                <a:effectLst/>
                <a:latin typeface="Cambria" panose="02040503050406030204" pitchFamily="18" charset="0"/>
                <a:ea typeface="Cambria" panose="02040503050406030204" pitchFamily="18" charset="0"/>
              </a:rPr>
              <a:t>A convention application entitles the applicant to claim priority in all the convention countries</a:t>
            </a:r>
          </a:p>
          <a:p>
            <a:r>
              <a:rPr lang="en-IN" b="0" i="0" dirty="0">
                <a:effectLst/>
                <a:latin typeface="Cambria" panose="02040503050406030204" pitchFamily="18" charset="0"/>
                <a:ea typeface="Cambria" panose="02040503050406030204" pitchFamily="18" charset="0"/>
              </a:rPr>
              <a:t>A convention application is filed for claiming a priority date based on the same or substantially similar application filed in any of the convention countries. </a:t>
            </a:r>
          </a:p>
          <a:p>
            <a:r>
              <a:rPr lang="en-IN" b="0" i="0" dirty="0">
                <a:effectLst/>
                <a:latin typeface="Cambria" panose="02040503050406030204" pitchFamily="18" charset="0"/>
                <a:ea typeface="Cambria" panose="02040503050406030204" pitchFamily="18" charset="0"/>
              </a:rPr>
              <a:t>To avail a status of convention, an applicant is required to file an application in the Indian Patent Office </a:t>
            </a:r>
            <a:r>
              <a:rPr lang="en-IN" b="1" i="0" dirty="0">
                <a:effectLst/>
                <a:latin typeface="Cambria" panose="02040503050406030204" pitchFamily="18" charset="0"/>
                <a:ea typeface="Cambria" panose="02040503050406030204" pitchFamily="18" charset="0"/>
              </a:rPr>
              <a:t>within a year from the date of the initial filing of a similar application in the convention country</a:t>
            </a:r>
            <a:r>
              <a:rPr lang="en-IN" b="0" i="0" dirty="0">
                <a:effectLst/>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26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6859-D633-DC72-43B5-AE2E88832674}"/>
              </a:ext>
            </a:extLst>
          </p:cNvPr>
          <p:cNvSpPr>
            <a:spLocks noGrp="1"/>
          </p:cNvSpPr>
          <p:nvPr>
            <p:ph type="title"/>
          </p:nvPr>
        </p:nvSpPr>
        <p:spPr/>
        <p:txBody>
          <a:bodyPr/>
          <a:lstStyle/>
          <a:p>
            <a:r>
              <a:rPr lang="en-US" dirty="0"/>
              <a:t>Types of Patent Applications</a:t>
            </a:r>
          </a:p>
        </p:txBody>
      </p:sp>
      <p:sp>
        <p:nvSpPr>
          <p:cNvPr id="3" name="Content Placeholder 2">
            <a:extLst>
              <a:ext uri="{FF2B5EF4-FFF2-40B4-BE49-F238E27FC236}">
                <a16:creationId xmlns:a16="http://schemas.microsoft.com/office/drawing/2014/main" id="{51F7CA68-8B02-1823-D689-B5048B5E24F1}"/>
              </a:ext>
            </a:extLst>
          </p:cNvPr>
          <p:cNvSpPr>
            <a:spLocks noGrp="1"/>
          </p:cNvSpPr>
          <p:nvPr>
            <p:ph idx="1"/>
          </p:nvPr>
        </p:nvSpPr>
        <p:spPr/>
        <p:txBody>
          <a:bodyPr>
            <a:normAutofit fontScale="92500" lnSpcReduction="10000"/>
          </a:bodyPr>
          <a:lstStyle/>
          <a:p>
            <a:pPr>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Provisional Application</a:t>
            </a:r>
          </a:p>
          <a:p>
            <a:pPr>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Ordinary or Non-Provisional Application</a:t>
            </a:r>
          </a:p>
          <a:p>
            <a:pPr>
              <a:lnSpc>
                <a:spcPct val="120000"/>
              </a:lnSpc>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Convention Application</a:t>
            </a:r>
          </a:p>
          <a:p>
            <a:pPr>
              <a:lnSpc>
                <a:spcPct val="130000"/>
              </a:lnSpc>
              <a:buFont typeface="+mj-lt"/>
              <a:buAutoNum type="arabicPeriod"/>
            </a:pPr>
            <a:r>
              <a:rPr lang="en-IN" sz="3000" b="1" dirty="0">
                <a:solidFill>
                  <a:srgbClr val="333333"/>
                </a:solidFill>
                <a:effectLst/>
                <a:latin typeface="Cambria" panose="02040503050406030204" pitchFamily="18" charset="0"/>
                <a:ea typeface="Cambria" panose="02040503050406030204" pitchFamily="18" charset="0"/>
              </a:rPr>
              <a:t>PCT International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PCT National Phase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Patent of Addition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Divisional Application</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67990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BAE7-69AF-B12F-7627-FE90CE38B27D}"/>
              </a:ext>
            </a:extLst>
          </p:cNvPr>
          <p:cNvSpPr>
            <a:spLocks noGrp="1"/>
          </p:cNvSpPr>
          <p:nvPr>
            <p:ph type="title"/>
          </p:nvPr>
        </p:nvSpPr>
        <p:spPr/>
        <p:txBody>
          <a:bodyPr>
            <a:normAutofit/>
          </a:bodyPr>
          <a:lstStyle/>
          <a:p>
            <a:r>
              <a:rPr lang="en-IN" b="1" i="0" dirty="0">
                <a:solidFill>
                  <a:srgbClr val="111111"/>
                </a:solidFill>
                <a:effectLst/>
                <a:latin typeface="Century Schoolbook (Headings)"/>
              </a:rPr>
              <a:t>PCT International Application</a:t>
            </a:r>
            <a:endParaRPr lang="en-US" dirty="0">
              <a:latin typeface="Century Schoolbook (Headings)"/>
            </a:endParaRPr>
          </a:p>
        </p:txBody>
      </p:sp>
      <p:sp>
        <p:nvSpPr>
          <p:cNvPr id="3" name="Content Placeholder 2">
            <a:extLst>
              <a:ext uri="{FF2B5EF4-FFF2-40B4-BE49-F238E27FC236}">
                <a16:creationId xmlns:a16="http://schemas.microsoft.com/office/drawing/2014/main" id="{A83C7E8D-9EA8-09D5-28DE-EB5E6D883193}"/>
              </a:ext>
            </a:extLst>
          </p:cNvPr>
          <p:cNvSpPr>
            <a:spLocks noGrp="1"/>
          </p:cNvSpPr>
          <p:nvPr>
            <p:ph idx="1"/>
          </p:nvPr>
        </p:nvSpPr>
        <p:spPr/>
        <p:txBody>
          <a:bodyPr>
            <a:normAutofit fontScale="85000" lnSpcReduction="10000"/>
          </a:bodyPr>
          <a:lstStyle/>
          <a:p>
            <a:r>
              <a:rPr lang="en-IN" b="0" i="0" dirty="0">
                <a:effectLst/>
                <a:latin typeface="Cambria" panose="02040503050406030204" pitchFamily="18" charset="0"/>
                <a:ea typeface="Cambria" panose="02040503050406030204" pitchFamily="18" charset="0"/>
              </a:rPr>
              <a:t>PCT Application is an international application. </a:t>
            </a:r>
          </a:p>
          <a:p>
            <a:r>
              <a:rPr lang="en-IN" b="0" i="0" dirty="0">
                <a:effectLst/>
                <a:latin typeface="Cambria" panose="02040503050406030204" pitchFamily="18" charset="0"/>
                <a:ea typeface="Cambria" panose="02040503050406030204" pitchFamily="18" charset="0"/>
              </a:rPr>
              <a:t>Though the application does not provide for the grant of an international patent, it paves the way for a streamlined patent application process in many countries at one go. </a:t>
            </a:r>
          </a:p>
          <a:p>
            <a:r>
              <a:rPr lang="en-IN" b="0" i="0" dirty="0">
                <a:effectLst/>
                <a:latin typeface="Cambria" panose="02040503050406030204" pitchFamily="18" charset="0"/>
                <a:ea typeface="Cambria" panose="02040503050406030204" pitchFamily="18" charset="0"/>
              </a:rPr>
              <a:t>It is governed by the </a:t>
            </a:r>
            <a:r>
              <a:rPr lang="en-IN" b="1" i="0" dirty="0">
                <a:effectLst/>
                <a:latin typeface="Cambria" panose="02040503050406030204" pitchFamily="18" charset="0"/>
                <a:ea typeface="Cambria" panose="02040503050406030204" pitchFamily="18" charset="0"/>
              </a:rPr>
              <a:t>Patent Corporation Treaty </a:t>
            </a:r>
            <a:r>
              <a:rPr lang="en-IN" b="0" i="0" dirty="0">
                <a:effectLst/>
                <a:latin typeface="Cambria" panose="02040503050406030204" pitchFamily="18" charset="0"/>
                <a:ea typeface="Cambria" panose="02040503050406030204" pitchFamily="18" charset="0"/>
              </a:rPr>
              <a:t>and can be validated in up to </a:t>
            </a:r>
            <a:r>
              <a:rPr lang="en-IN" b="1" i="0" dirty="0">
                <a:effectLst/>
                <a:latin typeface="Cambria" panose="02040503050406030204" pitchFamily="18" charset="0"/>
                <a:ea typeface="Cambria" panose="02040503050406030204" pitchFamily="18" charset="0"/>
              </a:rPr>
              <a:t>142 countries</a:t>
            </a:r>
            <a:r>
              <a:rPr lang="en-IN" b="0" i="0" dirty="0">
                <a:effectLst/>
                <a:latin typeface="Cambria" panose="02040503050406030204" pitchFamily="18" charset="0"/>
                <a:ea typeface="Cambria" panose="02040503050406030204" pitchFamily="18" charset="0"/>
              </a:rPr>
              <a:t>. </a:t>
            </a:r>
          </a:p>
          <a:p>
            <a:r>
              <a:rPr lang="en-IN" b="0" i="0" dirty="0">
                <a:effectLst/>
                <a:latin typeface="Cambria" panose="02040503050406030204" pitchFamily="18" charset="0"/>
                <a:ea typeface="Cambria" panose="02040503050406030204" pitchFamily="18" charset="0"/>
              </a:rPr>
              <a:t>Filing this application would protect an invention from being replicated in these designated countries.</a:t>
            </a:r>
          </a:p>
          <a:p>
            <a:r>
              <a:rPr lang="en-IN" b="0" i="0" dirty="0">
                <a:effectLst/>
                <a:latin typeface="Cambria" panose="02040503050406030204" pitchFamily="18" charset="0"/>
                <a:ea typeface="Cambria" panose="02040503050406030204" pitchFamily="18" charset="0"/>
              </a:rPr>
              <a:t>It renders a time-frame of </a:t>
            </a:r>
            <a:r>
              <a:rPr lang="en-IN" b="1" i="0" dirty="0">
                <a:effectLst/>
                <a:latin typeface="Cambria" panose="02040503050406030204" pitchFamily="18" charset="0"/>
                <a:ea typeface="Cambria" panose="02040503050406030204" pitchFamily="18" charset="0"/>
              </a:rPr>
              <a:t>30-31 months to enter into various countries </a:t>
            </a:r>
            <a:r>
              <a:rPr lang="en-IN" b="0" i="0" dirty="0">
                <a:effectLst/>
                <a:latin typeface="Cambria" panose="02040503050406030204" pitchFamily="18" charset="0"/>
                <a:ea typeface="Cambria" panose="02040503050406030204" pitchFamily="18" charset="0"/>
              </a:rPr>
              <a:t>from the international filing date or the priority date, thereby affording the applicant with additional time to access the viability of the invention.</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121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20075-3A5A-90AC-F265-23808F7A3C02}"/>
              </a:ext>
            </a:extLst>
          </p:cNvPr>
          <p:cNvSpPr>
            <a:spLocks noGrp="1"/>
          </p:cNvSpPr>
          <p:nvPr>
            <p:ph idx="1"/>
          </p:nvPr>
        </p:nvSpPr>
        <p:spPr>
          <a:xfrm>
            <a:off x="913795" y="438150"/>
            <a:ext cx="10353762" cy="5353049"/>
          </a:xfrm>
        </p:spPr>
        <p:txBody>
          <a:bodyPr>
            <a:normAutofit fontScale="92500" lnSpcReduction="10000"/>
          </a:bodyPr>
          <a:lstStyle/>
          <a:p>
            <a:pPr algn="l"/>
            <a:r>
              <a:rPr lang="en-IN" b="0" i="0" dirty="0">
                <a:effectLst/>
                <a:latin typeface="Cambria" panose="02040503050406030204" pitchFamily="18" charset="0"/>
                <a:ea typeface="Cambria" panose="02040503050406030204" pitchFamily="18" charset="0"/>
              </a:rPr>
              <a:t>Apart from this, it renders the following other benefits:</a:t>
            </a:r>
          </a:p>
          <a:p>
            <a:pPr algn="l">
              <a:buFont typeface="Arial" panose="020B0604020202020204" pitchFamily="34" charset="0"/>
              <a:buChar char="•"/>
            </a:pPr>
            <a:r>
              <a:rPr lang="en-IN" b="0" i="0" dirty="0">
                <a:effectLst/>
                <a:latin typeface="Cambria" panose="02040503050406030204" pitchFamily="18" charset="0"/>
                <a:ea typeface="Cambria" panose="02040503050406030204" pitchFamily="18" charset="0"/>
              </a:rPr>
              <a:t>Provides an </a:t>
            </a:r>
            <a:r>
              <a:rPr lang="en-IN" b="1" i="0" dirty="0">
                <a:effectLst/>
                <a:latin typeface="Cambria" panose="02040503050406030204" pitchFamily="18" charset="0"/>
                <a:ea typeface="Cambria" panose="02040503050406030204" pitchFamily="18" charset="0"/>
              </a:rPr>
              <a:t>International Search Report </a:t>
            </a:r>
            <a:r>
              <a:rPr lang="en-IN" b="0" i="0" dirty="0">
                <a:effectLst/>
                <a:latin typeface="Cambria" panose="02040503050406030204" pitchFamily="18" charset="0"/>
                <a:ea typeface="Cambria" panose="02040503050406030204" pitchFamily="18" charset="0"/>
              </a:rPr>
              <a:t>citing prior art, which discloses whether or not the invention is novel.</a:t>
            </a:r>
          </a:p>
          <a:p>
            <a:pPr algn="l">
              <a:buFont typeface="Arial" panose="020B0604020202020204" pitchFamily="34" charset="0"/>
              <a:buChar char="•"/>
            </a:pPr>
            <a:r>
              <a:rPr lang="en-IN" b="0" i="0" dirty="0">
                <a:effectLst/>
                <a:latin typeface="Cambria" panose="02040503050406030204" pitchFamily="18" charset="0"/>
                <a:ea typeface="Cambria" panose="02040503050406030204" pitchFamily="18" charset="0"/>
              </a:rPr>
              <a:t>It provides an option for </a:t>
            </a:r>
            <a:r>
              <a:rPr lang="en-IN" b="1" i="0" dirty="0">
                <a:effectLst/>
                <a:latin typeface="Cambria" panose="02040503050406030204" pitchFamily="18" charset="0"/>
                <a:ea typeface="Cambria" panose="02040503050406030204" pitchFamily="18" charset="0"/>
              </a:rPr>
              <a:t>requesting an International Preliminary Examination Report, </a:t>
            </a:r>
            <a:r>
              <a:rPr lang="en-IN" i="0" dirty="0">
                <a:effectLst/>
                <a:latin typeface="Cambria" panose="02040503050406030204" pitchFamily="18" charset="0"/>
                <a:ea typeface="Cambria" panose="02040503050406030204" pitchFamily="18" charset="0"/>
              </a:rPr>
              <a:t>w</a:t>
            </a:r>
            <a:r>
              <a:rPr lang="en-IN" b="0" i="0" dirty="0">
                <a:effectLst/>
                <a:latin typeface="Cambria" panose="02040503050406030204" pitchFamily="18" charset="0"/>
                <a:ea typeface="Cambria" panose="02040503050406030204" pitchFamily="18" charset="0"/>
              </a:rPr>
              <a:t>hich is a report that contains an option on the patentability of the invention.</a:t>
            </a:r>
          </a:p>
          <a:p>
            <a:pPr algn="l">
              <a:buFont typeface="Arial" panose="020B0604020202020204" pitchFamily="34" charset="0"/>
              <a:buChar char="•"/>
            </a:pPr>
            <a:r>
              <a:rPr lang="en-IN" b="0" i="0" dirty="0">
                <a:effectLst/>
                <a:latin typeface="Cambria" panose="02040503050406030204" pitchFamily="18" charset="0"/>
                <a:ea typeface="Cambria" panose="02040503050406030204" pitchFamily="18" charset="0"/>
              </a:rPr>
              <a:t>Facilitates the applicant to make more informed choices early in the patent process, as he/she can amend the application to deal with any conflicting material. </a:t>
            </a:r>
          </a:p>
          <a:p>
            <a:pPr algn="l">
              <a:buFont typeface="Arial" panose="020B0604020202020204" pitchFamily="34" charset="0"/>
              <a:buChar char="•"/>
            </a:pPr>
            <a:r>
              <a:rPr lang="en-IN" b="0" i="0" dirty="0">
                <a:effectLst/>
                <a:latin typeface="Cambria" panose="02040503050406030204" pitchFamily="18" charset="0"/>
                <a:ea typeface="Cambria" panose="02040503050406030204" pitchFamily="18" charset="0"/>
              </a:rPr>
              <a:t>Also, the applicant would receive a glimpse of the patentability of the invention before incurring charges for filing and prosecuting the application in each country.</a:t>
            </a:r>
          </a:p>
          <a:p>
            <a:pPr algn="l"/>
            <a:r>
              <a:rPr lang="en-IN" b="0" i="0" dirty="0">
                <a:effectLst/>
                <a:latin typeface="Cambria" panose="02040503050406030204" pitchFamily="18" charset="0"/>
                <a:ea typeface="Cambria" panose="02040503050406030204" pitchFamily="18" charset="0"/>
              </a:rPr>
              <a:t>An applicant from India can file this application at:</a:t>
            </a:r>
          </a:p>
          <a:p>
            <a:pPr algn="l">
              <a:buFont typeface="Arial" panose="020B0604020202020204" pitchFamily="34" charset="0"/>
              <a:buChar char="•"/>
            </a:pPr>
            <a:r>
              <a:rPr lang="en-IN" b="0" i="0" dirty="0">
                <a:effectLst/>
                <a:latin typeface="Cambria" panose="02040503050406030204" pitchFamily="18" charset="0"/>
                <a:ea typeface="Cambria" panose="02040503050406030204" pitchFamily="18" charset="0"/>
              </a:rPr>
              <a:t>The </a:t>
            </a:r>
            <a:r>
              <a:rPr lang="en-IN" b="1" i="0" dirty="0">
                <a:effectLst/>
                <a:latin typeface="Cambria" panose="02040503050406030204" pitchFamily="18" charset="0"/>
                <a:ea typeface="Cambria" panose="02040503050406030204" pitchFamily="18" charset="0"/>
              </a:rPr>
              <a:t>Indian Patent Office (IPO), </a:t>
            </a:r>
            <a:r>
              <a:rPr lang="en-IN" b="0" i="0" dirty="0">
                <a:effectLst/>
                <a:latin typeface="Cambria" panose="02040503050406030204" pitchFamily="18" charset="0"/>
                <a:ea typeface="Cambria" panose="02040503050406030204" pitchFamily="18" charset="0"/>
              </a:rPr>
              <a:t>which acts as the receiving office.</a:t>
            </a:r>
          </a:p>
          <a:p>
            <a:pPr algn="l">
              <a:buFont typeface="Arial" panose="020B0604020202020204" pitchFamily="34" charset="0"/>
              <a:buChar char="•"/>
            </a:pPr>
            <a:r>
              <a:rPr lang="en-IN" b="0" i="0" dirty="0">
                <a:effectLst/>
                <a:latin typeface="Cambria" panose="02040503050406030204" pitchFamily="18" charset="0"/>
                <a:ea typeface="Cambria" panose="02040503050406030204" pitchFamily="18" charset="0"/>
              </a:rPr>
              <a:t>The </a:t>
            </a:r>
            <a:r>
              <a:rPr lang="en-IN" b="1" i="0" dirty="0">
                <a:effectLst/>
                <a:latin typeface="Cambria" panose="02040503050406030204" pitchFamily="18" charset="0"/>
                <a:ea typeface="Cambria" panose="02040503050406030204" pitchFamily="18" charset="0"/>
              </a:rPr>
              <a:t>International Bureau of WIPO</a:t>
            </a:r>
            <a:r>
              <a:rPr lang="en-IN" b="0" i="0" dirty="0">
                <a:effectLst/>
                <a:latin typeface="Cambria" panose="02040503050406030204" pitchFamily="18" charset="0"/>
                <a:ea typeface="Cambria" panose="02040503050406030204" pitchFamily="18" charset="0"/>
              </a:rPr>
              <a:t>, either after availing a foreign filing permit from IPO or </a:t>
            </a:r>
            <a:r>
              <a:rPr lang="en-IN" b="1" i="0" dirty="0">
                <a:effectLst/>
                <a:latin typeface="Cambria" panose="02040503050406030204" pitchFamily="18" charset="0"/>
                <a:ea typeface="Cambria" panose="02040503050406030204" pitchFamily="18" charset="0"/>
              </a:rPr>
              <a:t>after six weeks and 12 months of filing an application in India</a:t>
            </a:r>
            <a:r>
              <a:rPr lang="en-IN" b="0" i="0" dirty="0">
                <a:effectLst/>
                <a:latin typeface="Cambria" panose="02040503050406030204" pitchFamily="18" charset="0"/>
                <a:ea typeface="Cambria" panose="02040503050406030204" pitchFamily="18" charset="0"/>
              </a:rPr>
              <a:t>.</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98684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6859-D633-DC72-43B5-AE2E88832674}"/>
              </a:ext>
            </a:extLst>
          </p:cNvPr>
          <p:cNvSpPr>
            <a:spLocks noGrp="1"/>
          </p:cNvSpPr>
          <p:nvPr>
            <p:ph type="title"/>
          </p:nvPr>
        </p:nvSpPr>
        <p:spPr/>
        <p:txBody>
          <a:bodyPr/>
          <a:lstStyle/>
          <a:p>
            <a:r>
              <a:rPr lang="en-US" dirty="0"/>
              <a:t>Types of Patent Applications</a:t>
            </a:r>
          </a:p>
        </p:txBody>
      </p:sp>
      <p:sp>
        <p:nvSpPr>
          <p:cNvPr id="3" name="Content Placeholder 2">
            <a:extLst>
              <a:ext uri="{FF2B5EF4-FFF2-40B4-BE49-F238E27FC236}">
                <a16:creationId xmlns:a16="http://schemas.microsoft.com/office/drawing/2014/main" id="{51F7CA68-8B02-1823-D689-B5048B5E24F1}"/>
              </a:ext>
            </a:extLst>
          </p:cNvPr>
          <p:cNvSpPr>
            <a:spLocks noGrp="1"/>
          </p:cNvSpPr>
          <p:nvPr>
            <p:ph idx="1"/>
          </p:nvPr>
        </p:nvSpPr>
        <p:spPr/>
        <p:txBody>
          <a:bodyPr>
            <a:normAutofit fontScale="92500" lnSpcReduction="10000"/>
          </a:bodyPr>
          <a:lstStyle/>
          <a:p>
            <a:pPr>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Provisional Application</a:t>
            </a:r>
          </a:p>
          <a:p>
            <a:pPr>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Ordinary or Non-Provisional Application</a:t>
            </a:r>
          </a:p>
          <a:p>
            <a:pPr>
              <a:lnSpc>
                <a:spcPct val="120000"/>
              </a:lnSpc>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Convention Application</a:t>
            </a:r>
          </a:p>
          <a:p>
            <a:pPr>
              <a:lnSpc>
                <a:spcPct val="130000"/>
              </a:lnSpc>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PCT International Application</a:t>
            </a:r>
          </a:p>
          <a:p>
            <a:pPr>
              <a:lnSpc>
                <a:spcPct val="130000"/>
              </a:lnSpc>
              <a:buFont typeface="+mj-lt"/>
              <a:buAutoNum type="arabicPeriod"/>
            </a:pPr>
            <a:r>
              <a:rPr lang="en-IN" sz="3000" b="1" dirty="0">
                <a:solidFill>
                  <a:srgbClr val="333333"/>
                </a:solidFill>
                <a:effectLst/>
                <a:latin typeface="Cambria" panose="02040503050406030204" pitchFamily="18" charset="0"/>
                <a:ea typeface="Cambria" panose="02040503050406030204" pitchFamily="18" charset="0"/>
              </a:rPr>
              <a:t>PCT National Phase Application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Patent of Addition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Divisional Application</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6817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963A-9F44-AB44-CF80-9482EA01C7BC}"/>
              </a:ext>
            </a:extLst>
          </p:cNvPr>
          <p:cNvSpPr>
            <a:spLocks noGrp="1"/>
          </p:cNvSpPr>
          <p:nvPr>
            <p:ph type="title"/>
          </p:nvPr>
        </p:nvSpPr>
        <p:spPr/>
        <p:txBody>
          <a:bodyPr>
            <a:normAutofit/>
          </a:bodyPr>
          <a:lstStyle/>
          <a:p>
            <a:r>
              <a:rPr lang="en-IN" b="1" i="0" dirty="0">
                <a:solidFill>
                  <a:srgbClr val="111111"/>
                </a:solidFill>
                <a:effectLst/>
                <a:latin typeface="Century Schoolbook (Headings)"/>
              </a:rPr>
              <a:t>PCT National Phase Application</a:t>
            </a:r>
            <a:endParaRPr lang="en-US" dirty="0">
              <a:latin typeface="Century Schoolbook (Headings)"/>
            </a:endParaRPr>
          </a:p>
        </p:txBody>
      </p:sp>
      <p:sp>
        <p:nvSpPr>
          <p:cNvPr id="3" name="Content Placeholder 2">
            <a:extLst>
              <a:ext uri="{FF2B5EF4-FFF2-40B4-BE49-F238E27FC236}">
                <a16:creationId xmlns:a16="http://schemas.microsoft.com/office/drawing/2014/main" id="{6E9BD319-B21C-DC32-A485-3D994B673904}"/>
              </a:ext>
            </a:extLst>
          </p:cNvPr>
          <p:cNvSpPr>
            <a:spLocks noGrp="1"/>
          </p:cNvSpPr>
          <p:nvPr>
            <p:ph idx="1"/>
          </p:nvPr>
        </p:nvSpPr>
        <p:spPr/>
        <p:txBody>
          <a:bodyPr>
            <a:normAutofit fontScale="77500" lnSpcReduction="20000"/>
          </a:bodyPr>
          <a:lstStyle/>
          <a:p>
            <a:r>
              <a:rPr lang="en-IN" b="1" i="0" dirty="0">
                <a:solidFill>
                  <a:srgbClr val="202124"/>
                </a:solidFill>
                <a:effectLst/>
                <a:latin typeface="arial" panose="020B0604020202020204" pitchFamily="34" charset="0"/>
              </a:rPr>
              <a:t>a one-time submission to apply for a patent through member states of the Patent Cooperation Treaty (PCT)</a:t>
            </a:r>
            <a:r>
              <a:rPr lang="en-IN" b="0" i="0" dirty="0">
                <a:solidFill>
                  <a:srgbClr val="202124"/>
                </a:solidFill>
                <a:effectLst/>
                <a:latin typeface="arial" panose="020B0604020202020204" pitchFamily="34" charset="0"/>
              </a:rPr>
              <a:t>.</a:t>
            </a:r>
            <a:endParaRPr lang="en-IN" b="0" i="0" dirty="0">
              <a:effectLst/>
              <a:latin typeface="Cambria" panose="02040503050406030204" pitchFamily="18" charset="0"/>
              <a:ea typeface="Cambria" panose="02040503050406030204" pitchFamily="18" charset="0"/>
            </a:endParaRPr>
          </a:p>
          <a:p>
            <a:r>
              <a:rPr lang="en-IN" b="0" i="0" dirty="0">
                <a:effectLst/>
                <a:latin typeface="Cambria" panose="02040503050406030204" pitchFamily="18" charset="0"/>
                <a:ea typeface="Cambria" panose="02040503050406030204" pitchFamily="18" charset="0"/>
              </a:rPr>
              <a:t>It is considered essential for an applicant to file a </a:t>
            </a:r>
            <a:r>
              <a:rPr lang="en-IN" b="1" i="0" dirty="0">
                <a:effectLst/>
                <a:latin typeface="Cambria" panose="02040503050406030204" pitchFamily="18" charset="0"/>
                <a:ea typeface="Cambria" panose="02040503050406030204" pitchFamily="18" charset="0"/>
              </a:rPr>
              <a:t>national phase </a:t>
            </a:r>
            <a:r>
              <a:rPr lang="en-IN" b="0" i="0" dirty="0">
                <a:effectLst/>
                <a:latin typeface="Cambria" panose="02040503050406030204" pitchFamily="18" charset="0"/>
                <a:ea typeface="Cambria" panose="02040503050406030204" pitchFamily="18" charset="0"/>
              </a:rPr>
              <a:t>application in each of the country wherein they would like to protect their invention</a:t>
            </a:r>
          </a:p>
          <a:p>
            <a:r>
              <a:rPr lang="en-IN" b="0" i="0" dirty="0">
                <a:effectLst/>
                <a:latin typeface="Cambria" panose="02040503050406030204" pitchFamily="18" charset="0"/>
                <a:ea typeface="Cambria" panose="02040503050406030204" pitchFamily="18" charset="0"/>
              </a:rPr>
              <a:t>The time-frame for filing the same is scheduled within 31 months from the priority date or the international filing date</a:t>
            </a:r>
            <a:endParaRPr lang="en-IN" dirty="0">
              <a:effectLst/>
              <a:latin typeface="Cambria" panose="02040503050406030204" pitchFamily="18" charset="0"/>
              <a:ea typeface="Cambria" panose="02040503050406030204" pitchFamily="18" charset="0"/>
            </a:endParaRPr>
          </a:p>
          <a:p>
            <a:r>
              <a:rPr lang="en-IN" dirty="0">
                <a:effectLst/>
                <a:latin typeface="Cambria" panose="02040503050406030204" pitchFamily="18" charset="0"/>
                <a:ea typeface="Cambria" panose="02040503050406030204" pitchFamily="18" charset="0"/>
              </a:rPr>
              <a:t>T</a:t>
            </a:r>
            <a:r>
              <a:rPr lang="en-IN" b="0" i="0" dirty="0">
                <a:effectLst/>
                <a:latin typeface="Cambria" panose="02040503050406030204" pitchFamily="18" charset="0"/>
                <a:ea typeface="Cambria" panose="02040503050406030204" pitchFamily="18" charset="0"/>
              </a:rPr>
              <a:t>ime-limit could be enhanced through National Laws by each member country.</a:t>
            </a:r>
          </a:p>
          <a:p>
            <a:r>
              <a:rPr lang="en-IN" b="0" i="0" dirty="0">
                <a:effectLst/>
                <a:latin typeface="Cambria" panose="02040503050406030204" pitchFamily="18" charset="0"/>
                <a:ea typeface="Cambria" panose="02040503050406030204" pitchFamily="18" charset="0"/>
              </a:rPr>
              <a:t>The title, description, abstract and claims as filed in the International Application under PCT shall be considered as the Complete Specification</a:t>
            </a:r>
          </a:p>
          <a:p>
            <a:r>
              <a:rPr lang="en-IN" b="0" i="0" dirty="0">
                <a:effectLst/>
                <a:latin typeface="Cambria" panose="02040503050406030204" pitchFamily="18" charset="0"/>
                <a:ea typeface="Cambria" panose="02040503050406030204" pitchFamily="18" charset="0"/>
              </a:rPr>
              <a:t>The regulations applicable for filing and processing an ordinary patent application is also applied here.</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8795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6859-D633-DC72-43B5-AE2E88832674}"/>
              </a:ext>
            </a:extLst>
          </p:cNvPr>
          <p:cNvSpPr>
            <a:spLocks noGrp="1"/>
          </p:cNvSpPr>
          <p:nvPr>
            <p:ph type="title"/>
          </p:nvPr>
        </p:nvSpPr>
        <p:spPr/>
        <p:txBody>
          <a:bodyPr/>
          <a:lstStyle/>
          <a:p>
            <a:r>
              <a:rPr lang="en-US" dirty="0"/>
              <a:t>Types of Patent Applications</a:t>
            </a:r>
          </a:p>
        </p:txBody>
      </p:sp>
      <p:sp>
        <p:nvSpPr>
          <p:cNvPr id="3" name="Content Placeholder 2">
            <a:extLst>
              <a:ext uri="{FF2B5EF4-FFF2-40B4-BE49-F238E27FC236}">
                <a16:creationId xmlns:a16="http://schemas.microsoft.com/office/drawing/2014/main" id="{51F7CA68-8B02-1823-D689-B5048B5E24F1}"/>
              </a:ext>
            </a:extLst>
          </p:cNvPr>
          <p:cNvSpPr>
            <a:spLocks noGrp="1"/>
          </p:cNvSpPr>
          <p:nvPr>
            <p:ph idx="1"/>
          </p:nvPr>
        </p:nvSpPr>
        <p:spPr/>
        <p:txBody>
          <a:bodyPr>
            <a:normAutofit fontScale="92500" lnSpcReduction="10000"/>
          </a:bodyPr>
          <a:lstStyle/>
          <a:p>
            <a:pPr>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Provisional Application</a:t>
            </a:r>
          </a:p>
          <a:p>
            <a:pPr>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Ordinary or Non-Provisional Application</a:t>
            </a:r>
          </a:p>
          <a:p>
            <a:pPr>
              <a:lnSpc>
                <a:spcPct val="120000"/>
              </a:lnSpc>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Convention Application</a:t>
            </a:r>
          </a:p>
          <a:p>
            <a:pPr>
              <a:lnSpc>
                <a:spcPct val="130000"/>
              </a:lnSpc>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PCT International Application</a:t>
            </a:r>
          </a:p>
          <a:p>
            <a:pPr>
              <a:lnSpc>
                <a:spcPct val="130000"/>
              </a:lnSpc>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PCT National Phase Application</a:t>
            </a:r>
          </a:p>
          <a:p>
            <a:pPr>
              <a:lnSpc>
                <a:spcPct val="130000"/>
              </a:lnSpc>
              <a:buFont typeface="+mj-lt"/>
              <a:buAutoNum type="arabicPeriod"/>
            </a:pPr>
            <a:r>
              <a:rPr lang="en-IN" sz="3000" b="1" dirty="0">
                <a:solidFill>
                  <a:srgbClr val="333333"/>
                </a:solidFill>
                <a:effectLst/>
                <a:latin typeface="Cambria" panose="02040503050406030204" pitchFamily="18" charset="0"/>
                <a:ea typeface="Cambria" panose="02040503050406030204" pitchFamily="18" charset="0"/>
              </a:rPr>
              <a:t>Patent of Addition</a:t>
            </a:r>
          </a:p>
          <a:p>
            <a:pPr algn="l">
              <a:buFont typeface="+mj-lt"/>
              <a:buAutoNum type="arabicPeriod"/>
            </a:pPr>
            <a:r>
              <a:rPr lang="en-IN" b="0" i="0" dirty="0">
                <a:solidFill>
                  <a:srgbClr val="333333"/>
                </a:solidFill>
                <a:effectLst/>
                <a:latin typeface="Cambria" panose="02040503050406030204" pitchFamily="18" charset="0"/>
                <a:ea typeface="Cambria" panose="02040503050406030204" pitchFamily="18" charset="0"/>
              </a:rPr>
              <a:t>Divisional Application</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35913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AD54-5320-C003-6E63-19EA206132BA}"/>
              </a:ext>
            </a:extLst>
          </p:cNvPr>
          <p:cNvSpPr>
            <a:spLocks noGrp="1"/>
          </p:cNvSpPr>
          <p:nvPr>
            <p:ph type="title"/>
          </p:nvPr>
        </p:nvSpPr>
        <p:spPr/>
        <p:txBody>
          <a:bodyPr>
            <a:normAutofit/>
          </a:bodyPr>
          <a:lstStyle/>
          <a:p>
            <a:r>
              <a:rPr lang="en-IN" b="1" i="0" dirty="0">
                <a:solidFill>
                  <a:srgbClr val="111111"/>
                </a:solidFill>
                <a:effectLst/>
                <a:latin typeface="Century Schoolbook (Headings)"/>
              </a:rPr>
              <a:t>Patent of Addition</a:t>
            </a:r>
            <a:endParaRPr lang="en-US" dirty="0">
              <a:latin typeface="Century Schoolbook (Headings)"/>
            </a:endParaRPr>
          </a:p>
        </p:txBody>
      </p:sp>
      <p:sp>
        <p:nvSpPr>
          <p:cNvPr id="3" name="Content Placeholder 2">
            <a:extLst>
              <a:ext uri="{FF2B5EF4-FFF2-40B4-BE49-F238E27FC236}">
                <a16:creationId xmlns:a16="http://schemas.microsoft.com/office/drawing/2014/main" id="{5BA4E959-92D5-4563-1A70-9575978146BE}"/>
              </a:ext>
            </a:extLst>
          </p:cNvPr>
          <p:cNvSpPr>
            <a:spLocks noGrp="1"/>
          </p:cNvSpPr>
          <p:nvPr>
            <p:ph idx="1"/>
          </p:nvPr>
        </p:nvSpPr>
        <p:spPr/>
        <p:txBody>
          <a:bodyPr>
            <a:normAutofit fontScale="92500" lnSpcReduction="20000"/>
          </a:bodyPr>
          <a:lstStyle/>
          <a:p>
            <a:r>
              <a:rPr lang="en-IN" b="0" i="0" dirty="0">
                <a:effectLst/>
                <a:latin typeface="Cambria" panose="02040503050406030204" pitchFamily="18" charset="0"/>
                <a:ea typeface="Cambria" panose="02040503050406030204" pitchFamily="18" charset="0"/>
              </a:rPr>
              <a:t>This application must be filed if the applicant discovers that he has come across an invention which is a slight modification of the invention which has already been applied for or patented by the applicant. </a:t>
            </a:r>
          </a:p>
          <a:p>
            <a:r>
              <a:rPr lang="en-IN" b="0" i="0" dirty="0">
                <a:effectLst/>
                <a:latin typeface="Cambria" panose="02040503050406030204" pitchFamily="18" charset="0"/>
                <a:ea typeface="Cambria" panose="02040503050406030204" pitchFamily="18" charset="0"/>
              </a:rPr>
              <a:t>It can only be filed if the invention doesn’t involve a substantial inventive step.</a:t>
            </a:r>
          </a:p>
          <a:p>
            <a:r>
              <a:rPr lang="en-IN" b="0" i="0" dirty="0">
                <a:effectLst/>
                <a:latin typeface="Cambria" panose="02040503050406030204" pitchFamily="18" charset="0"/>
                <a:ea typeface="Cambria" panose="02040503050406030204" pitchFamily="18" charset="0"/>
              </a:rPr>
              <a:t>A patent of addition is only granted after the grant of the parent patent, and hence no separate renewal fee should be remitted during the term of the main patent. </a:t>
            </a:r>
          </a:p>
          <a:p>
            <a:r>
              <a:rPr lang="en-IN" b="0" i="0" dirty="0">
                <a:effectLst/>
                <a:latin typeface="Cambria" panose="02040503050406030204" pitchFamily="18" charset="0"/>
                <a:ea typeface="Cambria" panose="02040503050406030204" pitchFamily="18" charset="0"/>
              </a:rPr>
              <a:t>Shall be granted for a term equal to that of the patent for the main invention, and therefore expires along with the main patent.  </a:t>
            </a:r>
          </a:p>
          <a:p>
            <a:r>
              <a:rPr lang="en-IN" b="0" i="0" dirty="0">
                <a:effectLst/>
                <a:latin typeface="Cambria" panose="02040503050406030204" pitchFamily="18" charset="0"/>
                <a:ea typeface="Cambria" panose="02040503050406030204" pitchFamily="18" charset="0"/>
              </a:rPr>
              <a:t>The date of filing here shall be the date on which the application for patent of addition has been filed.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0417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3171B7-6E93-774C-89F7-46A53B1BFC36}"/>
              </a:ext>
            </a:extLst>
          </p:cNvPr>
          <p:cNvSpPr>
            <a:spLocks noGrp="1"/>
          </p:cNvSpPr>
          <p:nvPr>
            <p:ph idx="1"/>
          </p:nvPr>
        </p:nvSpPr>
        <p:spPr>
          <a:xfrm>
            <a:off x="919119" y="1571625"/>
            <a:ext cx="10353762" cy="3714749"/>
          </a:xfrm>
        </p:spPr>
        <p:txBody>
          <a:bodyPr/>
          <a:lstStyle/>
          <a:p>
            <a:pPr marL="36900" indent="0">
              <a:buNone/>
            </a:pPr>
            <a:endParaRPr lang="en-IN" b="0" i="0" dirty="0">
              <a:solidFill>
                <a:srgbClr val="444444"/>
              </a:solidFill>
              <a:effectLst/>
              <a:latin typeface="Cambria" panose="02040503050406030204" pitchFamily="18" charset="0"/>
              <a:ea typeface="Cambria" panose="02040503050406030204" pitchFamily="18" charset="0"/>
            </a:endParaRPr>
          </a:p>
          <a:p>
            <a:pPr marL="36900" indent="0">
              <a:buNone/>
            </a:pPr>
            <a:endParaRPr lang="en-IN" dirty="0">
              <a:solidFill>
                <a:srgbClr val="444444"/>
              </a:solidFill>
              <a:effectLst/>
              <a:latin typeface="Cambria" panose="02040503050406030204" pitchFamily="18" charset="0"/>
              <a:ea typeface="Cambria" panose="02040503050406030204" pitchFamily="18" charset="0"/>
            </a:endParaRPr>
          </a:p>
          <a:p>
            <a:pPr marL="36900" indent="0">
              <a:buNone/>
            </a:pPr>
            <a:r>
              <a:rPr lang="en-IN" b="0" i="0" dirty="0">
                <a:solidFill>
                  <a:srgbClr val="444444"/>
                </a:solidFill>
                <a:effectLst/>
                <a:latin typeface="Cambria" panose="02040503050406030204" pitchFamily="18" charset="0"/>
                <a:ea typeface="Cambria" panose="02040503050406030204" pitchFamily="18" charset="0"/>
              </a:rPr>
              <a:t>“Property and Law are born together and die together. Before laws were made, there was no property. Take away law and property ceased”. </a:t>
            </a:r>
          </a:p>
          <a:p>
            <a:pPr marL="36900" indent="0" algn="r">
              <a:buNone/>
            </a:pPr>
            <a:r>
              <a:rPr lang="en-IN" dirty="0">
                <a:solidFill>
                  <a:srgbClr val="444444"/>
                </a:solidFill>
                <a:effectLst/>
                <a:latin typeface="Cambria" panose="02040503050406030204" pitchFamily="18" charset="0"/>
                <a:ea typeface="Cambria" panose="02040503050406030204" pitchFamily="18" charset="0"/>
              </a:rPr>
              <a:t>-</a:t>
            </a:r>
            <a:r>
              <a:rPr lang="en-IN" b="0" i="0" dirty="0">
                <a:solidFill>
                  <a:srgbClr val="444444"/>
                </a:solidFill>
                <a:effectLst/>
                <a:latin typeface="Cambria" panose="02040503050406030204" pitchFamily="18" charset="0"/>
                <a:ea typeface="Cambria" panose="02040503050406030204" pitchFamily="18" charset="0"/>
              </a:rPr>
              <a:t> </a:t>
            </a:r>
            <a:r>
              <a:rPr lang="en-IN" b="0" i="0" dirty="0" err="1">
                <a:solidFill>
                  <a:srgbClr val="444444"/>
                </a:solidFill>
                <a:effectLst/>
                <a:latin typeface="Cambria" panose="02040503050406030204" pitchFamily="18" charset="0"/>
                <a:ea typeface="Cambria" panose="02040503050406030204" pitchFamily="18" charset="0"/>
              </a:rPr>
              <a:t>Bentchman</a:t>
            </a:r>
            <a:r>
              <a:rPr lang="en-IN" b="0" i="0" dirty="0">
                <a:solidFill>
                  <a:srgbClr val="444444"/>
                </a:solidFill>
                <a:effectLst/>
                <a:latin typeface="Cambria" panose="02040503050406030204" pitchFamily="18" charset="0"/>
                <a:ea typeface="Cambria" panose="02040503050406030204" pitchFamily="18" charset="0"/>
              </a:rPr>
              <a:t> J </a:t>
            </a:r>
            <a:br>
              <a:rPr lang="en-IN"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6601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6859-D633-DC72-43B5-AE2E88832674}"/>
              </a:ext>
            </a:extLst>
          </p:cNvPr>
          <p:cNvSpPr>
            <a:spLocks noGrp="1"/>
          </p:cNvSpPr>
          <p:nvPr>
            <p:ph type="title"/>
          </p:nvPr>
        </p:nvSpPr>
        <p:spPr/>
        <p:txBody>
          <a:bodyPr/>
          <a:lstStyle/>
          <a:p>
            <a:r>
              <a:rPr lang="en-US" dirty="0"/>
              <a:t>Types of Patent Applications</a:t>
            </a:r>
          </a:p>
        </p:txBody>
      </p:sp>
      <p:sp>
        <p:nvSpPr>
          <p:cNvPr id="3" name="Content Placeholder 2">
            <a:extLst>
              <a:ext uri="{FF2B5EF4-FFF2-40B4-BE49-F238E27FC236}">
                <a16:creationId xmlns:a16="http://schemas.microsoft.com/office/drawing/2014/main" id="{51F7CA68-8B02-1823-D689-B5048B5E24F1}"/>
              </a:ext>
            </a:extLst>
          </p:cNvPr>
          <p:cNvSpPr>
            <a:spLocks noGrp="1"/>
          </p:cNvSpPr>
          <p:nvPr>
            <p:ph idx="1"/>
          </p:nvPr>
        </p:nvSpPr>
        <p:spPr/>
        <p:txBody>
          <a:bodyPr>
            <a:normAutofit fontScale="92500" lnSpcReduction="10000"/>
          </a:bodyPr>
          <a:lstStyle/>
          <a:p>
            <a:pPr>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Provisional Application</a:t>
            </a:r>
          </a:p>
          <a:p>
            <a:pPr>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Ordinary or Non-Provisional Application</a:t>
            </a:r>
          </a:p>
          <a:p>
            <a:pPr>
              <a:lnSpc>
                <a:spcPct val="120000"/>
              </a:lnSpc>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Convention Application</a:t>
            </a:r>
          </a:p>
          <a:p>
            <a:pPr>
              <a:lnSpc>
                <a:spcPct val="130000"/>
              </a:lnSpc>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PCT International Application</a:t>
            </a:r>
          </a:p>
          <a:p>
            <a:pPr>
              <a:lnSpc>
                <a:spcPct val="130000"/>
              </a:lnSpc>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PCT National Phase Application</a:t>
            </a:r>
          </a:p>
          <a:p>
            <a:pPr>
              <a:lnSpc>
                <a:spcPct val="120000"/>
              </a:lnSpc>
              <a:buFont typeface="+mj-lt"/>
              <a:buAutoNum type="arabicPeriod"/>
            </a:pPr>
            <a:r>
              <a:rPr lang="en-IN" dirty="0">
                <a:solidFill>
                  <a:srgbClr val="333333"/>
                </a:solidFill>
                <a:effectLst/>
                <a:latin typeface="Cambria" panose="02040503050406030204" pitchFamily="18" charset="0"/>
                <a:ea typeface="Cambria" panose="02040503050406030204" pitchFamily="18" charset="0"/>
              </a:rPr>
              <a:t>Patent of Addition</a:t>
            </a:r>
          </a:p>
          <a:p>
            <a:pPr>
              <a:lnSpc>
                <a:spcPct val="130000"/>
              </a:lnSpc>
              <a:buFont typeface="+mj-lt"/>
              <a:buAutoNum type="arabicPeriod"/>
            </a:pPr>
            <a:r>
              <a:rPr lang="en-IN" sz="3000" b="1" dirty="0">
                <a:solidFill>
                  <a:srgbClr val="333333"/>
                </a:solidFill>
                <a:effectLst/>
                <a:latin typeface="Cambria" panose="02040503050406030204" pitchFamily="18" charset="0"/>
                <a:ea typeface="Cambria" panose="02040503050406030204" pitchFamily="18" charset="0"/>
              </a:rPr>
              <a:t>Divisional Application</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2102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9F15-2872-A435-2CBE-BB277167AB42}"/>
              </a:ext>
            </a:extLst>
          </p:cNvPr>
          <p:cNvSpPr>
            <a:spLocks noGrp="1"/>
          </p:cNvSpPr>
          <p:nvPr>
            <p:ph type="title"/>
          </p:nvPr>
        </p:nvSpPr>
        <p:spPr/>
        <p:txBody>
          <a:bodyPr>
            <a:normAutofit/>
          </a:bodyPr>
          <a:lstStyle/>
          <a:p>
            <a:r>
              <a:rPr lang="en-IN" b="1" i="0" dirty="0">
                <a:solidFill>
                  <a:srgbClr val="111111"/>
                </a:solidFill>
                <a:effectLst/>
                <a:latin typeface="Century Schoolbook (Headings)"/>
              </a:rPr>
              <a:t>Divisional Application</a:t>
            </a:r>
            <a:endParaRPr lang="en-US" dirty="0">
              <a:latin typeface="Century Schoolbook (Headings)"/>
            </a:endParaRPr>
          </a:p>
        </p:txBody>
      </p:sp>
      <p:sp>
        <p:nvSpPr>
          <p:cNvPr id="3" name="Content Placeholder 2">
            <a:extLst>
              <a:ext uri="{FF2B5EF4-FFF2-40B4-BE49-F238E27FC236}">
                <a16:creationId xmlns:a16="http://schemas.microsoft.com/office/drawing/2014/main" id="{FD4C4905-3B68-3625-5C92-526A778A9370}"/>
              </a:ext>
            </a:extLst>
          </p:cNvPr>
          <p:cNvSpPr>
            <a:spLocks noGrp="1"/>
          </p:cNvSpPr>
          <p:nvPr>
            <p:ph idx="1"/>
          </p:nvPr>
        </p:nvSpPr>
        <p:spPr/>
        <p:txBody>
          <a:bodyPr/>
          <a:lstStyle/>
          <a:p>
            <a:pPr algn="l"/>
            <a:r>
              <a:rPr lang="en-IN" b="0" i="0" dirty="0">
                <a:effectLst/>
                <a:latin typeface="Cambria" panose="02040503050406030204" pitchFamily="18" charset="0"/>
                <a:ea typeface="Cambria" panose="02040503050406030204" pitchFamily="18" charset="0"/>
              </a:rPr>
              <a:t>An applicant may choose to divide an application and furnish </a:t>
            </a:r>
            <a:r>
              <a:rPr lang="en-IN" b="1" i="0" dirty="0">
                <a:effectLst/>
                <a:latin typeface="Cambria" panose="02040503050406030204" pitchFamily="18" charset="0"/>
                <a:ea typeface="Cambria" panose="02040503050406030204" pitchFamily="18" charset="0"/>
              </a:rPr>
              <a:t>two or more applications</a:t>
            </a:r>
            <a:r>
              <a:rPr lang="en-IN" b="0" i="0" dirty="0">
                <a:effectLst/>
                <a:latin typeface="Cambria" panose="02040503050406030204" pitchFamily="18" charset="0"/>
                <a:ea typeface="Cambria" panose="02040503050406030204" pitchFamily="18" charset="0"/>
              </a:rPr>
              <a:t> if a particular application claims for more than one invention. </a:t>
            </a:r>
          </a:p>
          <a:p>
            <a:pPr algn="l"/>
            <a:r>
              <a:rPr lang="en-IN" b="0" i="0" dirty="0">
                <a:effectLst/>
                <a:latin typeface="Cambria" panose="02040503050406030204" pitchFamily="18" charset="0"/>
                <a:ea typeface="Cambria" panose="02040503050406030204" pitchFamily="18" charset="0"/>
              </a:rPr>
              <a:t>The priority date for these applications is similar to that of the parent application.</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42951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D9B6-BAAC-D635-A70E-6AAAE5339C2E}"/>
              </a:ext>
            </a:extLst>
          </p:cNvPr>
          <p:cNvSpPr>
            <a:spLocks noGrp="1"/>
          </p:cNvSpPr>
          <p:nvPr>
            <p:ph type="title"/>
          </p:nvPr>
        </p:nvSpPr>
        <p:spPr>
          <a:xfrm>
            <a:off x="913795" y="609600"/>
            <a:ext cx="5279822" cy="1257300"/>
          </a:xfrm>
        </p:spPr>
        <p:txBody>
          <a:bodyPr>
            <a:normAutofit/>
          </a:bodyPr>
          <a:lstStyle/>
          <a:p>
            <a:r>
              <a:rPr lang="en-US" dirty="0"/>
              <a:t>Patent Process </a:t>
            </a:r>
          </a:p>
        </p:txBody>
      </p:sp>
      <p:pic>
        <p:nvPicPr>
          <p:cNvPr id="13" name="Content Placeholder 12" descr="Diagram&#10;&#10;Description automatically generated">
            <a:extLst>
              <a:ext uri="{FF2B5EF4-FFF2-40B4-BE49-F238E27FC236}">
                <a16:creationId xmlns:a16="http://schemas.microsoft.com/office/drawing/2014/main" id="{3A8DF693-7886-6DB2-020E-91EE58375D5B}"/>
              </a:ext>
            </a:extLst>
          </p:cNvPr>
          <p:cNvPicPr>
            <a:picLocks noGrp="1" noChangeAspect="1"/>
          </p:cNvPicPr>
          <p:nvPr>
            <p:ph idx="1"/>
          </p:nvPr>
        </p:nvPicPr>
        <p:blipFill>
          <a:blip r:embed="rId2"/>
          <a:stretch>
            <a:fillRect/>
          </a:stretch>
        </p:blipFill>
        <p:spPr>
          <a:xfrm>
            <a:off x="6556884" y="167263"/>
            <a:ext cx="5279822" cy="5947787"/>
          </a:xfrm>
        </p:spPr>
      </p:pic>
      <p:sp>
        <p:nvSpPr>
          <p:cNvPr id="15" name="Content Placeholder 2">
            <a:extLst>
              <a:ext uri="{FF2B5EF4-FFF2-40B4-BE49-F238E27FC236}">
                <a16:creationId xmlns:a16="http://schemas.microsoft.com/office/drawing/2014/main" id="{5DF756F1-8E94-ACD1-56D5-4849532D333B}"/>
              </a:ext>
            </a:extLst>
          </p:cNvPr>
          <p:cNvSpPr txBox="1">
            <a:spLocks/>
          </p:cNvSpPr>
          <p:nvPr/>
        </p:nvSpPr>
        <p:spPr>
          <a:xfrm>
            <a:off x="913794" y="1695450"/>
            <a:ext cx="5279821" cy="4095749"/>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IN" dirty="0">
                <a:effectLst/>
                <a:latin typeface="Cambria" panose="02040503050406030204" pitchFamily="18" charset="0"/>
                <a:ea typeface="Cambria" panose="02040503050406030204" pitchFamily="18" charset="0"/>
              </a:rPr>
              <a:t>Stages from Filing to Grant</a:t>
            </a:r>
          </a:p>
          <a:p>
            <a:r>
              <a:rPr lang="en-IN" dirty="0">
                <a:effectLst/>
                <a:latin typeface="Cambria" panose="02040503050406030204" pitchFamily="18" charset="0"/>
                <a:ea typeface="Cambria" panose="02040503050406030204" pitchFamily="18" charset="0"/>
              </a:rPr>
              <a:t>Filling </a:t>
            </a:r>
          </a:p>
          <a:p>
            <a:pPr lvl="1"/>
            <a:r>
              <a:rPr lang="en-IN" dirty="0">
                <a:effectLst/>
                <a:latin typeface="Cambria" panose="02040503050406030204" pitchFamily="18" charset="0"/>
                <a:ea typeface="Cambria" panose="02040503050406030204" pitchFamily="18" charset="0"/>
              </a:rPr>
              <a:t>Once filed it is published 18 months after the date of filing or date of priority</a:t>
            </a:r>
          </a:p>
          <a:p>
            <a:r>
              <a:rPr lang="en-IN" dirty="0">
                <a:effectLst/>
                <a:latin typeface="Cambria" panose="02040503050406030204" pitchFamily="18" charset="0"/>
                <a:ea typeface="Cambria" panose="02040503050406030204" pitchFamily="18" charset="0"/>
              </a:rPr>
              <a:t>Publication</a:t>
            </a:r>
          </a:p>
          <a:p>
            <a:r>
              <a:rPr lang="en-IN" dirty="0">
                <a:effectLst/>
                <a:latin typeface="Cambria" panose="02040503050406030204" pitchFamily="18" charset="0"/>
                <a:ea typeface="Cambria" panose="02040503050406030204" pitchFamily="18" charset="0"/>
              </a:rPr>
              <a:t>Examination</a:t>
            </a:r>
          </a:p>
          <a:p>
            <a:pPr lvl="1"/>
            <a:r>
              <a:rPr lang="en-IN" dirty="0">
                <a:effectLst/>
                <a:latin typeface="Cambria" panose="02040503050406030204" pitchFamily="18" charset="0"/>
                <a:ea typeface="Cambria" panose="02040503050406030204" pitchFamily="18" charset="0"/>
              </a:rPr>
              <a:t>This is not initiated unless a request has been filed with the PO</a:t>
            </a:r>
          </a:p>
          <a:p>
            <a:r>
              <a:rPr lang="en-IN" dirty="0">
                <a:effectLst/>
                <a:latin typeface="Cambria" panose="02040503050406030204" pitchFamily="18" charset="0"/>
                <a:ea typeface="Cambria" panose="02040503050406030204" pitchFamily="18" charset="0"/>
              </a:rPr>
              <a:t>Grant</a:t>
            </a:r>
          </a:p>
          <a:p>
            <a:pPr lvl="1"/>
            <a:r>
              <a:rPr lang="en-IN" dirty="0">
                <a:effectLst/>
                <a:latin typeface="Cambria" panose="02040503050406030204" pitchFamily="18" charset="0"/>
                <a:ea typeface="Cambria" panose="02040503050406030204" pitchFamily="18" charset="0"/>
              </a:rPr>
              <a:t>If the patent is found in order of grant, the same is expedited with the seal of the PO &amp; published in the Patent Journal &amp; Letters Patent &amp; granted for a term of 20 </a:t>
            </a:r>
            <a:r>
              <a:rPr lang="en-IN" dirty="0" err="1">
                <a:effectLst/>
                <a:latin typeface="Cambria" panose="02040503050406030204" pitchFamily="18" charset="0"/>
                <a:ea typeface="Cambria" panose="02040503050406030204" pitchFamily="18" charset="0"/>
              </a:rPr>
              <a:t>yrs</a:t>
            </a:r>
            <a:r>
              <a:rPr lang="en-IN" dirty="0">
                <a:effectLst/>
                <a:latin typeface="Cambria" panose="02040503050406030204" pitchFamily="18" charset="0"/>
                <a:ea typeface="Cambria" panose="02040503050406030204" pitchFamily="18" charset="0"/>
              </a:rPr>
              <a:t> </a:t>
            </a:r>
          </a:p>
          <a:p>
            <a:r>
              <a:rPr lang="en-IN" dirty="0">
                <a:effectLst/>
                <a:latin typeface="Cambria" panose="02040503050406030204" pitchFamily="18" charset="0"/>
                <a:ea typeface="Cambria" panose="02040503050406030204" pitchFamily="18" charset="0"/>
              </a:rPr>
              <a:t>Renewal.</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67289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41D0-275C-C01B-FCEF-4C9195FADC74}"/>
              </a:ext>
            </a:extLst>
          </p:cNvPr>
          <p:cNvSpPr>
            <a:spLocks noGrp="1"/>
          </p:cNvSpPr>
          <p:nvPr>
            <p:ph type="title"/>
          </p:nvPr>
        </p:nvSpPr>
        <p:spPr>
          <a:xfrm>
            <a:off x="913795" y="119410"/>
            <a:ext cx="10353762" cy="1257300"/>
          </a:xfrm>
        </p:spPr>
        <p:txBody>
          <a:bodyPr/>
          <a:lstStyle/>
          <a:p>
            <a:r>
              <a:rPr lang="en-US" dirty="0"/>
              <a:t>Reading patents </a:t>
            </a:r>
          </a:p>
        </p:txBody>
      </p:sp>
      <p:sp>
        <p:nvSpPr>
          <p:cNvPr id="3" name="Content Placeholder 2">
            <a:extLst>
              <a:ext uri="{FF2B5EF4-FFF2-40B4-BE49-F238E27FC236}">
                <a16:creationId xmlns:a16="http://schemas.microsoft.com/office/drawing/2014/main" id="{0BA9070B-94CF-C78D-F944-5BD569D038CB}"/>
              </a:ext>
            </a:extLst>
          </p:cNvPr>
          <p:cNvSpPr>
            <a:spLocks noGrp="1"/>
          </p:cNvSpPr>
          <p:nvPr>
            <p:ph idx="1"/>
          </p:nvPr>
        </p:nvSpPr>
        <p:spPr>
          <a:xfrm>
            <a:off x="299095" y="1518022"/>
            <a:ext cx="4163705" cy="3714749"/>
          </a:xfrm>
        </p:spPr>
        <p:txBody>
          <a:bodyPr>
            <a:normAutofit/>
          </a:bodyPr>
          <a:lstStyle/>
          <a:p>
            <a:r>
              <a:rPr lang="en-US" sz="2000" dirty="0"/>
              <a:t>Indian system </a:t>
            </a:r>
          </a:p>
          <a:p>
            <a:r>
              <a:rPr lang="en-US" sz="2000" dirty="0"/>
              <a:t>12 characters fixed length numeric standard </a:t>
            </a:r>
            <a:br>
              <a:rPr lang="en-US" sz="2000" dirty="0"/>
            </a:br>
            <a:r>
              <a:rPr lang="en-US" sz="2000" dirty="0"/>
              <a:t>Patent Application format</a:t>
            </a:r>
          </a:p>
          <a:p>
            <a:endParaRPr lang="en-US" sz="2000" dirty="0"/>
          </a:p>
          <a:p>
            <a:r>
              <a:rPr lang="en-US" sz="2000" dirty="0">
                <a:hlinkClick r:id="rId3" action="ppaction://hlinkfile"/>
              </a:rPr>
              <a:t>LecturePatent_22\IN202041016724A_indiapatent.pdf</a:t>
            </a:r>
            <a:endParaRPr lang="en-US" sz="2000" dirty="0"/>
          </a:p>
          <a:p>
            <a:endParaRPr lang="en-US" sz="2000" dirty="0"/>
          </a:p>
        </p:txBody>
      </p:sp>
      <p:pic>
        <p:nvPicPr>
          <p:cNvPr id="5" name="Picture 4">
            <a:extLst>
              <a:ext uri="{FF2B5EF4-FFF2-40B4-BE49-F238E27FC236}">
                <a16:creationId xmlns:a16="http://schemas.microsoft.com/office/drawing/2014/main" id="{9DF0F7FB-B60F-B626-6FDC-4EE3A52A3A81}"/>
              </a:ext>
            </a:extLst>
          </p:cNvPr>
          <p:cNvPicPr>
            <a:picLocks noChangeAspect="1"/>
          </p:cNvPicPr>
          <p:nvPr/>
        </p:nvPicPr>
        <p:blipFill>
          <a:blip r:embed="rId4"/>
          <a:stretch>
            <a:fillRect/>
          </a:stretch>
        </p:blipFill>
        <p:spPr>
          <a:xfrm>
            <a:off x="4462800" y="1087134"/>
            <a:ext cx="7430105" cy="5043139"/>
          </a:xfrm>
          <a:prstGeom prst="rect">
            <a:avLst/>
          </a:prstGeom>
        </p:spPr>
      </p:pic>
      <p:sp>
        <p:nvSpPr>
          <p:cNvPr id="9" name="TextBox 8">
            <a:extLst>
              <a:ext uri="{FF2B5EF4-FFF2-40B4-BE49-F238E27FC236}">
                <a16:creationId xmlns:a16="http://schemas.microsoft.com/office/drawing/2014/main" id="{64023DF2-8A4C-AED0-45FE-720330EE0434}"/>
              </a:ext>
            </a:extLst>
          </p:cNvPr>
          <p:cNvSpPr txBox="1"/>
          <p:nvPr/>
        </p:nvSpPr>
        <p:spPr>
          <a:xfrm>
            <a:off x="299095" y="5914830"/>
            <a:ext cx="3949055" cy="430887"/>
          </a:xfrm>
          <a:prstGeom prst="rect">
            <a:avLst/>
          </a:prstGeom>
          <a:noFill/>
        </p:spPr>
        <p:txBody>
          <a:bodyPr wrap="square">
            <a:spAutoFit/>
          </a:bodyPr>
          <a:lstStyle/>
          <a:p>
            <a:r>
              <a:rPr lang="en-US" sz="1100" dirty="0">
                <a:solidFill>
                  <a:schemeClr val="bg1"/>
                </a:solidFill>
              </a:rPr>
              <a:t>https://www.stratjuris.com/new-numbering-system-for-patent-applications-in-india-announced/</a:t>
            </a:r>
          </a:p>
        </p:txBody>
      </p:sp>
    </p:spTree>
    <p:extLst>
      <p:ext uri="{BB962C8B-B14F-4D97-AF65-F5344CB8AC3E}">
        <p14:creationId xmlns:p14="http://schemas.microsoft.com/office/powerpoint/2010/main" val="2301633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3CCDD8-502B-B022-0E49-1556A5536B4B}"/>
              </a:ext>
            </a:extLst>
          </p:cNvPr>
          <p:cNvPicPr>
            <a:picLocks noChangeAspect="1"/>
          </p:cNvPicPr>
          <p:nvPr/>
        </p:nvPicPr>
        <p:blipFill>
          <a:blip r:embed="rId2"/>
          <a:stretch>
            <a:fillRect/>
          </a:stretch>
        </p:blipFill>
        <p:spPr>
          <a:xfrm>
            <a:off x="419100" y="290512"/>
            <a:ext cx="7086600" cy="1743075"/>
          </a:xfrm>
          <a:prstGeom prst="rect">
            <a:avLst/>
          </a:prstGeom>
        </p:spPr>
      </p:pic>
      <p:pic>
        <p:nvPicPr>
          <p:cNvPr id="7" name="Picture 6">
            <a:extLst>
              <a:ext uri="{FF2B5EF4-FFF2-40B4-BE49-F238E27FC236}">
                <a16:creationId xmlns:a16="http://schemas.microsoft.com/office/drawing/2014/main" id="{789BA9CA-D7DC-1BE6-0242-3D5D5245C6D2}"/>
              </a:ext>
            </a:extLst>
          </p:cNvPr>
          <p:cNvPicPr>
            <a:picLocks noChangeAspect="1"/>
          </p:cNvPicPr>
          <p:nvPr/>
        </p:nvPicPr>
        <p:blipFill>
          <a:blip r:embed="rId3"/>
          <a:stretch>
            <a:fillRect/>
          </a:stretch>
        </p:blipFill>
        <p:spPr>
          <a:xfrm>
            <a:off x="6343650" y="290512"/>
            <a:ext cx="4838700" cy="5400675"/>
          </a:xfrm>
          <a:prstGeom prst="rect">
            <a:avLst/>
          </a:prstGeom>
        </p:spPr>
      </p:pic>
      <p:pic>
        <p:nvPicPr>
          <p:cNvPr id="9" name="Picture 8">
            <a:extLst>
              <a:ext uri="{FF2B5EF4-FFF2-40B4-BE49-F238E27FC236}">
                <a16:creationId xmlns:a16="http://schemas.microsoft.com/office/drawing/2014/main" id="{2D931EBF-1B6E-E4C0-B5F7-B4EC3551D7C4}"/>
              </a:ext>
            </a:extLst>
          </p:cNvPr>
          <p:cNvPicPr>
            <a:picLocks noChangeAspect="1"/>
          </p:cNvPicPr>
          <p:nvPr/>
        </p:nvPicPr>
        <p:blipFill rotWithShape="1">
          <a:blip r:embed="rId4"/>
          <a:srcRect b="2079"/>
          <a:stretch/>
        </p:blipFill>
        <p:spPr>
          <a:xfrm>
            <a:off x="419100" y="2247900"/>
            <a:ext cx="5429251" cy="3443287"/>
          </a:xfrm>
          <a:prstGeom prst="rect">
            <a:avLst/>
          </a:prstGeom>
        </p:spPr>
      </p:pic>
    </p:spTree>
    <p:extLst>
      <p:ext uri="{BB962C8B-B14F-4D97-AF65-F5344CB8AC3E}">
        <p14:creationId xmlns:p14="http://schemas.microsoft.com/office/powerpoint/2010/main" val="2900027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44C4B-60BE-F36B-345D-6845C295C4DA}"/>
              </a:ext>
            </a:extLst>
          </p:cNvPr>
          <p:cNvSpPr>
            <a:spLocks noGrp="1"/>
          </p:cNvSpPr>
          <p:nvPr>
            <p:ph idx="1"/>
          </p:nvPr>
        </p:nvSpPr>
        <p:spPr>
          <a:xfrm>
            <a:off x="7448549" y="661988"/>
            <a:ext cx="3819007" cy="5129212"/>
          </a:xfrm>
        </p:spPr>
        <p:txBody>
          <a:bodyPr/>
          <a:lstStyle/>
          <a:p>
            <a:r>
              <a:rPr lang="en-US" dirty="0"/>
              <a:t>Reading a US patent </a:t>
            </a:r>
          </a:p>
          <a:p>
            <a:r>
              <a:rPr lang="en-IN" b="1" dirty="0">
                <a:solidFill>
                  <a:srgbClr val="202124"/>
                </a:solidFill>
                <a:latin typeface="arial" panose="020B0604020202020204" pitchFamily="34" charset="0"/>
              </a:rPr>
              <a:t>I</a:t>
            </a:r>
            <a:r>
              <a:rPr lang="en-IN" b="1" i="0" dirty="0">
                <a:solidFill>
                  <a:srgbClr val="202124"/>
                </a:solidFill>
                <a:effectLst/>
                <a:latin typeface="arial" panose="020B0604020202020204" pitchFamily="34" charset="0"/>
              </a:rPr>
              <a:t>ssued patents generally begin with "US." That is followed by the one-to-seven-digit patent number</a:t>
            </a:r>
            <a:r>
              <a:rPr lang="en-IN" b="0" i="0" dirty="0">
                <a:solidFill>
                  <a:srgbClr val="202124"/>
                </a:solidFill>
                <a:effectLst/>
                <a:latin typeface="arial" panose="020B0604020202020204" pitchFamily="34" charset="0"/>
              </a:rPr>
              <a:t>.</a:t>
            </a:r>
          </a:p>
          <a:p>
            <a:endParaRPr lang="en-US" dirty="0"/>
          </a:p>
        </p:txBody>
      </p:sp>
      <p:pic>
        <p:nvPicPr>
          <p:cNvPr id="9" name="Picture 8">
            <a:extLst>
              <a:ext uri="{FF2B5EF4-FFF2-40B4-BE49-F238E27FC236}">
                <a16:creationId xmlns:a16="http://schemas.microsoft.com/office/drawing/2014/main" id="{0BA6EAF0-5AB9-920A-73D6-2FEB5DE49277}"/>
              </a:ext>
            </a:extLst>
          </p:cNvPr>
          <p:cNvPicPr>
            <a:picLocks noChangeAspect="1"/>
          </p:cNvPicPr>
          <p:nvPr/>
        </p:nvPicPr>
        <p:blipFill>
          <a:blip r:embed="rId3"/>
          <a:stretch>
            <a:fillRect/>
          </a:stretch>
        </p:blipFill>
        <p:spPr>
          <a:xfrm>
            <a:off x="514349" y="661987"/>
            <a:ext cx="6579243" cy="4957763"/>
          </a:xfrm>
          <a:prstGeom prst="rect">
            <a:avLst/>
          </a:prstGeom>
        </p:spPr>
      </p:pic>
    </p:spTree>
    <p:extLst>
      <p:ext uri="{BB962C8B-B14F-4D97-AF65-F5344CB8AC3E}">
        <p14:creationId xmlns:p14="http://schemas.microsoft.com/office/powerpoint/2010/main" val="2901196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288A-FB2D-DD7B-247F-7C940517CBF5}"/>
              </a:ext>
            </a:extLst>
          </p:cNvPr>
          <p:cNvSpPr>
            <a:spLocks noGrp="1"/>
          </p:cNvSpPr>
          <p:nvPr>
            <p:ph type="title"/>
          </p:nvPr>
        </p:nvSpPr>
        <p:spPr/>
        <p:txBody>
          <a:bodyPr/>
          <a:lstStyle/>
          <a:p>
            <a:r>
              <a:rPr lang="en-US" dirty="0"/>
              <a:t>Patent Database</a:t>
            </a:r>
          </a:p>
        </p:txBody>
      </p:sp>
      <p:sp>
        <p:nvSpPr>
          <p:cNvPr id="7" name="Content Placeholder 6">
            <a:extLst>
              <a:ext uri="{FF2B5EF4-FFF2-40B4-BE49-F238E27FC236}">
                <a16:creationId xmlns:a16="http://schemas.microsoft.com/office/drawing/2014/main" id="{39635827-78FC-2EA4-7596-9FCD6D4D098D}"/>
              </a:ext>
            </a:extLst>
          </p:cNvPr>
          <p:cNvSpPr>
            <a:spLocks noGrp="1"/>
          </p:cNvSpPr>
          <p:nvPr>
            <p:ph idx="1"/>
          </p:nvPr>
        </p:nvSpPr>
        <p:spPr/>
        <p:txBody>
          <a:bodyPr>
            <a:normAutofit fontScale="47500" lnSpcReduction="20000"/>
          </a:bodyPr>
          <a:lstStyle/>
          <a:p>
            <a:pPr algn="l">
              <a:buFont typeface="Arial" panose="020B0604020202020204" pitchFamily="34" charset="0"/>
              <a:buChar char="•"/>
            </a:pPr>
            <a:r>
              <a:rPr lang="en-IN" b="1" i="0" u="sng" dirty="0">
                <a:solidFill>
                  <a:srgbClr val="23527C"/>
                </a:solidFill>
                <a:effectLst/>
                <a:latin typeface="Segoe UI" panose="020B0502040204020203" pitchFamily="34" charset="0"/>
                <a:hlinkClick r:id="rId2"/>
              </a:rPr>
              <a:t>Patent Public Search</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3"/>
              </a:rPr>
              <a:t>USPTO Patent Full-Text and Image Database (</a:t>
            </a:r>
            <a:r>
              <a:rPr lang="en-IN" b="1" i="0" u="sng" dirty="0" err="1">
                <a:solidFill>
                  <a:srgbClr val="0076A3"/>
                </a:solidFill>
                <a:effectLst/>
                <a:latin typeface="Segoe UI" panose="020B0502040204020203" pitchFamily="34" charset="0"/>
                <a:hlinkClick r:id="rId3"/>
              </a:rPr>
              <a:t>PatFT</a:t>
            </a:r>
            <a:r>
              <a:rPr lang="en-IN" b="1" i="0" u="sng" dirty="0">
                <a:solidFill>
                  <a:srgbClr val="0076A3"/>
                </a:solidFill>
                <a:effectLst/>
                <a:latin typeface="Segoe UI" panose="020B0502040204020203" pitchFamily="34" charset="0"/>
                <a:hlinkClick r:id="rId3"/>
              </a:rPr>
              <a:t>)</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2"/>
              </a:rPr>
              <a:t>USPTO Patent Application Full-Text and Image Database (</a:t>
            </a:r>
            <a:r>
              <a:rPr lang="en-IN" b="1" i="0" u="sng" dirty="0" err="1">
                <a:solidFill>
                  <a:srgbClr val="0076A3"/>
                </a:solidFill>
                <a:effectLst/>
                <a:latin typeface="Segoe UI" panose="020B0502040204020203" pitchFamily="34" charset="0"/>
                <a:hlinkClick r:id="rId2"/>
              </a:rPr>
              <a:t>AppFT</a:t>
            </a:r>
            <a:r>
              <a:rPr lang="en-IN" b="1" i="0" u="sng" dirty="0">
                <a:solidFill>
                  <a:srgbClr val="0076A3"/>
                </a:solidFill>
                <a:effectLst/>
                <a:latin typeface="Segoe UI" panose="020B0502040204020203" pitchFamily="34" charset="0"/>
                <a:hlinkClick r:id="rId2"/>
              </a:rPr>
              <a:t>)</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2"/>
              </a:rPr>
              <a:t>Global Dossier</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4"/>
              </a:rPr>
              <a:t>Patent Application Information Retrieval (PAIR)</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5"/>
              </a:rPr>
              <a:t>Public Search Facility</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6"/>
              </a:rPr>
              <a:t>Patent and Trademark Resource </a:t>
            </a:r>
            <a:r>
              <a:rPr lang="en-IN" b="1" i="0" u="sng" dirty="0" err="1">
                <a:solidFill>
                  <a:srgbClr val="0076A3"/>
                </a:solidFill>
                <a:effectLst/>
                <a:latin typeface="Segoe UI" panose="020B0502040204020203" pitchFamily="34" charset="0"/>
                <a:hlinkClick r:id="rId6"/>
              </a:rPr>
              <a:t>Centers</a:t>
            </a:r>
            <a:r>
              <a:rPr lang="en-IN" b="1" i="0" u="sng" dirty="0">
                <a:solidFill>
                  <a:srgbClr val="0076A3"/>
                </a:solidFill>
                <a:effectLst/>
                <a:latin typeface="Segoe UI" panose="020B0502040204020203" pitchFamily="34" charset="0"/>
                <a:hlinkClick r:id="rId6"/>
              </a:rPr>
              <a:t> (PTRCs)</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7"/>
              </a:rPr>
              <a:t>Patent Official Gazette</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8"/>
              </a:rPr>
              <a:t>Common Citation Document (CCD)</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9"/>
              </a:rPr>
              <a:t>Search International Patent Offices</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10"/>
              </a:rPr>
              <a:t>Search Published Sequences</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11"/>
              </a:rPr>
              <a:t>Patent Assignment Search</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r>
              <a:rPr lang="en-IN" b="1" i="0" u="sng" dirty="0">
                <a:solidFill>
                  <a:srgbClr val="0076A3"/>
                </a:solidFill>
                <a:effectLst/>
                <a:latin typeface="Segoe UI" panose="020B0502040204020203" pitchFamily="34" charset="0"/>
                <a:hlinkClick r:id="rId12"/>
              </a:rPr>
              <a:t>Patent Examination Data System (PEDS)</a:t>
            </a:r>
            <a:endParaRPr lang="en-IN" b="0" i="0" dirty="0">
              <a:solidFill>
                <a:srgbClr val="222222"/>
              </a:solidFill>
              <a:effectLst/>
              <a:latin typeface="Segoe UI" panose="020B0502040204020203" pitchFamily="34" charset="0"/>
            </a:endParaRPr>
          </a:p>
          <a:p>
            <a:pPr algn="l">
              <a:buFont typeface="Arial" panose="020B0604020202020204" pitchFamily="34" charset="0"/>
              <a:buChar char="•"/>
            </a:pPr>
            <a:endParaRPr lang="en-IN" b="0" i="0" dirty="0">
              <a:solidFill>
                <a:srgbClr val="202124"/>
              </a:solidFill>
              <a:effectLst/>
              <a:latin typeface="arial" panose="020B0604020202020204" pitchFamily="34" charset="0"/>
            </a:endParaRPr>
          </a:p>
          <a:p>
            <a:pPr algn="l">
              <a:buFont typeface="Arial" panose="020B0604020202020204" pitchFamily="34" charset="0"/>
              <a:buChar char="•"/>
            </a:pPr>
            <a:endParaRPr lang="en-IN" b="0" i="0" dirty="0">
              <a:solidFill>
                <a:srgbClr val="202124"/>
              </a:solidFill>
              <a:effectLst/>
              <a:latin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3024405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Title Lorem Ipsum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522473"/>
            <a:ext cx="4403596" cy="1696551"/>
          </a:xfrm>
        </p:spPr>
        <p:txBody>
          <a:bodyPr anchor="t">
            <a:normAutofit/>
          </a:bodyPr>
          <a:lstStyle/>
          <a:p>
            <a:pPr marL="36900" lvl="0" indent="0">
              <a:buNone/>
            </a:pPr>
            <a:r>
              <a:rPr lang="en-US" sz="6600" dirty="0">
                <a:solidFill>
                  <a:schemeClr val="tx1"/>
                </a:solidFill>
              </a:rPr>
              <a:t>Thank you </a:t>
            </a:r>
          </a:p>
        </p:txBody>
      </p:sp>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EF42-8F8F-52B9-77D6-F741E4A8ADAE}"/>
              </a:ext>
            </a:extLst>
          </p:cNvPr>
          <p:cNvSpPr>
            <a:spLocks noGrp="1"/>
          </p:cNvSpPr>
          <p:nvPr>
            <p:ph type="title"/>
          </p:nvPr>
        </p:nvSpPr>
        <p:spPr/>
        <p:txBody>
          <a:bodyPr/>
          <a:lstStyle/>
          <a:p>
            <a:r>
              <a:rPr lang="en-US" dirty="0"/>
              <a:t>Intellectual Property Rights</a:t>
            </a:r>
          </a:p>
        </p:txBody>
      </p:sp>
      <p:sp>
        <p:nvSpPr>
          <p:cNvPr id="3" name="Content Placeholder 2">
            <a:extLst>
              <a:ext uri="{FF2B5EF4-FFF2-40B4-BE49-F238E27FC236}">
                <a16:creationId xmlns:a16="http://schemas.microsoft.com/office/drawing/2014/main" id="{24D99775-BCA0-751F-2092-0F09173E186B}"/>
              </a:ext>
            </a:extLst>
          </p:cNvPr>
          <p:cNvSpPr>
            <a:spLocks noGrp="1"/>
          </p:cNvSpPr>
          <p:nvPr>
            <p:ph idx="1"/>
          </p:nvPr>
        </p:nvSpPr>
        <p:spPr/>
        <p:txBody>
          <a:bodyPr>
            <a:normAutofit/>
          </a:bodyPr>
          <a:lstStyle/>
          <a:p>
            <a:r>
              <a:rPr lang="en-IN" b="0" i="0" dirty="0">
                <a:solidFill>
                  <a:srgbClr val="212121"/>
                </a:solidFill>
                <a:effectLst/>
                <a:latin typeface="Cambria" panose="02040503050406030204" pitchFamily="18" charset="0"/>
              </a:rPr>
              <a:t>Intellectual property rights (IPR) have been defined as ideas, inventions, and creative expressions based on which there is a </a:t>
            </a:r>
            <a:r>
              <a:rPr lang="en-IN" b="1" i="0" dirty="0">
                <a:solidFill>
                  <a:srgbClr val="212121"/>
                </a:solidFill>
                <a:effectLst/>
                <a:latin typeface="Cambria" panose="02040503050406030204" pitchFamily="18" charset="0"/>
              </a:rPr>
              <a:t>public willingness to bestow the status of property.</a:t>
            </a:r>
          </a:p>
          <a:p>
            <a:r>
              <a:rPr lang="en-IN" b="0" i="0" dirty="0">
                <a:solidFill>
                  <a:srgbClr val="212121"/>
                </a:solidFill>
                <a:effectLst/>
                <a:latin typeface="Cambria" panose="02040503050406030204" pitchFamily="18" charset="0"/>
              </a:rPr>
              <a:t>IPR provide certain </a:t>
            </a:r>
            <a:r>
              <a:rPr lang="en-IN" b="1" dirty="0">
                <a:solidFill>
                  <a:srgbClr val="212121"/>
                </a:solidFill>
                <a:effectLst/>
                <a:latin typeface="Cambria" panose="02040503050406030204" pitchFamily="18" charset="0"/>
              </a:rPr>
              <a:t>E</a:t>
            </a:r>
            <a:r>
              <a:rPr lang="en-IN" b="1" i="0" dirty="0">
                <a:solidFill>
                  <a:srgbClr val="212121"/>
                </a:solidFill>
                <a:effectLst/>
                <a:latin typeface="Cambria" panose="02040503050406030204" pitchFamily="18" charset="0"/>
              </a:rPr>
              <a:t>xclusive </a:t>
            </a:r>
            <a:r>
              <a:rPr lang="en-IN" b="1" dirty="0">
                <a:solidFill>
                  <a:srgbClr val="212121"/>
                </a:solidFill>
                <a:effectLst/>
                <a:latin typeface="Cambria" panose="02040503050406030204" pitchFamily="18" charset="0"/>
              </a:rPr>
              <a:t>R</a:t>
            </a:r>
            <a:r>
              <a:rPr lang="en-IN" b="1" i="0" dirty="0">
                <a:solidFill>
                  <a:srgbClr val="212121"/>
                </a:solidFill>
                <a:effectLst/>
                <a:latin typeface="Cambria" panose="02040503050406030204" pitchFamily="18" charset="0"/>
              </a:rPr>
              <a:t>ights </a:t>
            </a:r>
            <a:r>
              <a:rPr lang="en-IN" b="0" i="0" dirty="0">
                <a:solidFill>
                  <a:srgbClr val="212121"/>
                </a:solidFill>
                <a:effectLst/>
                <a:latin typeface="Cambria" panose="02040503050406030204" pitchFamily="18" charset="0"/>
              </a:rPr>
              <a:t>to the inventors or creators of that property, in order to enable them </a:t>
            </a:r>
            <a:r>
              <a:rPr lang="en-IN" b="1" i="0" dirty="0">
                <a:solidFill>
                  <a:srgbClr val="212121"/>
                </a:solidFill>
                <a:effectLst/>
                <a:latin typeface="Cambria" panose="02040503050406030204" pitchFamily="18" charset="0"/>
              </a:rPr>
              <a:t>to reap commercial benefits from their creative efforts or reputation. </a:t>
            </a:r>
          </a:p>
          <a:p>
            <a:r>
              <a:rPr lang="en-IN" b="0" i="0" dirty="0">
                <a:solidFill>
                  <a:srgbClr val="212121"/>
                </a:solidFill>
                <a:effectLst/>
                <a:latin typeface="Cambria" panose="02040503050406030204" pitchFamily="18" charset="0"/>
              </a:rPr>
              <a:t>IPR </a:t>
            </a:r>
            <a:r>
              <a:rPr lang="en-IN" b="1" i="0" dirty="0">
                <a:solidFill>
                  <a:srgbClr val="212121"/>
                </a:solidFill>
                <a:effectLst/>
                <a:latin typeface="Cambria" panose="02040503050406030204" pitchFamily="18" charset="0"/>
              </a:rPr>
              <a:t>is prerequisite for better identification, planning, commercialization, rendering, and thereby protection </a:t>
            </a:r>
            <a:r>
              <a:rPr lang="en-IN" b="0" i="0" dirty="0">
                <a:solidFill>
                  <a:srgbClr val="212121"/>
                </a:solidFill>
                <a:effectLst/>
                <a:latin typeface="Cambria" panose="02040503050406030204" pitchFamily="18" charset="0"/>
              </a:rPr>
              <a:t>of invention or creativity. </a:t>
            </a:r>
          </a:p>
        </p:txBody>
      </p:sp>
      <p:sp>
        <p:nvSpPr>
          <p:cNvPr id="5" name="TextBox 4">
            <a:extLst>
              <a:ext uri="{FF2B5EF4-FFF2-40B4-BE49-F238E27FC236}">
                <a16:creationId xmlns:a16="http://schemas.microsoft.com/office/drawing/2014/main" id="{A7428E7D-962A-89CB-C5AB-15D065865BC7}"/>
              </a:ext>
            </a:extLst>
          </p:cNvPr>
          <p:cNvSpPr txBox="1"/>
          <p:nvPr/>
        </p:nvSpPr>
        <p:spPr>
          <a:xfrm>
            <a:off x="469504" y="6125289"/>
            <a:ext cx="11242343" cy="246221"/>
          </a:xfrm>
          <a:prstGeom prst="rect">
            <a:avLst/>
          </a:prstGeom>
          <a:noFill/>
        </p:spPr>
        <p:txBody>
          <a:bodyPr wrap="square">
            <a:spAutoFit/>
          </a:bodyPr>
          <a:lstStyle/>
          <a:p>
            <a:r>
              <a:rPr lang="en-IN" sz="1000" b="0" i="0" dirty="0" err="1">
                <a:solidFill>
                  <a:srgbClr val="212121"/>
                </a:solidFill>
                <a:effectLst/>
                <a:latin typeface="Roboto" panose="02000000000000000000" pitchFamily="2" charset="0"/>
              </a:rPr>
              <a:t>Saha</a:t>
            </a:r>
            <a:r>
              <a:rPr lang="en-IN" sz="1000" b="0" i="0" dirty="0">
                <a:solidFill>
                  <a:srgbClr val="212121"/>
                </a:solidFill>
                <a:effectLst/>
                <a:latin typeface="Roboto" panose="02000000000000000000" pitchFamily="2" charset="0"/>
              </a:rPr>
              <a:t> CN, Bhattacharya S. Intellectual property rights: An overview and implications in pharmaceutical industry. </a:t>
            </a:r>
            <a:r>
              <a:rPr lang="en-IN" sz="1000" b="0" i="1" dirty="0">
                <a:solidFill>
                  <a:srgbClr val="212121"/>
                </a:solidFill>
                <a:effectLst/>
                <a:latin typeface="Roboto" panose="02000000000000000000" pitchFamily="2" charset="0"/>
              </a:rPr>
              <a:t>J Adv Pharm </a:t>
            </a:r>
            <a:r>
              <a:rPr lang="en-IN" sz="1000" b="0" i="1" dirty="0" err="1">
                <a:solidFill>
                  <a:srgbClr val="212121"/>
                </a:solidFill>
                <a:effectLst/>
                <a:latin typeface="Roboto" panose="02000000000000000000" pitchFamily="2" charset="0"/>
              </a:rPr>
              <a:t>Technol</a:t>
            </a:r>
            <a:r>
              <a:rPr lang="en-IN" sz="1000" b="0" i="1" dirty="0">
                <a:solidFill>
                  <a:srgbClr val="212121"/>
                </a:solidFill>
                <a:effectLst/>
                <a:latin typeface="Roboto" panose="02000000000000000000" pitchFamily="2" charset="0"/>
              </a:rPr>
              <a:t> Res</a:t>
            </a:r>
            <a:r>
              <a:rPr lang="en-IN" sz="1000" b="0" i="0" dirty="0">
                <a:solidFill>
                  <a:srgbClr val="212121"/>
                </a:solidFill>
                <a:effectLst/>
                <a:latin typeface="Roboto" panose="02000000000000000000" pitchFamily="2" charset="0"/>
              </a:rPr>
              <a:t>. 2011;2(2):88-93. doi:10.4103/2231-4040.82952</a:t>
            </a:r>
            <a:endParaRPr lang="en-US" sz="1000" dirty="0"/>
          </a:p>
        </p:txBody>
      </p:sp>
    </p:spTree>
    <p:extLst>
      <p:ext uri="{BB962C8B-B14F-4D97-AF65-F5344CB8AC3E}">
        <p14:creationId xmlns:p14="http://schemas.microsoft.com/office/powerpoint/2010/main" val="106088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9176-7655-E99D-F9A9-7AFB979591F0}"/>
              </a:ext>
            </a:extLst>
          </p:cNvPr>
          <p:cNvSpPr>
            <a:spLocks noGrp="1"/>
          </p:cNvSpPr>
          <p:nvPr>
            <p:ph type="title"/>
          </p:nvPr>
        </p:nvSpPr>
        <p:spPr/>
        <p:txBody>
          <a:bodyPr/>
          <a:lstStyle/>
          <a:p>
            <a:r>
              <a:rPr lang="en-IN" dirty="0"/>
              <a:t>Significance</a:t>
            </a:r>
            <a:r>
              <a:rPr lang="en-IN" b="0" i="0" dirty="0">
                <a:solidFill>
                  <a:srgbClr val="444444"/>
                </a:solidFill>
                <a:effectLst/>
                <a:latin typeface="Open Sans" panose="020B0606030504020204" pitchFamily="34" charset="0"/>
              </a:rPr>
              <a:t> </a:t>
            </a:r>
            <a:r>
              <a:rPr lang="en-IN" dirty="0"/>
              <a:t>of IP</a:t>
            </a:r>
            <a:endParaRPr lang="en-US" dirty="0"/>
          </a:p>
        </p:txBody>
      </p:sp>
      <p:sp>
        <p:nvSpPr>
          <p:cNvPr id="3" name="Content Placeholder 2">
            <a:extLst>
              <a:ext uri="{FF2B5EF4-FFF2-40B4-BE49-F238E27FC236}">
                <a16:creationId xmlns:a16="http://schemas.microsoft.com/office/drawing/2014/main" id="{7B03EB1A-FCE4-B867-D075-407959BB80E6}"/>
              </a:ext>
            </a:extLst>
          </p:cNvPr>
          <p:cNvSpPr>
            <a:spLocks noGrp="1"/>
          </p:cNvSpPr>
          <p:nvPr>
            <p:ph idx="1"/>
          </p:nvPr>
        </p:nvSpPr>
        <p:spPr/>
        <p:txBody>
          <a:bodyPr>
            <a:normAutofit/>
          </a:bodyPr>
          <a:lstStyle/>
          <a:p>
            <a:r>
              <a:rPr lang="en-IN" b="0" i="0" dirty="0">
                <a:effectLst/>
                <a:latin typeface="Cambria" panose="02040503050406030204" pitchFamily="18" charset="0"/>
                <a:ea typeface="Cambria" panose="02040503050406030204" pitchFamily="18" charset="0"/>
              </a:rPr>
              <a:t>Intellectual Property Rights have a significant influence on economic progress</a:t>
            </a:r>
          </a:p>
          <a:p>
            <a:r>
              <a:rPr lang="en-IN" b="0" i="0" dirty="0">
                <a:effectLst/>
                <a:latin typeface="Cambria" panose="02040503050406030204" pitchFamily="18" charset="0"/>
                <a:ea typeface="Cambria" panose="02040503050406030204" pitchFamily="18" charset="0"/>
              </a:rPr>
              <a:t>Enhance research by disseminating information on advances in technology</a:t>
            </a:r>
          </a:p>
          <a:p>
            <a:r>
              <a:rPr lang="en-IN" b="0" i="0" dirty="0">
                <a:effectLst/>
                <a:latin typeface="Cambria" panose="02040503050406030204" pitchFamily="18" charset="0"/>
                <a:ea typeface="Cambria" panose="02040503050406030204" pitchFamily="18" charset="0"/>
              </a:rPr>
              <a:t>Promote the innovation process</a:t>
            </a:r>
          </a:p>
          <a:p>
            <a:r>
              <a:rPr lang="en-IN" b="0" i="0" dirty="0">
                <a:effectLst/>
                <a:latin typeface="Cambria" panose="02040503050406030204" pitchFamily="18" charset="0"/>
                <a:ea typeface="Cambria" panose="02040503050406030204" pitchFamily="18" charset="0"/>
              </a:rPr>
              <a:t>Facilitate licensing and technology transfer</a:t>
            </a:r>
          </a:p>
          <a:p>
            <a:r>
              <a:rPr lang="en-IN" b="0" i="0" dirty="0">
                <a:effectLst/>
                <a:latin typeface="Cambria" panose="02040503050406030204" pitchFamily="18" charset="0"/>
                <a:ea typeface="Cambria" panose="02040503050406030204" pitchFamily="18" charset="0"/>
              </a:rPr>
              <a:t>Encourage high risk investments which lead to industrialisation</a:t>
            </a:r>
          </a:p>
          <a:p>
            <a:r>
              <a:rPr lang="en-IN" b="0" i="0" dirty="0">
                <a:effectLst/>
                <a:latin typeface="Cambria" panose="02040503050406030204" pitchFamily="18" charset="0"/>
                <a:ea typeface="Cambria" panose="02040503050406030204" pitchFamily="18" charset="0"/>
              </a:rPr>
              <a:t>Avoid duplication of invention / investment in R&amp;D</a:t>
            </a:r>
          </a:p>
          <a:p>
            <a:r>
              <a:rPr lang="en-IN" b="0" i="0" dirty="0">
                <a:effectLst/>
                <a:latin typeface="Cambria" panose="02040503050406030204" pitchFamily="18" charset="0"/>
                <a:ea typeface="Cambria" panose="02040503050406030204" pitchFamily="18" charset="0"/>
              </a:rPr>
              <a:t>Reduce cost of production</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4409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762B-BE84-35E2-E381-19D4BF720361}"/>
              </a:ext>
            </a:extLst>
          </p:cNvPr>
          <p:cNvSpPr>
            <a:spLocks noGrp="1"/>
          </p:cNvSpPr>
          <p:nvPr>
            <p:ph type="title"/>
          </p:nvPr>
        </p:nvSpPr>
        <p:spPr/>
        <p:txBody>
          <a:bodyPr>
            <a:normAutofit/>
          </a:bodyPr>
          <a:lstStyle/>
          <a:p>
            <a:r>
              <a:rPr lang="en-US" dirty="0"/>
              <a:t> Types of IP</a:t>
            </a:r>
          </a:p>
        </p:txBody>
      </p:sp>
      <p:sp>
        <p:nvSpPr>
          <p:cNvPr id="3" name="Content Placeholder 2">
            <a:extLst>
              <a:ext uri="{FF2B5EF4-FFF2-40B4-BE49-F238E27FC236}">
                <a16:creationId xmlns:a16="http://schemas.microsoft.com/office/drawing/2014/main" id="{A1304AAE-4474-3F53-1BC6-D88341B585A7}"/>
              </a:ext>
            </a:extLst>
          </p:cNvPr>
          <p:cNvSpPr>
            <a:spLocks noGrp="1"/>
          </p:cNvSpPr>
          <p:nvPr>
            <p:ph idx="1"/>
          </p:nvPr>
        </p:nvSpPr>
        <p:spPr/>
        <p:txBody>
          <a:bodyPr>
            <a:normAutofit/>
          </a:bodyPr>
          <a:lstStyle/>
          <a:p>
            <a:r>
              <a:rPr lang="en-IN" sz="2000" b="0" i="0" dirty="0">
                <a:solidFill>
                  <a:srgbClr val="202124"/>
                </a:solidFill>
                <a:effectLst/>
                <a:latin typeface="Cambria" panose="02040503050406030204" pitchFamily="18" charset="0"/>
                <a:ea typeface="Cambria" panose="02040503050406030204" pitchFamily="18" charset="0"/>
              </a:rPr>
              <a:t>There are three primary types of Intellectual Property: </a:t>
            </a:r>
          </a:p>
          <a:p>
            <a:r>
              <a:rPr lang="en-IN" sz="2000" b="1" dirty="0">
                <a:solidFill>
                  <a:srgbClr val="202124"/>
                </a:solidFill>
                <a:effectLst/>
                <a:latin typeface="Cambria" panose="02040503050406030204" pitchFamily="18" charset="0"/>
                <a:ea typeface="Cambria" panose="02040503050406030204" pitchFamily="18" charset="0"/>
              </a:rPr>
              <a:t>P</a:t>
            </a:r>
            <a:r>
              <a:rPr lang="en-IN" sz="2000" b="1" i="0" dirty="0">
                <a:solidFill>
                  <a:srgbClr val="202124"/>
                </a:solidFill>
                <a:effectLst/>
                <a:latin typeface="Cambria" panose="02040503050406030204" pitchFamily="18" charset="0"/>
                <a:ea typeface="Cambria" panose="02040503050406030204" pitchFamily="18" charset="0"/>
              </a:rPr>
              <a:t>atents (Innovations)</a:t>
            </a:r>
            <a:endParaRPr lang="en-IN" sz="2000" b="0" i="0" dirty="0">
              <a:solidFill>
                <a:srgbClr val="202124"/>
              </a:solidFill>
              <a:effectLst/>
              <a:latin typeface="Cambria" panose="02040503050406030204" pitchFamily="18" charset="0"/>
              <a:ea typeface="Cambria" panose="02040503050406030204" pitchFamily="18" charset="0"/>
            </a:endParaRPr>
          </a:p>
          <a:p>
            <a:r>
              <a:rPr lang="en-IN" sz="2000" b="1" i="0" dirty="0">
                <a:solidFill>
                  <a:srgbClr val="202124"/>
                </a:solidFill>
                <a:effectLst/>
                <a:latin typeface="Cambria" panose="02040503050406030204" pitchFamily="18" charset="0"/>
                <a:ea typeface="Cambria" panose="02040503050406030204" pitchFamily="18" charset="0"/>
              </a:rPr>
              <a:t>Copyrights </a:t>
            </a:r>
            <a:r>
              <a:rPr lang="en-IN" sz="2000" b="1" dirty="0">
                <a:solidFill>
                  <a:srgbClr val="202124"/>
                </a:solidFill>
                <a:latin typeface="Cambria" panose="02040503050406030204" pitchFamily="18" charset="0"/>
                <a:ea typeface="Cambria" panose="02040503050406030204" pitchFamily="18" charset="0"/>
              </a:rPr>
              <a:t>( literary and artistic works)</a:t>
            </a:r>
          </a:p>
          <a:p>
            <a:r>
              <a:rPr lang="en-IN" sz="2000" b="1" dirty="0">
                <a:solidFill>
                  <a:srgbClr val="202124"/>
                </a:solidFill>
                <a:effectLst/>
                <a:latin typeface="Cambria" panose="02040503050406030204" pitchFamily="18" charset="0"/>
                <a:ea typeface="Cambria" panose="02040503050406030204" pitchFamily="18" charset="0"/>
              </a:rPr>
              <a:t>T</a:t>
            </a:r>
            <a:r>
              <a:rPr lang="en-IN" sz="2000" b="1" i="0" dirty="0">
                <a:solidFill>
                  <a:srgbClr val="202124"/>
                </a:solidFill>
                <a:effectLst/>
                <a:latin typeface="Cambria" panose="02040503050406030204" pitchFamily="18" charset="0"/>
                <a:ea typeface="Cambria" panose="02040503050406030204" pitchFamily="18" charset="0"/>
              </a:rPr>
              <a:t>rademarks (distinction of Identity of goods &amp; services)</a:t>
            </a:r>
            <a:endParaRPr lang="en-IN" sz="2000" b="1" dirty="0">
              <a:solidFill>
                <a:srgbClr val="202124"/>
              </a:solidFill>
              <a:effectLst/>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879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8F43-B2FA-A02D-5BBE-C79272B2ED32}"/>
              </a:ext>
            </a:extLst>
          </p:cNvPr>
          <p:cNvSpPr>
            <a:spLocks noGrp="1"/>
          </p:cNvSpPr>
          <p:nvPr>
            <p:ph type="title"/>
          </p:nvPr>
        </p:nvSpPr>
        <p:spPr/>
        <p:txBody>
          <a:bodyPr/>
          <a:lstStyle/>
          <a:p>
            <a:r>
              <a:rPr lang="en-US" dirty="0"/>
              <a:t>Patent</a:t>
            </a:r>
          </a:p>
        </p:txBody>
      </p:sp>
      <p:sp>
        <p:nvSpPr>
          <p:cNvPr id="3" name="Content Placeholder 2">
            <a:extLst>
              <a:ext uri="{FF2B5EF4-FFF2-40B4-BE49-F238E27FC236}">
                <a16:creationId xmlns:a16="http://schemas.microsoft.com/office/drawing/2014/main" id="{E99283A2-85A6-BA2C-F790-1AFBD29BA70A}"/>
              </a:ext>
            </a:extLst>
          </p:cNvPr>
          <p:cNvSpPr>
            <a:spLocks noGrp="1"/>
          </p:cNvSpPr>
          <p:nvPr>
            <p:ph idx="1"/>
          </p:nvPr>
        </p:nvSpPr>
        <p:spPr>
          <a:xfrm>
            <a:off x="913795" y="2076450"/>
            <a:ext cx="10353762" cy="4171950"/>
          </a:xfrm>
        </p:spPr>
        <p:txBody>
          <a:bodyPr>
            <a:noAutofit/>
          </a:bodyPr>
          <a:lstStyle/>
          <a:p>
            <a:pPr marL="36900" indent="0" algn="l">
              <a:buNone/>
              <a:tabLst>
                <a:tab pos="1352550" algn="l"/>
              </a:tabLst>
            </a:pPr>
            <a:r>
              <a:rPr lang="en-IN" sz="1800" b="1" i="0" dirty="0">
                <a:solidFill>
                  <a:srgbClr val="3B3B3B"/>
                </a:solidFill>
                <a:effectLst/>
                <a:latin typeface="Cambria" panose="02040503050406030204" pitchFamily="18" charset="0"/>
                <a:ea typeface="Cambria" panose="02040503050406030204" pitchFamily="18" charset="0"/>
              </a:rPr>
              <a:t>What is a patent?</a:t>
            </a:r>
          </a:p>
          <a:p>
            <a:pPr>
              <a:tabLst>
                <a:tab pos="1352550" algn="l"/>
              </a:tabLst>
            </a:pPr>
            <a:r>
              <a:rPr lang="en-IN" sz="1800" b="0" i="0" dirty="0">
                <a:solidFill>
                  <a:srgbClr val="3B3B3B"/>
                </a:solidFill>
                <a:effectLst/>
                <a:latin typeface="Cambria" panose="02040503050406030204" pitchFamily="18" charset="0"/>
                <a:ea typeface="Cambria" panose="02040503050406030204" pitchFamily="18" charset="0"/>
              </a:rPr>
              <a:t>A patent is an </a:t>
            </a:r>
            <a:r>
              <a:rPr lang="en-IN" sz="1800" dirty="0">
                <a:effectLst/>
                <a:latin typeface="Cambria" panose="02040503050406030204" pitchFamily="18" charset="0"/>
                <a:ea typeface="Cambria" panose="02040503050406030204" pitchFamily="18" charset="0"/>
              </a:rPr>
              <a:t>intellectual property </a:t>
            </a:r>
            <a:r>
              <a:rPr lang="en-IN" sz="1800" b="1" i="0" dirty="0">
                <a:solidFill>
                  <a:srgbClr val="3B3B3B"/>
                </a:solidFill>
                <a:effectLst/>
                <a:latin typeface="Cambria" panose="02040503050406030204" pitchFamily="18" charset="0"/>
                <a:ea typeface="Cambria" panose="02040503050406030204" pitchFamily="18" charset="0"/>
              </a:rPr>
              <a:t>exclusive right </a:t>
            </a:r>
            <a:r>
              <a:rPr lang="en-IN" sz="1800" b="0" i="0" dirty="0">
                <a:solidFill>
                  <a:srgbClr val="3B3B3B"/>
                </a:solidFill>
                <a:effectLst/>
                <a:latin typeface="Cambria" panose="02040503050406030204" pitchFamily="18" charset="0"/>
                <a:ea typeface="Cambria" panose="02040503050406030204" pitchFamily="18" charset="0"/>
              </a:rPr>
              <a:t>granted for </a:t>
            </a:r>
            <a:r>
              <a:rPr lang="en-IN" sz="1800" b="1" i="0" dirty="0">
                <a:solidFill>
                  <a:srgbClr val="3B3B3B"/>
                </a:solidFill>
                <a:effectLst/>
                <a:latin typeface="Cambria" panose="02040503050406030204" pitchFamily="18" charset="0"/>
                <a:ea typeface="Cambria" panose="02040503050406030204" pitchFamily="18" charset="0"/>
              </a:rPr>
              <a:t>an invention</a:t>
            </a:r>
            <a:r>
              <a:rPr lang="en-IN" sz="1800" b="0" i="0" dirty="0">
                <a:solidFill>
                  <a:srgbClr val="3B3B3B"/>
                </a:solidFill>
                <a:effectLst/>
                <a:latin typeface="Cambria" panose="02040503050406030204" pitchFamily="18" charset="0"/>
                <a:ea typeface="Cambria" panose="02040503050406030204" pitchFamily="18" charset="0"/>
              </a:rPr>
              <a:t>, which is a </a:t>
            </a:r>
            <a:r>
              <a:rPr lang="en-IN" sz="1800" b="1" i="0" dirty="0">
                <a:solidFill>
                  <a:srgbClr val="3B3B3B"/>
                </a:solidFill>
                <a:effectLst/>
                <a:latin typeface="Cambria" panose="02040503050406030204" pitchFamily="18" charset="0"/>
                <a:ea typeface="Cambria" panose="02040503050406030204" pitchFamily="18" charset="0"/>
              </a:rPr>
              <a:t>product or a process </a:t>
            </a:r>
            <a:r>
              <a:rPr lang="en-IN" sz="1800" b="0" i="0" dirty="0">
                <a:solidFill>
                  <a:srgbClr val="3B3B3B"/>
                </a:solidFill>
                <a:effectLst/>
                <a:latin typeface="Cambria" panose="02040503050406030204" pitchFamily="18" charset="0"/>
                <a:ea typeface="Cambria" panose="02040503050406030204" pitchFamily="18" charset="0"/>
              </a:rPr>
              <a:t>that provides, in general, a new way of doing something, or offers a new technical solution to a problem. </a:t>
            </a:r>
          </a:p>
          <a:p>
            <a:pPr>
              <a:tabLst>
                <a:tab pos="1352550" algn="l"/>
              </a:tabLst>
            </a:pPr>
            <a:r>
              <a:rPr lang="en-IN" sz="1800" dirty="0">
                <a:effectLst/>
                <a:latin typeface="Cambria" panose="02040503050406030204" pitchFamily="18" charset="0"/>
                <a:ea typeface="Cambria" panose="02040503050406030204" pitchFamily="18" charset="0"/>
              </a:rPr>
              <a:t>The patent is presented as a legal certificate that ensures that the inventor are the sole benefactor of their invention.</a:t>
            </a:r>
          </a:p>
          <a:p>
            <a:pPr>
              <a:tabLst>
                <a:tab pos="1352550" algn="l"/>
              </a:tabLst>
            </a:pPr>
            <a:r>
              <a:rPr lang="en-IN" sz="1800" dirty="0">
                <a:effectLst/>
                <a:latin typeface="Cambria" panose="02040503050406030204" pitchFamily="18" charset="0"/>
                <a:ea typeface="Cambria" panose="02040503050406030204" pitchFamily="18" charset="0"/>
              </a:rPr>
              <a:t>, the inventor can use their invention to gain commercial benefits – whether it’s licensing their idea or leveraging it for their business</a:t>
            </a:r>
          </a:p>
          <a:p>
            <a:pPr>
              <a:tabLst>
                <a:tab pos="1352550" algn="l"/>
              </a:tabLst>
            </a:pPr>
            <a:r>
              <a:rPr lang="en-IN" sz="1800" dirty="0">
                <a:effectLst/>
                <a:latin typeface="Cambria" panose="02040503050406030204" pitchFamily="18" charset="0"/>
                <a:ea typeface="Cambria" panose="02040503050406030204" pitchFamily="18" charset="0"/>
              </a:rPr>
              <a:t>The patent also allows the inventor to take legal action against entities reproducing or using their invention without your permission.</a:t>
            </a:r>
            <a:endParaRPr lang="en-IN" sz="1800" b="0" i="0" dirty="0">
              <a:solidFill>
                <a:srgbClr val="3B3B3B"/>
              </a:solidFill>
              <a:effectLst/>
              <a:latin typeface="Cambria" panose="02040503050406030204" pitchFamily="18" charset="0"/>
              <a:ea typeface="Cambria" panose="02040503050406030204" pitchFamily="18" charset="0"/>
            </a:endParaRPr>
          </a:p>
          <a:p>
            <a:pPr algn="l">
              <a:tabLst>
                <a:tab pos="1352550" algn="l"/>
              </a:tabLst>
            </a:pPr>
            <a:r>
              <a:rPr lang="en-IN" sz="1800" dirty="0">
                <a:latin typeface="Cambria" panose="02040503050406030204" pitchFamily="18" charset="0"/>
                <a:ea typeface="Cambria" panose="02040503050406030204" pitchFamily="18" charset="0"/>
              </a:rPr>
              <a:t>To get a patent, technical information about the invention must be disclosed to the public in a patent application.</a:t>
            </a:r>
          </a:p>
          <a:p>
            <a:pPr>
              <a:tabLst>
                <a:tab pos="1352550" algn="l"/>
              </a:tabLst>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8026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22DB-7F8D-7EBC-3B8C-D12C543BCCDB}"/>
              </a:ext>
            </a:extLst>
          </p:cNvPr>
          <p:cNvSpPr>
            <a:spLocks noGrp="1"/>
          </p:cNvSpPr>
          <p:nvPr>
            <p:ph type="title"/>
          </p:nvPr>
        </p:nvSpPr>
        <p:spPr/>
        <p:txBody>
          <a:bodyPr/>
          <a:lstStyle/>
          <a:p>
            <a:r>
              <a:rPr lang="en-US" dirty="0">
                <a:effectLst/>
              </a:rPr>
              <a:t>Origin of Patents</a:t>
            </a:r>
          </a:p>
        </p:txBody>
      </p:sp>
      <p:sp>
        <p:nvSpPr>
          <p:cNvPr id="3" name="Content Placeholder 2">
            <a:extLst>
              <a:ext uri="{FF2B5EF4-FFF2-40B4-BE49-F238E27FC236}">
                <a16:creationId xmlns:a16="http://schemas.microsoft.com/office/drawing/2014/main" id="{DD339460-D526-9920-C577-F0CF580CFE8E}"/>
              </a:ext>
            </a:extLst>
          </p:cNvPr>
          <p:cNvSpPr>
            <a:spLocks noGrp="1"/>
          </p:cNvSpPr>
          <p:nvPr>
            <p:ph idx="1"/>
          </p:nvPr>
        </p:nvSpPr>
        <p:spPr>
          <a:xfrm>
            <a:off x="913796" y="2076450"/>
            <a:ext cx="6673780" cy="3714749"/>
          </a:xfrm>
        </p:spPr>
        <p:txBody>
          <a:bodyPr>
            <a:normAutofit/>
          </a:bodyPr>
          <a:lstStyle/>
          <a:p>
            <a:r>
              <a:rPr lang="en-US" dirty="0"/>
              <a:t>Where did the concept originate?</a:t>
            </a:r>
          </a:p>
          <a:p>
            <a:pPr marL="36900" indent="0">
              <a:buNone/>
            </a:pPr>
            <a:r>
              <a:rPr lang="en-IN" i="0" dirty="0">
                <a:solidFill>
                  <a:srgbClr val="202124"/>
                </a:solidFill>
                <a:effectLst/>
                <a:latin typeface="arial" panose="020B0604020202020204" pitchFamily="34" charset="0"/>
              </a:rPr>
              <a:t>1421 in </a:t>
            </a:r>
            <a:r>
              <a:rPr lang="en-IN" dirty="0">
                <a:solidFill>
                  <a:srgbClr val="202124"/>
                </a:solidFill>
                <a:effectLst/>
                <a:latin typeface="arial" panose="020B0604020202020204" pitchFamily="34" charset="0"/>
              </a:rPr>
              <a:t>Florence, Filippo Brunelleschi, an architect and engineer, was the first person to be granted a patent giving him a three-year monopoly </a:t>
            </a:r>
            <a:r>
              <a:rPr lang="en-IN" i="0" dirty="0">
                <a:solidFill>
                  <a:srgbClr val="000000"/>
                </a:solidFill>
                <a:effectLst/>
                <a:latin typeface="Arial" panose="020B0604020202020204" pitchFamily="34" charset="0"/>
              </a:rPr>
              <a:t>for inventing a means </a:t>
            </a:r>
            <a:r>
              <a:rPr lang="en-IN" b="1" i="0" dirty="0">
                <a:solidFill>
                  <a:srgbClr val="000000"/>
                </a:solidFill>
                <a:effectLst/>
                <a:latin typeface="Arial" panose="020B0604020202020204" pitchFamily="34" charset="0"/>
              </a:rPr>
              <a:t>of conveying heavy loads (specifically, large slabs of marble) up the Arno River for the construction of the Florence cathedral.</a:t>
            </a:r>
            <a:endParaRPr lang="en-US" b="1" dirty="0"/>
          </a:p>
          <a:p>
            <a:endParaRPr lang="en-US" dirty="0"/>
          </a:p>
        </p:txBody>
      </p:sp>
      <p:pic>
        <p:nvPicPr>
          <p:cNvPr id="2050" name="Picture 2" descr="Brunelleschi's 'Il Badalone'">
            <a:extLst>
              <a:ext uri="{FF2B5EF4-FFF2-40B4-BE49-F238E27FC236}">
                <a16:creationId xmlns:a16="http://schemas.microsoft.com/office/drawing/2014/main" id="{3B8CF273-75CF-8E53-F743-DED8842AF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575" y="1871219"/>
            <a:ext cx="4312596" cy="30705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CE67AC-6D66-CBB7-EA7A-637C340E2A8E}"/>
              </a:ext>
            </a:extLst>
          </p:cNvPr>
          <p:cNvSpPr txBox="1"/>
          <p:nvPr/>
        </p:nvSpPr>
        <p:spPr>
          <a:xfrm>
            <a:off x="7587575" y="4941787"/>
            <a:ext cx="4312596" cy="646331"/>
          </a:xfrm>
          <a:prstGeom prst="rect">
            <a:avLst/>
          </a:prstGeom>
          <a:noFill/>
        </p:spPr>
        <p:txBody>
          <a:bodyPr wrap="square">
            <a:spAutoFit/>
          </a:bodyPr>
          <a:lstStyle/>
          <a:p>
            <a:r>
              <a:rPr lang="en-IN" b="0" i="0" dirty="0">
                <a:solidFill>
                  <a:srgbClr val="000000"/>
                </a:solidFill>
                <a:effectLst/>
                <a:latin typeface="Arial" panose="020B0604020202020204" pitchFamily="34" charset="0"/>
              </a:rPr>
              <a:t>Brunelleschi's 'Il </a:t>
            </a:r>
            <a:r>
              <a:rPr lang="en-IN" b="0" i="0" dirty="0" err="1">
                <a:solidFill>
                  <a:srgbClr val="000000"/>
                </a:solidFill>
                <a:effectLst/>
                <a:latin typeface="Arial" panose="020B0604020202020204" pitchFamily="34" charset="0"/>
              </a:rPr>
              <a:t>Badalone</a:t>
            </a:r>
            <a:r>
              <a:rPr lang="en-IN" b="0" i="0" dirty="0">
                <a:solidFill>
                  <a:srgbClr val="000000"/>
                </a:solidFill>
                <a:effectLst/>
                <a:latin typeface="Arial" panose="020B0604020202020204" pitchFamily="34" charset="0"/>
              </a:rPr>
              <a:t>', taken from the book </a:t>
            </a:r>
            <a:r>
              <a:rPr lang="en-IN" b="0" i="1" dirty="0">
                <a:solidFill>
                  <a:srgbClr val="000000"/>
                </a:solidFill>
                <a:effectLst/>
                <a:latin typeface="Arial" panose="020B0604020202020204" pitchFamily="34" charset="0"/>
              </a:rPr>
              <a:t>De </a:t>
            </a:r>
            <a:r>
              <a:rPr lang="en-IN" b="0" i="1" dirty="0" err="1">
                <a:solidFill>
                  <a:srgbClr val="000000"/>
                </a:solidFill>
                <a:effectLst/>
                <a:latin typeface="Arial" panose="020B0604020202020204" pitchFamily="34" charset="0"/>
              </a:rPr>
              <a:t>Ingenis</a:t>
            </a:r>
            <a:r>
              <a:rPr lang="en-IN" b="0" i="0" dirty="0">
                <a:solidFill>
                  <a:srgbClr val="000000"/>
                </a:solidFill>
                <a:effectLst/>
                <a:latin typeface="Arial" panose="020B0604020202020204" pitchFamily="34" charset="0"/>
              </a:rPr>
              <a:t> by </a:t>
            </a:r>
            <a:r>
              <a:rPr lang="en-IN" b="0" i="0" dirty="0" err="1">
                <a:solidFill>
                  <a:srgbClr val="000000"/>
                </a:solidFill>
                <a:effectLst/>
                <a:latin typeface="Arial" panose="020B0604020202020204" pitchFamily="34" charset="0"/>
              </a:rPr>
              <a:t>Taccola</a:t>
            </a:r>
            <a:endParaRPr lang="en-US" dirty="0"/>
          </a:p>
        </p:txBody>
      </p:sp>
    </p:spTree>
    <p:extLst>
      <p:ext uri="{BB962C8B-B14F-4D97-AF65-F5344CB8AC3E}">
        <p14:creationId xmlns:p14="http://schemas.microsoft.com/office/powerpoint/2010/main" val="139699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C6C5-852C-0BB2-BCFE-B18EEAC65944}"/>
              </a:ext>
            </a:extLst>
          </p:cNvPr>
          <p:cNvSpPr>
            <a:spLocks noGrp="1"/>
          </p:cNvSpPr>
          <p:nvPr>
            <p:ph type="title"/>
          </p:nvPr>
        </p:nvSpPr>
        <p:spPr>
          <a:xfrm>
            <a:off x="919119" y="302371"/>
            <a:ext cx="10353762" cy="1257300"/>
          </a:xfrm>
        </p:spPr>
        <p:txBody>
          <a:bodyPr/>
          <a:lstStyle/>
          <a:p>
            <a:r>
              <a:rPr lang="en-US" dirty="0"/>
              <a:t>History of Patents (Global)</a:t>
            </a:r>
          </a:p>
        </p:txBody>
      </p:sp>
      <p:cxnSp>
        <p:nvCxnSpPr>
          <p:cNvPr id="11" name="Straight Connector 10">
            <a:extLst>
              <a:ext uri="{FF2B5EF4-FFF2-40B4-BE49-F238E27FC236}">
                <a16:creationId xmlns:a16="http://schemas.microsoft.com/office/drawing/2014/main" id="{09EBE4D3-56B4-D44A-0358-54EAFC4D43E2}"/>
              </a:ext>
            </a:extLst>
          </p:cNvPr>
          <p:cNvCxnSpPr/>
          <p:nvPr/>
        </p:nvCxnSpPr>
        <p:spPr>
          <a:xfrm>
            <a:off x="400050" y="3619500"/>
            <a:ext cx="11182350"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11EB7C5E-71A1-37D9-1F7E-08F95915B684}"/>
              </a:ext>
            </a:extLst>
          </p:cNvPr>
          <p:cNvSpPr/>
          <p:nvPr/>
        </p:nvSpPr>
        <p:spPr>
          <a:xfrm>
            <a:off x="589945" y="3357884"/>
            <a:ext cx="952500" cy="57149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1421</a:t>
            </a:r>
          </a:p>
        </p:txBody>
      </p:sp>
      <p:sp>
        <p:nvSpPr>
          <p:cNvPr id="14" name="TextBox 13">
            <a:extLst>
              <a:ext uri="{FF2B5EF4-FFF2-40B4-BE49-F238E27FC236}">
                <a16:creationId xmlns:a16="http://schemas.microsoft.com/office/drawing/2014/main" id="{FA75269F-03A8-9581-24D9-267DA964841B}"/>
              </a:ext>
            </a:extLst>
          </p:cNvPr>
          <p:cNvSpPr txBox="1"/>
          <p:nvPr/>
        </p:nvSpPr>
        <p:spPr>
          <a:xfrm>
            <a:off x="152401" y="1912202"/>
            <a:ext cx="2114550" cy="830997"/>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1200" b="1" i="0" dirty="0">
                <a:solidFill>
                  <a:srgbClr val="000000"/>
                </a:solidFill>
                <a:effectLst/>
                <a:latin typeface="Arial" panose="020B0604020202020204" pitchFamily="34" charset="0"/>
              </a:rPr>
              <a:t>First recorded modern patent</a:t>
            </a:r>
            <a:r>
              <a:rPr lang="en-IN" sz="1200" b="0" i="0" dirty="0">
                <a:solidFill>
                  <a:srgbClr val="000000"/>
                </a:solidFill>
                <a:effectLst/>
                <a:latin typeface="Arial" panose="020B0604020202020204" pitchFamily="34" charset="0"/>
              </a:rPr>
              <a:t> was granted by the city-state of Florence to Filippo Brunelleschi</a:t>
            </a:r>
            <a:endParaRPr lang="en-US" sz="1200" dirty="0"/>
          </a:p>
        </p:txBody>
      </p:sp>
      <p:cxnSp>
        <p:nvCxnSpPr>
          <p:cNvPr id="16" name="Straight Connector 15">
            <a:extLst>
              <a:ext uri="{FF2B5EF4-FFF2-40B4-BE49-F238E27FC236}">
                <a16:creationId xmlns:a16="http://schemas.microsoft.com/office/drawing/2014/main" id="{F6C1B522-5CB6-EF7D-09D4-0C0BCEB68114}"/>
              </a:ext>
            </a:extLst>
          </p:cNvPr>
          <p:cNvCxnSpPr/>
          <p:nvPr/>
        </p:nvCxnSpPr>
        <p:spPr>
          <a:xfrm flipV="1">
            <a:off x="1066195" y="2762265"/>
            <a:ext cx="0" cy="5714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53681E3-0305-1E6F-61CC-CBE9E3031306}"/>
              </a:ext>
            </a:extLst>
          </p:cNvPr>
          <p:cNvSpPr/>
          <p:nvPr/>
        </p:nvSpPr>
        <p:spPr>
          <a:xfrm>
            <a:off x="2038351" y="3341797"/>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1449</a:t>
            </a:r>
          </a:p>
        </p:txBody>
      </p:sp>
      <p:cxnSp>
        <p:nvCxnSpPr>
          <p:cNvPr id="18" name="Straight Connector 17">
            <a:extLst>
              <a:ext uri="{FF2B5EF4-FFF2-40B4-BE49-F238E27FC236}">
                <a16:creationId xmlns:a16="http://schemas.microsoft.com/office/drawing/2014/main" id="{EE45C29B-F8A9-ABD6-CEAF-CDD855F094A0}"/>
              </a:ext>
            </a:extLst>
          </p:cNvPr>
          <p:cNvCxnSpPr/>
          <p:nvPr/>
        </p:nvCxnSpPr>
        <p:spPr>
          <a:xfrm flipV="1">
            <a:off x="2533046" y="3937418"/>
            <a:ext cx="0" cy="5714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9B1BB64-42E3-0502-9816-4A2995A28336}"/>
              </a:ext>
            </a:extLst>
          </p:cNvPr>
          <p:cNvSpPr txBox="1"/>
          <p:nvPr/>
        </p:nvSpPr>
        <p:spPr>
          <a:xfrm>
            <a:off x="1475771" y="4483318"/>
            <a:ext cx="2114550" cy="46166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1200" i="0" dirty="0">
                <a:solidFill>
                  <a:srgbClr val="342B23"/>
                </a:solidFill>
                <a:effectLst/>
                <a:latin typeface="Arial" panose="020B0604020202020204" pitchFamily="34" charset="0"/>
              </a:rPr>
              <a:t> </a:t>
            </a:r>
            <a:r>
              <a:rPr lang="en-IN" sz="1200" b="1" i="0" dirty="0">
                <a:solidFill>
                  <a:srgbClr val="342B23"/>
                </a:solidFill>
                <a:effectLst/>
                <a:latin typeface="Arial" panose="020B0604020202020204" pitchFamily="34" charset="0"/>
              </a:rPr>
              <a:t>First English patent </a:t>
            </a:r>
            <a:r>
              <a:rPr lang="en-IN" sz="1200" i="0" dirty="0">
                <a:solidFill>
                  <a:srgbClr val="342B23"/>
                </a:solidFill>
                <a:effectLst/>
                <a:latin typeface="Arial" panose="020B0604020202020204" pitchFamily="34" charset="0"/>
              </a:rPr>
              <a:t>was granted in 1449</a:t>
            </a:r>
          </a:p>
        </p:txBody>
      </p:sp>
      <p:sp>
        <p:nvSpPr>
          <p:cNvPr id="22" name="Rectangle 21">
            <a:extLst>
              <a:ext uri="{FF2B5EF4-FFF2-40B4-BE49-F238E27FC236}">
                <a16:creationId xmlns:a16="http://schemas.microsoft.com/office/drawing/2014/main" id="{ED4787D1-5E76-3891-5C61-211240FBCDD9}"/>
              </a:ext>
            </a:extLst>
          </p:cNvPr>
          <p:cNvSpPr/>
          <p:nvPr/>
        </p:nvSpPr>
        <p:spPr>
          <a:xfrm>
            <a:off x="3963006" y="3341797"/>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1624</a:t>
            </a:r>
          </a:p>
        </p:txBody>
      </p:sp>
      <p:sp>
        <p:nvSpPr>
          <p:cNvPr id="23" name="TextBox 22">
            <a:extLst>
              <a:ext uri="{FF2B5EF4-FFF2-40B4-BE49-F238E27FC236}">
                <a16:creationId xmlns:a16="http://schemas.microsoft.com/office/drawing/2014/main" id="{66FAA2A9-4A9C-C5E4-E509-A69D8888B1CB}"/>
              </a:ext>
            </a:extLst>
          </p:cNvPr>
          <p:cNvSpPr txBox="1"/>
          <p:nvPr/>
        </p:nvSpPr>
        <p:spPr>
          <a:xfrm>
            <a:off x="3724881" y="4483317"/>
            <a:ext cx="1780570" cy="1754326"/>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1200" b="0" i="0" dirty="0">
                <a:solidFill>
                  <a:srgbClr val="000000"/>
                </a:solidFill>
                <a:effectLst/>
                <a:latin typeface="Arial" panose="020B0604020202020204" pitchFamily="34" charset="0"/>
              </a:rPr>
              <a:t>England's first patent law, the </a:t>
            </a:r>
            <a:r>
              <a:rPr lang="en-IN" sz="1200" b="1" i="0" dirty="0">
                <a:solidFill>
                  <a:srgbClr val="000000"/>
                </a:solidFill>
                <a:effectLst/>
                <a:latin typeface="Arial" panose="020B0604020202020204" pitchFamily="34" charset="0"/>
              </a:rPr>
              <a:t>Statute of Monopolies</a:t>
            </a:r>
          </a:p>
          <a:p>
            <a:pPr algn="ctr"/>
            <a:r>
              <a:rPr lang="en-IN" sz="1200" b="0" i="0" dirty="0">
                <a:solidFill>
                  <a:srgbClr val="000000"/>
                </a:solidFill>
                <a:effectLst/>
                <a:latin typeface="Arial" panose="020B0604020202020204" pitchFamily="34" charset="0"/>
              </a:rPr>
              <a:t>Parliament rendered illegal all monopolies except those for a limited term of 14 years or under, granted to true inventors.</a:t>
            </a:r>
            <a:endParaRPr lang="en-IN" sz="1200" b="1" i="0" dirty="0">
              <a:solidFill>
                <a:srgbClr val="342B23"/>
              </a:solidFill>
              <a:effectLst/>
              <a:latin typeface="Arial" panose="020B0604020202020204" pitchFamily="34" charset="0"/>
            </a:endParaRPr>
          </a:p>
        </p:txBody>
      </p:sp>
      <p:cxnSp>
        <p:nvCxnSpPr>
          <p:cNvPr id="24" name="Straight Connector 23">
            <a:extLst>
              <a:ext uri="{FF2B5EF4-FFF2-40B4-BE49-F238E27FC236}">
                <a16:creationId xmlns:a16="http://schemas.microsoft.com/office/drawing/2014/main" id="{CCB07FD9-8FBE-772F-9AE6-1545911A769A}"/>
              </a:ext>
            </a:extLst>
          </p:cNvPr>
          <p:cNvCxnSpPr>
            <a:cxnSpLocks/>
            <a:endCxn id="22" idx="2"/>
          </p:cNvCxnSpPr>
          <p:nvPr/>
        </p:nvCxnSpPr>
        <p:spPr>
          <a:xfrm flipV="1">
            <a:off x="4439256" y="3945461"/>
            <a:ext cx="0" cy="5378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75EFC2C-07AF-BAE7-34AA-2504D456B951}"/>
              </a:ext>
            </a:extLst>
          </p:cNvPr>
          <p:cNvCxnSpPr>
            <a:cxnSpLocks/>
          </p:cNvCxnSpPr>
          <p:nvPr/>
        </p:nvCxnSpPr>
        <p:spPr>
          <a:xfrm flipV="1">
            <a:off x="3447446" y="2762265"/>
            <a:ext cx="0" cy="8512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73EAE49-C240-6B55-6C72-4152604193A1}"/>
              </a:ext>
            </a:extLst>
          </p:cNvPr>
          <p:cNvSpPr txBox="1"/>
          <p:nvPr/>
        </p:nvSpPr>
        <p:spPr>
          <a:xfrm>
            <a:off x="2552702" y="1931268"/>
            <a:ext cx="2114550" cy="1015663"/>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1200" b="1" dirty="0">
                <a:solidFill>
                  <a:srgbClr val="000000"/>
                </a:solidFill>
                <a:latin typeface="Arial" panose="020B0604020202020204" pitchFamily="34" charset="0"/>
              </a:rPr>
              <a:t>Letters Patent</a:t>
            </a:r>
          </a:p>
          <a:p>
            <a:pPr algn="ctr"/>
            <a:r>
              <a:rPr lang="en-IN" sz="1200" b="0" i="0" dirty="0">
                <a:solidFill>
                  <a:srgbClr val="000000"/>
                </a:solidFill>
                <a:effectLst/>
                <a:latin typeface="Arial" panose="020B0604020202020204" pitchFamily="34" charset="0"/>
              </a:rPr>
              <a:t>Crown granted monopolies for trades </a:t>
            </a:r>
            <a:r>
              <a:rPr lang="en-IN" sz="1200" dirty="0">
                <a:solidFill>
                  <a:srgbClr val="000000"/>
                </a:solidFill>
                <a:latin typeface="Arial" panose="020B0604020202020204" pitchFamily="34" charset="0"/>
              </a:rPr>
              <a:t>&amp; </a:t>
            </a:r>
            <a:r>
              <a:rPr lang="en-IN" sz="1200" b="0" i="0" dirty="0">
                <a:solidFill>
                  <a:srgbClr val="000000"/>
                </a:solidFill>
                <a:effectLst/>
                <a:latin typeface="Arial" panose="020B0604020202020204" pitchFamily="34" charset="0"/>
              </a:rPr>
              <a:t>manufacturers, including patents for invention.</a:t>
            </a:r>
            <a:endParaRPr lang="en-US" sz="1200" dirty="0"/>
          </a:p>
        </p:txBody>
      </p:sp>
      <p:sp>
        <p:nvSpPr>
          <p:cNvPr id="28" name="Rectangle 27">
            <a:extLst>
              <a:ext uri="{FF2B5EF4-FFF2-40B4-BE49-F238E27FC236}">
                <a16:creationId xmlns:a16="http://schemas.microsoft.com/office/drawing/2014/main" id="{56F7D996-4244-E069-ECC3-1893487E8C45}"/>
              </a:ext>
            </a:extLst>
          </p:cNvPr>
          <p:cNvSpPr/>
          <p:nvPr/>
        </p:nvSpPr>
        <p:spPr>
          <a:xfrm>
            <a:off x="5943602" y="3341797"/>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1852</a:t>
            </a:r>
          </a:p>
        </p:txBody>
      </p:sp>
      <p:cxnSp>
        <p:nvCxnSpPr>
          <p:cNvPr id="31" name="Straight Connector 30">
            <a:extLst>
              <a:ext uri="{FF2B5EF4-FFF2-40B4-BE49-F238E27FC236}">
                <a16:creationId xmlns:a16="http://schemas.microsoft.com/office/drawing/2014/main" id="{CBB5E2D4-A16B-5381-F993-941156889D6E}"/>
              </a:ext>
            </a:extLst>
          </p:cNvPr>
          <p:cNvCxnSpPr>
            <a:cxnSpLocks/>
          </p:cNvCxnSpPr>
          <p:nvPr/>
        </p:nvCxnSpPr>
        <p:spPr>
          <a:xfrm flipV="1">
            <a:off x="6419852" y="2543847"/>
            <a:ext cx="0" cy="7899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FB5D257-3A7A-7046-41DB-BFE70DB6E40D}"/>
              </a:ext>
            </a:extLst>
          </p:cNvPr>
          <p:cNvSpPr txBox="1"/>
          <p:nvPr/>
        </p:nvSpPr>
        <p:spPr>
          <a:xfrm>
            <a:off x="5209051" y="1457187"/>
            <a:ext cx="2114550" cy="1569660"/>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1200" b="1" i="0" dirty="0">
                <a:solidFill>
                  <a:srgbClr val="342B23"/>
                </a:solidFill>
                <a:effectLst/>
                <a:latin typeface="Arial" panose="020B0604020202020204" pitchFamily="34" charset="0"/>
              </a:rPr>
              <a:t>Patent Law Amendment Act of 1852</a:t>
            </a:r>
          </a:p>
          <a:p>
            <a:pPr algn="ctr"/>
            <a:r>
              <a:rPr lang="en-IN" sz="1200" b="0" i="0" dirty="0">
                <a:solidFill>
                  <a:srgbClr val="000000"/>
                </a:solidFill>
                <a:effectLst/>
                <a:latin typeface="Arial" panose="020B0604020202020204" pitchFamily="34" charset="0"/>
              </a:rPr>
              <a:t>Following a period of institutional reform, the Patent Law Amendment Act of 1852 established the modern day Patent Office in October 1852.</a:t>
            </a:r>
          </a:p>
        </p:txBody>
      </p:sp>
      <p:sp>
        <p:nvSpPr>
          <p:cNvPr id="34" name="Rectangle 33">
            <a:extLst>
              <a:ext uri="{FF2B5EF4-FFF2-40B4-BE49-F238E27FC236}">
                <a16:creationId xmlns:a16="http://schemas.microsoft.com/office/drawing/2014/main" id="{8C117784-E397-86A2-61ED-2EA0EE5C2B17}"/>
              </a:ext>
            </a:extLst>
          </p:cNvPr>
          <p:cNvSpPr/>
          <p:nvPr/>
        </p:nvSpPr>
        <p:spPr>
          <a:xfrm>
            <a:off x="7386076" y="3341797"/>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1883</a:t>
            </a:r>
          </a:p>
        </p:txBody>
      </p:sp>
      <p:sp>
        <p:nvSpPr>
          <p:cNvPr id="35" name="TextBox 34">
            <a:extLst>
              <a:ext uri="{FF2B5EF4-FFF2-40B4-BE49-F238E27FC236}">
                <a16:creationId xmlns:a16="http://schemas.microsoft.com/office/drawing/2014/main" id="{CB27612A-118B-081B-4BAF-8A70B5F32FFF}"/>
              </a:ext>
            </a:extLst>
          </p:cNvPr>
          <p:cNvSpPr txBox="1"/>
          <p:nvPr/>
        </p:nvSpPr>
        <p:spPr>
          <a:xfrm>
            <a:off x="6345466" y="4261026"/>
            <a:ext cx="3253347" cy="1015663"/>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1200" b="1" i="0" dirty="0">
                <a:solidFill>
                  <a:srgbClr val="000000"/>
                </a:solidFill>
                <a:effectLst/>
                <a:latin typeface="Arial" panose="020B0604020202020204" pitchFamily="34" charset="0"/>
              </a:rPr>
              <a:t>Patents, Designs, and Trade Marks Act </a:t>
            </a:r>
            <a:r>
              <a:rPr lang="en-IN" sz="1200" b="0" i="0" dirty="0">
                <a:solidFill>
                  <a:srgbClr val="000000"/>
                </a:solidFill>
                <a:effectLst/>
                <a:latin typeface="Arial" panose="020B0604020202020204" pitchFamily="34" charset="0"/>
              </a:rPr>
              <a:t> brought into being the office of Controller General of Patents and a staff of patent examiners who were able to carry out limited examination on patent applications</a:t>
            </a:r>
            <a:endParaRPr lang="en-IN" sz="1200" b="1" i="0" dirty="0">
              <a:solidFill>
                <a:srgbClr val="342B23"/>
              </a:solidFill>
              <a:effectLst/>
              <a:latin typeface="Arial" panose="020B0604020202020204" pitchFamily="34" charset="0"/>
            </a:endParaRPr>
          </a:p>
        </p:txBody>
      </p:sp>
      <p:cxnSp>
        <p:nvCxnSpPr>
          <p:cNvPr id="36" name="Straight Connector 35">
            <a:extLst>
              <a:ext uri="{FF2B5EF4-FFF2-40B4-BE49-F238E27FC236}">
                <a16:creationId xmlns:a16="http://schemas.microsoft.com/office/drawing/2014/main" id="{F7954312-F551-91D8-0684-26D52E3F65A7}"/>
              </a:ext>
            </a:extLst>
          </p:cNvPr>
          <p:cNvCxnSpPr>
            <a:cxnSpLocks/>
          </p:cNvCxnSpPr>
          <p:nvPr/>
        </p:nvCxnSpPr>
        <p:spPr>
          <a:xfrm flipV="1">
            <a:off x="7862326" y="3954234"/>
            <a:ext cx="0" cy="2689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BC1798E-089B-26EE-AA95-2CE2AD9D7FF1}"/>
              </a:ext>
            </a:extLst>
          </p:cNvPr>
          <p:cNvSpPr/>
          <p:nvPr/>
        </p:nvSpPr>
        <p:spPr>
          <a:xfrm>
            <a:off x="8758281" y="3311729"/>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1902</a:t>
            </a:r>
          </a:p>
        </p:txBody>
      </p:sp>
      <p:cxnSp>
        <p:nvCxnSpPr>
          <p:cNvPr id="39" name="Straight Connector 38">
            <a:extLst>
              <a:ext uri="{FF2B5EF4-FFF2-40B4-BE49-F238E27FC236}">
                <a16:creationId xmlns:a16="http://schemas.microsoft.com/office/drawing/2014/main" id="{9FAC4D7D-6D30-EA47-14B4-BCF24557509F}"/>
              </a:ext>
            </a:extLst>
          </p:cNvPr>
          <p:cNvCxnSpPr>
            <a:cxnSpLocks/>
          </p:cNvCxnSpPr>
          <p:nvPr/>
        </p:nvCxnSpPr>
        <p:spPr>
          <a:xfrm flipV="1">
            <a:off x="9234531" y="2773143"/>
            <a:ext cx="0" cy="5378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4108D41-6CA9-AE3B-85B0-363920ADF30E}"/>
              </a:ext>
            </a:extLst>
          </p:cNvPr>
          <p:cNvSpPr txBox="1"/>
          <p:nvPr/>
        </p:nvSpPr>
        <p:spPr>
          <a:xfrm>
            <a:off x="8177256" y="1747222"/>
            <a:ext cx="2114549" cy="1015663"/>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1200" b="1" i="0" dirty="0">
                <a:solidFill>
                  <a:srgbClr val="000000"/>
                </a:solidFill>
                <a:effectLst/>
                <a:latin typeface="Arial" panose="020B0604020202020204" pitchFamily="34" charset="0"/>
              </a:rPr>
              <a:t>Patents Act of 1902 </a:t>
            </a:r>
            <a:r>
              <a:rPr lang="en-IN" sz="1200" b="0" i="0" dirty="0">
                <a:solidFill>
                  <a:srgbClr val="000000"/>
                </a:solidFill>
                <a:effectLst/>
                <a:latin typeface="Arial" panose="020B0604020202020204" pitchFamily="34" charset="0"/>
              </a:rPr>
              <a:t>marked an important milestone in the development of the modern-day patent system</a:t>
            </a:r>
            <a:endParaRPr lang="en-IN" sz="1200" b="1" i="0" dirty="0">
              <a:solidFill>
                <a:srgbClr val="342B23"/>
              </a:solidFill>
              <a:effectLst/>
              <a:latin typeface="Arial" panose="020B0604020202020204" pitchFamily="34" charset="0"/>
            </a:endParaRPr>
          </a:p>
        </p:txBody>
      </p:sp>
      <p:sp>
        <p:nvSpPr>
          <p:cNvPr id="41" name="Rectangle 40">
            <a:extLst>
              <a:ext uri="{FF2B5EF4-FFF2-40B4-BE49-F238E27FC236}">
                <a16:creationId xmlns:a16="http://schemas.microsoft.com/office/drawing/2014/main" id="{740FCFAE-07D7-D5AE-63A3-791271E5DC68}"/>
              </a:ext>
            </a:extLst>
          </p:cNvPr>
          <p:cNvSpPr/>
          <p:nvPr/>
        </p:nvSpPr>
        <p:spPr>
          <a:xfrm>
            <a:off x="10363503" y="3333754"/>
            <a:ext cx="952500" cy="6036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1977</a:t>
            </a:r>
          </a:p>
        </p:txBody>
      </p:sp>
      <p:cxnSp>
        <p:nvCxnSpPr>
          <p:cNvPr id="42" name="Straight Connector 41">
            <a:extLst>
              <a:ext uri="{FF2B5EF4-FFF2-40B4-BE49-F238E27FC236}">
                <a16:creationId xmlns:a16="http://schemas.microsoft.com/office/drawing/2014/main" id="{D6BBA2A4-50CF-5EF0-F573-1D04DB1C94FF}"/>
              </a:ext>
            </a:extLst>
          </p:cNvPr>
          <p:cNvCxnSpPr>
            <a:cxnSpLocks/>
          </p:cNvCxnSpPr>
          <p:nvPr/>
        </p:nvCxnSpPr>
        <p:spPr>
          <a:xfrm flipV="1">
            <a:off x="10839753" y="3954234"/>
            <a:ext cx="0" cy="5378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9FCF186-6B95-5077-0CAB-5ADD6856BA6A}"/>
              </a:ext>
            </a:extLst>
          </p:cNvPr>
          <p:cNvSpPr txBox="1"/>
          <p:nvPr/>
        </p:nvSpPr>
        <p:spPr>
          <a:xfrm>
            <a:off x="9782478" y="4492090"/>
            <a:ext cx="2114549" cy="27699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1200" b="1" i="0" dirty="0">
                <a:solidFill>
                  <a:srgbClr val="342B23"/>
                </a:solidFill>
                <a:effectLst/>
                <a:latin typeface="Arial" panose="020B0604020202020204" pitchFamily="34" charset="0"/>
              </a:rPr>
              <a:t>Patents Act of 1977</a:t>
            </a:r>
          </a:p>
        </p:txBody>
      </p:sp>
      <p:sp>
        <p:nvSpPr>
          <p:cNvPr id="47" name="TextBox 46">
            <a:extLst>
              <a:ext uri="{FF2B5EF4-FFF2-40B4-BE49-F238E27FC236}">
                <a16:creationId xmlns:a16="http://schemas.microsoft.com/office/drawing/2014/main" id="{DBB1E0CA-B5C5-E5A8-4038-A35972383926}"/>
              </a:ext>
            </a:extLst>
          </p:cNvPr>
          <p:cNvSpPr txBox="1"/>
          <p:nvPr/>
        </p:nvSpPr>
        <p:spPr>
          <a:xfrm>
            <a:off x="5640010" y="5417630"/>
            <a:ext cx="6257017" cy="120032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1200" b="0" i="0" dirty="0">
                <a:solidFill>
                  <a:srgbClr val="000000"/>
                </a:solidFill>
                <a:effectLst/>
                <a:latin typeface="Arial" panose="020B0604020202020204" pitchFamily="34" charset="0"/>
              </a:rPr>
              <a:t>The current legislation is the Patents Act of 1977. The Act was designed to accommodate modern technology and allow the adaptation to future technological changes such as advances in the pharmaceutical industry. During the 1980s, supra-national patent issuing authorities were developed such as </a:t>
            </a:r>
            <a:r>
              <a:rPr lang="en-IN" sz="1200" b="1" i="0" dirty="0">
                <a:solidFill>
                  <a:srgbClr val="000000"/>
                </a:solidFill>
                <a:effectLst/>
                <a:latin typeface="Arial" panose="020B0604020202020204" pitchFamily="34" charset="0"/>
              </a:rPr>
              <a:t>the European Patent Office (EPO) and the World Intellectual Property Office (WIPO)</a:t>
            </a:r>
            <a:r>
              <a:rPr lang="en-IN" sz="1200" b="0" i="0" dirty="0">
                <a:solidFill>
                  <a:srgbClr val="000000"/>
                </a:solidFill>
                <a:effectLst/>
                <a:latin typeface="Arial" panose="020B0604020202020204" pitchFamily="34" charset="0"/>
              </a:rPr>
              <a:t>. These authorities allow for the simultaneous filing of patent applications in several countries from a single application.</a:t>
            </a:r>
            <a:endParaRPr lang="en-IN" sz="1200" b="1" i="0" dirty="0">
              <a:solidFill>
                <a:srgbClr val="342B23"/>
              </a:solidFill>
              <a:effectLst/>
              <a:latin typeface="Arial" panose="020B0604020202020204" pitchFamily="34" charset="0"/>
            </a:endParaRPr>
          </a:p>
        </p:txBody>
      </p:sp>
      <p:cxnSp>
        <p:nvCxnSpPr>
          <p:cNvPr id="49" name="Straight Connector 48">
            <a:extLst>
              <a:ext uri="{FF2B5EF4-FFF2-40B4-BE49-F238E27FC236}">
                <a16:creationId xmlns:a16="http://schemas.microsoft.com/office/drawing/2014/main" id="{76645171-D875-E09A-033D-3E1DC6B7C6B0}"/>
              </a:ext>
            </a:extLst>
          </p:cNvPr>
          <p:cNvCxnSpPr>
            <a:cxnSpLocks/>
          </p:cNvCxnSpPr>
          <p:nvPr/>
        </p:nvCxnSpPr>
        <p:spPr>
          <a:xfrm flipV="1">
            <a:off x="10839753" y="4770421"/>
            <a:ext cx="0" cy="6469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B6CDCDC-1C27-5271-1C13-1ACF9F0D36B9}"/>
              </a:ext>
            </a:extLst>
          </p:cNvPr>
          <p:cNvSpPr txBox="1"/>
          <p:nvPr/>
        </p:nvSpPr>
        <p:spPr>
          <a:xfrm>
            <a:off x="152401" y="6179522"/>
            <a:ext cx="5176273" cy="400110"/>
          </a:xfrm>
          <a:prstGeom prst="rect">
            <a:avLst/>
          </a:prstGeom>
          <a:noFill/>
        </p:spPr>
        <p:txBody>
          <a:bodyPr wrap="square">
            <a:spAutoFit/>
          </a:bodyPr>
          <a:lstStyle/>
          <a:p>
            <a:r>
              <a:rPr lang="en-US" sz="1000" dirty="0">
                <a:solidFill>
                  <a:schemeClr val="bg1"/>
                </a:solidFill>
                <a:hlinkClick r:id="rId3"/>
              </a:rPr>
              <a:t>https://www.wilsongunn.com/history/history_patents.html</a:t>
            </a:r>
            <a:endParaRPr lang="en-US" sz="1000" dirty="0">
              <a:solidFill>
                <a:schemeClr val="bg1"/>
              </a:solidFill>
            </a:endParaRPr>
          </a:p>
          <a:p>
            <a:r>
              <a:rPr lang="en-US" sz="1000" dirty="0">
                <a:solidFill>
                  <a:schemeClr val="bg1"/>
                </a:solidFill>
                <a:hlinkClick r:id="rId4"/>
              </a:rPr>
              <a:t>https://lawtimesjournal.in/concept-and-historical-view-of-the-patents/</a:t>
            </a:r>
            <a:r>
              <a:rPr lang="en-US" sz="1000" dirty="0">
                <a:solidFill>
                  <a:schemeClr val="bg1"/>
                </a:solidFill>
              </a:rPr>
              <a:t> </a:t>
            </a:r>
          </a:p>
        </p:txBody>
      </p:sp>
    </p:spTree>
    <p:extLst>
      <p:ext uri="{BB962C8B-B14F-4D97-AF65-F5344CB8AC3E}">
        <p14:creationId xmlns:p14="http://schemas.microsoft.com/office/powerpoint/2010/main" val="1102539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4714</TotalTime>
  <Words>4026</Words>
  <Application>Microsoft Office PowerPoint</Application>
  <PresentationFormat>Widescreen</PresentationFormat>
  <Paragraphs>318</Paragraphs>
  <Slides>37</Slides>
  <Notes>14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37</vt:i4>
      </vt:variant>
    </vt:vector>
  </HeadingPairs>
  <TitlesOfParts>
    <vt:vector size="56" baseType="lpstr">
      <vt:lpstr>Arial</vt:lpstr>
      <vt:lpstr>Arial</vt:lpstr>
      <vt:lpstr>Calibri</vt:lpstr>
      <vt:lpstr>Cambria</vt:lpstr>
      <vt:lpstr>Century Schoolbook</vt:lpstr>
      <vt:lpstr>Century Schoolbook (Headings)</vt:lpstr>
      <vt:lpstr>Georgia</vt:lpstr>
      <vt:lpstr>Goudy Old Style</vt:lpstr>
      <vt:lpstr>myriad-pro</vt:lpstr>
      <vt:lpstr>Open Sans</vt:lpstr>
      <vt:lpstr>Open Sans</vt:lpstr>
      <vt:lpstr>opensans</vt:lpstr>
      <vt:lpstr>Roboto</vt:lpstr>
      <vt:lpstr>Segoe UI</vt:lpstr>
      <vt:lpstr>SourceSansPro</vt:lpstr>
      <vt:lpstr>times new roman</vt:lpstr>
      <vt:lpstr>Verdana</vt:lpstr>
      <vt:lpstr>Wingdings 2</vt:lpstr>
      <vt:lpstr>SlateVTI</vt:lpstr>
      <vt:lpstr>IPR: Patents</vt:lpstr>
      <vt:lpstr>Intellectual Property</vt:lpstr>
      <vt:lpstr>PowerPoint Presentation</vt:lpstr>
      <vt:lpstr>Intellectual Property Rights</vt:lpstr>
      <vt:lpstr>Significance of IP</vt:lpstr>
      <vt:lpstr> Types of IP</vt:lpstr>
      <vt:lpstr>Patent</vt:lpstr>
      <vt:lpstr>Origin of Patents</vt:lpstr>
      <vt:lpstr>History of Patents (Global)</vt:lpstr>
      <vt:lpstr>History of Patents (India) </vt:lpstr>
      <vt:lpstr>Patentability</vt:lpstr>
      <vt:lpstr>Utility Patent</vt:lpstr>
      <vt:lpstr>PowerPoint Presentation</vt:lpstr>
      <vt:lpstr>Design Patent</vt:lpstr>
      <vt:lpstr>Patent Application</vt:lpstr>
      <vt:lpstr>Types of Patent Applications</vt:lpstr>
      <vt:lpstr>Provisional Application</vt:lpstr>
      <vt:lpstr>Types of Patent Applications</vt:lpstr>
      <vt:lpstr>Ordinary or Non-Provisional Application</vt:lpstr>
      <vt:lpstr>A complete specification entails the following:</vt:lpstr>
      <vt:lpstr>Types of Patent Applications</vt:lpstr>
      <vt:lpstr>Convention Application</vt:lpstr>
      <vt:lpstr>Types of Patent Applications</vt:lpstr>
      <vt:lpstr>PCT International Application</vt:lpstr>
      <vt:lpstr>PowerPoint Presentation</vt:lpstr>
      <vt:lpstr>Types of Patent Applications</vt:lpstr>
      <vt:lpstr>PCT National Phase Application</vt:lpstr>
      <vt:lpstr>Types of Patent Applications</vt:lpstr>
      <vt:lpstr>Patent of Addition</vt:lpstr>
      <vt:lpstr>Types of Patent Applications</vt:lpstr>
      <vt:lpstr>Divisional Application</vt:lpstr>
      <vt:lpstr>Patent Process </vt:lpstr>
      <vt:lpstr>Reading patents </vt:lpstr>
      <vt:lpstr>PowerPoint Presentation</vt:lpstr>
      <vt:lpstr>PowerPoint Presentation</vt:lpstr>
      <vt:lpstr>Patent Database</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IPR Patents &amp; reading a patent</dc:title>
  <dc:creator>Sonali Correa</dc:creator>
  <cp:lastModifiedBy>Sonali Correa</cp:lastModifiedBy>
  <cp:revision>12</cp:revision>
  <dcterms:created xsi:type="dcterms:W3CDTF">2022-07-23T13:43:50Z</dcterms:created>
  <dcterms:modified xsi:type="dcterms:W3CDTF">2022-07-28T02:11:47Z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