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17" r:id="rId1"/>
  </p:sldMasterIdLst>
  <p:notesMasterIdLst>
    <p:notesMasterId r:id="rId12"/>
  </p:notesMasterIdLst>
  <p:sldIdLst>
    <p:sldId id="256" r:id="rId2"/>
    <p:sldId id="257" r:id="rId3"/>
    <p:sldId id="258" r:id="rId4"/>
    <p:sldId id="271" r:id="rId5"/>
    <p:sldId id="269" r:id="rId6"/>
    <p:sldId id="270" r:id="rId7"/>
    <p:sldId id="267" r:id="rId8"/>
    <p:sldId id="259" r:id="rId9"/>
    <p:sldId id="268"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5BF379B-5D9C-412B-88D0-DC67EB11E659}">
          <p14:sldIdLst>
            <p14:sldId id="256"/>
            <p14:sldId id="257"/>
            <p14:sldId id="258"/>
            <p14:sldId id="271"/>
            <p14:sldId id="269"/>
            <p14:sldId id="270"/>
            <p14:sldId id="267"/>
            <p14:sldId id="259"/>
            <p14:sldId id="268"/>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07AEB1-D980-4766-B775-01F37015BB39}" type="datetimeFigureOut">
              <a:rPr lang="en-IN" smtClean="0"/>
              <a:t>07-12-2021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A5A196-7B62-4664-A039-D5BBBDAEF731}" type="slidenum">
              <a:rPr lang="en-IN" smtClean="0"/>
              <a:t>‹#›</a:t>
            </a:fld>
            <a:endParaRPr lang="en-IN"/>
          </a:p>
        </p:txBody>
      </p:sp>
    </p:spTree>
    <p:extLst>
      <p:ext uri="{BB962C8B-B14F-4D97-AF65-F5344CB8AC3E}">
        <p14:creationId xmlns:p14="http://schemas.microsoft.com/office/powerpoint/2010/main" val="4185305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CA5A196-7B62-4664-A039-D5BBBDAEF731}" type="slidenum">
              <a:rPr lang="en-IN" smtClean="0"/>
              <a:t>1</a:t>
            </a:fld>
            <a:endParaRPr lang="en-IN"/>
          </a:p>
        </p:txBody>
      </p:sp>
    </p:spTree>
    <p:extLst>
      <p:ext uri="{BB962C8B-B14F-4D97-AF65-F5344CB8AC3E}">
        <p14:creationId xmlns:p14="http://schemas.microsoft.com/office/powerpoint/2010/main" val="2818803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CA5A196-7B62-4664-A039-D5BBBDAEF731}" type="slidenum">
              <a:rPr lang="en-IN" smtClean="0"/>
              <a:t>2</a:t>
            </a:fld>
            <a:endParaRPr lang="en-IN"/>
          </a:p>
        </p:txBody>
      </p:sp>
    </p:spTree>
    <p:extLst>
      <p:ext uri="{BB962C8B-B14F-4D97-AF65-F5344CB8AC3E}">
        <p14:creationId xmlns:p14="http://schemas.microsoft.com/office/powerpoint/2010/main" val="1349680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779EEA9-17F7-4E2F-BEF3-01664649D3B2}" type="datetime1">
              <a:rPr lang="en-IN" smtClean="0"/>
              <a:t>07-12-2021</a:t>
            </a:fld>
            <a:endParaRPr lang="en-IN"/>
          </a:p>
        </p:txBody>
      </p:sp>
      <p:sp>
        <p:nvSpPr>
          <p:cNvPr id="5" name="Footer Placeholder 4"/>
          <p:cNvSpPr>
            <a:spLocks noGrp="1"/>
          </p:cNvSpPr>
          <p:nvPr>
            <p:ph type="ftr" sz="quarter" idx="11"/>
          </p:nvPr>
        </p:nvSpPr>
        <p:spPr/>
        <p:txBody>
          <a:bodyPr/>
          <a:lstStyle/>
          <a:p>
            <a:r>
              <a:rPr lang="en-IN"/>
              <a:t>2021-22</a:t>
            </a:r>
          </a:p>
        </p:txBody>
      </p:sp>
      <p:sp>
        <p:nvSpPr>
          <p:cNvPr id="6" name="Slide Number Placeholder 5"/>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2491152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9A4EEC-0B74-4684-9550-DEBC13DA4C0D}" type="datetime1">
              <a:rPr lang="en-IN" smtClean="0"/>
              <a:t>07-12-2021</a:t>
            </a:fld>
            <a:endParaRPr lang="en-IN"/>
          </a:p>
        </p:txBody>
      </p:sp>
      <p:sp>
        <p:nvSpPr>
          <p:cNvPr id="5" name="Footer Placeholder 4"/>
          <p:cNvSpPr>
            <a:spLocks noGrp="1"/>
          </p:cNvSpPr>
          <p:nvPr>
            <p:ph type="ftr" sz="quarter" idx="11"/>
          </p:nvPr>
        </p:nvSpPr>
        <p:spPr/>
        <p:txBody>
          <a:bodyPr/>
          <a:lstStyle/>
          <a:p>
            <a:r>
              <a:rPr lang="en-IN"/>
              <a:t>2021-22</a:t>
            </a:r>
          </a:p>
        </p:txBody>
      </p:sp>
      <p:sp>
        <p:nvSpPr>
          <p:cNvPr id="6" name="Slide Number Placeholder 5"/>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3608570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ED2C2DA-9621-45DA-A26A-15EF59C19DBD}" type="datetime1">
              <a:rPr lang="en-IN" smtClean="0"/>
              <a:t>07-12-2021</a:t>
            </a:fld>
            <a:endParaRPr lang="en-IN"/>
          </a:p>
        </p:txBody>
      </p:sp>
      <p:sp>
        <p:nvSpPr>
          <p:cNvPr id="5" name="Footer Placeholder 4"/>
          <p:cNvSpPr>
            <a:spLocks noGrp="1"/>
          </p:cNvSpPr>
          <p:nvPr>
            <p:ph type="ftr" sz="quarter" idx="11"/>
          </p:nvPr>
        </p:nvSpPr>
        <p:spPr/>
        <p:txBody>
          <a:bodyPr/>
          <a:lstStyle/>
          <a:p>
            <a:r>
              <a:rPr lang="en-IN"/>
              <a:t>2021-22</a:t>
            </a:r>
          </a:p>
        </p:txBody>
      </p:sp>
      <p:sp>
        <p:nvSpPr>
          <p:cNvPr id="6" name="Slide Number Placeholder 5"/>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4281788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2BE00E7-2BD8-40FF-8A31-B3B21A2F83CF}" type="datetime1">
              <a:rPr lang="en-IN" smtClean="0"/>
              <a:t>07-12-2021</a:t>
            </a:fld>
            <a:endParaRPr lang="en-IN"/>
          </a:p>
        </p:txBody>
      </p:sp>
      <p:sp>
        <p:nvSpPr>
          <p:cNvPr id="5" name="Footer Placeholder 4"/>
          <p:cNvSpPr>
            <a:spLocks noGrp="1"/>
          </p:cNvSpPr>
          <p:nvPr>
            <p:ph type="ftr" sz="quarter" idx="11"/>
          </p:nvPr>
        </p:nvSpPr>
        <p:spPr/>
        <p:txBody>
          <a:bodyPr/>
          <a:lstStyle/>
          <a:p>
            <a:r>
              <a:rPr lang="en-IN"/>
              <a:t>2021-22</a:t>
            </a:r>
          </a:p>
        </p:txBody>
      </p:sp>
      <p:sp>
        <p:nvSpPr>
          <p:cNvPr id="6" name="Slide Number Placeholder 5"/>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677577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139965-28F3-4F3A-8348-F1BD568AA4CD}" type="datetime1">
              <a:rPr lang="en-IN" smtClean="0"/>
              <a:t>07-12-2021</a:t>
            </a:fld>
            <a:endParaRPr lang="en-IN"/>
          </a:p>
        </p:txBody>
      </p:sp>
      <p:sp>
        <p:nvSpPr>
          <p:cNvPr id="5" name="Footer Placeholder 4"/>
          <p:cNvSpPr>
            <a:spLocks noGrp="1"/>
          </p:cNvSpPr>
          <p:nvPr>
            <p:ph type="ftr" sz="quarter" idx="11"/>
          </p:nvPr>
        </p:nvSpPr>
        <p:spPr/>
        <p:txBody>
          <a:bodyPr/>
          <a:lstStyle/>
          <a:p>
            <a:r>
              <a:rPr lang="en-IN"/>
              <a:t>2021-22</a:t>
            </a:r>
          </a:p>
        </p:txBody>
      </p:sp>
      <p:sp>
        <p:nvSpPr>
          <p:cNvPr id="6" name="Slide Number Placeholder 5"/>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135454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8374BCB-89BF-4DEB-9729-ACFC20513F7C}" type="datetime1">
              <a:rPr lang="en-IN" smtClean="0"/>
              <a:t>07-12-2021</a:t>
            </a:fld>
            <a:endParaRPr lang="en-IN"/>
          </a:p>
        </p:txBody>
      </p:sp>
      <p:sp>
        <p:nvSpPr>
          <p:cNvPr id="6" name="Footer Placeholder 5"/>
          <p:cNvSpPr>
            <a:spLocks noGrp="1"/>
          </p:cNvSpPr>
          <p:nvPr>
            <p:ph type="ftr" sz="quarter" idx="11"/>
          </p:nvPr>
        </p:nvSpPr>
        <p:spPr/>
        <p:txBody>
          <a:bodyPr/>
          <a:lstStyle/>
          <a:p>
            <a:r>
              <a:rPr lang="en-IN"/>
              <a:t>2021-22</a:t>
            </a:r>
          </a:p>
        </p:txBody>
      </p:sp>
      <p:sp>
        <p:nvSpPr>
          <p:cNvPr id="7" name="Slide Number Placeholder 6"/>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1915132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6394B20-5D75-4C48-9D30-23FD8CECC7A7}" type="datetime1">
              <a:rPr lang="en-IN" smtClean="0"/>
              <a:t>07-12-2021</a:t>
            </a:fld>
            <a:endParaRPr lang="en-IN"/>
          </a:p>
        </p:txBody>
      </p:sp>
      <p:sp>
        <p:nvSpPr>
          <p:cNvPr id="8" name="Footer Placeholder 7"/>
          <p:cNvSpPr>
            <a:spLocks noGrp="1"/>
          </p:cNvSpPr>
          <p:nvPr>
            <p:ph type="ftr" sz="quarter" idx="11"/>
          </p:nvPr>
        </p:nvSpPr>
        <p:spPr/>
        <p:txBody>
          <a:bodyPr/>
          <a:lstStyle/>
          <a:p>
            <a:r>
              <a:rPr lang="en-IN"/>
              <a:t>2021-22</a:t>
            </a:r>
          </a:p>
        </p:txBody>
      </p:sp>
      <p:sp>
        <p:nvSpPr>
          <p:cNvPr id="9" name="Slide Number Placeholder 8"/>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3138753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F95A07A-8237-4A48-8938-357A2F35596B}" type="datetime1">
              <a:rPr lang="en-IN" smtClean="0"/>
              <a:t>07-12-2021</a:t>
            </a:fld>
            <a:endParaRPr lang="en-IN"/>
          </a:p>
        </p:txBody>
      </p:sp>
      <p:sp>
        <p:nvSpPr>
          <p:cNvPr id="4" name="Footer Placeholder 3"/>
          <p:cNvSpPr>
            <a:spLocks noGrp="1"/>
          </p:cNvSpPr>
          <p:nvPr>
            <p:ph type="ftr" sz="quarter" idx="11"/>
          </p:nvPr>
        </p:nvSpPr>
        <p:spPr/>
        <p:txBody>
          <a:bodyPr/>
          <a:lstStyle/>
          <a:p>
            <a:r>
              <a:rPr lang="en-IN"/>
              <a:t>2021-22</a:t>
            </a:r>
          </a:p>
        </p:txBody>
      </p:sp>
      <p:sp>
        <p:nvSpPr>
          <p:cNvPr id="5" name="Slide Number Placeholder 4"/>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203818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D066D2-1E9E-4268-B2F4-14876FE1D405}" type="datetime1">
              <a:rPr lang="en-IN" smtClean="0"/>
              <a:t>07-12-2021</a:t>
            </a:fld>
            <a:endParaRPr lang="en-IN"/>
          </a:p>
        </p:txBody>
      </p:sp>
      <p:sp>
        <p:nvSpPr>
          <p:cNvPr id="3" name="Footer Placeholder 2"/>
          <p:cNvSpPr>
            <a:spLocks noGrp="1"/>
          </p:cNvSpPr>
          <p:nvPr>
            <p:ph type="ftr" sz="quarter" idx="11"/>
          </p:nvPr>
        </p:nvSpPr>
        <p:spPr/>
        <p:txBody>
          <a:bodyPr/>
          <a:lstStyle/>
          <a:p>
            <a:r>
              <a:rPr lang="en-IN"/>
              <a:t>2021-22</a:t>
            </a:r>
          </a:p>
        </p:txBody>
      </p:sp>
      <p:sp>
        <p:nvSpPr>
          <p:cNvPr id="4" name="Slide Number Placeholder 3"/>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153536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884A4A-24AF-4130-BAFF-5FD7E2A0DADA}" type="datetime1">
              <a:rPr lang="en-IN" smtClean="0"/>
              <a:t>07-12-2021</a:t>
            </a:fld>
            <a:endParaRPr lang="en-IN"/>
          </a:p>
        </p:txBody>
      </p:sp>
      <p:sp>
        <p:nvSpPr>
          <p:cNvPr id="6" name="Footer Placeholder 5"/>
          <p:cNvSpPr>
            <a:spLocks noGrp="1"/>
          </p:cNvSpPr>
          <p:nvPr>
            <p:ph type="ftr" sz="quarter" idx="11"/>
          </p:nvPr>
        </p:nvSpPr>
        <p:spPr/>
        <p:txBody>
          <a:bodyPr/>
          <a:lstStyle/>
          <a:p>
            <a:r>
              <a:rPr lang="en-IN"/>
              <a:t>2021-22</a:t>
            </a:r>
          </a:p>
        </p:txBody>
      </p:sp>
      <p:sp>
        <p:nvSpPr>
          <p:cNvPr id="7" name="Slide Number Placeholder 6"/>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4125148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ED10D7-92C9-420F-AF27-BA2F76E42E0D}" type="datetime1">
              <a:rPr lang="en-IN" smtClean="0"/>
              <a:t>07-12-2021</a:t>
            </a:fld>
            <a:endParaRPr lang="en-IN"/>
          </a:p>
        </p:txBody>
      </p:sp>
      <p:sp>
        <p:nvSpPr>
          <p:cNvPr id="6" name="Footer Placeholder 5"/>
          <p:cNvSpPr>
            <a:spLocks noGrp="1"/>
          </p:cNvSpPr>
          <p:nvPr>
            <p:ph type="ftr" sz="quarter" idx="11"/>
          </p:nvPr>
        </p:nvSpPr>
        <p:spPr/>
        <p:txBody>
          <a:bodyPr/>
          <a:lstStyle/>
          <a:p>
            <a:r>
              <a:rPr lang="en-IN"/>
              <a:t>2021-22</a:t>
            </a:r>
          </a:p>
        </p:txBody>
      </p:sp>
      <p:sp>
        <p:nvSpPr>
          <p:cNvPr id="7" name="Slide Number Placeholder 6"/>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426973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A94D2A-8E89-478A-BFDB-BC2A97DF0BEF}" type="datetime1">
              <a:rPr lang="en-IN" smtClean="0"/>
              <a:t>07-12-2021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2021-22</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320281-AA44-47DE-A12A-EF7A9AB715F5}" type="slidenum">
              <a:rPr lang="en-IN" smtClean="0"/>
              <a:t>‹#›</a:t>
            </a:fld>
            <a:endParaRPr lang="en-IN"/>
          </a:p>
        </p:txBody>
      </p:sp>
    </p:spTree>
    <p:extLst>
      <p:ext uri="{BB962C8B-B14F-4D97-AF65-F5344CB8AC3E}">
        <p14:creationId xmlns:p14="http://schemas.microsoft.com/office/powerpoint/2010/main" val="2465613808"/>
      </p:ext>
    </p:extLst>
  </p:cSld>
  <p:clrMap bg1="lt1" tx1="dk1" bg2="lt2" tx2="dk2" accent1="accent1" accent2="accent2" accent3="accent3" accent4="accent4" accent5="accent5" accent6="accent6" hlink="hlink" folHlink="folHlink"/>
  <p:sldLayoutIdLst>
    <p:sldLayoutId id="2147484418" r:id="rId1"/>
    <p:sldLayoutId id="2147484419" r:id="rId2"/>
    <p:sldLayoutId id="2147484420" r:id="rId3"/>
    <p:sldLayoutId id="2147484421" r:id="rId4"/>
    <p:sldLayoutId id="2147484422" r:id="rId5"/>
    <p:sldLayoutId id="2147484423" r:id="rId6"/>
    <p:sldLayoutId id="2147484424" r:id="rId7"/>
    <p:sldLayoutId id="2147484425" r:id="rId8"/>
    <p:sldLayoutId id="2147484426" r:id="rId9"/>
    <p:sldLayoutId id="2147484427" r:id="rId10"/>
    <p:sldLayoutId id="2147484428"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068387" y="2447365"/>
            <a:ext cx="10058400" cy="3254188"/>
          </a:xfrm>
        </p:spPr>
        <p:txBody>
          <a:bodyPr>
            <a:normAutofit/>
          </a:bodyPr>
          <a:lstStyle/>
          <a:p>
            <a:pPr marL="0" indent="0" algn="ctr">
              <a:buNone/>
            </a:pPr>
            <a:r>
              <a:rPr lang="en-GB" sz="3600" b="1" dirty="0">
                <a:latin typeface="Times New Roman" panose="02020603050405020304" pitchFamily="18" charset="0"/>
                <a:cs typeface="Times New Roman" panose="02020603050405020304" pitchFamily="18" charset="0"/>
              </a:rPr>
              <a:t>PROJECT TITLE</a:t>
            </a:r>
          </a:p>
          <a:p>
            <a:pPr algn="ctr"/>
            <a:endParaRPr lang="en-IN" sz="4000" b="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GB" sz="1200" b="1" dirty="0">
                <a:solidFill>
                  <a:schemeClr val="tx1"/>
                </a:solidFill>
                <a:latin typeface="Times New Roman" panose="02020603050405020304" pitchFamily="18" charset="0"/>
                <a:cs typeface="Times New Roman" panose="02020603050405020304" pitchFamily="18" charset="0"/>
              </a:rPr>
              <a:t>2021-22</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z="1400" smtClean="0">
                <a:latin typeface="Times New Roman" panose="02020603050405020304" pitchFamily="18" charset="0"/>
                <a:cs typeface="Times New Roman" panose="02020603050405020304" pitchFamily="18" charset="0"/>
              </a:rPr>
              <a:t>1</a:t>
            </a:fld>
            <a:endParaRPr lang="en-IN" sz="14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851963473"/>
              </p:ext>
            </p:extLst>
          </p:nvPr>
        </p:nvGraphicFramePr>
        <p:xfrm>
          <a:off x="1707776" y="3482786"/>
          <a:ext cx="8848165" cy="2177716"/>
        </p:xfrm>
        <a:graphic>
          <a:graphicData uri="http://schemas.openxmlformats.org/drawingml/2006/table">
            <a:tbl>
              <a:tblPr firstRow="1" bandRow="1">
                <a:tableStyleId>{2D5ABB26-0587-4C30-8999-92F81FD0307C}</a:tableStyleId>
              </a:tblPr>
              <a:tblGrid>
                <a:gridCol w="4061012">
                  <a:extLst>
                    <a:ext uri="{9D8B030D-6E8A-4147-A177-3AD203B41FA5}">
                      <a16:colId xmlns:a16="http://schemas.microsoft.com/office/drawing/2014/main" val="20000"/>
                    </a:ext>
                  </a:extLst>
                </a:gridCol>
                <a:gridCol w="4787153">
                  <a:extLst>
                    <a:ext uri="{9D8B030D-6E8A-4147-A177-3AD203B41FA5}">
                      <a16:colId xmlns:a16="http://schemas.microsoft.com/office/drawing/2014/main" val="20001"/>
                    </a:ext>
                  </a:extLst>
                </a:gridCol>
              </a:tblGrid>
              <a:tr h="484096">
                <a:tc>
                  <a:txBody>
                    <a:bodyPr/>
                    <a:lstStyle/>
                    <a:p>
                      <a:pPr algn="l"/>
                      <a:r>
                        <a:rPr lang="en-GB" sz="2000" b="1" dirty="0">
                          <a:latin typeface="Times New Roman" panose="02020603050405020304" pitchFamily="18" charset="0"/>
                          <a:cs typeface="Times New Roman" panose="02020603050405020304" pitchFamily="18" charset="0"/>
                        </a:rPr>
                        <a:t>Presented By,</a:t>
                      </a:r>
                      <a:endParaRPr lang="en-IN" sz="2000" b="1" dirty="0">
                        <a:latin typeface="Times New Roman" panose="02020603050405020304" pitchFamily="18" charset="0"/>
                        <a:cs typeface="Times New Roman" panose="02020603050405020304" pitchFamily="18" charset="0"/>
                      </a:endParaRPr>
                    </a:p>
                  </a:txBody>
                  <a:tcPr/>
                </a:tc>
                <a:tc rowSpan="5">
                  <a:txBody>
                    <a:bodyPr/>
                    <a:lstStyle/>
                    <a:p>
                      <a:pPr algn="ctr"/>
                      <a:r>
                        <a:rPr lang="en-GB" sz="2000" b="1" dirty="0">
                          <a:latin typeface="Times New Roman" panose="02020603050405020304" pitchFamily="18" charset="0"/>
                          <a:cs typeface="Times New Roman" panose="02020603050405020304" pitchFamily="18" charset="0"/>
                        </a:rPr>
                        <a:t>Under the guidance of,</a:t>
                      </a:r>
                      <a:endParaRPr lang="en-IN" sz="2000" b="1" dirty="0">
                        <a:latin typeface="Times New Roman" panose="02020603050405020304" pitchFamily="18" charset="0"/>
                        <a:cs typeface="Times New Roman" panose="02020603050405020304" pitchFamily="18" charset="0"/>
                      </a:endParaRPr>
                    </a:p>
                    <a:p>
                      <a:pPr algn="ctr"/>
                      <a:r>
                        <a:rPr lang="en-GB" dirty="0">
                          <a:latin typeface="Times New Roman" panose="02020603050405020304" pitchFamily="18" charset="0"/>
                          <a:cs typeface="Times New Roman" panose="02020603050405020304" pitchFamily="18" charset="0"/>
                        </a:rPr>
                        <a:t>  </a:t>
                      </a:r>
                    </a:p>
                    <a:p>
                      <a:pPr algn="ctr"/>
                      <a:r>
                        <a:rPr lang="en-GB" dirty="0">
                          <a:latin typeface="Times New Roman" panose="02020603050405020304" pitchFamily="18" charset="0"/>
                          <a:cs typeface="Times New Roman" panose="02020603050405020304" pitchFamily="18" charset="0"/>
                        </a:rPr>
                        <a:t>Guide Name</a:t>
                      </a:r>
                      <a:endParaRPr lang="en-IN" dirty="0">
                        <a:latin typeface="Times New Roman" panose="02020603050405020304" pitchFamily="18" charset="0"/>
                        <a:cs typeface="Times New Roman" panose="02020603050405020304" pitchFamily="18" charset="0"/>
                      </a:endParaRPr>
                    </a:p>
                    <a:p>
                      <a:pPr algn="ctr"/>
                      <a:r>
                        <a:rPr lang="en-GB" dirty="0">
                          <a:latin typeface="Times New Roman" panose="02020603050405020304" pitchFamily="18" charset="0"/>
                          <a:cs typeface="Times New Roman" panose="02020603050405020304" pitchFamily="18" charset="0"/>
                        </a:rPr>
                        <a:t>Designation</a:t>
                      </a:r>
                    </a:p>
                    <a:p>
                      <a:pPr algn="ctr"/>
                      <a:r>
                        <a:rPr lang="en-GB" dirty="0">
                          <a:latin typeface="Times New Roman" panose="02020603050405020304" pitchFamily="18" charset="0"/>
                          <a:cs typeface="Times New Roman" panose="02020603050405020304" pitchFamily="18" charset="0"/>
                        </a:rPr>
                        <a:t>Department of CSE, EPCET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423405">
                <a:tc>
                  <a:txBody>
                    <a:bodyPr/>
                    <a:lstStyle/>
                    <a:p>
                      <a:pPr algn="l"/>
                      <a:r>
                        <a:rPr lang="en-GB" dirty="0">
                          <a:latin typeface="Times New Roman" panose="02020603050405020304" pitchFamily="18" charset="0"/>
                          <a:cs typeface="Times New Roman" panose="02020603050405020304" pitchFamily="18" charset="0"/>
                        </a:rPr>
                        <a:t>Name(USN)</a:t>
                      </a: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4234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Name(USN)</a:t>
                      </a: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4234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Name(USN)</a:t>
                      </a: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4234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Name(USN)</a:t>
                      </a: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pic>
        <p:nvPicPr>
          <p:cNvPr id="8" name="Picture 7" descr="EPCET_CSE_LOGO"/>
          <p:cNvPicPr/>
          <p:nvPr/>
        </p:nvPicPr>
        <p:blipFill>
          <a:blip r:embed="rId3">
            <a:extLst>
              <a:ext uri="{28A0092B-C50C-407E-A947-70E740481C1C}">
                <a14:useLocalDpi xmlns:a14="http://schemas.microsoft.com/office/drawing/2010/main" val="0"/>
              </a:ext>
            </a:extLst>
          </a:blip>
          <a:srcRect/>
          <a:stretch>
            <a:fillRect/>
          </a:stretch>
        </p:blipFill>
        <p:spPr bwMode="auto">
          <a:xfrm>
            <a:off x="1707776" y="147919"/>
            <a:ext cx="8471648" cy="1768816"/>
          </a:xfrm>
          <a:prstGeom prst="rect">
            <a:avLst/>
          </a:prstGeom>
          <a:noFill/>
          <a:ln>
            <a:noFill/>
          </a:ln>
        </p:spPr>
      </p:pic>
    </p:spTree>
    <p:extLst>
      <p:ext uri="{BB962C8B-B14F-4D97-AF65-F5344CB8AC3E}">
        <p14:creationId xmlns:p14="http://schemas.microsoft.com/office/powerpoint/2010/main" val="1179514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GB"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 Cui </a:t>
            </a:r>
            <a:r>
              <a:rPr lang="en-IN" dirty="0" err="1">
                <a:latin typeface="Times New Roman" panose="02020603050405020304" pitchFamily="18" charset="0"/>
                <a:cs typeface="Times New Roman" panose="02020603050405020304" pitchFamily="18" charset="0"/>
              </a:rPr>
              <a:t>Kebin,Yuan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Jinsha,Li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Baoshu</a:t>
            </a:r>
            <a:r>
              <a:rPr lang="en-IN" dirty="0">
                <a:latin typeface="Times New Roman" panose="02020603050405020304" pitchFamily="18" charset="0"/>
                <a:cs typeface="Times New Roman" panose="02020603050405020304" pitchFamily="18" charset="0"/>
              </a:rPr>
              <a:t> (2015) “An Auto-sorting Algorithm for Image Sequence based on Hu Vector Similarity”, </a:t>
            </a:r>
            <a:r>
              <a:rPr lang="en-IN" i="1" dirty="0">
                <a:latin typeface="Times New Roman" panose="02020603050405020304" pitchFamily="18" charset="0"/>
                <a:cs typeface="Times New Roman" panose="02020603050405020304" pitchFamily="18" charset="0"/>
              </a:rPr>
              <a:t>Computer Engineering &amp; Science</a:t>
            </a:r>
            <a:r>
              <a:rPr lang="en-IN" dirty="0">
                <a:latin typeface="Times New Roman" panose="02020603050405020304" pitchFamily="18" charset="0"/>
                <a:cs typeface="Times New Roman" panose="02020603050405020304" pitchFamily="18" charset="0"/>
              </a:rPr>
              <a:t>,37(8) , pp. 1579-1583. </a:t>
            </a:r>
            <a:endParaRPr lang="en-GB"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2021-22</a:t>
            </a:r>
          </a:p>
        </p:txBody>
      </p:sp>
      <p:sp>
        <p:nvSpPr>
          <p:cNvPr id="5" name="Slide Number Placeholder 4"/>
          <p:cNvSpPr>
            <a:spLocks noGrp="1"/>
          </p:cNvSpPr>
          <p:nvPr>
            <p:ph type="sldNum" sz="quarter" idx="12"/>
          </p:nvPr>
        </p:nvSpPr>
        <p:spPr/>
        <p:txBody>
          <a:bodyPr/>
          <a:lstStyle/>
          <a:p>
            <a:fld id="{00320281-AA44-47DE-A12A-EF7A9AB715F5}" type="slidenum">
              <a:rPr lang="en-IN" smtClean="0"/>
              <a:t>10</a:t>
            </a:fld>
            <a:endParaRPr lang="en-IN"/>
          </a:p>
        </p:txBody>
      </p:sp>
    </p:spTree>
    <p:extLst>
      <p:ext uri="{BB962C8B-B14F-4D97-AF65-F5344CB8AC3E}">
        <p14:creationId xmlns:p14="http://schemas.microsoft.com/office/powerpoint/2010/main" val="911278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p:txBody>
          <a:bodyPr/>
          <a:lstStyle/>
          <a:p>
            <a:pPr lvl="1">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Python is programming language most commonly and widely used for machine learning.</a:t>
            </a:r>
          </a:p>
          <a:p>
            <a:pPr lvl="1">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Machine learning is </a:t>
            </a:r>
            <a:r>
              <a:rPr lang="en-US" b="0" i="0" dirty="0">
                <a:solidFill>
                  <a:srgbClr val="111111"/>
                </a:solidFill>
                <a:effectLst/>
                <a:latin typeface="Times New Roman" panose="02020603050405020304" pitchFamily="18" charset="0"/>
                <a:cs typeface="Times New Roman" panose="02020603050405020304" pitchFamily="18" charset="0"/>
              </a:rPr>
              <a:t>the use and development of computer systems that are able to learn and adapt without following explicit instructions, by using algorithms and statistical models to analyze and draw inferences from patterns in data</a:t>
            </a:r>
            <a:r>
              <a:rPr lang="en-US" b="0" i="0" dirty="0">
                <a:solidFill>
                  <a:srgbClr val="111111"/>
                </a:solidFill>
                <a:effectLst/>
                <a:latin typeface="Roboto" panose="02000000000000000000" pitchFamily="2" charset="0"/>
              </a:rPr>
              <a:t>.</a:t>
            </a:r>
            <a:endParaRPr lang="en-GB"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Fake news detection: Given any news related article or news content in general we make use of different methods to determine if that news is fake or not.</a:t>
            </a:r>
          </a:p>
          <a:p>
            <a:pPr lvl="1">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There are many algorithms and methods to identify fake news and we are happy to add to that list our own method which we will explain in the coming slides.  </a:t>
            </a:r>
            <a:endParaRPr lang="en-IN" dirty="0">
              <a:latin typeface="Times New Roman" panose="02020603050405020304" pitchFamily="18" charset="0"/>
              <a:cs typeface="Times New Roman" panose="02020603050405020304" pitchFamily="18" charset="0"/>
            </a:endParaRPr>
          </a:p>
          <a:p>
            <a:endParaRPr lang="en-IN" dirty="0"/>
          </a:p>
        </p:txBody>
      </p:sp>
      <p:sp>
        <p:nvSpPr>
          <p:cNvPr id="6" name="Slide Number Placeholder 5"/>
          <p:cNvSpPr>
            <a:spLocks noGrp="1"/>
          </p:cNvSpPr>
          <p:nvPr>
            <p:ph type="sldNum" sz="quarter" idx="12"/>
          </p:nvPr>
        </p:nvSpPr>
        <p:spPr/>
        <p:txBody>
          <a:bodyPr/>
          <a:lstStyle/>
          <a:p>
            <a:fld id="{00320281-AA44-47DE-A12A-EF7A9AB715F5}" type="slidenum">
              <a:rPr lang="en-IN" smtClean="0"/>
              <a:t>2</a:t>
            </a:fld>
            <a:endParaRPr lang="en-IN"/>
          </a:p>
        </p:txBody>
      </p:sp>
      <p:sp>
        <p:nvSpPr>
          <p:cNvPr id="2" name="Footer Placeholder 1"/>
          <p:cNvSpPr>
            <a:spLocks noGrp="1"/>
          </p:cNvSpPr>
          <p:nvPr>
            <p:ph type="ftr" sz="quarter" idx="11"/>
          </p:nvPr>
        </p:nvSpPr>
        <p:spPr/>
        <p:txBody>
          <a:bodyPr/>
          <a:lstStyle/>
          <a:p>
            <a:r>
              <a:rPr lang="en-IN"/>
              <a:t>2021-22</a:t>
            </a:r>
          </a:p>
        </p:txBody>
      </p:sp>
    </p:spTree>
    <p:extLst>
      <p:ext uri="{BB962C8B-B14F-4D97-AF65-F5344CB8AC3E}">
        <p14:creationId xmlns:p14="http://schemas.microsoft.com/office/powerpoint/2010/main" val="2081349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ctr">
              <a:buNone/>
            </a:pPr>
            <a:r>
              <a:rPr lang="en-US" b="1" dirty="0">
                <a:latin typeface="ui-monospace"/>
              </a:rPr>
              <a:t>T</a:t>
            </a:r>
            <a:r>
              <a:rPr lang="en-US" b="1" i="0" dirty="0">
                <a:effectLst/>
                <a:latin typeface="ui-monospace"/>
              </a:rPr>
              <a:t>o analyze a news related statement and to come to a conclusion if it is true or not by using real time verified data.</a:t>
            </a:r>
          </a:p>
          <a:p>
            <a:pPr marL="0" indent="0">
              <a:buNone/>
            </a:pPr>
            <a:r>
              <a:rPr lang="en-US" dirty="0">
                <a:latin typeface="Times New Roman" panose="02020603050405020304" pitchFamily="18" charset="0"/>
                <a:cs typeface="Times New Roman" panose="02020603050405020304" pitchFamily="18" charset="0"/>
              </a:rPr>
              <a:t>We want to able to train a model that can take a sentence search for results in real time analyze those results and come to a conclusion if that is fake or not.</a:t>
            </a:r>
          </a:p>
          <a:p>
            <a:pPr marL="0" indent="0">
              <a:buNone/>
            </a:pPr>
            <a:r>
              <a:rPr lang="en-US" dirty="0">
                <a:latin typeface="Times New Roman" panose="02020603050405020304" pitchFamily="18" charset="0"/>
                <a:cs typeface="Times New Roman" panose="02020603050405020304" pitchFamily="18" charset="0"/>
              </a:rPr>
              <a:t>We also want to create our own training data since this method does is new.</a:t>
            </a: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mtClean="0"/>
              <a:t>3</a:t>
            </a:fld>
            <a:endParaRPr lang="en-IN"/>
          </a:p>
        </p:txBody>
      </p:sp>
      <p:sp>
        <p:nvSpPr>
          <p:cNvPr id="4" name="Footer Placeholder 3"/>
          <p:cNvSpPr>
            <a:spLocks noGrp="1"/>
          </p:cNvSpPr>
          <p:nvPr>
            <p:ph type="ftr" sz="quarter" idx="11"/>
          </p:nvPr>
        </p:nvSpPr>
        <p:spPr/>
        <p:txBody>
          <a:bodyPr/>
          <a:lstStyle/>
          <a:p>
            <a:r>
              <a:rPr lang="en-IN"/>
              <a:t>2021-22</a:t>
            </a:r>
          </a:p>
        </p:txBody>
      </p:sp>
    </p:spTree>
    <p:extLst>
      <p:ext uri="{BB962C8B-B14F-4D97-AF65-F5344CB8AC3E}">
        <p14:creationId xmlns:p14="http://schemas.microsoft.com/office/powerpoint/2010/main" val="376796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Literature Survey</a:t>
            </a:r>
            <a:br>
              <a:rPr lang="en-IN" dirty="0"/>
            </a:br>
            <a:endParaRPr lang="en-IN" dirty="0"/>
          </a:p>
        </p:txBody>
      </p:sp>
      <p:sp>
        <p:nvSpPr>
          <p:cNvPr id="4" name="Footer Placeholder 3"/>
          <p:cNvSpPr>
            <a:spLocks noGrp="1"/>
          </p:cNvSpPr>
          <p:nvPr>
            <p:ph type="ftr" sz="quarter" idx="11"/>
          </p:nvPr>
        </p:nvSpPr>
        <p:spPr/>
        <p:txBody>
          <a:bodyPr/>
          <a:lstStyle/>
          <a:p>
            <a:r>
              <a:rPr lang="en-IN"/>
              <a:t>2021-22</a:t>
            </a:r>
          </a:p>
        </p:txBody>
      </p:sp>
      <p:sp>
        <p:nvSpPr>
          <p:cNvPr id="5" name="Slide Number Placeholder 4"/>
          <p:cNvSpPr>
            <a:spLocks noGrp="1"/>
          </p:cNvSpPr>
          <p:nvPr>
            <p:ph type="sldNum" sz="quarter" idx="12"/>
          </p:nvPr>
        </p:nvSpPr>
        <p:spPr/>
        <p:txBody>
          <a:bodyPr/>
          <a:lstStyle/>
          <a:p>
            <a:fld id="{00320281-AA44-47DE-A12A-EF7A9AB715F5}" type="slidenum">
              <a:rPr lang="en-IN" smtClean="0"/>
              <a:t>4</a:t>
            </a:fld>
            <a:endParaRPr lang="en-IN"/>
          </a:p>
        </p:txBody>
      </p:sp>
      <p:graphicFrame>
        <p:nvGraphicFramePr>
          <p:cNvPr id="3" name="Table 6">
            <a:extLst>
              <a:ext uri="{FF2B5EF4-FFF2-40B4-BE49-F238E27FC236}">
                <a16:creationId xmlns:a16="http://schemas.microsoft.com/office/drawing/2014/main" id="{21F6F710-0E4D-45DC-BD06-E46AAD378535}"/>
              </a:ext>
            </a:extLst>
          </p:cNvPr>
          <p:cNvGraphicFramePr>
            <a:graphicFrameLocks noGrp="1"/>
          </p:cNvGraphicFramePr>
          <p:nvPr>
            <p:extLst>
              <p:ext uri="{D42A27DB-BD31-4B8C-83A1-F6EECF244321}">
                <p14:modId xmlns:p14="http://schemas.microsoft.com/office/powerpoint/2010/main" val="3075181806"/>
              </p:ext>
            </p:extLst>
          </p:nvPr>
        </p:nvGraphicFramePr>
        <p:xfrm>
          <a:off x="683581" y="1975156"/>
          <a:ext cx="10395750" cy="3136542"/>
        </p:xfrm>
        <a:graphic>
          <a:graphicData uri="http://schemas.openxmlformats.org/drawingml/2006/table">
            <a:tbl>
              <a:tblPr firstRow="1" bandRow="1">
                <a:tableStyleId>{5C22544A-7EE6-4342-B048-85BDC9FD1C3A}</a:tableStyleId>
              </a:tblPr>
              <a:tblGrid>
                <a:gridCol w="1732625">
                  <a:extLst>
                    <a:ext uri="{9D8B030D-6E8A-4147-A177-3AD203B41FA5}">
                      <a16:colId xmlns:a16="http://schemas.microsoft.com/office/drawing/2014/main" val="631406089"/>
                    </a:ext>
                  </a:extLst>
                </a:gridCol>
                <a:gridCol w="1732625">
                  <a:extLst>
                    <a:ext uri="{9D8B030D-6E8A-4147-A177-3AD203B41FA5}">
                      <a16:colId xmlns:a16="http://schemas.microsoft.com/office/drawing/2014/main" val="3192300297"/>
                    </a:ext>
                  </a:extLst>
                </a:gridCol>
                <a:gridCol w="1732625">
                  <a:extLst>
                    <a:ext uri="{9D8B030D-6E8A-4147-A177-3AD203B41FA5}">
                      <a16:colId xmlns:a16="http://schemas.microsoft.com/office/drawing/2014/main" val="3887711352"/>
                    </a:ext>
                  </a:extLst>
                </a:gridCol>
                <a:gridCol w="1732625">
                  <a:extLst>
                    <a:ext uri="{9D8B030D-6E8A-4147-A177-3AD203B41FA5}">
                      <a16:colId xmlns:a16="http://schemas.microsoft.com/office/drawing/2014/main" val="1406928478"/>
                    </a:ext>
                  </a:extLst>
                </a:gridCol>
                <a:gridCol w="1732625">
                  <a:extLst>
                    <a:ext uri="{9D8B030D-6E8A-4147-A177-3AD203B41FA5}">
                      <a16:colId xmlns:a16="http://schemas.microsoft.com/office/drawing/2014/main" val="4275046136"/>
                    </a:ext>
                  </a:extLst>
                </a:gridCol>
                <a:gridCol w="1732625">
                  <a:extLst>
                    <a:ext uri="{9D8B030D-6E8A-4147-A177-3AD203B41FA5}">
                      <a16:colId xmlns:a16="http://schemas.microsoft.com/office/drawing/2014/main" val="1689237499"/>
                    </a:ext>
                  </a:extLst>
                </a:gridCol>
              </a:tblGrid>
              <a:tr h="501714">
                <a:tc>
                  <a:txBody>
                    <a:bodyPr/>
                    <a:lstStyle/>
                    <a:p>
                      <a:pPr algn="ctr"/>
                      <a:r>
                        <a:rPr lang="en-US" b="1" dirty="0">
                          <a:solidFill>
                            <a:schemeClr val="tx1"/>
                          </a:solidFill>
                        </a:rPr>
                        <a:t>Author</a:t>
                      </a:r>
                    </a:p>
                  </a:txBody>
                  <a:tcPr/>
                </a:tc>
                <a:tc>
                  <a:txBody>
                    <a:bodyPr/>
                    <a:lstStyle/>
                    <a:p>
                      <a:pPr algn="ctr"/>
                      <a:r>
                        <a:rPr lang="en-US" b="1" dirty="0">
                          <a:solidFill>
                            <a:schemeClr val="tx1"/>
                          </a:solidFill>
                        </a:rPr>
                        <a:t>Title</a:t>
                      </a:r>
                    </a:p>
                  </a:txBody>
                  <a:tcPr/>
                </a:tc>
                <a:tc>
                  <a:txBody>
                    <a:bodyPr/>
                    <a:lstStyle/>
                    <a:p>
                      <a:pPr algn="ctr"/>
                      <a:r>
                        <a:rPr lang="en-US" b="1" dirty="0">
                          <a:solidFill>
                            <a:schemeClr val="tx1"/>
                          </a:solidFill>
                        </a:rPr>
                        <a:t>Year</a:t>
                      </a:r>
                    </a:p>
                  </a:txBody>
                  <a:tcPr/>
                </a:tc>
                <a:tc>
                  <a:txBody>
                    <a:bodyPr/>
                    <a:lstStyle/>
                    <a:p>
                      <a:pPr algn="ctr"/>
                      <a:r>
                        <a:rPr lang="en-US" b="1" dirty="0">
                          <a:solidFill>
                            <a:schemeClr val="tx1"/>
                          </a:solidFill>
                        </a:rPr>
                        <a:t>Descriptions</a:t>
                      </a:r>
                    </a:p>
                  </a:txBody>
                  <a:tcPr/>
                </a:tc>
                <a:tc>
                  <a:txBody>
                    <a:bodyPr/>
                    <a:lstStyle/>
                    <a:p>
                      <a:pPr algn="ctr"/>
                      <a:r>
                        <a:rPr lang="en-US" b="1" dirty="0">
                          <a:solidFill>
                            <a:schemeClr val="tx1"/>
                          </a:solidFill>
                        </a:rPr>
                        <a:t>Merits</a:t>
                      </a:r>
                    </a:p>
                  </a:txBody>
                  <a:tcPr/>
                </a:tc>
                <a:tc>
                  <a:txBody>
                    <a:bodyPr/>
                    <a:lstStyle/>
                    <a:p>
                      <a:pPr algn="ctr"/>
                      <a:r>
                        <a:rPr lang="en-US" b="1" dirty="0">
                          <a:solidFill>
                            <a:schemeClr val="tx1"/>
                          </a:solidFill>
                        </a:rPr>
                        <a:t>Demerits</a:t>
                      </a:r>
                    </a:p>
                  </a:txBody>
                  <a:tcPr/>
                </a:tc>
                <a:extLst>
                  <a:ext uri="{0D108BD9-81ED-4DB2-BD59-A6C34878D82A}">
                    <a16:rowId xmlns:a16="http://schemas.microsoft.com/office/drawing/2014/main" val="3570039910"/>
                  </a:ext>
                </a:extLst>
              </a:tr>
              <a:tr h="1317414">
                <a:tc>
                  <a:txBody>
                    <a:bodyPr/>
                    <a:lstStyle/>
                    <a:p>
                      <a:pPr marL="171450" indent="-171450" algn="l">
                        <a:buFont typeface="Arial" panose="020B0604020202020204" pitchFamily="34" charset="0"/>
                        <a:buChar char="•"/>
                      </a:pPr>
                      <a:r>
                        <a:rPr lang="en-US" sz="1200" b="0" i="0" kern="1200" dirty="0" err="1">
                          <a:solidFill>
                            <a:schemeClr val="dk1"/>
                          </a:solidFill>
                          <a:effectLst/>
                          <a:latin typeface="+mn-lt"/>
                          <a:ea typeface="+mn-ea"/>
                          <a:cs typeface="+mn-cs"/>
                        </a:rPr>
                        <a:t>Machdel</a:t>
                      </a:r>
                      <a:r>
                        <a:rPr lang="en-US" sz="1200" b="0" i="0" kern="1200" dirty="0">
                          <a:solidFill>
                            <a:schemeClr val="dk1"/>
                          </a:solidFill>
                          <a:effectLst/>
                          <a:latin typeface="+mn-lt"/>
                          <a:ea typeface="+mn-ea"/>
                          <a:cs typeface="+mn-cs"/>
                        </a:rPr>
                        <a:t> </a:t>
                      </a:r>
                      <a:r>
                        <a:rPr lang="en-US" sz="1200" b="0" i="0" kern="1200" dirty="0" err="1">
                          <a:solidFill>
                            <a:schemeClr val="dk1"/>
                          </a:solidFill>
                          <a:effectLst/>
                          <a:latin typeface="+mn-lt"/>
                          <a:ea typeface="+mn-ea"/>
                          <a:cs typeface="+mn-cs"/>
                        </a:rPr>
                        <a:t>Matthee</a:t>
                      </a:r>
                      <a:endParaRPr lang="en-US" sz="1200" b="0" i="0" kern="1200" dirty="0">
                        <a:solidFill>
                          <a:schemeClr val="dk1"/>
                        </a:solidFill>
                        <a:effectLst/>
                        <a:latin typeface="+mn-lt"/>
                        <a:ea typeface="+mn-ea"/>
                        <a:cs typeface="+mn-cs"/>
                      </a:endParaRPr>
                    </a:p>
                    <a:p>
                      <a:pPr marL="171450" indent="-171450" algn="l">
                        <a:buFont typeface="Arial" panose="020B0604020202020204" pitchFamily="34" charset="0"/>
                        <a:buChar char="•"/>
                      </a:pPr>
                      <a:r>
                        <a:rPr lang="en-US" sz="1200" b="0" i="0" kern="1200" dirty="0">
                          <a:solidFill>
                            <a:schemeClr val="dk1"/>
                          </a:solidFill>
                          <a:effectLst/>
                          <a:latin typeface="+mn-lt"/>
                          <a:ea typeface="+mn-ea"/>
                          <a:cs typeface="+mn-cs"/>
                        </a:rPr>
                        <a:t>University of Pretoria</a:t>
                      </a:r>
                    </a:p>
                    <a:p>
                      <a:pPr marL="171450" indent="-171450" algn="l">
                        <a:buFont typeface="Arial" panose="020B0604020202020204" pitchFamily="34" charset="0"/>
                        <a:buChar char="•"/>
                      </a:pPr>
                      <a:r>
                        <a:rPr lang="en-US" sz="1200" b="0" i="0" kern="1200" dirty="0">
                          <a:solidFill>
                            <a:schemeClr val="dk1"/>
                          </a:solidFill>
                          <a:effectLst/>
                          <a:latin typeface="+mn-lt"/>
                          <a:ea typeface="+mn-ea"/>
                          <a:cs typeface="+mn-cs"/>
                        </a:rPr>
                        <a:t>Tatiana </a:t>
                      </a:r>
                      <a:r>
                        <a:rPr lang="en-US" sz="1200" b="0" i="0" kern="1200" dirty="0" err="1">
                          <a:solidFill>
                            <a:schemeClr val="dk1"/>
                          </a:solidFill>
                          <a:effectLst/>
                          <a:latin typeface="+mn-lt"/>
                          <a:ea typeface="+mn-ea"/>
                          <a:cs typeface="+mn-cs"/>
                        </a:rPr>
                        <a:t>Antipova</a:t>
                      </a:r>
                      <a:endParaRPr lang="en-US" sz="1200" b="0" i="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Approaches to Identify Fake News: A Systematic Literature Review</a:t>
                      </a:r>
                    </a:p>
                  </a:txBody>
                  <a:tcPr/>
                </a:tc>
                <a:tc>
                  <a:txBody>
                    <a:bodyPr/>
                    <a:lstStyle/>
                    <a:p>
                      <a:pPr algn="ctr"/>
                      <a:r>
                        <a:rPr lang="en-US" b="0" dirty="0">
                          <a:solidFill>
                            <a:schemeClr val="tx1"/>
                          </a:solidFill>
                        </a:rPr>
                        <a:t>2020</a:t>
                      </a:r>
                    </a:p>
                  </a:txBody>
                  <a:tcPr/>
                </a:tc>
                <a:tc>
                  <a:txBody>
                    <a:bodyPr/>
                    <a:lstStyle/>
                    <a:p>
                      <a:pPr algn="l"/>
                      <a:r>
                        <a:rPr lang="en-US" sz="1200" b="0" dirty="0">
                          <a:solidFill>
                            <a:schemeClr val="tx1"/>
                          </a:solidFill>
                        </a:rPr>
                        <a:t>In this paper they have explained how different methods are adopted to tackle fake news.</a:t>
                      </a:r>
                    </a:p>
                  </a:txBody>
                  <a:tcPr/>
                </a:tc>
                <a:tc>
                  <a:txBody>
                    <a:bodyPr/>
                    <a:lstStyle/>
                    <a:p>
                      <a:pPr algn="l"/>
                      <a:r>
                        <a:rPr lang="en-US" sz="1200" b="0" dirty="0">
                          <a:solidFill>
                            <a:schemeClr val="tx1"/>
                          </a:solidFill>
                        </a:rPr>
                        <a:t>It has been proven effective to certain extent and has helped highlight many fake news.</a:t>
                      </a:r>
                    </a:p>
                  </a:txBody>
                  <a:tcPr/>
                </a:tc>
                <a:tc>
                  <a:txBody>
                    <a:bodyPr/>
                    <a:lstStyle/>
                    <a:p>
                      <a:pPr algn="l"/>
                      <a:r>
                        <a:rPr lang="en-US" sz="1200" b="0" dirty="0">
                          <a:solidFill>
                            <a:schemeClr val="tx1"/>
                          </a:solidFill>
                        </a:rPr>
                        <a:t>It does not leave room for human error or human interpretation.</a:t>
                      </a:r>
                    </a:p>
                  </a:txBody>
                  <a:tcPr/>
                </a:tc>
                <a:extLst>
                  <a:ext uri="{0D108BD9-81ED-4DB2-BD59-A6C34878D82A}">
                    <a16:rowId xmlns:a16="http://schemas.microsoft.com/office/drawing/2014/main" val="3016297897"/>
                  </a:ext>
                </a:extLst>
              </a:tr>
              <a:tr h="1317414">
                <a:tc>
                  <a:txBody>
                    <a:bodyPr/>
                    <a:lstStyle/>
                    <a:p>
                      <a:pPr marL="285750" indent="-285750" algn="ctr">
                        <a:buFont typeface="Arial" panose="020B0604020202020204" pitchFamily="34" charset="0"/>
                        <a:buChar char="•"/>
                      </a:pPr>
                      <a:r>
                        <a:rPr lang="en-US" sz="1200" b="0" i="0" kern="1200" dirty="0">
                          <a:solidFill>
                            <a:schemeClr val="dk1"/>
                          </a:solidFill>
                          <a:effectLst/>
                          <a:latin typeface="+mn-lt"/>
                          <a:ea typeface="+mn-ea"/>
                          <a:cs typeface="+mn-cs"/>
                        </a:rPr>
                        <a:t>Madison Arnold</a:t>
                      </a:r>
                    </a:p>
                    <a:p>
                      <a:pPr marL="285750" indent="-285750" algn="ctr">
                        <a:buFont typeface="Arial" panose="020B0604020202020204" pitchFamily="34" charset="0"/>
                        <a:buChar char="•"/>
                      </a:pPr>
                      <a:r>
                        <a:rPr lang="en-US" sz="1200" b="0" i="0" kern="1200" dirty="0">
                          <a:solidFill>
                            <a:schemeClr val="dk1"/>
                          </a:solidFill>
                          <a:effectLst/>
                          <a:latin typeface="+mn-lt"/>
                          <a:ea typeface="+mn-ea"/>
                          <a:cs typeface="+mn-cs"/>
                        </a:rPr>
                        <a:t>Arizona state university</a:t>
                      </a:r>
                      <a:endParaRPr lang="en-US" sz="1200" b="1" dirty="0">
                        <a:solidFill>
                          <a:schemeClr val="tx1"/>
                        </a:solidFill>
                      </a:endParaRPr>
                    </a:p>
                  </a:txBody>
                  <a:tcPr/>
                </a:tc>
                <a:tc>
                  <a:txBody>
                    <a:bodyPr/>
                    <a:lstStyle/>
                    <a:p>
                      <a:pPr algn="l"/>
                      <a:r>
                        <a:rPr lang="en-US" sz="1200" b="0" i="0" kern="1200" dirty="0">
                          <a:solidFill>
                            <a:schemeClr val="dk1"/>
                          </a:solidFill>
                          <a:effectLst/>
                          <a:latin typeface="+mn-lt"/>
                          <a:ea typeface="+mn-ea"/>
                          <a:cs typeface="+mn-cs"/>
                        </a:rPr>
                        <a:t>An algorithm to detect fake news: A Q&amp;A with Huan Liu and Kai Shu</a:t>
                      </a:r>
                      <a:endParaRPr lang="en-US" sz="1200" b="0" dirty="0">
                        <a:solidFill>
                          <a:schemeClr val="tx1"/>
                        </a:solidFill>
                      </a:endParaRPr>
                    </a:p>
                  </a:txBody>
                  <a:tcPr/>
                </a:tc>
                <a:tc>
                  <a:txBody>
                    <a:bodyPr/>
                    <a:lstStyle/>
                    <a:p>
                      <a:pPr algn="ctr"/>
                      <a:r>
                        <a:rPr lang="en-US" b="0" dirty="0">
                          <a:solidFill>
                            <a:schemeClr val="tx1"/>
                          </a:solidFill>
                        </a:rPr>
                        <a:t>2020</a:t>
                      </a:r>
                    </a:p>
                  </a:txBody>
                  <a:tcPr/>
                </a:tc>
                <a:tc>
                  <a:txBody>
                    <a:bodyPr/>
                    <a:lstStyle/>
                    <a:p>
                      <a:pPr algn="l"/>
                      <a:r>
                        <a:rPr lang="en-US" sz="1200" b="0" dirty="0">
                          <a:solidFill>
                            <a:schemeClr val="tx1"/>
                          </a:solidFill>
                        </a:rPr>
                        <a:t>In this paper they have shown how the challenges faced by fake news detection methods.</a:t>
                      </a:r>
                    </a:p>
                  </a:txBody>
                  <a:tcPr/>
                </a:tc>
                <a:tc>
                  <a:txBody>
                    <a:bodyPr/>
                    <a:lstStyle/>
                    <a:p>
                      <a:pPr algn="l"/>
                      <a:r>
                        <a:rPr lang="en-US" sz="1200" b="0" dirty="0">
                          <a:solidFill>
                            <a:schemeClr val="tx1"/>
                          </a:solidFill>
                        </a:rPr>
                        <a:t>It gives us an insight into the limits of fake news detection and how they obtain their results.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a:solidFill>
                            <a:schemeClr val="tx1"/>
                          </a:solidFill>
                        </a:rPr>
                        <a:t>It does not leave room for human error or human interpretation.</a:t>
                      </a:r>
                    </a:p>
                  </a:txBody>
                  <a:tcPr/>
                </a:tc>
                <a:extLst>
                  <a:ext uri="{0D108BD9-81ED-4DB2-BD59-A6C34878D82A}">
                    <a16:rowId xmlns:a16="http://schemas.microsoft.com/office/drawing/2014/main" val="790097902"/>
                  </a:ext>
                </a:extLst>
              </a:tr>
            </a:tbl>
          </a:graphicData>
        </a:graphic>
      </p:graphicFrame>
    </p:spTree>
    <p:extLst>
      <p:ext uri="{BB962C8B-B14F-4D97-AF65-F5344CB8AC3E}">
        <p14:creationId xmlns:p14="http://schemas.microsoft.com/office/powerpoint/2010/main" val="2537539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 Existing system</a:t>
            </a:r>
          </a:p>
          <a:p>
            <a:pPr>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 Limitations </a:t>
            </a: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mtClean="0"/>
              <a:t>5</a:t>
            </a:fld>
            <a:endParaRPr lang="en-IN"/>
          </a:p>
        </p:txBody>
      </p:sp>
      <p:sp>
        <p:nvSpPr>
          <p:cNvPr id="4" name="Footer Placeholder 3"/>
          <p:cNvSpPr>
            <a:spLocks noGrp="1"/>
          </p:cNvSpPr>
          <p:nvPr>
            <p:ph type="ftr" sz="quarter" idx="11"/>
          </p:nvPr>
        </p:nvSpPr>
        <p:spPr/>
        <p:txBody>
          <a:bodyPr/>
          <a:lstStyle/>
          <a:p>
            <a:r>
              <a:rPr lang="en-IN"/>
              <a:t>2021-22</a:t>
            </a:r>
          </a:p>
        </p:txBody>
      </p:sp>
    </p:spTree>
    <p:extLst>
      <p:ext uri="{BB962C8B-B14F-4D97-AF65-F5344CB8AC3E}">
        <p14:creationId xmlns:p14="http://schemas.microsoft.com/office/powerpoint/2010/main" val="571889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GB" dirty="0">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q"/>
            </a:pPr>
            <a:r>
              <a:rPr lang="en-GB"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mtClean="0"/>
              <a:t>6</a:t>
            </a:fld>
            <a:endParaRPr lang="en-IN"/>
          </a:p>
        </p:txBody>
      </p:sp>
      <p:sp>
        <p:nvSpPr>
          <p:cNvPr id="4" name="Footer Placeholder 3"/>
          <p:cNvSpPr>
            <a:spLocks noGrp="1"/>
          </p:cNvSpPr>
          <p:nvPr>
            <p:ph type="ftr" sz="quarter" idx="11"/>
          </p:nvPr>
        </p:nvSpPr>
        <p:spPr/>
        <p:txBody>
          <a:bodyPr/>
          <a:lstStyle/>
          <a:p>
            <a:r>
              <a:rPr lang="en-IN"/>
              <a:t>2021-22</a:t>
            </a:r>
          </a:p>
        </p:txBody>
      </p:sp>
    </p:spTree>
    <p:extLst>
      <p:ext uri="{BB962C8B-B14F-4D97-AF65-F5344CB8AC3E}">
        <p14:creationId xmlns:p14="http://schemas.microsoft.com/office/powerpoint/2010/main" val="4047127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GB" dirty="0"/>
              <a:t>List the objectives</a:t>
            </a:r>
          </a:p>
          <a:p>
            <a:endParaRPr lang="en-IN" dirty="0"/>
          </a:p>
        </p:txBody>
      </p:sp>
      <p:sp>
        <p:nvSpPr>
          <p:cNvPr id="5" name="Slide Number Placeholder 4"/>
          <p:cNvSpPr>
            <a:spLocks noGrp="1"/>
          </p:cNvSpPr>
          <p:nvPr>
            <p:ph type="sldNum" sz="quarter" idx="12"/>
          </p:nvPr>
        </p:nvSpPr>
        <p:spPr/>
        <p:txBody>
          <a:bodyPr/>
          <a:lstStyle/>
          <a:p>
            <a:fld id="{00320281-AA44-47DE-A12A-EF7A9AB715F5}" type="slidenum">
              <a:rPr lang="en-IN" smtClean="0"/>
              <a:t>7</a:t>
            </a:fld>
            <a:endParaRPr lang="en-IN"/>
          </a:p>
        </p:txBody>
      </p:sp>
      <p:sp>
        <p:nvSpPr>
          <p:cNvPr id="4" name="Footer Placeholder 3"/>
          <p:cNvSpPr>
            <a:spLocks noGrp="1"/>
          </p:cNvSpPr>
          <p:nvPr>
            <p:ph type="ftr" sz="quarter" idx="11"/>
          </p:nvPr>
        </p:nvSpPr>
        <p:spPr/>
        <p:txBody>
          <a:bodyPr/>
          <a:lstStyle/>
          <a:p>
            <a:r>
              <a:rPr lang="en-IN"/>
              <a:t>2021-22</a:t>
            </a:r>
          </a:p>
        </p:txBody>
      </p:sp>
    </p:spTree>
    <p:extLst>
      <p:ext uri="{BB962C8B-B14F-4D97-AF65-F5344CB8AC3E}">
        <p14:creationId xmlns:p14="http://schemas.microsoft.com/office/powerpoint/2010/main" val="2005331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Proposed Architecture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dirty="0"/>
          </a:p>
        </p:txBody>
      </p:sp>
      <p:sp>
        <p:nvSpPr>
          <p:cNvPr id="4" name="Footer Placeholder 3"/>
          <p:cNvSpPr>
            <a:spLocks noGrp="1"/>
          </p:cNvSpPr>
          <p:nvPr>
            <p:ph type="ftr" sz="quarter" idx="11"/>
          </p:nvPr>
        </p:nvSpPr>
        <p:spPr/>
        <p:txBody>
          <a:bodyPr/>
          <a:lstStyle/>
          <a:p>
            <a:r>
              <a:rPr lang="en-IN"/>
              <a:t>2021-22</a:t>
            </a:r>
            <a:endParaRPr lang="en-IN" dirty="0"/>
          </a:p>
        </p:txBody>
      </p:sp>
      <p:sp>
        <p:nvSpPr>
          <p:cNvPr id="5" name="Slide Number Placeholder 4"/>
          <p:cNvSpPr>
            <a:spLocks noGrp="1"/>
          </p:cNvSpPr>
          <p:nvPr>
            <p:ph type="sldNum" sz="quarter" idx="12"/>
          </p:nvPr>
        </p:nvSpPr>
        <p:spPr/>
        <p:txBody>
          <a:bodyPr/>
          <a:lstStyle/>
          <a:p>
            <a:fld id="{00320281-AA44-47DE-A12A-EF7A9AB715F5}" type="slidenum">
              <a:rPr lang="en-IN" smtClean="0"/>
              <a:t>8</a:t>
            </a:fld>
            <a:endParaRPr lang="en-IN"/>
          </a:p>
        </p:txBody>
      </p:sp>
    </p:spTree>
    <p:extLst>
      <p:ext uri="{BB962C8B-B14F-4D97-AF65-F5344CB8AC3E}">
        <p14:creationId xmlns:p14="http://schemas.microsoft.com/office/powerpoint/2010/main" val="3147015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dirty="0"/>
          </a:p>
        </p:txBody>
      </p:sp>
      <p:sp>
        <p:nvSpPr>
          <p:cNvPr id="4" name="Footer Placeholder 3"/>
          <p:cNvSpPr>
            <a:spLocks noGrp="1"/>
          </p:cNvSpPr>
          <p:nvPr>
            <p:ph type="ftr" sz="quarter" idx="11"/>
          </p:nvPr>
        </p:nvSpPr>
        <p:spPr/>
        <p:txBody>
          <a:bodyPr/>
          <a:lstStyle/>
          <a:p>
            <a:r>
              <a:rPr lang="en-IN"/>
              <a:t>2021-22</a:t>
            </a:r>
          </a:p>
        </p:txBody>
      </p:sp>
      <p:sp>
        <p:nvSpPr>
          <p:cNvPr id="5" name="Slide Number Placeholder 4"/>
          <p:cNvSpPr>
            <a:spLocks noGrp="1"/>
          </p:cNvSpPr>
          <p:nvPr>
            <p:ph type="sldNum" sz="quarter" idx="12"/>
          </p:nvPr>
        </p:nvSpPr>
        <p:spPr/>
        <p:txBody>
          <a:bodyPr/>
          <a:lstStyle/>
          <a:p>
            <a:fld id="{00320281-AA44-47DE-A12A-EF7A9AB715F5}" type="slidenum">
              <a:rPr lang="en-IN" smtClean="0"/>
              <a:t>9</a:t>
            </a:fld>
            <a:endParaRPr lang="en-IN"/>
          </a:p>
        </p:txBody>
      </p:sp>
    </p:spTree>
    <p:extLst>
      <p:ext uri="{BB962C8B-B14F-4D97-AF65-F5344CB8AC3E}">
        <p14:creationId xmlns:p14="http://schemas.microsoft.com/office/powerpoint/2010/main" val="1626797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610</TotalTime>
  <Words>450</Words>
  <Application>Microsoft Office PowerPoint</Application>
  <PresentationFormat>Widescreen</PresentationFormat>
  <Paragraphs>77</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Roboto</vt:lpstr>
      <vt:lpstr>Times New Roman</vt:lpstr>
      <vt:lpstr>ui-monospace</vt:lpstr>
      <vt:lpstr>Wingdings</vt:lpstr>
      <vt:lpstr>Office Theme</vt:lpstr>
      <vt:lpstr>PowerPoint Presentation</vt:lpstr>
      <vt:lpstr>Introduction</vt:lpstr>
      <vt:lpstr>Problem Statement</vt:lpstr>
      <vt:lpstr>Literature Survey </vt:lpstr>
      <vt:lpstr>Existing System</vt:lpstr>
      <vt:lpstr>Proposed System</vt:lpstr>
      <vt:lpstr>Objectives</vt:lpstr>
      <vt:lpstr>Proposed Architecture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EAST POINT COLLEGE OF ENGINEERING AND TECHNOLOGY                DEPARTMENT COMPUTER SCIENCE AND ENGINEERINGT</dc:title>
  <dc:creator>admin</dc:creator>
  <cp:lastModifiedBy>Shalom P</cp:lastModifiedBy>
  <cp:revision>31</cp:revision>
  <dcterms:created xsi:type="dcterms:W3CDTF">2021-05-07T16:54:36Z</dcterms:created>
  <dcterms:modified xsi:type="dcterms:W3CDTF">2021-12-07T02:45:48Z</dcterms:modified>
</cp:coreProperties>
</file>