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3.xml" ContentType="application/vnd.openxmlformats-officedocument.presentationml.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slides/slide14.xml" ContentType="application/vnd.openxmlformats-officedocument.presentationml.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 id="288" r:id="rId16"/>
    <p:sldId id="289"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4.xml"/><Relationship Id="rId3"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5.xml"/><Relationship Id="rId3" Type="http://schemas.microsoft.com/office/2011/relationships/chartColorStyle" Target="colors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2201632.0</c:v>
                </c:pt>
                <c:pt idx="1">
                  <c:v>2334595.0</c:v>
                </c:pt>
                <c:pt idx="2">
                  <c:v>2386309.0</c:v>
                </c:pt>
                <c:pt idx="3">
                  <c:v>1974059.0</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
          <c:y val="0.110883511536297"/>
          <c:w val="0.470104149975965"/>
          <c:h val="0.825526167698368"/>
        </c:manualLayout>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2201632.0</c:v>
                </c:pt>
                <c:pt idx="1">
                  <c:v>2334595.0</c:v>
                </c:pt>
                <c:pt idx="2">
                  <c:v>2386309.0</c:v>
                </c:pt>
                <c:pt idx="3">
                  <c:v>1974059.0</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0.0193818660878439"/>
          <c:y val="0.0833497926130753"/>
          <c:w val="0.942974025472101"/>
          <c:h val="0.71309500296267"/>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154010849719562"/>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61845090323635E-4"/>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
                  <c:y val="-0.06081081081081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111462010031581"/>
                  <c:y val="-0.086475943650543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18037518037518"/>
                  <c:y val="-0.091216216216216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809283309283309"/>
                      <c:h val="0.0977477477477477"/>
                    </c:manualLayout>
                  </c15:layout>
                </c:ext>
              </c:extLst>
            </c:dLbl>
            <c:dLbl>
              <c:idx val="7"/>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018037518037518"/>
                  <c:y val="-0.0675675675675676"/>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018037518037518"/>
                  <c:y val="-0.0540540540540541"/>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477428942968605"/>
                      <c:h val="0.0260714991111989"/>
                    </c:manualLayout>
                  </c15:layout>
                </c:ext>
              </c:extLst>
            </c:dLbl>
            <c:dLbl>
              <c:idx val="11"/>
              <c:layout>
                <c:manualLayout>
                  <c:x val="-0.00360750360750361"/>
                  <c:y val="-0.077702702702702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2.63643306556222E-4"/>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0.00334386030094743"/>
                  <c:y val="-0.073015144316744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0"/>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0.00721500721500721"/>
                  <c:y val="-0.081081081081081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6"/>
              <c:layout>
                <c:manualLayout>
                  <c:x val="0.0"/>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0.00249288350718776"/>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2.63643306556138E-4"/>
                  <c:y val="-0.0756335043319045"/>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9"/>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522528.0</c:v>
                </c:pt>
                <c:pt idx="1">
                  <c:v>506884.0</c:v>
                </c:pt>
                <c:pt idx="2">
                  <c:v>456917.0</c:v>
                </c:pt>
                <c:pt idx="3">
                  <c:v>352999.0</c:v>
                </c:pt>
                <c:pt idx="4">
                  <c:v>439104.0</c:v>
                </c:pt>
                <c:pt idx="5">
                  <c:v>576135.0</c:v>
                </c:pt>
                <c:pt idx="6">
                  <c:v>366538.0</c:v>
                </c:pt>
                <c:pt idx="7">
                  <c:v>610789.0</c:v>
                </c:pt>
                <c:pt idx="8">
                  <c:v>449763.0</c:v>
                </c:pt>
                <c:pt idx="9">
                  <c:v>678212.0</c:v>
                </c:pt>
                <c:pt idx="10">
                  <c:v>363081.0</c:v>
                </c:pt>
                <c:pt idx="11">
                  <c:v>488496.0</c:v>
                </c:pt>
                <c:pt idx="12">
                  <c:v>233647.0</c:v>
                </c:pt>
                <c:pt idx="13">
                  <c:v>485836.0</c:v>
                </c:pt>
                <c:pt idx="14">
                  <c:v>411316.0</c:v>
                </c:pt>
                <c:pt idx="15">
                  <c:v>411324.0</c:v>
                </c:pt>
                <c:pt idx="16">
                  <c:v>409719.0</c:v>
                </c:pt>
                <c:pt idx="17">
                  <c:v>117642.0</c:v>
                </c:pt>
                <c:pt idx="18">
                  <c:v>435519.0</c:v>
                </c:pt>
                <c:pt idx="19">
                  <c:v>580146.0</c:v>
                </c:pt>
              </c:numCache>
            </c:numRef>
          </c:val>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5"/>
          <c:y val="0.310409355721278"/>
          <c:w val="0.553038520372688"/>
          <c:h val="0.620912281705622"/>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2260012.0</c:v>
                </c:pt>
                <c:pt idx="1">
                  <c:v>1877169.0</c:v>
                </c:pt>
                <c:pt idx="2">
                  <c:v>2375389.0</c:v>
                </c:pt>
                <c:pt idx="3">
                  <c:v>2384025.0</c:v>
                </c:pt>
              </c:numCache>
            </c:numRef>
          </c:val>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0.00416666666666667"/>
          <c:y val="0.219907407407407"/>
          <c:w val="0.966944444444444"/>
          <c:h val="0.684351851851852"/>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numFmt formatCode="General" sourceLinked="1"/>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25371.0</c:v>
                </c:pt>
                <c:pt idx="1">
                  <c:v>24666.0</c:v>
                </c:pt>
                <c:pt idx="2">
                  <c:v>18000.0</c:v>
                </c:pt>
                <c:pt idx="3">
                  <c:v>34393.0</c:v>
                </c:pt>
              </c:numCache>
            </c:numRef>
          </c:val>
          <c:smooth val="0"/>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lt1"/>
                </a:solidFill>
                <a:latin typeface="+mn-lt"/>
                <a:ea typeface="+mn-ea"/>
                <a:cs typeface="+mn-cs"/>
              </a:defRPr>
            </a:pPr>
          </a:p>
        </c:txPr>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dir="t" rig="brightRoom"/>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dir="t" rig="brightRoom"/>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2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70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6" name="Holder 3"/>
          <p:cNvSpPr>
            <a:spLocks noGrp="1"/>
          </p:cNvSpPr>
          <p:nvPr>
            <p:ph type="body" idx="1"/>
          </p:nvPr>
        </p:nvSpPr>
        <p:spPr/>
        <p:txBody>
          <a:bodyPr bIns="0" lIns="0" rIns="0" tIns="0"/>
          <a:p/>
        </p:txBody>
      </p:sp>
      <p:sp>
        <p:nvSpPr>
          <p:cNvPr id="10487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4.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5.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US" sz="2400" lang="en-IN"/>
              <a:t> </a:t>
            </a:r>
            <a:r>
              <a:rPr altLang="en-IN" sz="2400" lang="en-US"/>
              <a:t>S</a:t>
            </a:r>
            <a:r>
              <a:rPr altLang="en-IN" sz="2400" lang="en-US"/>
              <a:t>h</a:t>
            </a:r>
            <a:r>
              <a:rPr altLang="en-IN" sz="2400" lang="en-US"/>
              <a:t>a</a:t>
            </a:r>
            <a:r>
              <a:rPr altLang="en-IN" sz="2400" lang="en-US"/>
              <a:t>l</a:t>
            </a:r>
            <a:r>
              <a:rPr altLang="en-IN" sz="2400" lang="en-US"/>
              <a:t>om </a:t>
            </a:r>
            <a:endParaRPr dirty="0" sz="2400" lang="en-US"/>
          </a:p>
          <a:p>
            <a:r>
              <a:rPr dirty="0" sz="2400" lang="en-US"/>
              <a:t>REGISTER NO:</a:t>
            </a:r>
            <a:r>
              <a:rPr altLang="en-US" dirty="0" sz="2400" lang="en-IN"/>
              <a:t> 3122121</a:t>
            </a:r>
            <a:r>
              <a:rPr altLang="en-IN" dirty="0" sz="2400" lang="en-US"/>
              <a:t>7</a:t>
            </a:r>
            <a:r>
              <a:rPr altLang="en-IN" dirty="0" sz="2400" lang="en-US"/>
              <a:t>4</a:t>
            </a:r>
            <a:r>
              <a:rPr altLang="en-US" dirty="0" sz="2400" lang="en-IN"/>
              <a:t>/asunm14373122121</a:t>
            </a:r>
            <a:r>
              <a:rPr altLang="en-IN" dirty="0" sz="2400" lang="en-US"/>
              <a:t>7</a:t>
            </a:r>
            <a:r>
              <a:rPr altLang="en-IN" dirty="0" sz="2400" lang="en-US"/>
              <a:t>4</a:t>
            </a:r>
            <a:endParaRPr dirty="0" sz="2400" lang="en-US"/>
          </a:p>
          <a:p>
            <a:r>
              <a:rPr dirty="0" sz="2400" lang="en-US"/>
              <a:t>DEPARTMENT:</a:t>
            </a:r>
            <a:r>
              <a:rPr altLang="en-US" dirty="0" sz="2400" lang="en-IN"/>
              <a:t> B.COM (COMPUTER APPLICATION)</a:t>
            </a:r>
            <a:endParaRPr dirty="0" sz="2400" lang="en-US"/>
          </a:p>
          <a:p>
            <a:r>
              <a:rPr dirty="0" sz="2400" lang="en-US"/>
              <a:t>COLLEGE</a:t>
            </a:r>
            <a:r>
              <a:rPr altLang="en-US" dirty="0" sz="2400" lang="en-IN"/>
              <a:t>: MAR GREGORIOS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7"/>
          <p:cNvGraphicFramePr>
            <a:graphicFrameLocks/>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2"/>
          </a:graphicData>
        </a:graphic>
      </p:graphicFrame>
      <p:sp>
        <p:nvSpPr>
          <p:cNvPr id="1048684" name="Text Box 9"/>
          <p:cNvSpPr txBox="1"/>
          <p:nvPr/>
        </p:nvSpPr>
        <p:spPr>
          <a:xfrm>
            <a:off x="2438400" y="1620520"/>
            <a:ext cx="4064000" cy="398780"/>
          </a:xfrm>
          <a:prstGeom prst="rect"/>
          <a:noFill/>
        </p:spPr>
        <p:txBody>
          <a:bodyPr rtlCol="0" wrap="square">
            <a:spAutoFit/>
          </a:bodyPr>
          <a:p>
            <a:r>
              <a:rPr b="1" sz="2000" lang="en-US">
                <a:latin typeface="Arial Black" panose="020B0A04020102020204" charset="0"/>
                <a:cs typeface="Arial Black" panose="020B0A04020102020204" charset="0"/>
              </a:rPr>
              <a:t>PROFIT IN EACH REGIN</a:t>
            </a:r>
            <a:endParaRPr b="1" sz="2000" lang="en-US">
              <a:latin typeface="Arial Black" panose="020B0A04020102020204" charset="0"/>
              <a:cs typeface="Arial Black" panose="020B0A040201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6" name="Chart 10"/>
          <p:cNvGraphicFramePr>
            <a:graphicFrameLocks/>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1"/>
          </a:graphicData>
        </a:graphic>
      </p:graphicFrame>
      <p:sp>
        <p:nvSpPr>
          <p:cNvPr id="1048690" name="Text Box 11"/>
          <p:cNvSpPr txBox="1"/>
          <p:nvPr/>
        </p:nvSpPr>
        <p:spPr>
          <a:xfrm>
            <a:off x="3810000" y="1447800"/>
            <a:ext cx="4064000" cy="368300"/>
          </a:xfrm>
          <a:prstGeom prst="rect"/>
          <a:noFill/>
        </p:spPr>
        <p:txBody>
          <a:bodyPr rtlCol="0" wrap="square">
            <a:spAutoFit/>
          </a:bodyPr>
          <a:p>
            <a:r>
              <a:rPr b="1" lang="en-US">
                <a:latin typeface="Arial Black" panose="020B0A04020102020204" charset="0"/>
                <a:cs typeface="Arial Black" panose="020B0A04020102020204" charset="0"/>
              </a:rPr>
              <a:t>EMPOLYEE TOTAL SALES</a:t>
            </a:r>
            <a:endParaRPr b="1" lang="en-US">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7" name="Chart 7"/>
          <p:cNvGraphicFramePr>
            <a:graphicFrameLocks/>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1"/>
          </a:graphicData>
        </a:graphic>
      </p:graphicFrame>
      <p:sp>
        <p:nvSpPr>
          <p:cNvPr id="1048696" name="Text Box 9"/>
          <p:cNvSpPr txBox="1"/>
          <p:nvPr/>
        </p:nvSpPr>
        <p:spPr>
          <a:xfrm>
            <a:off x="2286000" y="1695450"/>
            <a:ext cx="4064000" cy="368300"/>
          </a:xfrm>
          <a:prstGeom prst="rect"/>
          <a:noFill/>
        </p:spPr>
        <p:txBody>
          <a:bodyPr rtlCol="0" wrap="square">
            <a:spAutoFit/>
          </a:bodyPr>
          <a:p>
            <a:r>
              <a:rPr b="1" lang="en-US">
                <a:latin typeface="Arial Black" panose="020B0A04020102020204" charset="0"/>
                <a:cs typeface="Arial Black" panose="020B0A04020102020204" charset="0"/>
              </a:rPr>
              <a:t>PRICE OF PRODUCT SOLD</a:t>
            </a:r>
            <a:endParaRPr b="1" lang="en-US">
              <a:latin typeface="Arial Black" panose="020B0A0402010202020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7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48702" name="Text Box 9"/>
          <p:cNvSpPr txBox="1"/>
          <p:nvPr/>
        </p:nvSpPr>
        <p:spPr>
          <a:xfrm>
            <a:off x="2286000" y="1695450"/>
            <a:ext cx="4575175" cy="368300"/>
          </a:xfrm>
          <a:prstGeom prst="rect"/>
          <a:noFill/>
        </p:spPr>
        <p:txBody>
          <a:bodyPr rtlCol="0" wrap="square">
            <a:spAutoFit/>
          </a:bodyPr>
          <a:p>
            <a:pPr algn="ctr"/>
            <a:r>
              <a:rPr b="1" lang="en-US">
                <a:latin typeface="Arial Black" panose="020B0A04020102020204" charset="0"/>
                <a:cs typeface="Arial Black" panose="020B0A04020102020204" charset="0"/>
              </a:rPr>
              <a:t>PRODUCT SOLD</a:t>
            </a:r>
            <a:endParaRPr b="1" lang="en-US">
              <a:latin typeface="Arial Black" panose="020B0A04020102020204" charset="0"/>
              <a:cs typeface="Arial Black" panose="020B0A04020102020204" charset="0"/>
            </a:endParaRPr>
          </a:p>
        </p:txBody>
      </p:sp>
      <p:graphicFrame>
        <p:nvGraphicFramePr>
          <p:cNvPr id="4194308" name="Chart 1"/>
          <p:cNvGraphicFramePr>
            <a:graphicFrameLocks/>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Text Box 2"/>
          <p:cNvSpPr txBox="1"/>
          <p:nvPr/>
        </p:nvSpPr>
        <p:spPr>
          <a:xfrm>
            <a:off x="843280" y="1764030"/>
            <a:ext cx="7840980" cy="2719070"/>
          </a:xfrm>
          <a:prstGeom prst="rect"/>
          <a:noFill/>
        </p:spPr>
        <p:txBody>
          <a:bodyPr rtlCol="0" wrap="square">
            <a:noAutofit/>
          </a:bodyPr>
          <a:p>
            <a:pPr algn="just" indent="457200"/>
            <a:r>
              <a:rPr b="1" sz="2000" lang="en-US">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endParaRPr b="1" sz="2000" lang="en-US">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Sales </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10"/>
          <p:cNvSpPr txBox="1"/>
          <p:nvPr/>
        </p:nvSpPr>
        <p:spPr>
          <a:xfrm>
            <a:off x="762000" y="1449705"/>
            <a:ext cx="6628765" cy="5934075"/>
          </a:xfrm>
          <a:prstGeom prst="rect"/>
          <a:noFill/>
        </p:spPr>
        <p:txBody>
          <a:bodyPr rtlCol="0" wrap="square">
            <a:noAutofit/>
          </a:bodyPr>
          <a:p>
            <a:pPr indent="-342900" lvl="1" marL="800100">
              <a:buFont typeface="Wingdings" panose="05000000000000000000" charset="0"/>
              <a:buChar char="v"/>
            </a:pPr>
            <a:r>
              <a:rPr altLang="en-US" sz="2000" lang="en-IN"/>
              <a:t>By analyzing sales data, companies can make informed decisions about product offerings, pricing strategies , and marketing campaigns.</a:t>
            </a:r>
            <a:endParaRPr altLang="en-US" sz="2000" lang="en-IN"/>
          </a:p>
          <a:p>
            <a:pPr indent="-342900" lvl="1" marL="800100">
              <a:buFont typeface="Wingdings" panose="05000000000000000000" charset="0"/>
              <a:buChar char="v"/>
            </a:pPr>
            <a:r>
              <a:rPr altLang="en-US" sz="2000" lang="en-IN"/>
              <a:t>Understanding individual performance allows management to adjust sales strategies. For example, high-performing techniques used by top salespeople can be replicated across the team</a:t>
            </a:r>
            <a:endParaRPr altLang="en-US" sz="2000" lang="en-IN"/>
          </a:p>
          <a:p>
            <a:pPr indent="-342900" lvl="1" marL="800100">
              <a:buFont typeface="Wingdings" panose="05000000000000000000" charset="0"/>
              <a:buChar char="v"/>
            </a:pPr>
            <a:r>
              <a:rPr altLang="en-US" sz="2000" lang="en-IN"/>
              <a:t>It will help the HR manager to analysis the employees performance .And reduce the work of HR.</a:t>
            </a:r>
            <a:endParaRPr altLang="en-US" sz="2000" lang="en-IN"/>
          </a:p>
          <a:p>
            <a:pPr indent="-342900" lvl="1" marL="800100">
              <a:buFont typeface="Wingdings" panose="05000000000000000000" charset="0"/>
              <a:buChar char="v"/>
            </a:pPr>
            <a:r>
              <a:rPr altLang="en-US" sz="2000" lang="en-IN"/>
              <a:t>Sales analysis can reveal specific areas where employees excel or struggle, allowing HR to tailor training programs to address these needs and improve overall sales effectiveness.</a:t>
            </a:r>
            <a:endParaRPr altLang="en-US" sz="2000" lang="en-IN"/>
          </a:p>
          <a:p>
            <a:pPr indent="-342900" lvl="1" marL="800100">
              <a:buFont typeface="Wingdings" panose="05000000000000000000" charset="0"/>
              <a:buChar char="v"/>
            </a:pPr>
            <a:r>
              <a:rPr altLang="en-US" sz="2000" lang="en-IN"/>
              <a:t>Sales performance data can help HR identify potential leaders and create succession plans by recognizing employees who consistently achieve strong results and exhibit leadership potential.</a:t>
            </a:r>
            <a:endParaRPr altLang="en-US" sz="2000" lang="en-IN"/>
          </a:p>
          <a:p>
            <a:pPr indent="-342900" marL="342900">
              <a:buFont typeface="Wingdings" panose="05000000000000000000" charset="0"/>
              <a:buChar char="v"/>
            </a:pPr>
            <a:endParaRPr altLang="en-US"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 Box 6"/>
          <p:cNvSpPr txBox="1"/>
          <p:nvPr/>
        </p:nvSpPr>
        <p:spPr>
          <a:xfrm>
            <a:off x="1990090" y="2235835"/>
            <a:ext cx="6029325" cy="3089910"/>
          </a:xfrm>
          <a:prstGeom prst="rect"/>
          <a:noFill/>
        </p:spPr>
        <p:txBody>
          <a:bodyPr rtlCol="0" wrap="square">
            <a:noAutofit/>
          </a:bodyPr>
          <a:p>
            <a:pPr indent="-342900" marL="342900">
              <a:buFont typeface="Wingdings" panose="05000000000000000000" charset="0"/>
              <a:buChar char="q"/>
            </a:pPr>
            <a:r>
              <a:rPr altLang="en-US" sz="2000" lang="en-IN"/>
              <a:t>Human Resource manager is the end user of this analysis this will help the manager to analysis the employee performance in sale departmenet and also the manufracturing department also by analysing the total amount of product or unit sold in the</a:t>
            </a:r>
            <a:r>
              <a:rPr altLang="en-IN" sz="2000" lang="en-US"/>
              <a:t> company </a:t>
            </a:r>
            <a:endParaRPr altLang="en-IN" sz="2000" lang="en-US"/>
          </a:p>
          <a:p>
            <a:pPr indent="-342900" marL="342900">
              <a:buFont typeface="Wingdings" panose="05000000000000000000" charset="0"/>
              <a:buChar char="q"/>
            </a:pPr>
            <a:r>
              <a:rPr altLang="en-IN" sz="2000" lang="en-US"/>
              <a:t>It helps to evaluate the company performace in the market and also help to understand the demand and supply chain in the market</a:t>
            </a:r>
            <a:endParaRPr altLang="en-IN"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7" name="Text Box 2"/>
          <p:cNvSpPr txBox="1"/>
          <p:nvPr/>
        </p:nvSpPr>
        <p:spPr>
          <a:xfrm>
            <a:off x="2591435" y="1537970"/>
            <a:ext cx="5746750" cy="3456305"/>
          </a:xfrm>
          <a:prstGeom prst="rect"/>
          <a:noFill/>
        </p:spPr>
        <p:txBody>
          <a:bodyPr rtlCol="0" wrap="square">
            <a:noAutofit/>
          </a:bodyPr>
          <a:p>
            <a:r>
              <a:rPr sz="2800" lang="en-US"/>
              <a:t>1: EMPLOYEE ID</a:t>
            </a:r>
            <a:endParaRPr sz="2800" lang="en-US"/>
          </a:p>
          <a:p>
            <a:r>
              <a:rPr sz="2800" lang="en-US"/>
              <a:t>2: NAME OF THE EMPLOYEE</a:t>
            </a:r>
            <a:endParaRPr sz="2800" lang="en-US"/>
          </a:p>
          <a:p>
            <a:r>
              <a:rPr sz="2800" lang="en-US"/>
              <a:t>3: SALARY </a:t>
            </a:r>
            <a:endParaRPr sz="2800" lang="en-US"/>
          </a:p>
          <a:p>
            <a:r>
              <a:rPr sz="2800" lang="en-US"/>
              <a:t>4: PRODUCT</a:t>
            </a:r>
            <a:endParaRPr sz="2800" lang="en-US"/>
          </a:p>
          <a:p>
            <a:r>
              <a:rPr sz="2800" lang="en-US"/>
              <a:t>5:REGIN</a:t>
            </a:r>
            <a:endParaRPr sz="2800" lang="en-US"/>
          </a:p>
          <a:p>
            <a:r>
              <a:rPr sz="2800" lang="en-US"/>
              <a:t>6:UNIT SOLD</a:t>
            </a:r>
            <a:endParaRPr sz="2800" lang="en-US"/>
          </a:p>
          <a:p>
            <a:r>
              <a:rPr sz="2800" lang="en-US"/>
              <a:t>7:COST PER UNIT</a:t>
            </a:r>
            <a:endParaRPr sz="2800" lang="en-US"/>
          </a:p>
          <a:p>
            <a:r>
              <a:rPr sz="2800" lang="en-US"/>
              <a:t>8:PRODUCT</a:t>
            </a:r>
            <a:endParaRPr sz="2800" lang="en-US"/>
          </a:p>
          <a:p>
            <a:r>
              <a:rPr sz="2800" lang="en-US"/>
              <a:t>9:COST OF SALES</a:t>
            </a:r>
            <a:endParaRPr sz="2800" lang="en-US"/>
          </a:p>
          <a:p>
            <a:r>
              <a:rPr sz="2800" lang="en-US"/>
              <a:t>10:PROFIT</a:t>
            </a:r>
            <a:endParaRPr sz="2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4" name="TextBox 8"/>
          <p:cNvSpPr txBox="1"/>
          <p:nvPr/>
        </p:nvSpPr>
        <p:spPr>
          <a:xfrm>
            <a:off x="1544955" y="2354580"/>
            <a:ext cx="7484745" cy="2527935"/>
          </a:xfrm>
          <a:prstGeom prst="rect"/>
          <a:noFill/>
        </p:spPr>
        <p:txBody>
          <a:bodyPr rtlCol="0" wrap="square">
            <a:no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rakes</cp:lastModifiedBy>
  <dcterms:created xsi:type="dcterms:W3CDTF">2024-03-29T04:07:00Z</dcterms:created>
  <dcterms:modified xsi:type="dcterms:W3CDTF">2024-09-06T10:08:52Z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