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64" r:id="rId3"/>
    <p:sldId id="260" r:id="rId4"/>
    <p:sldId id="261" r:id="rId5"/>
    <p:sldId id="262"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2F3B15-FE95-4DB5-A566-201B90831360}">
          <p14:sldIdLst>
            <p14:sldId id="256"/>
            <p14:sldId id="264"/>
            <p14:sldId id="260"/>
            <p14:sldId id="261"/>
            <p14:sldId id="262"/>
            <p14:sldId id="263"/>
          </p14:sldIdLst>
        </p14:section>
        <p14:section name="Introduction to Programming and Computer Science" id="{52570532-F164-4B3F-BE60-E9B1CC6223E4}">
          <p14:sldIdLst>
            <p14:sldId id="265"/>
            <p14:sldId id="266"/>
            <p14:sldId id="267"/>
            <p14:sldId id="268"/>
            <p14:sldId id="269"/>
            <p14:sldId id="270"/>
            <p14:sldId id="271"/>
            <p14:sldId id="272"/>
            <p14:sldId id="273"/>
            <p14:sldId id="274"/>
          </p14:sldIdLst>
        </p14:section>
        <p14:section name="Software Engineering Course" id="{932ABE6B-73AF-4AE3-AAE6-22E800CCF324}">
          <p14:sldIdLst>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CE6633"/>
    <a:srgbClr val="44B0C9"/>
    <a:srgbClr val="FFFFFF"/>
    <a:srgbClr val="B98C8C"/>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94206" autoAdjust="0"/>
  </p:normalViewPr>
  <p:slideViewPr>
    <p:cSldViewPr snapToGrid="0">
      <p:cViewPr varScale="1">
        <p:scale>
          <a:sx n="71" d="100"/>
          <a:sy n="71" d="100"/>
        </p:scale>
        <p:origin x="702"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677589-CCB8-49CA-996D-A048D3D7891D}"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C71EF-6326-4205-A7FF-A52BB78B3B25}" type="slidenum">
              <a:rPr lang="en-US" smtClean="0"/>
              <a:t>‹#›</a:t>
            </a:fld>
            <a:endParaRPr lang="en-US"/>
          </a:p>
        </p:txBody>
      </p:sp>
    </p:spTree>
    <p:extLst>
      <p:ext uri="{BB962C8B-B14F-4D97-AF65-F5344CB8AC3E}">
        <p14:creationId xmlns:p14="http://schemas.microsoft.com/office/powerpoint/2010/main" val="300100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77589-CCB8-49CA-996D-A048D3D7891D}"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C71EF-6326-4205-A7FF-A52BB78B3B25}" type="slidenum">
              <a:rPr lang="en-US" smtClean="0"/>
              <a:t>‹#›</a:t>
            </a:fld>
            <a:endParaRPr lang="en-US"/>
          </a:p>
        </p:txBody>
      </p:sp>
    </p:spTree>
    <p:extLst>
      <p:ext uri="{BB962C8B-B14F-4D97-AF65-F5344CB8AC3E}">
        <p14:creationId xmlns:p14="http://schemas.microsoft.com/office/powerpoint/2010/main" val="2139406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77589-CCB8-49CA-996D-A048D3D7891D}"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C71EF-6326-4205-A7FF-A52BB78B3B25}" type="slidenum">
              <a:rPr lang="en-US" smtClean="0"/>
              <a:t>‹#›</a:t>
            </a:fld>
            <a:endParaRPr lang="en-US"/>
          </a:p>
        </p:txBody>
      </p:sp>
    </p:spTree>
    <p:extLst>
      <p:ext uri="{BB962C8B-B14F-4D97-AF65-F5344CB8AC3E}">
        <p14:creationId xmlns:p14="http://schemas.microsoft.com/office/powerpoint/2010/main" val="244595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77589-CCB8-49CA-996D-A048D3D7891D}"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C71EF-6326-4205-A7FF-A52BB78B3B25}"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06798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77589-CCB8-49CA-996D-A048D3D7891D}"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C71EF-6326-4205-A7FF-A52BB78B3B25}" type="slidenum">
              <a:rPr lang="en-US" smtClean="0"/>
              <a:t>‹#›</a:t>
            </a:fld>
            <a:endParaRPr lang="en-US"/>
          </a:p>
        </p:txBody>
      </p:sp>
    </p:spTree>
    <p:extLst>
      <p:ext uri="{BB962C8B-B14F-4D97-AF65-F5344CB8AC3E}">
        <p14:creationId xmlns:p14="http://schemas.microsoft.com/office/powerpoint/2010/main" val="3597124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77589-CCB8-49CA-996D-A048D3D7891D}" type="datetimeFigureOut">
              <a:rPr lang="en-US" smtClean="0"/>
              <a:t>7/6/2024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2C71EF-6326-4205-A7FF-A52BB78B3B25}" type="slidenum">
              <a:rPr lang="en-US" smtClean="0"/>
              <a:t>‹#›</a:t>
            </a:fld>
            <a:endParaRPr lang="en-US"/>
          </a:p>
        </p:txBody>
      </p:sp>
    </p:spTree>
    <p:extLst>
      <p:ext uri="{BB962C8B-B14F-4D97-AF65-F5344CB8AC3E}">
        <p14:creationId xmlns:p14="http://schemas.microsoft.com/office/powerpoint/2010/main" val="1853796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77589-CCB8-49CA-996D-A048D3D7891D}" type="datetimeFigureOut">
              <a:rPr lang="en-US" smtClean="0"/>
              <a:t>7/6/2024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2C71EF-6326-4205-A7FF-A52BB78B3B25}" type="slidenum">
              <a:rPr lang="en-US" smtClean="0"/>
              <a:t>‹#›</a:t>
            </a:fld>
            <a:endParaRPr lang="en-US"/>
          </a:p>
        </p:txBody>
      </p:sp>
    </p:spTree>
    <p:extLst>
      <p:ext uri="{BB962C8B-B14F-4D97-AF65-F5344CB8AC3E}">
        <p14:creationId xmlns:p14="http://schemas.microsoft.com/office/powerpoint/2010/main" val="936706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77589-CCB8-49CA-996D-A048D3D7891D}"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C71EF-6326-4205-A7FF-A52BB78B3B25}" type="slidenum">
              <a:rPr lang="en-US" smtClean="0"/>
              <a:t>‹#›</a:t>
            </a:fld>
            <a:endParaRPr lang="en-US"/>
          </a:p>
        </p:txBody>
      </p:sp>
    </p:spTree>
    <p:extLst>
      <p:ext uri="{BB962C8B-B14F-4D97-AF65-F5344CB8AC3E}">
        <p14:creationId xmlns:p14="http://schemas.microsoft.com/office/powerpoint/2010/main" val="1795662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77589-CCB8-49CA-996D-A048D3D7891D}"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C71EF-6326-4205-A7FF-A52BB78B3B25}" type="slidenum">
              <a:rPr lang="en-US" smtClean="0"/>
              <a:t>‹#›</a:t>
            </a:fld>
            <a:endParaRPr lang="en-US"/>
          </a:p>
        </p:txBody>
      </p:sp>
    </p:spTree>
    <p:extLst>
      <p:ext uri="{BB962C8B-B14F-4D97-AF65-F5344CB8AC3E}">
        <p14:creationId xmlns:p14="http://schemas.microsoft.com/office/powerpoint/2010/main" val="1303106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77589-CCB8-49CA-996D-A048D3D7891D}"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C71EF-6326-4205-A7FF-A52BB78B3B25}" type="slidenum">
              <a:rPr lang="en-US" smtClean="0"/>
              <a:t>‹#›</a:t>
            </a:fld>
            <a:endParaRPr lang="en-US"/>
          </a:p>
        </p:txBody>
      </p:sp>
    </p:spTree>
    <p:extLst>
      <p:ext uri="{BB962C8B-B14F-4D97-AF65-F5344CB8AC3E}">
        <p14:creationId xmlns:p14="http://schemas.microsoft.com/office/powerpoint/2010/main" val="3116666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77589-CCB8-49CA-996D-A048D3D7891D}"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C71EF-6326-4205-A7FF-A52BB78B3B25}" type="slidenum">
              <a:rPr lang="en-US" smtClean="0"/>
              <a:t>‹#›</a:t>
            </a:fld>
            <a:endParaRPr lang="en-US"/>
          </a:p>
        </p:txBody>
      </p:sp>
    </p:spTree>
    <p:extLst>
      <p:ext uri="{BB962C8B-B14F-4D97-AF65-F5344CB8AC3E}">
        <p14:creationId xmlns:p14="http://schemas.microsoft.com/office/powerpoint/2010/main" val="2246591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677589-CCB8-49CA-996D-A048D3D7891D}"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C71EF-6326-4205-A7FF-A52BB78B3B25}" type="slidenum">
              <a:rPr lang="en-US" smtClean="0"/>
              <a:t>‹#›</a:t>
            </a:fld>
            <a:endParaRPr lang="en-US"/>
          </a:p>
        </p:txBody>
      </p:sp>
    </p:spTree>
    <p:extLst>
      <p:ext uri="{BB962C8B-B14F-4D97-AF65-F5344CB8AC3E}">
        <p14:creationId xmlns:p14="http://schemas.microsoft.com/office/powerpoint/2010/main" val="277539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77589-CCB8-49CA-996D-A048D3D7891D}" type="datetimeFigureOut">
              <a:rPr lang="en-US" smtClean="0"/>
              <a:t>7/6/2024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2C71EF-6326-4205-A7FF-A52BB78B3B25}" type="slidenum">
              <a:rPr lang="en-US" smtClean="0"/>
              <a:t>‹#›</a:t>
            </a:fld>
            <a:endParaRPr lang="en-US"/>
          </a:p>
        </p:txBody>
      </p:sp>
    </p:spTree>
    <p:extLst>
      <p:ext uri="{BB962C8B-B14F-4D97-AF65-F5344CB8AC3E}">
        <p14:creationId xmlns:p14="http://schemas.microsoft.com/office/powerpoint/2010/main" val="256794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677589-CCB8-49CA-996D-A048D3D7891D}" type="datetimeFigureOut">
              <a:rPr lang="en-US" smtClean="0"/>
              <a:t>7/6/2024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2C71EF-6326-4205-A7FF-A52BB78B3B25}" type="slidenum">
              <a:rPr lang="en-US" smtClean="0"/>
              <a:t>‹#›</a:t>
            </a:fld>
            <a:endParaRPr lang="en-US"/>
          </a:p>
        </p:txBody>
      </p:sp>
    </p:spTree>
    <p:extLst>
      <p:ext uri="{BB962C8B-B14F-4D97-AF65-F5344CB8AC3E}">
        <p14:creationId xmlns:p14="http://schemas.microsoft.com/office/powerpoint/2010/main" val="100898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D677589-CCB8-49CA-996D-A048D3D7891D}" type="datetimeFigureOut">
              <a:rPr lang="en-US" smtClean="0"/>
              <a:t>7/6/2024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2C71EF-6326-4205-A7FF-A52BB78B3B25}" type="slidenum">
              <a:rPr lang="en-US" smtClean="0"/>
              <a:t>‹#›</a:t>
            </a:fld>
            <a:endParaRPr lang="en-US"/>
          </a:p>
        </p:txBody>
      </p:sp>
    </p:spTree>
    <p:extLst>
      <p:ext uri="{BB962C8B-B14F-4D97-AF65-F5344CB8AC3E}">
        <p14:creationId xmlns:p14="http://schemas.microsoft.com/office/powerpoint/2010/main" val="4100935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77589-CCB8-49CA-996D-A048D3D7891D}"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C71EF-6326-4205-A7FF-A52BB78B3B25}" type="slidenum">
              <a:rPr lang="en-US" smtClean="0"/>
              <a:t>‹#›</a:t>
            </a:fld>
            <a:endParaRPr lang="en-US"/>
          </a:p>
        </p:txBody>
      </p:sp>
    </p:spTree>
    <p:extLst>
      <p:ext uri="{BB962C8B-B14F-4D97-AF65-F5344CB8AC3E}">
        <p14:creationId xmlns:p14="http://schemas.microsoft.com/office/powerpoint/2010/main" val="392523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77589-CCB8-49CA-996D-A048D3D7891D}"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C71EF-6326-4205-A7FF-A52BB78B3B25}" type="slidenum">
              <a:rPr lang="en-US" smtClean="0"/>
              <a:t>‹#›</a:t>
            </a:fld>
            <a:endParaRPr lang="en-US"/>
          </a:p>
        </p:txBody>
      </p:sp>
    </p:spTree>
    <p:extLst>
      <p:ext uri="{BB962C8B-B14F-4D97-AF65-F5344CB8AC3E}">
        <p14:creationId xmlns:p14="http://schemas.microsoft.com/office/powerpoint/2010/main" val="1570862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D677589-CCB8-49CA-996D-A048D3D7891D}" type="datetimeFigureOut">
              <a:rPr lang="en-US" smtClean="0"/>
              <a:t>7/6/2024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22C71EF-6326-4205-A7FF-A52BB78B3B25}" type="slidenum">
              <a:rPr lang="en-US" smtClean="0"/>
              <a:t>‹#›</a:t>
            </a:fld>
            <a:endParaRPr lang="en-US"/>
          </a:p>
        </p:txBody>
      </p:sp>
    </p:spTree>
    <p:extLst>
      <p:ext uri="{BB962C8B-B14F-4D97-AF65-F5344CB8AC3E}">
        <p14:creationId xmlns:p14="http://schemas.microsoft.com/office/powerpoint/2010/main" val="354612237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svg"/><Relationship Id="rId7"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2.svg"/><Relationship Id="rId5" Type="http://schemas.microsoft.com/office/2007/relationships/hdphoto" Target="../media/hdphoto1.wdp"/><Relationship Id="rId10" Type="http://schemas.openxmlformats.org/officeDocument/2006/relationships/image" Target="../media/image11.png"/><Relationship Id="rId4" Type="http://schemas.openxmlformats.org/officeDocument/2006/relationships/image" Target="../media/image7.png"/><Relationship Id="rId9" Type="http://schemas.microsoft.com/office/2007/relationships/hdphoto" Target="../media/hdphoto2.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0A9B1-951E-C02F-CB48-A43C734C6E78}"/>
              </a:ext>
            </a:extLst>
          </p:cNvPr>
          <p:cNvSpPr>
            <a:spLocks noGrp="1"/>
          </p:cNvSpPr>
          <p:nvPr>
            <p:ph type="ctrTitle"/>
          </p:nvPr>
        </p:nvSpPr>
        <p:spPr>
          <a:xfrm>
            <a:off x="2173941" y="927848"/>
            <a:ext cx="7611035" cy="3173505"/>
          </a:xfrm>
          <a:noFill/>
          <a:ln>
            <a:noFill/>
          </a:ln>
        </p:spPr>
        <p:style>
          <a:lnRef idx="0">
            <a:scrgbClr r="0" g="0" b="0"/>
          </a:lnRef>
          <a:fillRef idx="0">
            <a:scrgbClr r="0" g="0" b="0"/>
          </a:fillRef>
          <a:effectRef idx="0">
            <a:scrgbClr r="0" g="0" b="0"/>
          </a:effectRef>
          <a:fontRef idx="minor">
            <a:schemeClr val="dk1"/>
          </a:fontRef>
        </p:style>
        <p:txBody>
          <a:bodyPr>
            <a:noAutofit/>
          </a:bodyPr>
          <a:lstStyle/>
          <a:p>
            <a:pPr algn="ctr"/>
            <a:r>
              <a:rPr lang="en-US" sz="5400" b="1" dirty="0">
                <a:solidFill>
                  <a:schemeClr val="tx1"/>
                </a:solidFill>
                <a:latin typeface="Centaur" panose="02030504050205020304" pitchFamily="18" charset="0"/>
              </a:rPr>
              <a:t>Software </a:t>
            </a:r>
            <a:br>
              <a:rPr lang="en-US" sz="5400" b="1" dirty="0">
                <a:solidFill>
                  <a:schemeClr val="tx1"/>
                </a:solidFill>
                <a:latin typeface="Centaur" panose="02030504050205020304" pitchFamily="18" charset="0"/>
              </a:rPr>
            </a:br>
            <a:r>
              <a:rPr lang="en-US" sz="5400" b="1" dirty="0">
                <a:solidFill>
                  <a:schemeClr val="tx1"/>
                </a:solidFill>
                <a:latin typeface="Centaur" panose="02030504050205020304" pitchFamily="18" charset="0"/>
              </a:rPr>
              <a:t>Development Fundamentals</a:t>
            </a:r>
          </a:p>
        </p:txBody>
      </p:sp>
      <p:sp>
        <p:nvSpPr>
          <p:cNvPr id="3" name="Subtitle 2">
            <a:extLst>
              <a:ext uri="{FF2B5EF4-FFF2-40B4-BE49-F238E27FC236}">
                <a16:creationId xmlns:a16="http://schemas.microsoft.com/office/drawing/2014/main" id="{5173A079-8002-D67A-C5D9-34D422B362E6}"/>
              </a:ext>
            </a:extLst>
          </p:cNvPr>
          <p:cNvSpPr>
            <a:spLocks noGrp="1"/>
          </p:cNvSpPr>
          <p:nvPr>
            <p:ph type="subTitle" idx="1"/>
          </p:nvPr>
        </p:nvSpPr>
        <p:spPr>
          <a:xfrm>
            <a:off x="2407024" y="3429000"/>
            <a:ext cx="8033964" cy="1331258"/>
          </a:xfrm>
        </p:spPr>
        <p:txBody>
          <a:bodyPr>
            <a:normAutofit fontScale="55000" lnSpcReduction="20000"/>
          </a:bodyPr>
          <a:lstStyle/>
          <a:p>
            <a:endParaRPr lang="en-US" dirty="0"/>
          </a:p>
          <a:p>
            <a:endParaRPr lang="en-US" dirty="0"/>
          </a:p>
          <a:p>
            <a:endParaRPr lang="en-US" dirty="0"/>
          </a:p>
          <a:p>
            <a:pPr algn="r"/>
            <a:r>
              <a:rPr lang="en-US" sz="2900" b="1" dirty="0">
                <a:solidFill>
                  <a:schemeClr val="tx1"/>
                </a:solidFill>
                <a:latin typeface="Aptos" panose="020B0004020202020204" pitchFamily="34" charset="0"/>
              </a:rPr>
              <a:t>By Esther Shalom Shobana A.S</a:t>
            </a:r>
          </a:p>
          <a:p>
            <a:endParaRPr lang="en-US" dirty="0"/>
          </a:p>
        </p:txBody>
      </p:sp>
    </p:spTree>
    <p:extLst>
      <p:ext uri="{BB962C8B-B14F-4D97-AF65-F5344CB8AC3E}">
        <p14:creationId xmlns:p14="http://schemas.microsoft.com/office/powerpoint/2010/main" val="1364453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1618-A491-A530-E2CC-3281BD401751}"/>
              </a:ext>
            </a:extLst>
          </p:cNvPr>
          <p:cNvSpPr>
            <a:spLocks noGrp="1"/>
          </p:cNvSpPr>
          <p:nvPr>
            <p:ph type="title"/>
          </p:nvPr>
        </p:nvSpPr>
        <p:spPr>
          <a:xfrm>
            <a:off x="913775" y="618517"/>
            <a:ext cx="10364451" cy="821663"/>
          </a:xfrm>
        </p:spPr>
        <p:txBody>
          <a:bodyPr>
            <a:normAutofit/>
          </a:bodyPr>
          <a:lstStyle/>
          <a:p>
            <a:pPr algn="l"/>
            <a:r>
              <a:rPr lang="en-US" sz="2400" dirty="0"/>
              <a:t>Basic Programming Concepts</a:t>
            </a:r>
          </a:p>
        </p:txBody>
      </p:sp>
      <p:sp>
        <p:nvSpPr>
          <p:cNvPr id="7" name="Content Placeholder 6">
            <a:extLst>
              <a:ext uri="{FF2B5EF4-FFF2-40B4-BE49-F238E27FC236}">
                <a16:creationId xmlns:a16="http://schemas.microsoft.com/office/drawing/2014/main" id="{32C92EF6-ED82-5E81-CB93-C636C62C7EF2}"/>
              </a:ext>
            </a:extLst>
          </p:cNvPr>
          <p:cNvSpPr>
            <a:spLocks noGrp="1"/>
          </p:cNvSpPr>
          <p:nvPr>
            <p:ph sz="quarter" idx="13"/>
          </p:nvPr>
        </p:nvSpPr>
        <p:spPr>
          <a:xfrm>
            <a:off x="913774" y="1440180"/>
            <a:ext cx="10363826" cy="4351019"/>
          </a:xfrm>
        </p:spPr>
        <p:txBody>
          <a:bodyPr>
            <a:normAutofit/>
          </a:bodyPr>
          <a:lstStyle/>
          <a:p>
            <a:pPr>
              <a:lnSpc>
                <a:spcPct val="100000"/>
              </a:lnSpc>
            </a:pPr>
            <a:r>
              <a:rPr lang="en-GB" b="1" cap="none" dirty="0"/>
              <a:t>Syntax and semantics: </a:t>
            </a:r>
          </a:p>
          <a:p>
            <a:pPr marL="0" indent="0">
              <a:lnSpc>
                <a:spcPct val="100000"/>
              </a:lnSpc>
              <a:buNone/>
            </a:pPr>
            <a:r>
              <a:rPr lang="en-GB" b="1" cap="none" dirty="0"/>
              <a:t>       </a:t>
            </a:r>
            <a:r>
              <a:rPr lang="en-GB" cap="none" dirty="0"/>
              <a:t> Rules and meanings in a programming language.</a:t>
            </a:r>
          </a:p>
          <a:p>
            <a:pPr>
              <a:lnSpc>
                <a:spcPct val="100000"/>
              </a:lnSpc>
            </a:pPr>
            <a:r>
              <a:rPr lang="en-GB" b="1" cap="none" dirty="0"/>
              <a:t>Variables and data types: </a:t>
            </a:r>
          </a:p>
          <a:p>
            <a:pPr marL="0" indent="0">
              <a:lnSpc>
                <a:spcPct val="100000"/>
              </a:lnSpc>
              <a:buNone/>
            </a:pPr>
            <a:r>
              <a:rPr lang="en-GB" b="1" cap="none" dirty="0"/>
              <a:t>        </a:t>
            </a:r>
            <a:r>
              <a:rPr lang="en-GB" cap="none" dirty="0"/>
              <a:t>Storage locations and data forms (int, float, string, etc.).</a:t>
            </a:r>
          </a:p>
          <a:p>
            <a:pPr>
              <a:lnSpc>
                <a:spcPct val="100000"/>
              </a:lnSpc>
            </a:pPr>
            <a:r>
              <a:rPr lang="en-GB" b="1" cap="none" dirty="0"/>
              <a:t>Control structures: </a:t>
            </a:r>
          </a:p>
          <a:p>
            <a:pPr marL="0" indent="0">
              <a:lnSpc>
                <a:spcPct val="100000"/>
              </a:lnSpc>
              <a:buNone/>
            </a:pPr>
            <a:r>
              <a:rPr lang="en-GB" cap="none" dirty="0"/>
              <a:t>      - conditional statements (if, else)</a:t>
            </a:r>
          </a:p>
          <a:p>
            <a:pPr marL="0" indent="0">
              <a:lnSpc>
                <a:spcPct val="100000"/>
              </a:lnSpc>
              <a:buNone/>
            </a:pPr>
            <a:r>
              <a:rPr lang="en-GB" cap="none" dirty="0"/>
              <a:t>      - Loops (for, while)</a:t>
            </a:r>
          </a:p>
          <a:p>
            <a:pPr>
              <a:lnSpc>
                <a:spcPct val="100000"/>
              </a:lnSpc>
            </a:pPr>
            <a:r>
              <a:rPr lang="en-GB" b="1" cap="none" dirty="0"/>
              <a:t>Functions/methods: </a:t>
            </a:r>
          </a:p>
          <a:p>
            <a:pPr marL="0" indent="0">
              <a:lnSpc>
                <a:spcPct val="100000"/>
              </a:lnSpc>
              <a:buNone/>
            </a:pPr>
            <a:r>
              <a:rPr lang="en-GB" b="1" cap="none" dirty="0"/>
              <a:t>        </a:t>
            </a:r>
            <a:r>
              <a:rPr lang="en-GB" cap="none" dirty="0"/>
              <a:t>Reusable blocks of code.</a:t>
            </a:r>
          </a:p>
          <a:p>
            <a:endParaRPr lang="en-US" dirty="0"/>
          </a:p>
        </p:txBody>
      </p:sp>
    </p:spTree>
    <p:extLst>
      <p:ext uri="{BB962C8B-B14F-4D97-AF65-F5344CB8AC3E}">
        <p14:creationId xmlns:p14="http://schemas.microsoft.com/office/powerpoint/2010/main" val="693730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51A5-FDF1-4C27-31D2-3551AF6AA829}"/>
              </a:ext>
            </a:extLst>
          </p:cNvPr>
          <p:cNvSpPr>
            <a:spLocks noGrp="1"/>
          </p:cNvSpPr>
          <p:nvPr>
            <p:ph type="title"/>
          </p:nvPr>
        </p:nvSpPr>
        <p:spPr/>
        <p:txBody>
          <a:bodyPr/>
          <a:lstStyle/>
          <a:p>
            <a:r>
              <a:rPr lang="en-US" dirty="0">
                <a:latin typeface="Footlight MT Light" panose="0204060206030A020304" pitchFamily="18" charset="0"/>
              </a:rPr>
              <a:t>Algorithms in Programming</a:t>
            </a:r>
          </a:p>
        </p:txBody>
      </p:sp>
      <p:sp>
        <p:nvSpPr>
          <p:cNvPr id="3" name="Content Placeholder 2">
            <a:extLst>
              <a:ext uri="{FF2B5EF4-FFF2-40B4-BE49-F238E27FC236}">
                <a16:creationId xmlns:a16="http://schemas.microsoft.com/office/drawing/2014/main" id="{F605B92F-8DCC-13D1-41E5-BC0C6C79CC8C}"/>
              </a:ext>
            </a:extLst>
          </p:cNvPr>
          <p:cNvSpPr>
            <a:spLocks noGrp="1"/>
          </p:cNvSpPr>
          <p:nvPr>
            <p:ph sz="quarter" idx="13"/>
          </p:nvPr>
        </p:nvSpPr>
        <p:spPr/>
        <p:txBody>
          <a:bodyPr/>
          <a:lstStyle/>
          <a:p>
            <a:r>
              <a:rPr lang="en-GB" cap="none" dirty="0"/>
              <a:t>A step-by-step procedure for solving a problem or performing a task.</a:t>
            </a:r>
          </a:p>
          <a:p>
            <a:r>
              <a:rPr lang="en-GB" b="1" cap="none" dirty="0"/>
              <a:t>Characteristics: </a:t>
            </a:r>
            <a:r>
              <a:rPr lang="en-GB" cap="none" dirty="0"/>
              <a:t>finite, well-defined, effective.</a:t>
            </a:r>
          </a:p>
          <a:p>
            <a:pPr marL="0" indent="0">
              <a:buNone/>
            </a:pPr>
            <a:r>
              <a:rPr lang="en-GB" b="1" cap="none" dirty="0"/>
              <a:t>Examples: </a:t>
            </a:r>
          </a:p>
          <a:p>
            <a:pPr marL="0" indent="0">
              <a:buNone/>
            </a:pPr>
            <a:r>
              <a:rPr lang="en-GB" b="1" cap="none" dirty="0"/>
              <a:t>     </a:t>
            </a:r>
            <a:r>
              <a:rPr lang="en-GB" cap="none" dirty="0"/>
              <a:t>sorting algorithms (bubble sort, merge sort),</a:t>
            </a:r>
            <a:r>
              <a:rPr lang="en-GB" b="1" cap="none" dirty="0"/>
              <a:t> and </a:t>
            </a:r>
            <a:r>
              <a:rPr lang="en-GB" cap="none" dirty="0"/>
              <a:t>search algorithms (binary search).</a:t>
            </a:r>
          </a:p>
          <a:p>
            <a:pPr marL="0" indent="0">
              <a:buNone/>
            </a:pPr>
            <a:endParaRPr lang="en-GB" cap="none" dirty="0"/>
          </a:p>
          <a:p>
            <a:pPr marL="0" indent="0">
              <a:buNone/>
            </a:pPr>
            <a:r>
              <a:rPr lang="en-GB" cap="none" dirty="0"/>
              <a:t>     </a:t>
            </a:r>
            <a:endParaRPr lang="en-US" dirty="0"/>
          </a:p>
        </p:txBody>
      </p:sp>
      <p:pic>
        <p:nvPicPr>
          <p:cNvPr id="4098" name="Picture 2" descr="Efficient Sorting Algorithms in Dart ...">
            <a:extLst>
              <a:ext uri="{FF2B5EF4-FFF2-40B4-BE49-F238E27FC236}">
                <a16:creationId xmlns:a16="http://schemas.microsoft.com/office/drawing/2014/main" id="{D6957797-2807-92C7-383A-C8875A957D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487" y="4332779"/>
            <a:ext cx="4083738" cy="18565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inary Search in Java - GeeksforGeeks">
            <a:extLst>
              <a:ext uri="{FF2B5EF4-FFF2-40B4-BE49-F238E27FC236}">
                <a16:creationId xmlns:a16="http://schemas.microsoft.com/office/drawing/2014/main" id="{A6295210-ADAA-FA8D-362E-1D3FFE8E67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938" y="4342608"/>
            <a:ext cx="4781173" cy="224481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fficient Sorting Algorithms in Dart ...">
            <a:extLst>
              <a:ext uri="{FF2B5EF4-FFF2-40B4-BE49-F238E27FC236}">
                <a16:creationId xmlns:a16="http://schemas.microsoft.com/office/drawing/2014/main" id="{82F05F19-A888-1D67-A055-C75FADAE30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69" r="93006"/>
          <a:stretch/>
        </p:blipFill>
        <p:spPr bwMode="auto">
          <a:xfrm>
            <a:off x="10016739" y="4332779"/>
            <a:ext cx="859372" cy="258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897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69CAF-79EB-6F9C-7AE9-A84890BE8320}"/>
              </a:ext>
            </a:extLst>
          </p:cNvPr>
          <p:cNvSpPr>
            <a:spLocks noGrp="1"/>
          </p:cNvSpPr>
          <p:nvPr>
            <p:ph type="title"/>
          </p:nvPr>
        </p:nvSpPr>
        <p:spPr/>
        <p:txBody>
          <a:bodyPr/>
          <a:lstStyle/>
          <a:p>
            <a:r>
              <a:rPr lang="en-GB" dirty="0">
                <a:latin typeface="Footlight MT Light" panose="0204060206030A020304" pitchFamily="18" charset="0"/>
              </a:rPr>
              <a:t>Data Structures and Their Impact on Program Efficiency</a:t>
            </a:r>
            <a:endParaRPr lang="en-US" dirty="0">
              <a:latin typeface="Footlight MT Light" panose="0204060206030A020304" pitchFamily="18" charset="0"/>
            </a:endParaRPr>
          </a:p>
        </p:txBody>
      </p:sp>
      <p:sp>
        <p:nvSpPr>
          <p:cNvPr id="4" name="Content Placeholder 3">
            <a:extLst>
              <a:ext uri="{FF2B5EF4-FFF2-40B4-BE49-F238E27FC236}">
                <a16:creationId xmlns:a16="http://schemas.microsoft.com/office/drawing/2014/main" id="{9E9B082D-01A7-394F-075F-5A7F21DB7D9B}"/>
              </a:ext>
            </a:extLst>
          </p:cNvPr>
          <p:cNvSpPr>
            <a:spLocks noGrp="1"/>
          </p:cNvSpPr>
          <p:nvPr>
            <p:ph sz="quarter" idx="13"/>
          </p:nvPr>
        </p:nvSpPr>
        <p:spPr/>
        <p:txBody>
          <a:bodyPr>
            <a:normAutofit/>
          </a:bodyPr>
          <a:lstStyle/>
          <a:p>
            <a:pPr marL="0" indent="0">
              <a:buNone/>
            </a:pPr>
            <a:r>
              <a:rPr lang="en-GB" cap="none" dirty="0"/>
              <a:t>Data Structures are Ways of organizing and storing data.</a:t>
            </a:r>
          </a:p>
          <a:p>
            <a:endParaRPr lang="en-GB" cap="none" dirty="0"/>
          </a:p>
          <a:p>
            <a:pPr marL="0" indent="0">
              <a:buNone/>
            </a:pPr>
            <a:r>
              <a:rPr lang="en-GB" b="1" cap="none" dirty="0"/>
              <a:t>Types: </a:t>
            </a:r>
          </a:p>
          <a:p>
            <a:r>
              <a:rPr lang="en-GB" cap="none" dirty="0"/>
              <a:t>- linear (arrays, linked lists)</a:t>
            </a:r>
          </a:p>
          <a:p>
            <a:r>
              <a:rPr lang="en-GB" cap="none" dirty="0"/>
              <a:t>- Non-linear (trees, graphs)</a:t>
            </a:r>
          </a:p>
          <a:p>
            <a:r>
              <a:rPr lang="en-GB" cap="none" dirty="0"/>
              <a:t>- Others (stacks, queues, hash tables)</a:t>
            </a:r>
          </a:p>
          <a:p>
            <a:endParaRPr lang="en-GB" cap="none" dirty="0"/>
          </a:p>
          <a:p>
            <a:pPr marL="0" indent="0">
              <a:buNone/>
            </a:pPr>
            <a:endParaRPr lang="en-US" dirty="0"/>
          </a:p>
        </p:txBody>
      </p:sp>
    </p:spTree>
    <p:extLst>
      <p:ext uri="{BB962C8B-B14F-4D97-AF65-F5344CB8AC3E}">
        <p14:creationId xmlns:p14="http://schemas.microsoft.com/office/powerpoint/2010/main" val="17245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F1C7-A589-1DD1-92DC-F12BE6525DA0}"/>
              </a:ext>
            </a:extLst>
          </p:cNvPr>
          <p:cNvSpPr>
            <a:spLocks noGrp="1"/>
          </p:cNvSpPr>
          <p:nvPr>
            <p:ph type="title"/>
          </p:nvPr>
        </p:nvSpPr>
        <p:spPr>
          <a:xfrm>
            <a:off x="913774" y="609600"/>
            <a:ext cx="10364452" cy="883024"/>
          </a:xfrm>
        </p:spPr>
        <p:txBody>
          <a:bodyPr>
            <a:normAutofit fontScale="90000"/>
          </a:bodyPr>
          <a:lstStyle/>
          <a:p>
            <a:pPr algn="l"/>
            <a:r>
              <a:rPr lang="en-GB" cap="none" dirty="0">
                <a:latin typeface="+mn-lt"/>
              </a:rPr>
              <a:t>                    Impact on program efficiency</a:t>
            </a:r>
            <a:br>
              <a:rPr lang="en-GB" dirty="0">
                <a:latin typeface="+mn-lt"/>
              </a:rPr>
            </a:br>
            <a:r>
              <a:rPr lang="en-GB" dirty="0">
                <a:latin typeface="+mn-lt"/>
              </a:rPr>
              <a:t>         </a:t>
            </a:r>
            <a:r>
              <a:rPr lang="en-GB" sz="3100" cap="none" dirty="0">
                <a:latin typeface="+mn-lt"/>
              </a:rPr>
              <a:t>L</a:t>
            </a:r>
            <a:r>
              <a:rPr lang="en-GB" sz="3100" cap="none" dirty="0"/>
              <a:t>inear                        No- Linear                         Other</a:t>
            </a:r>
            <a:endParaRPr lang="en-US" sz="3100" dirty="0">
              <a:latin typeface="+mn-lt"/>
            </a:endParaRPr>
          </a:p>
        </p:txBody>
      </p:sp>
      <p:sp>
        <p:nvSpPr>
          <p:cNvPr id="3" name="Text Placeholder 2">
            <a:extLst>
              <a:ext uri="{FF2B5EF4-FFF2-40B4-BE49-F238E27FC236}">
                <a16:creationId xmlns:a16="http://schemas.microsoft.com/office/drawing/2014/main" id="{655A794F-4A51-A837-4014-A11419F51B93}"/>
              </a:ext>
            </a:extLst>
          </p:cNvPr>
          <p:cNvSpPr>
            <a:spLocks noGrp="1"/>
          </p:cNvSpPr>
          <p:nvPr>
            <p:ph type="body" idx="1"/>
          </p:nvPr>
        </p:nvSpPr>
        <p:spPr>
          <a:xfrm>
            <a:off x="913774" y="1492624"/>
            <a:ext cx="3298976" cy="725776"/>
          </a:xfrm>
          <a:ln>
            <a:solidFill>
              <a:schemeClr val="tx1"/>
            </a:solidFill>
          </a:ln>
        </p:spPr>
        <p:txBody>
          <a:bodyPr/>
          <a:lstStyle/>
          <a:p>
            <a:r>
              <a:rPr lang="en-US" sz="2000" dirty="0"/>
              <a:t>Arrays</a:t>
            </a:r>
          </a:p>
        </p:txBody>
      </p:sp>
      <p:sp>
        <p:nvSpPr>
          <p:cNvPr id="5" name="Text Placeholder 4">
            <a:extLst>
              <a:ext uri="{FF2B5EF4-FFF2-40B4-BE49-F238E27FC236}">
                <a16:creationId xmlns:a16="http://schemas.microsoft.com/office/drawing/2014/main" id="{83DBE768-2AA9-31AD-7861-D7E17DA729E7}"/>
              </a:ext>
            </a:extLst>
          </p:cNvPr>
          <p:cNvSpPr>
            <a:spLocks noGrp="1"/>
          </p:cNvSpPr>
          <p:nvPr>
            <p:ph type="body" sz="quarter" idx="3"/>
          </p:nvPr>
        </p:nvSpPr>
        <p:spPr>
          <a:xfrm>
            <a:off x="4441348" y="1492624"/>
            <a:ext cx="3291521" cy="725365"/>
          </a:xfrm>
          <a:ln>
            <a:solidFill>
              <a:schemeClr val="tx1"/>
            </a:solidFill>
          </a:ln>
        </p:spPr>
        <p:txBody>
          <a:bodyPr/>
          <a:lstStyle/>
          <a:p>
            <a:r>
              <a:rPr lang="en-US" sz="2000" dirty="0"/>
              <a:t>Linked Lists</a:t>
            </a:r>
          </a:p>
        </p:txBody>
      </p:sp>
      <p:sp>
        <p:nvSpPr>
          <p:cNvPr id="7" name="Text Placeholder 6">
            <a:extLst>
              <a:ext uri="{FF2B5EF4-FFF2-40B4-BE49-F238E27FC236}">
                <a16:creationId xmlns:a16="http://schemas.microsoft.com/office/drawing/2014/main" id="{9A218217-29DB-D474-9A0E-9658C4F95606}"/>
              </a:ext>
            </a:extLst>
          </p:cNvPr>
          <p:cNvSpPr>
            <a:spLocks noGrp="1"/>
          </p:cNvSpPr>
          <p:nvPr>
            <p:ph type="body" sz="quarter" idx="13"/>
          </p:nvPr>
        </p:nvSpPr>
        <p:spPr>
          <a:xfrm>
            <a:off x="7961467" y="1492624"/>
            <a:ext cx="3304928" cy="739801"/>
          </a:xfrm>
          <a:ln>
            <a:solidFill>
              <a:schemeClr val="tx1"/>
            </a:solidFill>
          </a:ln>
        </p:spPr>
        <p:txBody>
          <a:bodyPr/>
          <a:lstStyle/>
          <a:p>
            <a:r>
              <a:rPr lang="en-US" sz="2000" dirty="0"/>
              <a:t>Stacks, Queues, Hash Tables</a:t>
            </a:r>
          </a:p>
        </p:txBody>
      </p:sp>
      <p:sp>
        <p:nvSpPr>
          <p:cNvPr id="9" name="Rectangle 1">
            <a:extLst>
              <a:ext uri="{FF2B5EF4-FFF2-40B4-BE49-F238E27FC236}">
                <a16:creationId xmlns:a16="http://schemas.microsoft.com/office/drawing/2014/main" id="{361F138B-D708-7FC8-F548-E3281F6C1D12}"/>
              </a:ext>
            </a:extLst>
          </p:cNvPr>
          <p:cNvSpPr>
            <a:spLocks noGrp="1" noChangeArrowheads="1"/>
          </p:cNvSpPr>
          <p:nvPr>
            <p:ph type="body" sz="half" idx="15"/>
          </p:nvPr>
        </p:nvSpPr>
        <p:spPr bwMode="auto">
          <a:xfrm>
            <a:off x="914401" y="2370924"/>
            <a:ext cx="3298348" cy="34163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Contiguous memory allocation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Use Cases:</a:t>
            </a:r>
            <a:r>
              <a:rPr kumimoji="0" lang="en-US" altLang="en-US" sz="1800" b="0" i="0" u="none" strike="noStrike" cap="none" normalizeH="0" baseline="0" dirty="0">
                <a:ln>
                  <a:noFill/>
                </a:ln>
                <a:solidFill>
                  <a:schemeClr val="tx1"/>
                </a:solidFill>
                <a:effectLst/>
              </a:rPr>
              <a:t> Static lists, lookup tables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lang="en-GB" altLang="en-US" sz="1800" b="1" cap="none" dirty="0"/>
              <a:t>Efficiency:</a:t>
            </a:r>
          </a:p>
          <a:p>
            <a:pPr marL="0" marR="0" lvl="0" indent="0" algn="l" defTabSz="914400" rtl="0" eaLnBrk="0" fontAlgn="base" latinLnBrk="0" hangingPunct="0">
              <a:lnSpc>
                <a:spcPct val="100000"/>
              </a:lnSpc>
              <a:spcBef>
                <a:spcPct val="0"/>
              </a:spcBef>
              <a:spcAft>
                <a:spcPct val="0"/>
              </a:spcAft>
              <a:buClrTx/>
              <a:buSzTx/>
              <a:tabLst/>
            </a:pPr>
            <a:endParaRPr lang="en-GB" altLang="en-US" sz="1800" b="1" cap="none"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altLang="en-US" sz="1800" cap="none" dirty="0"/>
              <a:t>Access: O(1)</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altLang="en-US" sz="1800" cap="none" dirty="0"/>
              <a:t>Search :O(n)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altLang="en-US" sz="1800" cap="none" dirty="0"/>
              <a:t>Insertion/ Deletion: O(n)</a:t>
            </a:r>
            <a:endParaRPr lang="en-US" altLang="en-US" sz="1800" cap="none" dirty="0"/>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B87C5DF7-C02D-250F-AEFE-0F630B171BB0}"/>
              </a:ext>
            </a:extLst>
          </p:cNvPr>
          <p:cNvSpPr>
            <a:spLocks noGrp="1" noChangeArrowheads="1"/>
          </p:cNvSpPr>
          <p:nvPr>
            <p:ph type="body" sz="half" idx="16"/>
          </p:nvPr>
        </p:nvSpPr>
        <p:spPr bwMode="auto">
          <a:xfrm>
            <a:off x="4441825" y="2370923"/>
            <a:ext cx="3304929" cy="34163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Nodes connected by pointers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Types:</a:t>
            </a:r>
            <a:r>
              <a:rPr kumimoji="0" lang="en-US" altLang="en-US" sz="1800" b="0" i="0" u="none" strike="noStrike" cap="none" normalizeH="0" baseline="0" dirty="0">
                <a:ln>
                  <a:noFill/>
                </a:ln>
                <a:solidFill>
                  <a:schemeClr val="tx1"/>
                </a:solidFill>
                <a:effectLst/>
              </a:rPr>
              <a:t> Singly, Doubly, Circular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Efficiency: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Access: 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Insertion/Deletion: O(1) (if the pointer to the node is known)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cap="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FC65687D-EBD6-107E-E9F3-B2CD1C942C7F}"/>
              </a:ext>
            </a:extLst>
          </p:cNvPr>
          <p:cNvSpPr>
            <a:spLocks noGrp="1" noChangeArrowheads="1"/>
          </p:cNvSpPr>
          <p:nvPr>
            <p:ph type="body" sz="half" idx="17"/>
          </p:nvPr>
        </p:nvSpPr>
        <p:spPr bwMode="auto">
          <a:xfrm>
            <a:off x="7974013" y="2370922"/>
            <a:ext cx="3292382" cy="34163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l" eaLnBrk="0" fontAlgn="base" hangingPunct="0">
              <a:lnSpc>
                <a:spcPct val="100000"/>
              </a:lnSpc>
              <a:spcBef>
                <a:spcPct val="0"/>
              </a:spcBef>
              <a:spcAft>
                <a:spcPct val="0"/>
              </a:spcAft>
              <a:buClrTx/>
              <a:buFont typeface="Wingdings" panose="05000000000000000000" pitchFamily="2" charset="2"/>
              <a:buChar char="ü"/>
            </a:pPr>
            <a:r>
              <a:rPr lang="en-US" altLang="en-US" sz="1800" cap="none" dirty="0"/>
              <a:t>LIFO (Last In, First Out) structure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Use Cases:</a:t>
            </a:r>
            <a:r>
              <a:rPr kumimoji="0" lang="en-US" altLang="en-US" sz="1800" b="0" i="0" u="none" strike="noStrike" cap="none" normalizeH="0" baseline="0" dirty="0">
                <a:ln>
                  <a:noFill/>
                </a:ln>
                <a:solidFill>
                  <a:schemeClr val="tx1"/>
                </a:solidFill>
                <a:effectLst/>
              </a:rPr>
              <a:t> Function calls, Undo mechanisms</a:t>
            </a:r>
          </a:p>
          <a:p>
            <a:pPr marL="285750" lvl="0" indent="-285750" algn="l" eaLnBrk="0" fontAlgn="base" hangingPunct="0">
              <a:lnSpc>
                <a:spcPct val="100000"/>
              </a:lnSpc>
              <a:spcBef>
                <a:spcPct val="0"/>
              </a:spcBef>
              <a:spcAft>
                <a:spcPct val="0"/>
              </a:spcAft>
              <a:buClrTx/>
              <a:buFont typeface="Wingdings" panose="05000000000000000000" pitchFamily="2" charset="2"/>
              <a:buChar char="ü"/>
            </a:pPr>
            <a:r>
              <a:rPr lang="en-US" altLang="en-US" sz="1800" cap="none" dirty="0"/>
              <a:t>FIFO (First In, First Out) structure</a:t>
            </a:r>
          </a:p>
          <a:p>
            <a:pPr lvl="0" algn="l" eaLnBrk="0" fontAlgn="base" hangingPunct="0">
              <a:lnSpc>
                <a:spcPct val="100000"/>
              </a:lnSpc>
              <a:spcBef>
                <a:spcPct val="0"/>
              </a:spcBef>
              <a:spcAft>
                <a:spcPct val="0"/>
              </a:spcAft>
              <a:buClrTx/>
            </a:pPr>
            <a:r>
              <a:rPr lang="en-US" altLang="en-US" sz="1800" b="1" cap="none" dirty="0"/>
              <a:t>Types:</a:t>
            </a:r>
            <a:r>
              <a:rPr lang="en-US" altLang="en-US" sz="1800" cap="none" dirty="0"/>
              <a:t> Simple, Circular, Priority </a:t>
            </a:r>
          </a:p>
          <a:p>
            <a:pPr marL="285750" lvl="0" indent="-285750" algn="l" eaLnBrk="0" fontAlgn="base" hangingPunct="0">
              <a:lnSpc>
                <a:spcPct val="100000"/>
              </a:lnSpc>
              <a:spcBef>
                <a:spcPct val="0"/>
              </a:spcBef>
              <a:spcAft>
                <a:spcPct val="0"/>
              </a:spcAft>
              <a:buClrTx/>
              <a:buFont typeface="Wingdings" panose="05000000000000000000" pitchFamily="2" charset="2"/>
              <a:buChar char="ü"/>
            </a:pPr>
            <a:r>
              <a:rPr lang="en-US" altLang="en-US" sz="1800" cap="none" dirty="0"/>
              <a:t>Key-value pairs with hashed keys</a:t>
            </a:r>
          </a:p>
          <a:p>
            <a:pPr lvl="0" algn="l" eaLnBrk="0" fontAlgn="base" hangingPunct="0">
              <a:lnSpc>
                <a:spcPct val="100000"/>
              </a:lnSpc>
              <a:spcBef>
                <a:spcPct val="0"/>
              </a:spcBef>
              <a:spcAft>
                <a:spcPct val="0"/>
              </a:spcAft>
              <a:buClrTx/>
            </a:pPr>
            <a:r>
              <a:rPr lang="en-US" altLang="en-US" sz="1800" b="1" cap="none" dirty="0"/>
              <a:t>Use Cases:</a:t>
            </a:r>
            <a:r>
              <a:rPr lang="en-US" altLang="en-US" sz="1800" cap="none" dirty="0"/>
              <a:t> Fast lookups, implementing dictionaries </a:t>
            </a:r>
          </a:p>
          <a:p>
            <a:pPr lvl="0" algn="l" eaLnBrk="0" fontAlgn="base" hangingPunct="0">
              <a:lnSpc>
                <a:spcPct val="100000"/>
              </a:lnSpc>
              <a:spcBef>
                <a:spcPct val="0"/>
              </a:spcBef>
              <a:spcAft>
                <a:spcPct val="0"/>
              </a:spcAft>
              <a:buClrTx/>
            </a:pPr>
            <a:endParaRPr lang="en-US" altLang="en-US" sz="1800" cap="none" dirty="0"/>
          </a:p>
        </p:txBody>
      </p:sp>
    </p:spTree>
    <p:extLst>
      <p:ext uri="{BB962C8B-B14F-4D97-AF65-F5344CB8AC3E}">
        <p14:creationId xmlns:p14="http://schemas.microsoft.com/office/powerpoint/2010/main" val="3860145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2DAA-5DD5-BEFA-00CA-E336C0A784D8}"/>
              </a:ext>
            </a:extLst>
          </p:cNvPr>
          <p:cNvSpPr>
            <a:spLocks noGrp="1"/>
          </p:cNvSpPr>
          <p:nvPr>
            <p:ph type="title"/>
          </p:nvPr>
        </p:nvSpPr>
        <p:spPr>
          <a:xfrm>
            <a:off x="913775" y="618518"/>
            <a:ext cx="10364451" cy="914448"/>
          </a:xfrm>
        </p:spPr>
        <p:txBody>
          <a:bodyPr>
            <a:normAutofit fontScale="90000"/>
          </a:bodyPr>
          <a:lstStyle/>
          <a:p>
            <a:r>
              <a:rPr lang="en-GB" dirty="0">
                <a:latin typeface="Footlight MT Light" panose="0204060206030A020304" pitchFamily="18" charset="0"/>
              </a:rPr>
              <a:t>Comparing High-Level and Low-Level Languages</a:t>
            </a:r>
            <a:endParaRPr lang="en-US" dirty="0">
              <a:latin typeface="Footlight MT Light" panose="0204060206030A020304" pitchFamily="18" charset="0"/>
            </a:endParaRPr>
          </a:p>
        </p:txBody>
      </p:sp>
      <p:sp>
        <p:nvSpPr>
          <p:cNvPr id="3" name="Content Placeholder 2">
            <a:extLst>
              <a:ext uri="{FF2B5EF4-FFF2-40B4-BE49-F238E27FC236}">
                <a16:creationId xmlns:a16="http://schemas.microsoft.com/office/drawing/2014/main" id="{577438B7-7E64-01B5-38FF-B163718A6AF5}"/>
              </a:ext>
            </a:extLst>
          </p:cNvPr>
          <p:cNvSpPr>
            <a:spLocks noGrp="1"/>
          </p:cNvSpPr>
          <p:nvPr>
            <p:ph sz="quarter" idx="13"/>
          </p:nvPr>
        </p:nvSpPr>
        <p:spPr>
          <a:xfrm>
            <a:off x="913774" y="1532966"/>
            <a:ext cx="5106026" cy="4706516"/>
          </a:xfrm>
        </p:spPr>
        <p:txBody>
          <a:bodyPr/>
          <a:lstStyle/>
          <a:p>
            <a:pPr marL="0" indent="0">
              <a:buNone/>
            </a:pPr>
            <a:r>
              <a:rPr lang="en-US" b="1" dirty="0"/>
              <a:t>High-Level Languages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Abstracted from machine code, closer to human languages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Examples:</a:t>
            </a:r>
            <a:r>
              <a:rPr kumimoji="0" lang="en-US" altLang="en-US" sz="2000" b="0" i="0" u="none" strike="noStrike" cap="none" normalizeH="0" baseline="0" dirty="0">
                <a:ln>
                  <a:noFill/>
                </a:ln>
                <a:solidFill>
                  <a:schemeClr val="tx1"/>
                </a:solidFill>
                <a:effectLst/>
              </a:rPr>
              <a:t> Python, Java, C++, JavaScript </a:t>
            </a:r>
          </a:p>
          <a:p>
            <a:pPr marL="0" indent="0">
              <a:lnSpc>
                <a:spcPct val="100000"/>
              </a:lnSpc>
              <a:buNone/>
            </a:pPr>
            <a:r>
              <a:rPr lang="en-US" b="1" cap="none" dirty="0"/>
              <a:t>Advantages of high-level languages</a:t>
            </a:r>
          </a:p>
          <a:p>
            <a:pPr marL="0" indent="0">
              <a:lnSpc>
                <a:spcPct val="100000"/>
              </a:lnSpc>
              <a:buNone/>
            </a:pPr>
            <a:endParaRPr lang="en-US" b="1" cap="none" dirty="0"/>
          </a:p>
          <a:p>
            <a:pPr marL="0" lvl="0" indent="0" eaLnBrk="0" fontAlgn="base" hangingPunct="0">
              <a:lnSpc>
                <a:spcPct val="100000"/>
              </a:lnSpc>
              <a:spcBef>
                <a:spcPct val="0"/>
              </a:spcBef>
              <a:spcAft>
                <a:spcPct val="0"/>
              </a:spcAft>
              <a:buClrTx/>
              <a:buFontTx/>
              <a:buChar char="•"/>
              <a:defRPr/>
            </a:pPr>
            <a:r>
              <a:rPr lang="en-US" altLang="en-US" b="1" cap="none" dirty="0">
                <a:solidFill>
                  <a:prstClr val="black"/>
                </a:solidFill>
              </a:rPr>
              <a:t>Faster Development:</a:t>
            </a:r>
            <a:r>
              <a:rPr lang="en-US" altLang="en-US" cap="none" dirty="0">
                <a:solidFill>
                  <a:prstClr val="black"/>
                </a:solidFill>
              </a:rPr>
              <a:t> Quicker to write and debug</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b="1" i="0" u="none" strike="noStrike" kern="1200" cap="none" spc="0" normalizeH="0" baseline="0" noProof="0" dirty="0">
                <a:ln>
                  <a:noFill/>
                </a:ln>
                <a:solidFill>
                  <a:prstClr val="black"/>
                </a:solidFill>
                <a:effectLst/>
                <a:uLnTx/>
                <a:uFillTx/>
                <a:ea typeface="+mn-ea"/>
                <a:cs typeface="+mn-cs"/>
              </a:rPr>
              <a:t>Maintainability:</a:t>
            </a:r>
            <a:r>
              <a:rPr kumimoji="0" lang="en-US" altLang="en-US" b="0" i="0" u="none" strike="noStrike" kern="1200" cap="none" spc="0" normalizeH="0" baseline="0" noProof="0" dirty="0">
                <a:ln>
                  <a:noFill/>
                </a:ln>
                <a:solidFill>
                  <a:prstClr val="black"/>
                </a:solidFill>
                <a:effectLst/>
                <a:uLnTx/>
                <a:uFillTx/>
                <a:ea typeface="+mn-ea"/>
                <a:cs typeface="+mn-cs"/>
              </a:rPr>
              <a:t> Easier to maintain and modify</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b="1" i="0" u="none" strike="noStrike" kern="1200" cap="none" spc="0" normalizeH="0" baseline="0" noProof="0" dirty="0">
                <a:ln>
                  <a:noFill/>
                </a:ln>
                <a:solidFill>
                  <a:prstClr val="black"/>
                </a:solidFill>
                <a:effectLst/>
                <a:uLnTx/>
                <a:uFillTx/>
                <a:ea typeface="+mn-ea"/>
                <a:cs typeface="+mn-cs"/>
              </a:rPr>
              <a:t>Libraries and Frameworks:</a:t>
            </a:r>
            <a:r>
              <a:rPr kumimoji="0" lang="en-US" altLang="en-US" b="0" i="0" u="none" strike="noStrike" kern="1200" cap="none" spc="0" normalizeH="0" baseline="0" noProof="0" dirty="0">
                <a:ln>
                  <a:noFill/>
                </a:ln>
                <a:solidFill>
                  <a:prstClr val="black"/>
                </a:solidFill>
                <a:effectLst/>
                <a:uLnTx/>
                <a:uFillTx/>
                <a:ea typeface="+mn-ea"/>
                <a:cs typeface="+mn-cs"/>
              </a:rPr>
              <a:t> Access to extensive libraries </a:t>
            </a:r>
          </a:p>
          <a:p>
            <a:pPr marL="0" indent="0">
              <a:buNone/>
            </a:pPr>
            <a:endParaRPr lang="en-US" b="1" cap="none" dirty="0"/>
          </a:p>
          <a:p>
            <a:pPr marL="0" indent="0">
              <a:buNone/>
            </a:pPr>
            <a:endParaRPr lang="en-US" b="1" dirty="0"/>
          </a:p>
          <a:p>
            <a:pPr marL="0" indent="0">
              <a:buNone/>
            </a:pPr>
            <a:endParaRPr lang="en-US" dirty="0"/>
          </a:p>
        </p:txBody>
      </p:sp>
      <p:sp>
        <p:nvSpPr>
          <p:cNvPr id="4" name="Content Placeholder 3">
            <a:extLst>
              <a:ext uri="{FF2B5EF4-FFF2-40B4-BE49-F238E27FC236}">
                <a16:creationId xmlns:a16="http://schemas.microsoft.com/office/drawing/2014/main" id="{CEC93828-D47B-D9E1-1A89-431C3A40718F}"/>
              </a:ext>
            </a:extLst>
          </p:cNvPr>
          <p:cNvSpPr>
            <a:spLocks noGrp="1"/>
          </p:cNvSpPr>
          <p:nvPr>
            <p:ph sz="quarter" idx="14"/>
          </p:nvPr>
        </p:nvSpPr>
        <p:spPr>
          <a:xfrm>
            <a:off x="6172200" y="1532965"/>
            <a:ext cx="5105400" cy="4249269"/>
          </a:xfrm>
        </p:spPr>
        <p:txBody>
          <a:bodyPr>
            <a:normAutofit/>
          </a:bodyPr>
          <a:lstStyle/>
          <a:p>
            <a:pPr marL="0" indent="0">
              <a:buNone/>
            </a:pPr>
            <a:r>
              <a:rPr lang="en-US" b="1" dirty="0"/>
              <a:t>Low-Level Languages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Closer to machine code, less abstracted</a:t>
            </a:r>
            <a:endParaRPr lang="en-US" altLang="en-US" dirty="0"/>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Examples:</a:t>
            </a:r>
            <a:r>
              <a:rPr kumimoji="0" lang="en-US" altLang="en-US" sz="2000" b="0" i="0" u="none" strike="noStrike" cap="none" normalizeH="0" baseline="0" dirty="0">
                <a:ln>
                  <a:noFill/>
                </a:ln>
                <a:solidFill>
                  <a:schemeClr val="tx1"/>
                </a:solidFill>
                <a:effectLst/>
              </a:rPr>
              <a:t> Assembly, Machine Code </a:t>
            </a:r>
          </a:p>
          <a:p>
            <a:pPr marL="0" indent="0">
              <a:buNone/>
            </a:pPr>
            <a:r>
              <a:rPr lang="en-US" b="1" cap="none" dirty="0"/>
              <a:t>Advantages of low-level languages</a:t>
            </a:r>
          </a:p>
          <a:p>
            <a:pPr marL="0" indent="0">
              <a:buNone/>
            </a:pPr>
            <a:endParaRPr lang="en-US" b="1" cap="none"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Efficiency:</a:t>
            </a:r>
            <a:r>
              <a:rPr kumimoji="0" lang="en-US" altLang="en-US" b="0" i="0" u="none" strike="noStrike" cap="none" normalizeH="0" baseline="0" dirty="0">
                <a:ln>
                  <a:noFill/>
                </a:ln>
                <a:solidFill>
                  <a:schemeClr val="tx1"/>
                </a:solidFill>
                <a:effectLst/>
              </a:rPr>
              <a:t> Optimal performance for critical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Precision:</a:t>
            </a:r>
            <a:r>
              <a:rPr kumimoji="0" lang="en-US" altLang="en-US" b="0" i="0" u="none" strike="noStrike" cap="none" normalizeH="0" baseline="0" dirty="0">
                <a:ln>
                  <a:noFill/>
                </a:ln>
                <a:solidFill>
                  <a:schemeClr val="tx1"/>
                </a:solidFill>
                <a:effectLst/>
              </a:rPr>
              <a:t> Precise control over system resources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Smaller Code Size:</a:t>
            </a:r>
            <a:r>
              <a:rPr kumimoji="0" lang="en-US" altLang="en-US" b="0" i="0" u="none" strike="noStrike" cap="none" normalizeH="0" baseline="0" dirty="0">
                <a:ln>
                  <a:noFill/>
                </a:ln>
                <a:solidFill>
                  <a:schemeClr val="tx1"/>
                </a:solidFill>
                <a:effectLst/>
              </a:rPr>
              <a:t> Typically more compact code </a:t>
            </a:r>
          </a:p>
        </p:txBody>
      </p:sp>
    </p:spTree>
    <p:extLst>
      <p:ext uri="{BB962C8B-B14F-4D97-AF65-F5344CB8AC3E}">
        <p14:creationId xmlns:p14="http://schemas.microsoft.com/office/powerpoint/2010/main" val="1951452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a:extLst>
              <a:ext uri="{FF2B5EF4-FFF2-40B4-BE49-F238E27FC236}">
                <a16:creationId xmlns:a16="http://schemas.microsoft.com/office/drawing/2014/main" id="{D0F6871D-412C-FB4F-0A06-62EAEEC5D0B9}"/>
              </a:ext>
            </a:extLst>
          </p:cNvPr>
          <p:cNvGraphicFramePr>
            <a:graphicFrameLocks noGrp="1"/>
          </p:cNvGraphicFramePr>
          <p:nvPr>
            <p:ph sz="quarter" idx="13"/>
            <p:extLst>
              <p:ext uri="{D42A27DB-BD31-4B8C-83A1-F6EECF244321}">
                <p14:modId xmlns:p14="http://schemas.microsoft.com/office/powerpoint/2010/main" val="1910180651"/>
              </p:ext>
            </p:extLst>
          </p:nvPr>
        </p:nvGraphicFramePr>
        <p:xfrm>
          <a:off x="914400" y="780210"/>
          <a:ext cx="10363200" cy="5209440"/>
        </p:xfrm>
        <a:graphic>
          <a:graphicData uri="http://schemas.openxmlformats.org/drawingml/2006/table">
            <a:tbl>
              <a:tblPr firstRow="1" bandRow="1"/>
              <a:tblGrid>
                <a:gridCol w="3454400">
                  <a:extLst>
                    <a:ext uri="{9D8B030D-6E8A-4147-A177-3AD203B41FA5}">
                      <a16:colId xmlns:a16="http://schemas.microsoft.com/office/drawing/2014/main" val="3875914931"/>
                    </a:ext>
                  </a:extLst>
                </a:gridCol>
                <a:gridCol w="3454400">
                  <a:extLst>
                    <a:ext uri="{9D8B030D-6E8A-4147-A177-3AD203B41FA5}">
                      <a16:colId xmlns:a16="http://schemas.microsoft.com/office/drawing/2014/main" val="505990616"/>
                    </a:ext>
                  </a:extLst>
                </a:gridCol>
                <a:gridCol w="3454400">
                  <a:extLst>
                    <a:ext uri="{9D8B030D-6E8A-4147-A177-3AD203B41FA5}">
                      <a16:colId xmlns:a16="http://schemas.microsoft.com/office/drawing/2014/main" val="1949747548"/>
                    </a:ext>
                  </a:extLst>
                </a:gridCol>
              </a:tblGrid>
              <a:tr h="571170">
                <a:tc>
                  <a:txBody>
                    <a:bodyPr/>
                    <a:lstStyle/>
                    <a:p>
                      <a:r>
                        <a:rPr lang="en-US" sz="2000" b="1" dirty="0"/>
                        <a:t>Feature</a:t>
                      </a:r>
                      <a:endParaRPr lang="en-US" sz="2000" dirty="0"/>
                    </a:p>
                  </a:txBody>
                  <a:tcPr anchor="ctr"/>
                </a:tc>
                <a:tc>
                  <a:txBody>
                    <a:bodyPr/>
                    <a:lstStyle/>
                    <a:p>
                      <a:r>
                        <a:rPr lang="en-US" sz="2000" b="1" dirty="0"/>
                        <a:t>High-Level Languages</a:t>
                      </a:r>
                      <a:endParaRPr lang="en-US" sz="2000" dirty="0"/>
                    </a:p>
                  </a:txBody>
                  <a:tcPr anchor="ctr"/>
                </a:tc>
                <a:tc>
                  <a:txBody>
                    <a:bodyPr/>
                    <a:lstStyle/>
                    <a:p>
                      <a:r>
                        <a:rPr lang="en-US" sz="2000" b="1" dirty="0"/>
                        <a:t>Low-Level Languages</a:t>
                      </a:r>
                      <a:endParaRPr lang="en-US" sz="2000" dirty="0"/>
                    </a:p>
                  </a:txBody>
                  <a:tcPr anchor="ctr"/>
                </a:tc>
                <a:extLst>
                  <a:ext uri="{0D108BD9-81ED-4DB2-BD59-A6C34878D82A}">
                    <a16:rowId xmlns:a16="http://schemas.microsoft.com/office/drawing/2014/main" val="3911040441"/>
                  </a:ext>
                </a:extLst>
              </a:tr>
              <a:tr h="571170">
                <a:tc>
                  <a:txBody>
                    <a:bodyPr/>
                    <a:lstStyle/>
                    <a:p>
                      <a:r>
                        <a:rPr lang="en-US" b="1" dirty="0"/>
                        <a:t>Abstraction</a:t>
                      </a:r>
                    </a:p>
                  </a:txBody>
                  <a:tcPr anchor="ctr"/>
                </a:tc>
                <a:tc>
                  <a:txBody>
                    <a:bodyPr/>
                    <a:lstStyle/>
                    <a:p>
                      <a:r>
                        <a:rPr lang="en-US" b="0" dirty="0"/>
                        <a:t>High</a:t>
                      </a:r>
                    </a:p>
                  </a:txBody>
                  <a:tcPr anchor="ctr"/>
                </a:tc>
                <a:tc>
                  <a:txBody>
                    <a:bodyPr/>
                    <a:lstStyle/>
                    <a:p>
                      <a:r>
                        <a:rPr lang="en-US" b="0" dirty="0"/>
                        <a:t>Low</a:t>
                      </a:r>
                    </a:p>
                  </a:txBody>
                  <a:tcPr anchor="ctr"/>
                </a:tc>
                <a:extLst>
                  <a:ext uri="{0D108BD9-81ED-4DB2-BD59-A6C34878D82A}">
                    <a16:rowId xmlns:a16="http://schemas.microsoft.com/office/drawing/2014/main" val="827704441"/>
                  </a:ext>
                </a:extLst>
              </a:tr>
              <a:tr h="571170">
                <a:tc>
                  <a:txBody>
                    <a:bodyPr/>
                    <a:lstStyle/>
                    <a:p>
                      <a:r>
                        <a:rPr lang="en-US" b="1" dirty="0"/>
                        <a:t>Readability</a:t>
                      </a:r>
                    </a:p>
                  </a:txBody>
                  <a:tcPr/>
                </a:tc>
                <a:tc>
                  <a:txBody>
                    <a:bodyPr/>
                    <a:lstStyle/>
                    <a:p>
                      <a:r>
                        <a:rPr lang="en-GB"/>
                        <a:t>Easy to read and write</a:t>
                      </a:r>
                    </a:p>
                  </a:txBody>
                  <a:tcPr anchor="ctr"/>
                </a:tc>
                <a:tc>
                  <a:txBody>
                    <a:bodyPr/>
                    <a:lstStyle/>
                    <a:p>
                      <a:r>
                        <a:rPr lang="en-GB" dirty="0"/>
                        <a:t>Hard to read and write</a:t>
                      </a:r>
                    </a:p>
                  </a:txBody>
                  <a:tcPr anchor="ctr"/>
                </a:tc>
                <a:extLst>
                  <a:ext uri="{0D108BD9-81ED-4DB2-BD59-A6C34878D82A}">
                    <a16:rowId xmlns:a16="http://schemas.microsoft.com/office/drawing/2014/main" val="3797985367"/>
                  </a:ext>
                </a:extLst>
              </a:tr>
              <a:tr h="571170">
                <a:tc>
                  <a:txBody>
                    <a:bodyPr/>
                    <a:lstStyle/>
                    <a:p>
                      <a:r>
                        <a:rPr lang="en-US" b="1" dirty="0"/>
                        <a:t>Portability</a:t>
                      </a:r>
                    </a:p>
                  </a:txBody>
                  <a:tcPr/>
                </a:tc>
                <a:tc>
                  <a:txBody>
                    <a:bodyPr/>
                    <a:lstStyle/>
                    <a:p>
                      <a:r>
                        <a:rPr lang="en-US" dirty="0"/>
                        <a:t>High</a:t>
                      </a:r>
                    </a:p>
                  </a:txBody>
                  <a:tcPr/>
                </a:tc>
                <a:tc>
                  <a:txBody>
                    <a:bodyPr/>
                    <a:lstStyle/>
                    <a:p>
                      <a:r>
                        <a:rPr lang="en-US" dirty="0"/>
                        <a:t>Low</a:t>
                      </a:r>
                    </a:p>
                  </a:txBody>
                  <a:tcPr/>
                </a:tc>
                <a:extLst>
                  <a:ext uri="{0D108BD9-81ED-4DB2-BD59-A6C34878D82A}">
                    <a16:rowId xmlns:a16="http://schemas.microsoft.com/office/drawing/2014/main" val="2055430406"/>
                  </a:ext>
                </a:extLst>
              </a:tr>
              <a:tr h="571170">
                <a:tc>
                  <a:txBody>
                    <a:bodyPr/>
                    <a:lstStyle/>
                    <a:p>
                      <a:r>
                        <a:rPr lang="en-US" b="1" dirty="0"/>
                        <a:t>Development Speed</a:t>
                      </a:r>
                    </a:p>
                  </a:txBody>
                  <a:tcPr/>
                </a:tc>
                <a:tc>
                  <a:txBody>
                    <a:bodyPr/>
                    <a:lstStyle/>
                    <a:p>
                      <a:r>
                        <a:rPr lang="en-US" dirty="0"/>
                        <a:t>Fast</a:t>
                      </a:r>
                    </a:p>
                  </a:txBody>
                  <a:tcPr/>
                </a:tc>
                <a:tc>
                  <a:txBody>
                    <a:bodyPr/>
                    <a:lstStyle/>
                    <a:p>
                      <a:r>
                        <a:rPr lang="en-US" dirty="0"/>
                        <a:t>Slow</a:t>
                      </a:r>
                    </a:p>
                  </a:txBody>
                  <a:tcPr/>
                </a:tc>
                <a:extLst>
                  <a:ext uri="{0D108BD9-81ED-4DB2-BD59-A6C34878D82A}">
                    <a16:rowId xmlns:a16="http://schemas.microsoft.com/office/drawing/2014/main" val="1633915"/>
                  </a:ext>
                </a:extLst>
              </a:tr>
              <a:tr h="571170">
                <a:tc>
                  <a:txBody>
                    <a:bodyPr/>
                    <a:lstStyle/>
                    <a:p>
                      <a:r>
                        <a:rPr lang="en-US" b="1" dirty="0"/>
                        <a:t>Performance</a:t>
                      </a:r>
                    </a:p>
                  </a:txBody>
                  <a:tcPr/>
                </a:tc>
                <a:tc>
                  <a:txBody>
                    <a:bodyPr/>
                    <a:lstStyle/>
                    <a:p>
                      <a:r>
                        <a:rPr lang="en-US" dirty="0"/>
                        <a:t>Generally slower, less efficient</a:t>
                      </a:r>
                    </a:p>
                  </a:txBody>
                  <a:tcPr/>
                </a:tc>
                <a:tc>
                  <a:txBody>
                    <a:bodyPr/>
                    <a:lstStyle/>
                    <a:p>
                      <a:r>
                        <a:rPr lang="en-US" dirty="0"/>
                        <a:t>Fast, highly efficient</a:t>
                      </a:r>
                    </a:p>
                  </a:txBody>
                  <a:tcPr/>
                </a:tc>
                <a:extLst>
                  <a:ext uri="{0D108BD9-81ED-4DB2-BD59-A6C34878D82A}">
                    <a16:rowId xmlns:a16="http://schemas.microsoft.com/office/drawing/2014/main" val="3133989143"/>
                  </a:ext>
                </a:extLst>
              </a:tr>
              <a:tr h="571170">
                <a:tc>
                  <a:txBody>
                    <a:bodyPr/>
                    <a:lstStyle/>
                    <a:p>
                      <a:r>
                        <a:rPr lang="en-US" b="1" dirty="0"/>
                        <a:t>Control</a:t>
                      </a:r>
                    </a:p>
                  </a:txBody>
                  <a:tcPr/>
                </a:tc>
                <a:tc>
                  <a:txBody>
                    <a:bodyPr/>
                    <a:lstStyle/>
                    <a:p>
                      <a:r>
                        <a:rPr lang="en-US" dirty="0"/>
                        <a:t>Less control over hardware</a:t>
                      </a:r>
                    </a:p>
                  </a:txBody>
                  <a:tcPr/>
                </a:tc>
                <a:tc>
                  <a:txBody>
                    <a:bodyPr/>
                    <a:lstStyle/>
                    <a:p>
                      <a:r>
                        <a:rPr lang="en-US" dirty="0"/>
                        <a:t>High control over hardware</a:t>
                      </a:r>
                    </a:p>
                  </a:txBody>
                  <a:tcPr/>
                </a:tc>
                <a:extLst>
                  <a:ext uri="{0D108BD9-81ED-4DB2-BD59-A6C34878D82A}">
                    <a16:rowId xmlns:a16="http://schemas.microsoft.com/office/drawing/2014/main" val="2092940491"/>
                  </a:ext>
                </a:extLst>
              </a:tr>
              <a:tr h="571170">
                <a:tc>
                  <a:txBody>
                    <a:bodyPr/>
                    <a:lstStyle/>
                    <a:p>
                      <a:r>
                        <a:rPr lang="en-US" b="1" dirty="0"/>
                        <a:t>Use Cases</a:t>
                      </a:r>
                    </a:p>
                  </a:txBody>
                  <a:tcPr/>
                </a:tc>
                <a:tc>
                  <a:txBody>
                    <a:bodyPr/>
                    <a:lstStyle/>
                    <a:p>
                      <a:r>
                        <a:rPr lang="en-US" dirty="0"/>
                        <a:t>Web development, application software</a:t>
                      </a:r>
                    </a:p>
                  </a:txBody>
                  <a:tcPr/>
                </a:tc>
                <a:tc>
                  <a:txBody>
                    <a:bodyPr/>
                    <a:lstStyle/>
                    <a:p>
                      <a:r>
                        <a:rPr lang="en-US" dirty="0"/>
                        <a:t>Embedded systems, operating systems</a:t>
                      </a:r>
                    </a:p>
                  </a:txBody>
                  <a:tcPr/>
                </a:tc>
                <a:extLst>
                  <a:ext uri="{0D108BD9-81ED-4DB2-BD59-A6C34878D82A}">
                    <a16:rowId xmlns:a16="http://schemas.microsoft.com/office/drawing/2014/main" val="1846005427"/>
                  </a:ext>
                </a:extLst>
              </a:tr>
              <a:tr h="571170">
                <a:tc>
                  <a:txBody>
                    <a:bodyPr/>
                    <a:lstStyle/>
                    <a:p>
                      <a:r>
                        <a:rPr lang="en-US" b="1" dirty="0"/>
                        <a:t>Examples</a:t>
                      </a:r>
                    </a:p>
                  </a:txBody>
                  <a:tcPr/>
                </a:tc>
                <a:tc>
                  <a:txBody>
                    <a:bodyPr/>
                    <a:lstStyle/>
                    <a:p>
                      <a:r>
                        <a:rPr lang="en-US" dirty="0"/>
                        <a:t>Python, Java, C++</a:t>
                      </a:r>
                    </a:p>
                  </a:txBody>
                  <a:tcPr/>
                </a:tc>
                <a:tc>
                  <a:txBody>
                    <a:bodyPr/>
                    <a:lstStyle/>
                    <a:p>
                      <a:r>
                        <a:rPr lang="en-US" dirty="0"/>
                        <a:t>Assembly, Machine Code</a:t>
                      </a:r>
                    </a:p>
                  </a:txBody>
                  <a:tcPr/>
                </a:tc>
                <a:extLst>
                  <a:ext uri="{0D108BD9-81ED-4DB2-BD59-A6C34878D82A}">
                    <a16:rowId xmlns:a16="http://schemas.microsoft.com/office/drawing/2014/main" val="2740191278"/>
                  </a:ext>
                </a:extLst>
              </a:tr>
            </a:tbl>
          </a:graphicData>
        </a:graphic>
      </p:graphicFrame>
    </p:spTree>
    <p:extLst>
      <p:ext uri="{BB962C8B-B14F-4D97-AF65-F5344CB8AC3E}">
        <p14:creationId xmlns:p14="http://schemas.microsoft.com/office/powerpoint/2010/main" val="2102678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4E50E-C4F1-6382-1E73-D26417E76300}"/>
              </a:ext>
            </a:extLst>
          </p:cNvPr>
          <p:cNvSpPr>
            <a:spLocks noGrp="1"/>
          </p:cNvSpPr>
          <p:nvPr>
            <p:ph type="title"/>
          </p:nvPr>
        </p:nvSpPr>
        <p:spPr>
          <a:xfrm>
            <a:off x="913775" y="618518"/>
            <a:ext cx="10364451" cy="448284"/>
          </a:xfrm>
        </p:spPr>
        <p:txBody>
          <a:bodyPr>
            <a:normAutofit fontScale="90000"/>
          </a:bodyPr>
          <a:lstStyle/>
          <a:p>
            <a:r>
              <a:rPr lang="en-GB" dirty="0">
                <a:latin typeface="Footlight MT Light" panose="0204060206030A020304" pitchFamily="18" charset="0"/>
              </a:rPr>
              <a:t>Key Takeaways and Personal Insights</a:t>
            </a:r>
            <a:endParaRPr lang="en-US" dirty="0">
              <a:latin typeface="Footlight MT Light" panose="0204060206030A020304" pitchFamily="18" charset="0"/>
            </a:endParaRPr>
          </a:p>
        </p:txBody>
      </p:sp>
      <p:sp>
        <p:nvSpPr>
          <p:cNvPr id="3" name="Content Placeholder 2">
            <a:extLst>
              <a:ext uri="{FF2B5EF4-FFF2-40B4-BE49-F238E27FC236}">
                <a16:creationId xmlns:a16="http://schemas.microsoft.com/office/drawing/2014/main" id="{FBDA9DF0-1684-732B-1A40-3E4C6E90C73A}"/>
              </a:ext>
            </a:extLst>
          </p:cNvPr>
          <p:cNvSpPr>
            <a:spLocks noGrp="1"/>
          </p:cNvSpPr>
          <p:nvPr>
            <p:ph sz="quarter" idx="13"/>
          </p:nvPr>
        </p:nvSpPr>
        <p:spPr>
          <a:xfrm>
            <a:off x="913774" y="1304366"/>
            <a:ext cx="10363826" cy="4486834"/>
          </a:xfrm>
        </p:spPr>
        <p:txBody>
          <a:bodyPr/>
          <a:lstStyle/>
          <a:p>
            <a:pPr>
              <a:lnSpc>
                <a:spcPct val="100000"/>
              </a:lnSpc>
            </a:pPr>
            <a:r>
              <a:rPr lang="en-US" b="1" cap="none" dirty="0"/>
              <a:t>0</a:t>
            </a:r>
            <a:r>
              <a:rPr lang="en-US" cap="none" dirty="0"/>
              <a:t> and </a:t>
            </a:r>
            <a:r>
              <a:rPr lang="en-US" b="1" cap="none" dirty="0"/>
              <a:t>1</a:t>
            </a:r>
            <a:r>
              <a:rPr lang="en-US" cap="none" dirty="0"/>
              <a:t> interpreted.</a:t>
            </a:r>
          </a:p>
          <a:p>
            <a:pPr>
              <a:lnSpc>
                <a:spcPct val="100000"/>
              </a:lnSpc>
            </a:pPr>
            <a:r>
              <a:rPr lang="en-US" cap="none" dirty="0"/>
              <a:t>Low-level ⇨Programming Languages.</a:t>
            </a:r>
          </a:p>
          <a:p>
            <a:pPr marL="0" indent="0">
              <a:lnSpc>
                <a:spcPct val="100000"/>
              </a:lnSpc>
              <a:buNone/>
            </a:pPr>
            <a:r>
              <a:rPr lang="en-US" cap="none" dirty="0"/>
              <a:t>                             </a:t>
            </a:r>
            <a:r>
              <a:rPr lang="en-US" sz="2800" b="1" cap="none" dirty="0"/>
              <a:t>. </a:t>
            </a:r>
            <a:r>
              <a:rPr lang="en-US" cap="none" dirty="0"/>
              <a:t>Assembly (or) C</a:t>
            </a:r>
          </a:p>
          <a:p>
            <a:pPr>
              <a:lnSpc>
                <a:spcPct val="100000"/>
              </a:lnSpc>
            </a:pPr>
            <a:r>
              <a:rPr lang="en-US" cap="none" dirty="0"/>
              <a:t>High-level ⇨Programming Languages.</a:t>
            </a:r>
          </a:p>
          <a:p>
            <a:pPr marL="0" indent="0">
              <a:lnSpc>
                <a:spcPct val="100000"/>
              </a:lnSpc>
              <a:buNone/>
            </a:pPr>
            <a:r>
              <a:rPr lang="en-US" cap="none" dirty="0"/>
              <a:t>                              </a:t>
            </a:r>
            <a:r>
              <a:rPr lang="en-US" sz="2800" b="1" cap="none" dirty="0"/>
              <a:t>. </a:t>
            </a:r>
            <a:r>
              <a:rPr lang="en-US" cap="none" dirty="0"/>
              <a:t>Java (or) Python</a:t>
            </a:r>
          </a:p>
          <a:p>
            <a:pPr>
              <a:lnSpc>
                <a:spcPct val="100000"/>
              </a:lnSpc>
            </a:pPr>
            <a:r>
              <a:rPr lang="en-US" b="1" cap="none" dirty="0"/>
              <a:t>IDE’s</a:t>
            </a:r>
            <a:r>
              <a:rPr lang="en-US" cap="none" dirty="0"/>
              <a:t> ⇨Integrated Development Environments</a:t>
            </a:r>
          </a:p>
          <a:p>
            <a:pPr>
              <a:lnSpc>
                <a:spcPct val="100000"/>
              </a:lnSpc>
            </a:pPr>
            <a:r>
              <a:rPr lang="en-US" cap="none" dirty="0"/>
              <a:t>Syntax⇨ int </a:t>
            </a:r>
            <a:r>
              <a:rPr lang="en-US" cap="none" dirty="0" err="1"/>
              <a:t>i</a:t>
            </a:r>
            <a:r>
              <a:rPr lang="en-US" cap="none" dirty="0"/>
              <a:t> = 10</a:t>
            </a:r>
          </a:p>
        </p:txBody>
      </p:sp>
      <p:cxnSp>
        <p:nvCxnSpPr>
          <p:cNvPr id="5" name="Straight Arrow Connector 4">
            <a:extLst>
              <a:ext uri="{FF2B5EF4-FFF2-40B4-BE49-F238E27FC236}">
                <a16:creationId xmlns:a16="http://schemas.microsoft.com/office/drawing/2014/main" id="{9759BED7-EBE5-CC01-8627-18849385C660}"/>
              </a:ext>
            </a:extLst>
          </p:cNvPr>
          <p:cNvCxnSpPr>
            <a:cxnSpLocks/>
          </p:cNvCxnSpPr>
          <p:nvPr/>
        </p:nvCxnSpPr>
        <p:spPr>
          <a:xfrm flipH="1">
            <a:off x="1500186" y="4471987"/>
            <a:ext cx="1" cy="13192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7D7317C2-59FF-C761-44A2-16811F8A9016}"/>
              </a:ext>
            </a:extLst>
          </p:cNvPr>
          <p:cNvCxnSpPr>
            <a:cxnSpLocks/>
          </p:cNvCxnSpPr>
          <p:nvPr/>
        </p:nvCxnSpPr>
        <p:spPr>
          <a:xfrm>
            <a:off x="3052323" y="4485714"/>
            <a:ext cx="248090" cy="250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A692FCE0-0D80-B79B-118D-72E5BD65E497}"/>
              </a:ext>
            </a:extLst>
          </p:cNvPr>
          <p:cNvCxnSpPr>
            <a:cxnSpLocks/>
          </p:cNvCxnSpPr>
          <p:nvPr/>
        </p:nvCxnSpPr>
        <p:spPr>
          <a:xfrm>
            <a:off x="2562225" y="4471987"/>
            <a:ext cx="0" cy="528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0D531C00-D566-1D46-8D4F-5A1891D24650}"/>
              </a:ext>
            </a:extLst>
          </p:cNvPr>
          <p:cNvCxnSpPr>
            <a:cxnSpLocks/>
          </p:cNvCxnSpPr>
          <p:nvPr/>
        </p:nvCxnSpPr>
        <p:spPr>
          <a:xfrm flipH="1">
            <a:off x="2072127" y="4471986"/>
            <a:ext cx="232924" cy="1851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4BE737C9-70CA-ECC8-2A27-96CF58539CC9}"/>
              </a:ext>
            </a:extLst>
          </p:cNvPr>
          <p:cNvSpPr/>
          <p:nvPr/>
        </p:nvSpPr>
        <p:spPr>
          <a:xfrm>
            <a:off x="1582999" y="4479970"/>
            <a:ext cx="800100" cy="8572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Data</a:t>
            </a:r>
          </a:p>
          <a:p>
            <a:pPr algn="ctr"/>
            <a:r>
              <a:rPr lang="en-US" dirty="0"/>
              <a:t>Type</a:t>
            </a:r>
          </a:p>
        </p:txBody>
      </p:sp>
      <p:sp>
        <p:nvSpPr>
          <p:cNvPr id="14" name="Rectangle 13">
            <a:extLst>
              <a:ext uri="{FF2B5EF4-FFF2-40B4-BE49-F238E27FC236}">
                <a16:creationId xmlns:a16="http://schemas.microsoft.com/office/drawing/2014/main" id="{DC7E8A18-927C-D941-0E69-10624D2668AC}"/>
              </a:ext>
            </a:extLst>
          </p:cNvPr>
          <p:cNvSpPr/>
          <p:nvPr/>
        </p:nvSpPr>
        <p:spPr>
          <a:xfrm>
            <a:off x="2153968" y="5087960"/>
            <a:ext cx="980196" cy="4762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Variable Name</a:t>
            </a:r>
          </a:p>
        </p:txBody>
      </p:sp>
      <p:sp>
        <p:nvSpPr>
          <p:cNvPr id="18" name="Rectangle 17">
            <a:extLst>
              <a:ext uri="{FF2B5EF4-FFF2-40B4-BE49-F238E27FC236}">
                <a16:creationId xmlns:a16="http://schemas.microsoft.com/office/drawing/2014/main" id="{873887CF-FB36-EF24-6BAC-A2ACB8DBB864}"/>
              </a:ext>
            </a:extLst>
          </p:cNvPr>
          <p:cNvSpPr/>
          <p:nvPr/>
        </p:nvSpPr>
        <p:spPr>
          <a:xfrm>
            <a:off x="3134164" y="4860970"/>
            <a:ext cx="980196" cy="4762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Stored Value in Variable</a:t>
            </a:r>
          </a:p>
        </p:txBody>
      </p:sp>
      <p:sp>
        <p:nvSpPr>
          <p:cNvPr id="19" name="Rectangle 18">
            <a:extLst>
              <a:ext uri="{FF2B5EF4-FFF2-40B4-BE49-F238E27FC236}">
                <a16:creationId xmlns:a16="http://schemas.microsoft.com/office/drawing/2014/main" id="{7ADFE349-CF12-0F25-63B2-E87F2F981C96}"/>
              </a:ext>
            </a:extLst>
          </p:cNvPr>
          <p:cNvSpPr/>
          <p:nvPr/>
        </p:nvSpPr>
        <p:spPr>
          <a:xfrm>
            <a:off x="501251" y="5864034"/>
            <a:ext cx="1997871" cy="52863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Java</a:t>
            </a:r>
          </a:p>
          <a:p>
            <a:pPr algn="ctr"/>
            <a:r>
              <a:rPr lang="en-US" dirty="0"/>
              <a:t>int variable =3</a:t>
            </a:r>
          </a:p>
        </p:txBody>
      </p:sp>
      <p:cxnSp>
        <p:nvCxnSpPr>
          <p:cNvPr id="22" name="Straight Connector 21">
            <a:extLst>
              <a:ext uri="{FF2B5EF4-FFF2-40B4-BE49-F238E27FC236}">
                <a16:creationId xmlns:a16="http://schemas.microsoft.com/office/drawing/2014/main" id="{84402034-A219-98AA-AF85-D8AA5D6E80AE}"/>
              </a:ext>
            </a:extLst>
          </p:cNvPr>
          <p:cNvCxnSpPr>
            <a:cxnSpLocks/>
          </p:cNvCxnSpPr>
          <p:nvPr/>
        </p:nvCxnSpPr>
        <p:spPr>
          <a:xfrm flipV="1">
            <a:off x="1500186" y="5564210"/>
            <a:ext cx="3123011" cy="1967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BBAC786D-6D68-328E-3BB8-502743C0FE53}"/>
              </a:ext>
            </a:extLst>
          </p:cNvPr>
          <p:cNvCxnSpPr>
            <a:cxnSpLocks/>
          </p:cNvCxnSpPr>
          <p:nvPr/>
        </p:nvCxnSpPr>
        <p:spPr>
          <a:xfrm>
            <a:off x="3187524" y="5564210"/>
            <a:ext cx="0" cy="185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CEB3C695-49E2-992F-3CB0-1175560ED4F3}"/>
              </a:ext>
            </a:extLst>
          </p:cNvPr>
          <p:cNvCxnSpPr>
            <a:cxnSpLocks/>
          </p:cNvCxnSpPr>
          <p:nvPr/>
        </p:nvCxnSpPr>
        <p:spPr>
          <a:xfrm>
            <a:off x="4623197" y="5564210"/>
            <a:ext cx="0" cy="185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C99BC291-1268-ECB7-7AEE-B13F4686436A}"/>
              </a:ext>
            </a:extLst>
          </p:cNvPr>
          <p:cNvSpPr/>
          <p:nvPr/>
        </p:nvSpPr>
        <p:spPr>
          <a:xfrm>
            <a:off x="2188589" y="5863328"/>
            <a:ext cx="1997871" cy="52863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Python</a:t>
            </a:r>
          </a:p>
          <a:p>
            <a:pPr algn="ctr"/>
            <a:r>
              <a:rPr lang="en-US" dirty="0"/>
              <a:t>X=3</a:t>
            </a:r>
          </a:p>
        </p:txBody>
      </p:sp>
      <p:sp>
        <p:nvSpPr>
          <p:cNvPr id="32" name="Rectangle 31">
            <a:extLst>
              <a:ext uri="{FF2B5EF4-FFF2-40B4-BE49-F238E27FC236}">
                <a16:creationId xmlns:a16="http://schemas.microsoft.com/office/drawing/2014/main" id="{91D958AC-4E45-7DF4-F060-A01A533C752B}"/>
              </a:ext>
            </a:extLst>
          </p:cNvPr>
          <p:cNvSpPr/>
          <p:nvPr/>
        </p:nvSpPr>
        <p:spPr>
          <a:xfrm>
            <a:off x="3624262" y="5848334"/>
            <a:ext cx="1997871" cy="52863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Java Script</a:t>
            </a:r>
          </a:p>
          <a:p>
            <a:pPr algn="ctr"/>
            <a:r>
              <a:rPr lang="en-US" dirty="0"/>
              <a:t>Var x=3</a:t>
            </a:r>
          </a:p>
        </p:txBody>
      </p:sp>
    </p:spTree>
    <p:extLst>
      <p:ext uri="{BB962C8B-B14F-4D97-AF65-F5344CB8AC3E}">
        <p14:creationId xmlns:p14="http://schemas.microsoft.com/office/powerpoint/2010/main" val="2374368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8F45B-B696-2B19-3D78-BC031D2C1F91}"/>
              </a:ext>
            </a:extLst>
          </p:cNvPr>
          <p:cNvSpPr>
            <a:spLocks noGrp="1"/>
          </p:cNvSpPr>
          <p:nvPr>
            <p:ph type="ctrTitle"/>
          </p:nvPr>
        </p:nvSpPr>
        <p:spPr>
          <a:xfrm>
            <a:off x="1751012" y="709115"/>
            <a:ext cx="8689976" cy="3647733"/>
          </a:xfrm>
        </p:spPr>
        <p:txBody>
          <a:bodyPr>
            <a:normAutofit/>
          </a:bodyPr>
          <a:lstStyle/>
          <a:p>
            <a:pPr>
              <a:lnSpc>
                <a:spcPct val="100000"/>
              </a:lnSpc>
            </a:pPr>
            <a:r>
              <a:rPr lang="en-GB" sz="5400" b="1" dirty="0">
                <a:latin typeface="Centaur" panose="02030504050205020304" pitchFamily="18" charset="0"/>
              </a:rPr>
              <a:t>Software </a:t>
            </a:r>
            <a:br>
              <a:rPr lang="en-GB" sz="5400" b="1" dirty="0">
                <a:latin typeface="Centaur" panose="02030504050205020304" pitchFamily="18" charset="0"/>
              </a:rPr>
            </a:br>
            <a:r>
              <a:rPr lang="en-GB" sz="5400" b="1" dirty="0">
                <a:latin typeface="Centaur" panose="02030504050205020304" pitchFamily="18" charset="0"/>
              </a:rPr>
              <a:t>Engineering </a:t>
            </a:r>
            <a:br>
              <a:rPr lang="en-GB" sz="5400" b="1" dirty="0">
                <a:latin typeface="Centaur" panose="02030504050205020304" pitchFamily="18" charset="0"/>
              </a:rPr>
            </a:br>
            <a:r>
              <a:rPr lang="en-GB" sz="5400" b="1" dirty="0">
                <a:latin typeface="Centaur" panose="02030504050205020304" pitchFamily="18" charset="0"/>
              </a:rPr>
              <a:t>Course</a:t>
            </a:r>
            <a:endParaRPr lang="en-US" sz="5400" b="1" dirty="0">
              <a:latin typeface="Centaur" panose="02030504050205020304" pitchFamily="18" charset="0"/>
            </a:endParaRPr>
          </a:p>
        </p:txBody>
      </p:sp>
    </p:spTree>
    <p:extLst>
      <p:ext uri="{BB962C8B-B14F-4D97-AF65-F5344CB8AC3E}">
        <p14:creationId xmlns:p14="http://schemas.microsoft.com/office/powerpoint/2010/main" val="4273502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0422-E797-878A-D3FE-239A3D35C43F}"/>
              </a:ext>
            </a:extLst>
          </p:cNvPr>
          <p:cNvSpPr>
            <a:spLocks noGrp="1"/>
          </p:cNvSpPr>
          <p:nvPr>
            <p:ph type="title"/>
          </p:nvPr>
        </p:nvSpPr>
        <p:spPr>
          <a:xfrm>
            <a:off x="913775" y="618518"/>
            <a:ext cx="10364451" cy="847212"/>
          </a:xfrm>
        </p:spPr>
        <p:txBody>
          <a:bodyPr/>
          <a:lstStyle/>
          <a:p>
            <a:r>
              <a:rPr lang="en-US" cap="none" dirty="0">
                <a:latin typeface="Footlight MT Light" panose="0204060206030A020304" pitchFamily="18" charset="0"/>
              </a:rPr>
              <a:t>ESSENTIALS OF SOFTWARE ENGINEERING</a:t>
            </a:r>
          </a:p>
        </p:txBody>
      </p:sp>
      <p:sp>
        <p:nvSpPr>
          <p:cNvPr id="6" name="Content Placeholder 5">
            <a:extLst>
              <a:ext uri="{FF2B5EF4-FFF2-40B4-BE49-F238E27FC236}">
                <a16:creationId xmlns:a16="http://schemas.microsoft.com/office/drawing/2014/main" id="{930696E1-4248-B549-EB73-DDF29C8415F3}"/>
              </a:ext>
            </a:extLst>
          </p:cNvPr>
          <p:cNvSpPr>
            <a:spLocks noGrp="1"/>
          </p:cNvSpPr>
          <p:nvPr>
            <p:ph sz="quarter" idx="13"/>
          </p:nvPr>
        </p:nvSpPr>
        <p:spPr>
          <a:xfrm>
            <a:off x="914400" y="1909892"/>
            <a:ext cx="10363826" cy="3424107"/>
          </a:xfrm>
        </p:spPr>
        <p:txBody>
          <a:bodyPr/>
          <a:lstStyle/>
          <a:p>
            <a:pPr marL="0" indent="0">
              <a:buNone/>
            </a:pPr>
            <a:r>
              <a:rPr lang="en-GB" sz="2400" cap="none" dirty="0"/>
              <a:t>Software engineering is the application of engineering principles to software development</a:t>
            </a:r>
            <a:r>
              <a:rPr lang="en-GB" cap="none" dirty="0"/>
              <a:t>.</a:t>
            </a:r>
          </a:p>
          <a:p>
            <a:pPr marL="0" indent="0">
              <a:buNone/>
            </a:pPr>
            <a:endParaRPr lang="en-GB" cap="none" dirty="0"/>
          </a:p>
          <a:p>
            <a:r>
              <a:rPr lang="en-GB" cap="none" dirty="0"/>
              <a:t>To produce high-quality software that is reliable, efficient, and maintainable.</a:t>
            </a:r>
          </a:p>
          <a:p>
            <a:r>
              <a:rPr lang="en-GB" cap="none" dirty="0"/>
              <a:t>Ensures software meets user needs, and is developed on time, and within budget</a:t>
            </a:r>
            <a:r>
              <a:rPr lang="en-GB" dirty="0"/>
              <a:t>.</a:t>
            </a:r>
          </a:p>
        </p:txBody>
      </p:sp>
    </p:spTree>
    <p:extLst>
      <p:ext uri="{BB962C8B-B14F-4D97-AF65-F5344CB8AC3E}">
        <p14:creationId xmlns:p14="http://schemas.microsoft.com/office/powerpoint/2010/main" val="2064147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BA1768-3C0E-95DA-6E35-EAEAC0DA00FE}"/>
              </a:ext>
            </a:extLst>
          </p:cNvPr>
          <p:cNvSpPr>
            <a:spLocks noGrp="1"/>
          </p:cNvSpPr>
          <p:nvPr>
            <p:ph sz="quarter" idx="13"/>
          </p:nvPr>
        </p:nvSpPr>
        <p:spPr>
          <a:xfrm>
            <a:off x="913774" y="571500"/>
            <a:ext cx="10363826" cy="5219699"/>
          </a:xfrm>
        </p:spPr>
        <p:txBody>
          <a:bodyPr>
            <a:normAutofit/>
          </a:bodyPr>
          <a:lstStyle/>
          <a:p>
            <a:pPr marL="0" indent="0">
              <a:buNone/>
            </a:pPr>
            <a:r>
              <a:rPr lang="en-GB" sz="2400" dirty="0"/>
              <a:t>Key Principles of Software Engineering</a:t>
            </a:r>
          </a:p>
          <a:p>
            <a:pPr marL="0" indent="0">
              <a:buNone/>
            </a:pPr>
            <a:endParaRPr lang="en-GB" sz="2400" dirty="0"/>
          </a:p>
          <a:p>
            <a:r>
              <a:rPr lang="en-US" sz="2600" b="1" cap="none" dirty="0"/>
              <a:t>Modularity: </a:t>
            </a:r>
            <a:r>
              <a:rPr lang="en-US" sz="2600" cap="none" dirty="0"/>
              <a:t>breaking down software into smaller, manageable components.</a:t>
            </a:r>
          </a:p>
          <a:p>
            <a:r>
              <a:rPr lang="en-US" sz="2600" b="1" cap="none" dirty="0"/>
              <a:t>Reusability: </a:t>
            </a:r>
            <a:r>
              <a:rPr lang="en-US" sz="2600" cap="none" dirty="0"/>
              <a:t>using existing software components in new projects.</a:t>
            </a:r>
          </a:p>
          <a:p>
            <a:r>
              <a:rPr lang="en-US" sz="2600" b="1" cap="none" dirty="0"/>
              <a:t>Scalability: </a:t>
            </a:r>
            <a:r>
              <a:rPr lang="en-US" sz="2600" cap="none" dirty="0"/>
              <a:t>ensuring software can handle the increased load.</a:t>
            </a:r>
          </a:p>
          <a:p>
            <a:r>
              <a:rPr lang="en-US" sz="2600" b="1" cap="none" dirty="0"/>
              <a:t>Maintainability: </a:t>
            </a:r>
            <a:r>
              <a:rPr lang="en-US" sz="2600" cap="none" dirty="0"/>
              <a:t>making software easy to update and fix.</a:t>
            </a:r>
          </a:p>
          <a:p>
            <a:r>
              <a:rPr lang="en-US" sz="2600" b="1" cap="none" dirty="0"/>
              <a:t>Documentation: </a:t>
            </a:r>
            <a:r>
              <a:rPr lang="en-US" sz="2600" cap="none" dirty="0"/>
              <a:t>keeping comprehensive records of the software development process.</a:t>
            </a:r>
          </a:p>
          <a:p>
            <a:pPr marL="0" indent="0">
              <a:buNone/>
            </a:pPr>
            <a:endParaRPr lang="en-US" sz="2400" dirty="0"/>
          </a:p>
        </p:txBody>
      </p:sp>
    </p:spTree>
    <p:extLst>
      <p:ext uri="{BB962C8B-B14F-4D97-AF65-F5344CB8AC3E}">
        <p14:creationId xmlns:p14="http://schemas.microsoft.com/office/powerpoint/2010/main" val="215387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7F83-7899-3B7B-3CD3-A10736C721AA}"/>
              </a:ext>
            </a:extLst>
          </p:cNvPr>
          <p:cNvSpPr>
            <a:spLocks noGrp="1"/>
          </p:cNvSpPr>
          <p:nvPr>
            <p:ph type="title"/>
          </p:nvPr>
        </p:nvSpPr>
        <p:spPr>
          <a:xfrm>
            <a:off x="913774" y="1748118"/>
            <a:ext cx="10364451" cy="816200"/>
          </a:xfrm>
        </p:spPr>
        <p:txBody>
          <a:bodyPr>
            <a:normAutofit/>
          </a:bodyPr>
          <a:lstStyle/>
          <a:p>
            <a:r>
              <a:rPr lang="en-GB" sz="2400" b="1" cap="none" dirty="0"/>
              <a:t>Define Software Development And Its Key Concepts</a:t>
            </a:r>
            <a:br>
              <a:rPr lang="en-GB" sz="2400" b="1" cap="none" dirty="0"/>
            </a:br>
            <a:r>
              <a:rPr lang="en-GB" sz="2400" b="1" cap="none" dirty="0"/>
              <a:t>Break Down Key Concepts Such As:</a:t>
            </a:r>
          </a:p>
        </p:txBody>
      </p:sp>
      <p:sp>
        <p:nvSpPr>
          <p:cNvPr id="3" name="Content Placeholder 2">
            <a:extLst>
              <a:ext uri="{FF2B5EF4-FFF2-40B4-BE49-F238E27FC236}">
                <a16:creationId xmlns:a16="http://schemas.microsoft.com/office/drawing/2014/main" id="{1E43B9BE-CC68-A77D-9584-090A1EF664C3}"/>
              </a:ext>
            </a:extLst>
          </p:cNvPr>
          <p:cNvSpPr>
            <a:spLocks noGrp="1"/>
          </p:cNvSpPr>
          <p:nvPr>
            <p:ph sz="quarter" idx="13"/>
          </p:nvPr>
        </p:nvSpPr>
        <p:spPr>
          <a:xfrm>
            <a:off x="989973" y="3756384"/>
            <a:ext cx="5106026" cy="2433508"/>
          </a:xfrm>
        </p:spPr>
        <p:txBody>
          <a:bodyPr/>
          <a:lstStyle/>
          <a:p>
            <a:pPr marL="0" indent="0" algn="just">
              <a:lnSpc>
                <a:spcPct val="150000"/>
              </a:lnSpc>
              <a:buNone/>
            </a:pPr>
            <a:r>
              <a:rPr lang="en-GB" b="1" cap="none" dirty="0">
                <a:ea typeface="Cascadia Mono SemiLight" panose="020B0609020000020004" pitchFamily="49" charset="0"/>
                <a:cs typeface="Cascadia Mono SemiLight" panose="020B0609020000020004" pitchFamily="49" charset="0"/>
              </a:rPr>
              <a:t>Its Key Concepts</a:t>
            </a:r>
          </a:p>
          <a:p>
            <a:pPr algn="just">
              <a:lnSpc>
                <a:spcPct val="150000"/>
              </a:lnSpc>
            </a:pPr>
            <a:r>
              <a:rPr lang="en-GB" sz="2000" cap="none" dirty="0">
                <a:ea typeface="Cascadia Mono SemiLight" panose="020B0609020000020004" pitchFamily="49" charset="0"/>
                <a:cs typeface="Cascadia Mono SemiLight" panose="020B0609020000020004" pitchFamily="49" charset="0"/>
              </a:rPr>
              <a:t>SOFTWARE DEVELOPMENT LIFE CYCLE (SDLC)                             </a:t>
            </a:r>
          </a:p>
          <a:p>
            <a:pPr algn="just">
              <a:lnSpc>
                <a:spcPct val="150000"/>
              </a:lnSpc>
            </a:pPr>
            <a:r>
              <a:rPr lang="en-GB" sz="2000" cap="none" dirty="0">
                <a:ea typeface="Cascadia Mono SemiLight" panose="020B0609020000020004" pitchFamily="49" charset="0"/>
                <a:cs typeface="Cascadia Mono SemiLight" panose="020B0609020000020004" pitchFamily="49" charset="0"/>
              </a:rPr>
              <a:t>AGILE METHODOLOGY                                                                                  </a:t>
            </a:r>
          </a:p>
          <a:p>
            <a:pPr algn="just">
              <a:lnSpc>
                <a:spcPct val="150000"/>
              </a:lnSpc>
            </a:pPr>
            <a:r>
              <a:rPr lang="en-GB" sz="2000" cap="none" dirty="0">
                <a:ea typeface="Cascadia Mono SemiLight" panose="020B0609020000020004" pitchFamily="49" charset="0"/>
                <a:cs typeface="Cascadia Mono SemiLight" panose="020B0609020000020004" pitchFamily="49" charset="0"/>
              </a:rPr>
              <a:t>VERSION CONTROL                                             </a:t>
            </a:r>
            <a:endParaRPr lang="en-US" sz="2000" b="1" cap="none" dirty="0">
              <a:ea typeface="Cascadia Mono SemiLight" panose="020B0609020000020004" pitchFamily="49" charset="0"/>
              <a:cs typeface="Cascadia Mono SemiLight" panose="020B0609020000020004" pitchFamily="49" charset="0"/>
            </a:endParaRPr>
          </a:p>
          <a:p>
            <a:endParaRPr lang="en-US" dirty="0"/>
          </a:p>
        </p:txBody>
      </p:sp>
      <p:sp>
        <p:nvSpPr>
          <p:cNvPr id="4" name="Content Placeholder 3">
            <a:extLst>
              <a:ext uri="{FF2B5EF4-FFF2-40B4-BE49-F238E27FC236}">
                <a16:creationId xmlns:a16="http://schemas.microsoft.com/office/drawing/2014/main" id="{2B18CFD9-41D3-8A4C-0476-52B8F72FB7A3}"/>
              </a:ext>
            </a:extLst>
          </p:cNvPr>
          <p:cNvSpPr>
            <a:spLocks noGrp="1"/>
          </p:cNvSpPr>
          <p:nvPr>
            <p:ph sz="quarter" idx="14"/>
          </p:nvPr>
        </p:nvSpPr>
        <p:spPr>
          <a:xfrm>
            <a:off x="6172200" y="3756384"/>
            <a:ext cx="5105400" cy="2823883"/>
          </a:xfrm>
        </p:spPr>
        <p:txBody>
          <a:bodyPr>
            <a:normAutofit/>
          </a:bodyPr>
          <a:lstStyle/>
          <a:p>
            <a:pPr algn="just">
              <a:lnSpc>
                <a:spcPct val="150000"/>
              </a:lnSpc>
            </a:pPr>
            <a:endParaRPr lang="en-GB" sz="2000" dirty="0"/>
          </a:p>
          <a:p>
            <a:pPr algn="just">
              <a:lnSpc>
                <a:spcPct val="150000"/>
              </a:lnSpc>
            </a:pPr>
            <a:r>
              <a:rPr lang="en-GB" sz="2000" cap="none" dirty="0"/>
              <a:t>OBJECT-ORIENTED PROGRAMMING (OOP)</a:t>
            </a:r>
          </a:p>
          <a:p>
            <a:pPr algn="just">
              <a:lnSpc>
                <a:spcPct val="150000"/>
              </a:lnSpc>
            </a:pPr>
            <a:r>
              <a:rPr lang="en-GB" sz="2000" cap="none" dirty="0"/>
              <a:t>TESTING AND DEBUGGING</a:t>
            </a:r>
          </a:p>
          <a:p>
            <a:pPr algn="just">
              <a:lnSpc>
                <a:spcPct val="150000"/>
              </a:lnSpc>
            </a:pPr>
            <a:r>
              <a:rPr lang="en-GB" sz="2000" cap="none" dirty="0"/>
              <a:t>CONTINUOUS INTEGRATION/CONTINUOUS DEPLOYMENT (CI/CD)</a:t>
            </a:r>
            <a:endParaRPr lang="en-US" sz="2000" cap="none" dirty="0"/>
          </a:p>
          <a:p>
            <a:endParaRPr lang="en-US" dirty="0"/>
          </a:p>
        </p:txBody>
      </p:sp>
      <p:pic>
        <p:nvPicPr>
          <p:cNvPr id="8" name="Picture 7">
            <a:extLst>
              <a:ext uri="{FF2B5EF4-FFF2-40B4-BE49-F238E27FC236}">
                <a16:creationId xmlns:a16="http://schemas.microsoft.com/office/drawing/2014/main" id="{E7886BFE-37E0-923C-7ED5-0E8156B349BD}"/>
              </a:ext>
            </a:extLst>
          </p:cNvPr>
          <p:cNvPicPr>
            <a:picLocks noChangeAspect="1"/>
          </p:cNvPicPr>
          <p:nvPr/>
        </p:nvPicPr>
        <p:blipFill>
          <a:blip r:embed="rId2"/>
          <a:stretch>
            <a:fillRect/>
          </a:stretch>
        </p:blipFill>
        <p:spPr>
          <a:xfrm>
            <a:off x="529420" y="224973"/>
            <a:ext cx="10748180" cy="1981372"/>
          </a:xfrm>
          <a:prstGeom prst="rect">
            <a:avLst/>
          </a:prstGeom>
        </p:spPr>
      </p:pic>
      <p:sp>
        <p:nvSpPr>
          <p:cNvPr id="6" name="Title 1">
            <a:extLst>
              <a:ext uri="{FF2B5EF4-FFF2-40B4-BE49-F238E27FC236}">
                <a16:creationId xmlns:a16="http://schemas.microsoft.com/office/drawing/2014/main" id="{0527851A-6ED7-2B51-6BA6-26132A9A579D}"/>
              </a:ext>
            </a:extLst>
          </p:cNvPr>
          <p:cNvSpPr txBox="1">
            <a:spLocks/>
          </p:cNvSpPr>
          <p:nvPr/>
        </p:nvSpPr>
        <p:spPr>
          <a:xfrm>
            <a:off x="721284" y="2765698"/>
            <a:ext cx="10364451" cy="816200"/>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GB" sz="2400" cap="none" dirty="0"/>
              <a:t>Software development refers to a set of computer science activities that are dedicated to the process of creating, designing, deploying, and supporting software.</a:t>
            </a:r>
          </a:p>
        </p:txBody>
      </p:sp>
    </p:spTree>
    <p:extLst>
      <p:ext uri="{BB962C8B-B14F-4D97-AF65-F5344CB8AC3E}">
        <p14:creationId xmlns:p14="http://schemas.microsoft.com/office/powerpoint/2010/main" val="2797654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548A-5FBF-3586-2FFC-793233E645E2}"/>
              </a:ext>
            </a:extLst>
          </p:cNvPr>
          <p:cNvSpPr>
            <a:spLocks noGrp="1"/>
          </p:cNvSpPr>
          <p:nvPr>
            <p:ph type="title"/>
          </p:nvPr>
        </p:nvSpPr>
        <p:spPr>
          <a:xfrm>
            <a:off x="913775" y="618517"/>
            <a:ext cx="10364451" cy="753083"/>
          </a:xfrm>
        </p:spPr>
        <p:txBody>
          <a:bodyPr>
            <a:normAutofit fontScale="90000"/>
          </a:bodyPr>
          <a:lstStyle/>
          <a:p>
            <a:r>
              <a:rPr lang="en-GB" dirty="0">
                <a:latin typeface="Footlight MT Light" panose="0204060206030A020304" pitchFamily="18" charset="0"/>
              </a:rPr>
              <a:t>Roles and Responsibilities of a Software Engineer</a:t>
            </a:r>
            <a:endParaRPr lang="en-US" dirty="0">
              <a:latin typeface="Footlight MT Light" panose="0204060206030A020304" pitchFamily="18" charset="0"/>
            </a:endParaRPr>
          </a:p>
        </p:txBody>
      </p:sp>
      <p:sp>
        <p:nvSpPr>
          <p:cNvPr id="3" name="Content Placeholder 2">
            <a:extLst>
              <a:ext uri="{FF2B5EF4-FFF2-40B4-BE49-F238E27FC236}">
                <a16:creationId xmlns:a16="http://schemas.microsoft.com/office/drawing/2014/main" id="{DE303BDF-E4F6-9B53-E311-8C9A09B9EEB6}"/>
              </a:ext>
            </a:extLst>
          </p:cNvPr>
          <p:cNvSpPr>
            <a:spLocks noGrp="1"/>
          </p:cNvSpPr>
          <p:nvPr>
            <p:ph sz="quarter" idx="13"/>
          </p:nvPr>
        </p:nvSpPr>
        <p:spPr>
          <a:xfrm>
            <a:off x="913774" y="1371600"/>
            <a:ext cx="10363826" cy="4419599"/>
          </a:xfrm>
          <a:ln>
            <a:noFill/>
          </a:ln>
        </p:spPr>
        <p:txBody>
          <a:bodyPr/>
          <a:lstStyle/>
          <a:p>
            <a:pPr algn="just"/>
            <a:r>
              <a:rPr lang="en-GB" b="0" i="0" cap="none" dirty="0">
                <a:effectLst/>
              </a:rPr>
              <a:t>Software engineering is the branch of computer science that deals with designing, developing, testing, and maintaining software applications</a:t>
            </a:r>
            <a:r>
              <a:rPr lang="en-GB" b="0" i="0" cap="none" dirty="0">
                <a:solidFill>
                  <a:srgbClr val="E8E8E8"/>
                </a:solidFill>
                <a:effectLst/>
                <a:highlight>
                  <a:srgbClr val="1F1F1F"/>
                </a:highlight>
              </a:rPr>
              <a:t> </a:t>
            </a:r>
          </a:p>
          <a:p>
            <a:pPr marL="0" indent="0" algn="just">
              <a:buNone/>
            </a:pPr>
            <a:endParaRPr lang="en-GB" b="0" i="0" cap="none" dirty="0">
              <a:solidFill>
                <a:srgbClr val="E8E8E8"/>
              </a:solidFill>
              <a:effectLst/>
              <a:highlight>
                <a:srgbClr val="1F1F1F"/>
              </a:highlight>
            </a:endParaRPr>
          </a:p>
          <a:p>
            <a:pPr algn="just"/>
            <a:r>
              <a:rPr lang="en-GB" cap="none" dirty="0"/>
              <a:t>The software development lifecycle (SDLC) is the cost-effective and time-efficient process development teams use to design and build high-quality software. SDLC aims to minimize project risks through planning so that software meets customer expectations during production and beyond.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 Requirement Analysis: </a:t>
            </a:r>
            <a:r>
              <a:rPr kumimoji="0" lang="en-US" altLang="en-US" sz="2000" i="0" u="none" strike="noStrike" cap="none" normalizeH="0" baseline="0" dirty="0">
                <a:ln>
                  <a:noFill/>
                </a:ln>
                <a:solidFill>
                  <a:schemeClr val="tx1"/>
                </a:solidFill>
                <a:effectLst/>
              </a:rPr>
              <a:t>Gathering and analyzing user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 Design: </a:t>
            </a:r>
            <a:r>
              <a:rPr kumimoji="0" lang="en-US" altLang="en-US" sz="2000" i="0" u="none" strike="noStrike" cap="none" normalizeH="0" baseline="0" dirty="0">
                <a:ln>
                  <a:noFill/>
                </a:ln>
                <a:solidFill>
                  <a:schemeClr val="tx1"/>
                </a:solidFill>
                <a:effectLst/>
              </a:rPr>
              <a:t>Creating architectural and detailed designs.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 Implementation: </a:t>
            </a:r>
            <a:r>
              <a:rPr kumimoji="0" lang="en-US" altLang="en-US" sz="2000" i="0" u="none" strike="noStrike" cap="none" normalizeH="0" baseline="0" dirty="0">
                <a:ln>
                  <a:noFill/>
                </a:ln>
                <a:solidFill>
                  <a:schemeClr val="tx1"/>
                </a:solidFill>
                <a:effectLst/>
              </a:rPr>
              <a:t>Writing and maintaining code. </a:t>
            </a:r>
          </a:p>
          <a:p>
            <a:pPr marL="0" indent="0" algn="just">
              <a:buNone/>
            </a:pPr>
            <a:endParaRPr lang="en-GB" i="0" cap="none" dirty="0">
              <a:solidFill>
                <a:schemeClr val="bg1"/>
              </a:solidFill>
              <a:effectLst/>
              <a:highlight>
                <a:srgbClr val="1F1F1F"/>
              </a:highlight>
              <a:latin typeface="Google Sans"/>
            </a:endParaRPr>
          </a:p>
          <a:p>
            <a:pPr marL="0" indent="0">
              <a:buNone/>
            </a:pPr>
            <a:endParaRPr lang="en-GB" b="0" i="0" cap="none" dirty="0">
              <a:solidFill>
                <a:srgbClr val="E8E8E8"/>
              </a:solidFill>
              <a:effectLst/>
              <a:highlight>
                <a:srgbClr val="1F1F1F"/>
              </a:highlight>
              <a:latin typeface="Google Sans"/>
            </a:endParaRPr>
          </a:p>
          <a:p>
            <a:pPr marL="0" indent="0">
              <a:buNone/>
            </a:pPr>
            <a:endParaRPr lang="en-US" cap="none" dirty="0"/>
          </a:p>
        </p:txBody>
      </p:sp>
    </p:spTree>
    <p:extLst>
      <p:ext uri="{BB962C8B-B14F-4D97-AF65-F5344CB8AC3E}">
        <p14:creationId xmlns:p14="http://schemas.microsoft.com/office/powerpoint/2010/main" val="897525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93C6453-6870-0C79-A54B-DCEDE91039D3}"/>
              </a:ext>
            </a:extLst>
          </p:cNvPr>
          <p:cNvSpPr>
            <a:spLocks noGrp="1" noChangeArrowheads="1"/>
          </p:cNvSpPr>
          <p:nvPr>
            <p:ph sz="quarter" idx="13"/>
          </p:nvPr>
        </p:nvSpPr>
        <p:spPr bwMode="auto">
          <a:xfrm>
            <a:off x="914400" y="301543"/>
            <a:ext cx="10561320"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cap="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Technical skills: </a:t>
            </a:r>
          </a:p>
          <a:p>
            <a:pPr marL="0" marR="0" lvl="0" indent="0" algn="l" defTabSz="914400" rtl="0" eaLnBrk="0" fontAlgn="base" latinLnBrk="0" hangingPunct="0">
              <a:lnSpc>
                <a:spcPct val="100000"/>
              </a:lnSpc>
              <a:spcBef>
                <a:spcPct val="0"/>
              </a:spcBef>
              <a:spcAft>
                <a:spcPct val="0"/>
              </a:spcAft>
              <a:buClrTx/>
              <a:buSzTx/>
              <a:buNone/>
              <a:tabLst/>
            </a:pPr>
            <a:r>
              <a:rPr lang="en-US" altLang="en-US" b="1" cap="none" dirty="0"/>
              <a:t>           </a:t>
            </a:r>
            <a:r>
              <a:rPr kumimoji="0" lang="en-US" altLang="en-US" b="0" i="0" u="none" strike="noStrike" cap="none" normalizeH="0" baseline="0" dirty="0">
                <a:ln>
                  <a:noFill/>
                </a:ln>
                <a:solidFill>
                  <a:schemeClr val="tx1"/>
                </a:solidFill>
                <a:effectLst/>
              </a:rPr>
              <a:t>programming languages, tools, and technologies.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Soft skills: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rPr>
              <a:t>problem-solving, communication, and teamwork.</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Continuous learning: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rPr>
              <a:t>keeping up with new trends and technologies.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cap="none"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cap="none"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cap="none" dirty="0"/>
          </a:p>
          <a:p>
            <a:pPr marL="0" marR="0" lvl="0" indent="0" algn="l" defTabSz="914400" rtl="0" eaLnBrk="0" fontAlgn="base" latinLnBrk="0" hangingPunct="0">
              <a:lnSpc>
                <a:spcPct val="100000"/>
              </a:lnSpc>
              <a:spcBef>
                <a:spcPct val="0"/>
              </a:spcBef>
              <a:spcAft>
                <a:spcPct val="0"/>
              </a:spcAft>
              <a:buClrTx/>
              <a:buSzTx/>
              <a:buNone/>
              <a:tabLst/>
            </a:pPr>
            <a:endParaRPr lang="en-US" altLang="en-US" cap="none"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15588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7EDE4-6AA4-035F-7955-0F8E644B806A}"/>
              </a:ext>
            </a:extLst>
          </p:cNvPr>
          <p:cNvSpPr>
            <a:spLocks noGrp="1"/>
          </p:cNvSpPr>
          <p:nvPr>
            <p:ph type="title"/>
          </p:nvPr>
        </p:nvSpPr>
        <p:spPr>
          <a:xfrm>
            <a:off x="913775" y="618518"/>
            <a:ext cx="10364451" cy="448284"/>
          </a:xfrm>
        </p:spPr>
        <p:txBody>
          <a:bodyPr>
            <a:normAutofit fontScale="90000"/>
          </a:bodyPr>
          <a:lstStyle/>
          <a:p>
            <a:r>
              <a:rPr lang="en-US" dirty="0">
                <a:latin typeface="Footlight MT Light" panose="0204060206030A020304" pitchFamily="18" charset="0"/>
              </a:rPr>
              <a:t> Understanding Software Design Patterns</a:t>
            </a:r>
          </a:p>
        </p:txBody>
      </p:sp>
      <p:sp>
        <p:nvSpPr>
          <p:cNvPr id="3" name="Content Placeholder 2">
            <a:extLst>
              <a:ext uri="{FF2B5EF4-FFF2-40B4-BE49-F238E27FC236}">
                <a16:creationId xmlns:a16="http://schemas.microsoft.com/office/drawing/2014/main" id="{DDB08569-DD6C-75F0-6FF8-186FDAC6B1B6}"/>
              </a:ext>
            </a:extLst>
          </p:cNvPr>
          <p:cNvSpPr>
            <a:spLocks noGrp="1"/>
          </p:cNvSpPr>
          <p:nvPr>
            <p:ph sz="quarter" idx="13"/>
          </p:nvPr>
        </p:nvSpPr>
        <p:spPr>
          <a:xfrm>
            <a:off x="913774" y="1303020"/>
            <a:ext cx="10363826" cy="4488179"/>
          </a:xfrm>
        </p:spPr>
        <p:txBody>
          <a:bodyPr/>
          <a:lstStyle/>
          <a:p>
            <a:r>
              <a:rPr lang="en-GB" cap="none" dirty="0"/>
              <a:t>Design patterns are defined as reusable solutions to the common problems that arise during software design and development. Design patterns are not code, but it is an approach to tackling software problems and designing a solution.</a:t>
            </a:r>
          </a:p>
          <a:p>
            <a:endParaRPr lang="en-GB" cap="none" dirty="0"/>
          </a:p>
          <a:p>
            <a:r>
              <a:rPr lang="en-GB" cap="none" dirty="0"/>
              <a:t>Patterns, an ancient and captivating art, have a rich history worldwide. They started with simple geometric shapes, evolving into intricate designs in Iran. India and China boast vibrant patterns used for clothing, architecture, and art. Egypt's patterns draw from nature.</a:t>
            </a:r>
          </a:p>
          <a:p>
            <a:endParaRPr lang="en-GB" cap="none" dirty="0"/>
          </a:p>
          <a:p>
            <a:r>
              <a:rPr lang="en-GB" cap="none" dirty="0"/>
              <a:t>Software development enables the automation of repetitive and time-consuming tasks. </a:t>
            </a:r>
            <a:endParaRPr lang="en-US" cap="none" dirty="0"/>
          </a:p>
        </p:txBody>
      </p:sp>
    </p:spTree>
    <p:extLst>
      <p:ext uri="{BB962C8B-B14F-4D97-AF65-F5344CB8AC3E}">
        <p14:creationId xmlns:p14="http://schemas.microsoft.com/office/powerpoint/2010/main" val="2450960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18F58C-4D1B-CE32-CFEB-7DFFEB064F1C}"/>
              </a:ext>
            </a:extLst>
          </p:cNvPr>
          <p:cNvSpPr>
            <a:spLocks noGrp="1"/>
          </p:cNvSpPr>
          <p:nvPr>
            <p:ph sz="quarter" idx="13"/>
          </p:nvPr>
        </p:nvSpPr>
        <p:spPr>
          <a:xfrm>
            <a:off x="913774" y="822960"/>
            <a:ext cx="10363826" cy="4968239"/>
          </a:xfrm>
        </p:spPr>
        <p:txBody>
          <a:bodyPr/>
          <a:lstStyle/>
          <a:p>
            <a:pPr marL="0" indent="0">
              <a:buNone/>
            </a:pPr>
            <a:r>
              <a:rPr lang="en-US" b="1" dirty="0"/>
              <a:t>Types of Design Patterns</a:t>
            </a:r>
            <a:endParaRPr lang="en-US" dirty="0"/>
          </a:p>
          <a:p>
            <a:pPr>
              <a:buFont typeface="Arial" panose="020B0604020202020204" pitchFamily="34" charset="0"/>
              <a:buChar char="•"/>
            </a:pPr>
            <a:r>
              <a:rPr lang="en-US" b="1" cap="none" dirty="0"/>
              <a:t>Creational patterns: </a:t>
            </a:r>
            <a:r>
              <a:rPr lang="en-US" cap="none" dirty="0"/>
              <a:t>singleton, factory, builder.</a:t>
            </a:r>
          </a:p>
          <a:p>
            <a:pPr>
              <a:buFont typeface="Arial" panose="020B0604020202020204" pitchFamily="34" charset="0"/>
              <a:buChar char="•"/>
            </a:pPr>
            <a:r>
              <a:rPr lang="en-US" b="1" cap="none" dirty="0"/>
              <a:t>Structural patterns: </a:t>
            </a:r>
            <a:r>
              <a:rPr lang="en-US" cap="none" dirty="0"/>
              <a:t>adapter, composite, proxy.</a:t>
            </a:r>
          </a:p>
          <a:p>
            <a:pPr>
              <a:buFont typeface="Arial" panose="020B0604020202020204" pitchFamily="34" charset="0"/>
              <a:buChar char="•"/>
            </a:pPr>
            <a:r>
              <a:rPr lang="en-US" b="1" cap="none" dirty="0"/>
              <a:t>Behavioral patterns: </a:t>
            </a:r>
            <a:r>
              <a:rPr lang="en-US" cap="none" dirty="0"/>
              <a:t>observer, strategy, command.</a:t>
            </a:r>
          </a:p>
          <a:p>
            <a:pPr marL="0" indent="0">
              <a:buNone/>
            </a:pPr>
            <a:endParaRPr lang="en-US" dirty="0"/>
          </a:p>
          <a:p>
            <a:pPr marL="0" indent="0">
              <a:buNone/>
            </a:pPr>
            <a:r>
              <a:rPr lang="en-GB" b="1" dirty="0"/>
              <a:t>Benefits of Using Design Patterns</a:t>
            </a:r>
            <a:endParaRPr lang="en-GB" dirty="0"/>
          </a:p>
          <a:p>
            <a:pPr>
              <a:buFont typeface="Arial" panose="020B0604020202020204" pitchFamily="34" charset="0"/>
              <a:buChar char="•"/>
            </a:pPr>
            <a:r>
              <a:rPr lang="en-GB" cap="none" dirty="0"/>
              <a:t>Improved code readability and maintainability.</a:t>
            </a:r>
          </a:p>
          <a:p>
            <a:pPr>
              <a:buFont typeface="Arial" panose="020B0604020202020204" pitchFamily="34" charset="0"/>
              <a:buChar char="•"/>
            </a:pPr>
            <a:r>
              <a:rPr lang="en-GB" cap="none" dirty="0"/>
              <a:t>Encourages best practices and code reuse.</a:t>
            </a:r>
          </a:p>
          <a:p>
            <a:pPr>
              <a:buFont typeface="Arial" panose="020B0604020202020204" pitchFamily="34" charset="0"/>
              <a:buChar char="•"/>
            </a:pPr>
            <a:r>
              <a:rPr lang="en-GB" cap="none" dirty="0"/>
              <a:t>Facilitates communication among developers.</a:t>
            </a:r>
          </a:p>
          <a:p>
            <a:pPr marL="0" indent="0">
              <a:buNone/>
            </a:pPr>
            <a:endParaRPr lang="en-US" dirty="0"/>
          </a:p>
        </p:txBody>
      </p:sp>
    </p:spTree>
    <p:extLst>
      <p:ext uri="{BB962C8B-B14F-4D97-AF65-F5344CB8AC3E}">
        <p14:creationId xmlns:p14="http://schemas.microsoft.com/office/powerpoint/2010/main" val="848275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17255-1F6A-3F24-AB9B-8479097D8461}"/>
              </a:ext>
            </a:extLst>
          </p:cNvPr>
          <p:cNvSpPr>
            <a:spLocks noGrp="1"/>
          </p:cNvSpPr>
          <p:nvPr>
            <p:ph type="title"/>
          </p:nvPr>
        </p:nvSpPr>
        <p:spPr>
          <a:xfrm>
            <a:off x="913775" y="685800"/>
            <a:ext cx="10364451" cy="381002"/>
          </a:xfrm>
        </p:spPr>
        <p:txBody>
          <a:bodyPr>
            <a:normAutofit fontScale="90000"/>
          </a:bodyPr>
          <a:lstStyle/>
          <a:p>
            <a:r>
              <a:rPr lang="en-GB" dirty="0"/>
              <a:t> </a:t>
            </a:r>
            <a:r>
              <a:rPr lang="en-GB" dirty="0">
                <a:latin typeface="Footlight MT Light" panose="0204060206030A020304" pitchFamily="18" charset="0"/>
              </a:rPr>
              <a:t>The Role of Software Testing in Development</a:t>
            </a:r>
            <a:br>
              <a:rPr lang="en-GB" dirty="0">
                <a:latin typeface="Footlight MT Light" panose="0204060206030A020304" pitchFamily="18" charset="0"/>
              </a:rPr>
            </a:br>
            <a:endParaRPr lang="en-US" dirty="0">
              <a:latin typeface="Footlight MT Light" panose="0204060206030A020304" pitchFamily="18" charset="0"/>
            </a:endParaRPr>
          </a:p>
        </p:txBody>
      </p:sp>
      <p:sp>
        <p:nvSpPr>
          <p:cNvPr id="3" name="Content Placeholder 2">
            <a:extLst>
              <a:ext uri="{FF2B5EF4-FFF2-40B4-BE49-F238E27FC236}">
                <a16:creationId xmlns:a16="http://schemas.microsoft.com/office/drawing/2014/main" id="{C4C74D81-3B74-B38A-58C5-29D389F0D4FA}"/>
              </a:ext>
            </a:extLst>
          </p:cNvPr>
          <p:cNvSpPr>
            <a:spLocks noGrp="1"/>
          </p:cNvSpPr>
          <p:nvPr>
            <p:ph sz="quarter" idx="13"/>
          </p:nvPr>
        </p:nvSpPr>
        <p:spPr>
          <a:xfrm>
            <a:off x="913774" y="1066802"/>
            <a:ext cx="10363826" cy="4724397"/>
          </a:xfrm>
        </p:spPr>
        <p:txBody>
          <a:bodyPr/>
          <a:lstStyle/>
          <a:p>
            <a:pPr marL="0" indent="0">
              <a:buNone/>
            </a:pPr>
            <a:r>
              <a:rPr lang="en-GB" sz="2400" b="1" dirty="0"/>
              <a:t>Importance of Software Testing</a:t>
            </a:r>
            <a:endParaRPr lang="en-GB" sz="2400" dirty="0"/>
          </a:p>
          <a:p>
            <a:pPr>
              <a:buFont typeface="Arial" panose="020B0604020202020204" pitchFamily="34" charset="0"/>
              <a:buChar char="•"/>
            </a:pPr>
            <a:r>
              <a:rPr lang="en-GB" cap="none" dirty="0"/>
              <a:t>Ensures software quality and reliability.</a:t>
            </a:r>
          </a:p>
          <a:p>
            <a:pPr>
              <a:buFont typeface="Arial" panose="020B0604020202020204" pitchFamily="34" charset="0"/>
              <a:buChar char="•"/>
            </a:pPr>
            <a:r>
              <a:rPr lang="en-GB" cap="none" dirty="0"/>
              <a:t>Identifies and fixes defects early.</a:t>
            </a:r>
          </a:p>
          <a:p>
            <a:pPr>
              <a:buFont typeface="Arial" panose="020B0604020202020204" pitchFamily="34" charset="0"/>
              <a:buChar char="•"/>
            </a:pPr>
            <a:r>
              <a:rPr lang="en-GB" cap="none" dirty="0"/>
              <a:t>Enhances user satisfaction and trust.</a:t>
            </a:r>
          </a:p>
          <a:p>
            <a:pPr marL="0" indent="0">
              <a:buNone/>
            </a:pPr>
            <a:endParaRPr lang="en-US" dirty="0"/>
          </a:p>
          <a:p>
            <a:pPr marL="0" indent="0">
              <a:buNone/>
            </a:pPr>
            <a:r>
              <a:rPr lang="en-GB" sz="2400" b="1" dirty="0"/>
              <a:t>Types of Software Testing</a:t>
            </a:r>
            <a:endParaRPr lang="en-GB" sz="2400" dirty="0"/>
          </a:p>
          <a:p>
            <a:pPr>
              <a:buFont typeface="Arial" panose="020B0604020202020204" pitchFamily="34" charset="0"/>
              <a:buChar char="•"/>
            </a:pPr>
            <a:r>
              <a:rPr lang="en-GB" cap="none" dirty="0"/>
              <a:t>Unit testing: testing individual components.</a:t>
            </a:r>
          </a:p>
          <a:p>
            <a:pPr>
              <a:buFont typeface="Arial" panose="020B0604020202020204" pitchFamily="34" charset="0"/>
              <a:buChar char="•"/>
            </a:pPr>
            <a:r>
              <a:rPr lang="en-GB" cap="none" dirty="0"/>
              <a:t>Integration testing: testing interactions between components.</a:t>
            </a:r>
          </a:p>
          <a:p>
            <a:pPr>
              <a:buFont typeface="Arial" panose="020B0604020202020204" pitchFamily="34" charset="0"/>
              <a:buChar char="•"/>
            </a:pPr>
            <a:r>
              <a:rPr lang="en-GB" cap="none" dirty="0"/>
              <a:t>System testing: testing the complete system.</a:t>
            </a:r>
          </a:p>
          <a:p>
            <a:pPr marL="0" indent="0">
              <a:buNone/>
            </a:pPr>
            <a:endParaRPr lang="en-US" dirty="0"/>
          </a:p>
        </p:txBody>
      </p:sp>
    </p:spTree>
    <p:extLst>
      <p:ext uri="{BB962C8B-B14F-4D97-AF65-F5344CB8AC3E}">
        <p14:creationId xmlns:p14="http://schemas.microsoft.com/office/powerpoint/2010/main" val="2065032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5C027C-0776-6CB0-7EB2-F15F5AF4C0E4}"/>
              </a:ext>
            </a:extLst>
          </p:cNvPr>
          <p:cNvSpPr>
            <a:spLocks noGrp="1"/>
          </p:cNvSpPr>
          <p:nvPr>
            <p:ph sz="quarter" idx="13"/>
          </p:nvPr>
        </p:nvSpPr>
        <p:spPr>
          <a:xfrm>
            <a:off x="913774" y="891540"/>
            <a:ext cx="10363826" cy="4899659"/>
          </a:xfrm>
        </p:spPr>
        <p:txBody>
          <a:bodyPr/>
          <a:lstStyle/>
          <a:p>
            <a:pPr marL="0" indent="0">
              <a:buNone/>
            </a:pPr>
            <a:r>
              <a:rPr lang="en-GB" sz="2400" b="1" dirty="0"/>
              <a:t>Testing Process</a:t>
            </a:r>
          </a:p>
          <a:p>
            <a:pPr marL="0" indent="0">
              <a:buNone/>
            </a:pPr>
            <a:endParaRPr lang="en-GB" sz="2400" dirty="0"/>
          </a:p>
          <a:p>
            <a:pPr>
              <a:buFont typeface="Arial" panose="020B0604020202020204" pitchFamily="34" charset="0"/>
              <a:buChar char="•"/>
            </a:pPr>
            <a:r>
              <a:rPr lang="en-GB" cap="none" dirty="0"/>
              <a:t>Planning: defining test strategy and objectives.</a:t>
            </a:r>
          </a:p>
          <a:p>
            <a:pPr>
              <a:buFont typeface="Arial" panose="020B0604020202020204" pitchFamily="34" charset="0"/>
              <a:buChar char="•"/>
            </a:pPr>
            <a:r>
              <a:rPr lang="en-GB" cap="none" dirty="0"/>
              <a:t>Design: creating test cases and scenarios.</a:t>
            </a:r>
          </a:p>
          <a:p>
            <a:pPr>
              <a:buFont typeface="Arial" panose="020B0604020202020204" pitchFamily="34" charset="0"/>
              <a:buChar char="•"/>
            </a:pPr>
            <a:r>
              <a:rPr lang="en-GB" cap="none" dirty="0"/>
              <a:t>Execution: running tests and reporting results.</a:t>
            </a:r>
          </a:p>
          <a:p>
            <a:pPr marL="0" indent="0">
              <a:buNone/>
            </a:pPr>
            <a:endParaRPr lang="en-US" dirty="0"/>
          </a:p>
        </p:txBody>
      </p:sp>
    </p:spTree>
    <p:extLst>
      <p:ext uri="{BB962C8B-B14F-4D97-AF65-F5344CB8AC3E}">
        <p14:creationId xmlns:p14="http://schemas.microsoft.com/office/powerpoint/2010/main" val="2211727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3048-5F81-641B-F241-29CA12799F2C}"/>
              </a:ext>
            </a:extLst>
          </p:cNvPr>
          <p:cNvSpPr>
            <a:spLocks noGrp="1"/>
          </p:cNvSpPr>
          <p:nvPr>
            <p:ph type="title"/>
          </p:nvPr>
        </p:nvSpPr>
        <p:spPr>
          <a:xfrm>
            <a:off x="913775" y="618518"/>
            <a:ext cx="10364451" cy="448284"/>
          </a:xfrm>
        </p:spPr>
        <p:txBody>
          <a:bodyPr>
            <a:normAutofit fontScale="90000"/>
          </a:bodyPr>
          <a:lstStyle/>
          <a:p>
            <a:r>
              <a:rPr lang="en-US" dirty="0">
                <a:latin typeface="Footlight MT Light" panose="0204060206030A020304" pitchFamily="18" charset="0"/>
              </a:rPr>
              <a:t>Reflections and Key Learnings</a:t>
            </a:r>
          </a:p>
        </p:txBody>
      </p:sp>
      <p:sp>
        <p:nvSpPr>
          <p:cNvPr id="3" name="Content Placeholder 2">
            <a:extLst>
              <a:ext uri="{FF2B5EF4-FFF2-40B4-BE49-F238E27FC236}">
                <a16:creationId xmlns:a16="http://schemas.microsoft.com/office/drawing/2014/main" id="{3ABC2DAF-6875-8A96-7C41-F5DDEDC58840}"/>
              </a:ext>
            </a:extLst>
          </p:cNvPr>
          <p:cNvSpPr>
            <a:spLocks noGrp="1"/>
          </p:cNvSpPr>
          <p:nvPr>
            <p:ph sz="quarter" idx="13"/>
          </p:nvPr>
        </p:nvSpPr>
        <p:spPr>
          <a:xfrm>
            <a:off x="913774" y="1066802"/>
            <a:ext cx="10363826" cy="4724397"/>
          </a:xfrm>
        </p:spPr>
        <p:txBody>
          <a:bodyPr>
            <a:normAutofit/>
          </a:bodyPr>
          <a:lstStyle/>
          <a:p>
            <a:pPr marL="0" indent="0">
              <a:buNone/>
            </a:pPr>
            <a:r>
              <a:rPr lang="en-US" sz="2400" b="1" dirty="0"/>
              <a:t>Recap of Major Concepts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Overview of software engineering principles.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Importance of the software development life cycle (SDLC).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Key roles and responsibilities of a software engineer.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Understanding and applying software design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The critical role of software testing in development.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ClrTx/>
              <a:buNone/>
            </a:pPr>
            <a:r>
              <a:rPr lang="en-US" sz="2000" b="1" dirty="0"/>
              <a:t>Importance of Continuous Learning</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The field of software engineering is constantly evolving.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Staying updated with new technologies, tools, and methodologies.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Engaging in lifelong learning through courses, workshops, and reading.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Participating in professional communities and networking with peers. </a:t>
            </a:r>
          </a:p>
          <a:p>
            <a:pPr marL="0" indent="0">
              <a:buNone/>
            </a:pPr>
            <a:endParaRPr lang="en-US" sz="2400" b="1" dirty="0"/>
          </a:p>
        </p:txBody>
      </p:sp>
    </p:spTree>
    <p:extLst>
      <p:ext uri="{BB962C8B-B14F-4D97-AF65-F5344CB8AC3E}">
        <p14:creationId xmlns:p14="http://schemas.microsoft.com/office/powerpoint/2010/main" val="1454652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1FAB-BA64-8F47-9629-974AFA1D4513}"/>
              </a:ext>
            </a:extLst>
          </p:cNvPr>
          <p:cNvSpPr>
            <a:spLocks noGrp="1"/>
          </p:cNvSpPr>
          <p:nvPr>
            <p:ph type="title"/>
          </p:nvPr>
        </p:nvSpPr>
        <p:spPr>
          <a:xfrm>
            <a:off x="2422535" y="2209341"/>
            <a:ext cx="6515725" cy="1596177"/>
          </a:xfrm>
        </p:spPr>
        <p:txBody>
          <a:bodyPr>
            <a:noAutofit/>
          </a:bodyPr>
          <a:lstStyle/>
          <a:p>
            <a:r>
              <a:rPr lang="en-US" sz="4800" b="1" dirty="0">
                <a:latin typeface="Centaur" panose="02030504050205020304" pitchFamily="18" charset="0"/>
              </a:rPr>
              <a:t>Basic Web Development Tutorial</a:t>
            </a:r>
          </a:p>
        </p:txBody>
      </p:sp>
    </p:spTree>
    <p:extLst>
      <p:ext uri="{BB962C8B-B14F-4D97-AF65-F5344CB8AC3E}">
        <p14:creationId xmlns:p14="http://schemas.microsoft.com/office/powerpoint/2010/main" val="1288167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F10E-5CAF-8377-EF43-E8CD9A1947D7}"/>
              </a:ext>
            </a:extLst>
          </p:cNvPr>
          <p:cNvSpPr>
            <a:spLocks noGrp="1"/>
          </p:cNvSpPr>
          <p:nvPr>
            <p:ph type="title"/>
          </p:nvPr>
        </p:nvSpPr>
        <p:spPr>
          <a:xfrm>
            <a:off x="913775" y="618517"/>
            <a:ext cx="10364451" cy="684503"/>
          </a:xfrm>
        </p:spPr>
        <p:txBody>
          <a:bodyPr/>
          <a:lstStyle/>
          <a:p>
            <a:r>
              <a:rPr lang="en-US" dirty="0">
                <a:latin typeface="Footlight MT Light" panose="0204060206030A020304" pitchFamily="18" charset="0"/>
              </a:rPr>
              <a:t>Introduction to Web Development</a:t>
            </a:r>
          </a:p>
        </p:txBody>
      </p:sp>
      <p:sp>
        <p:nvSpPr>
          <p:cNvPr id="3" name="Content Placeholder 2">
            <a:extLst>
              <a:ext uri="{FF2B5EF4-FFF2-40B4-BE49-F238E27FC236}">
                <a16:creationId xmlns:a16="http://schemas.microsoft.com/office/drawing/2014/main" id="{1AAD2D65-D1B4-FE9F-F9CA-1786612C29DB}"/>
              </a:ext>
            </a:extLst>
          </p:cNvPr>
          <p:cNvSpPr>
            <a:spLocks noGrp="1"/>
          </p:cNvSpPr>
          <p:nvPr>
            <p:ph sz="quarter" idx="13"/>
          </p:nvPr>
        </p:nvSpPr>
        <p:spPr>
          <a:xfrm>
            <a:off x="913774" y="1554480"/>
            <a:ext cx="10363826" cy="4236719"/>
          </a:xfrm>
        </p:spPr>
        <p:txBody>
          <a:bodyPr/>
          <a:lstStyle/>
          <a:p>
            <a:r>
              <a:rPr lang="en-GB" cap="none" dirty="0"/>
              <a:t>Web development is the process of building, maintaining, and programming websites and web applications that run on a browser. It involves a variety of tasks, including coding, technical design, performance, user interface (UI), and database interactions.</a:t>
            </a:r>
          </a:p>
          <a:p>
            <a:pPr marL="0" indent="0">
              <a:buNone/>
            </a:pPr>
            <a:endParaRPr lang="en-GB" cap="none" dirty="0"/>
          </a:p>
          <a:p>
            <a:r>
              <a:rPr lang="en-GB" cap="none" dirty="0"/>
              <a:t>Web development is the work involved in developing a website for the Internet (World Wide Web) or an intranet (a private network).</a:t>
            </a:r>
          </a:p>
          <a:p>
            <a:pPr marL="0" indent="0">
              <a:buNone/>
            </a:pPr>
            <a:endParaRPr lang="en-GB" cap="none" dirty="0"/>
          </a:p>
          <a:p>
            <a:r>
              <a:rPr lang="en-GB" cap="none" dirty="0"/>
              <a:t>Difference between web development and web design</a:t>
            </a:r>
          </a:p>
          <a:p>
            <a:pPr marL="0" indent="0">
              <a:buNone/>
            </a:pPr>
            <a:endParaRPr lang="en-US" cap="none" dirty="0"/>
          </a:p>
        </p:txBody>
      </p:sp>
      <p:pic>
        <p:nvPicPr>
          <p:cNvPr id="3074" name="Picture 2">
            <a:extLst>
              <a:ext uri="{FF2B5EF4-FFF2-40B4-BE49-F238E27FC236}">
                <a16:creationId xmlns:a16="http://schemas.microsoft.com/office/drawing/2014/main" id="{19A98B67-DEB7-34EE-86CE-B7B367D3F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8009" y="5096617"/>
            <a:ext cx="4277678" cy="1389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158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A652F4A0-29F9-0465-EF2F-0A9DB59D2C0F}"/>
              </a:ext>
            </a:extLst>
          </p:cNvPr>
          <p:cNvGraphicFramePr>
            <a:graphicFrameLocks noGrp="1"/>
          </p:cNvGraphicFramePr>
          <p:nvPr>
            <p:extLst>
              <p:ext uri="{D42A27DB-BD31-4B8C-83A1-F6EECF244321}">
                <p14:modId xmlns:p14="http://schemas.microsoft.com/office/powerpoint/2010/main" val="3475594634"/>
              </p:ext>
            </p:extLst>
          </p:nvPr>
        </p:nvGraphicFramePr>
        <p:xfrm>
          <a:off x="457200" y="525780"/>
          <a:ext cx="11201400" cy="5577841"/>
        </p:xfrm>
        <a:graphic>
          <a:graphicData uri="http://schemas.openxmlformats.org/drawingml/2006/table">
            <a:tbl>
              <a:tblPr firstRow="1" bandRow="1">
                <a:tableStyleId>{5940675A-B579-460E-94D1-54222C63F5DA}</a:tableStyleId>
              </a:tblPr>
              <a:tblGrid>
                <a:gridCol w="5600700">
                  <a:extLst>
                    <a:ext uri="{9D8B030D-6E8A-4147-A177-3AD203B41FA5}">
                      <a16:colId xmlns:a16="http://schemas.microsoft.com/office/drawing/2014/main" val="876040169"/>
                    </a:ext>
                  </a:extLst>
                </a:gridCol>
                <a:gridCol w="5600700">
                  <a:extLst>
                    <a:ext uri="{9D8B030D-6E8A-4147-A177-3AD203B41FA5}">
                      <a16:colId xmlns:a16="http://schemas.microsoft.com/office/drawing/2014/main" val="1861684080"/>
                    </a:ext>
                  </a:extLst>
                </a:gridCol>
              </a:tblGrid>
              <a:tr h="612595">
                <a:tc>
                  <a:txBody>
                    <a:bodyPr/>
                    <a:lstStyle/>
                    <a:p>
                      <a:pPr algn="ctr"/>
                      <a:r>
                        <a:rPr lang="en-US" sz="3200" dirty="0"/>
                        <a:t>Web Designer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Web Developer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9298237"/>
                  </a:ext>
                </a:extLst>
              </a:tr>
              <a:tr h="556172">
                <a:tc>
                  <a:txBody>
                    <a:bodyPr/>
                    <a:lstStyle/>
                    <a:p>
                      <a:r>
                        <a:rPr lang="en-GB" sz="2000" dirty="0"/>
                        <a:t>Web Designers are very creative.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t>Web Developers are more technical.</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5368547"/>
                  </a:ext>
                </a:extLst>
              </a:tr>
              <a:tr h="741563">
                <a:tc>
                  <a:txBody>
                    <a:bodyPr/>
                    <a:lstStyle/>
                    <a:p>
                      <a:r>
                        <a:rPr lang="en-GB" sz="2000" dirty="0"/>
                        <a:t>Web designers are the aesthetic element.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t>Web development refers to building user-friendly websites based on clients’ specifications.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6588467"/>
                  </a:ext>
                </a:extLst>
              </a:tr>
              <a:tr h="741563">
                <a:tc>
                  <a:txBody>
                    <a:bodyPr/>
                    <a:lstStyle/>
                    <a:p>
                      <a:r>
                        <a:rPr lang="en-GB" sz="2000" dirty="0"/>
                        <a:t>They transform the ideas into visually appealing designs.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t>They transform designs into fully functional websites.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8465642"/>
                  </a:ext>
                </a:extLst>
              </a:tr>
              <a:tr h="741563">
                <a:tc>
                  <a:txBody>
                    <a:bodyPr/>
                    <a:lstStyle/>
                    <a:p>
                      <a:r>
                        <a:rPr lang="en-GB" sz="2000" dirty="0"/>
                        <a:t>Web designers refer to how the website looks and feels on the outside.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t>Web development refers to the functionality of the website on how it works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4588292"/>
                  </a:ext>
                </a:extLst>
              </a:tr>
              <a:tr h="1063981">
                <a:tc>
                  <a:txBody>
                    <a:bodyPr/>
                    <a:lstStyle/>
                    <a:p>
                      <a:r>
                        <a:rPr lang="en-GB" sz="2000" dirty="0"/>
                        <a:t>Web designers create the idea and style of a website, creating a mock-up based on visual, UX, and UI features. </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t>Web developers decide whether the concept is financially and technically feasible, and then only starts with further step of coding the site..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23419"/>
                  </a:ext>
                </a:extLst>
              </a:tr>
              <a:tr h="1120404">
                <a:tc>
                  <a:txBody>
                    <a:bodyPr/>
                    <a:lstStyle/>
                    <a:p>
                      <a:r>
                        <a:rPr lang="en-GB" sz="2000" dirty="0"/>
                        <a:t>The function of a web designer is concerned with the website’s visual and creative aspects and less concerned with technicality. </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t>Web developers must be technically savvy. This includes comprehending sophisticated programming languages and frameworks.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1224602"/>
                  </a:ext>
                </a:extLst>
              </a:tr>
            </a:tbl>
          </a:graphicData>
        </a:graphic>
      </p:graphicFrame>
    </p:spTree>
    <p:extLst>
      <p:ext uri="{BB962C8B-B14F-4D97-AF65-F5344CB8AC3E}">
        <p14:creationId xmlns:p14="http://schemas.microsoft.com/office/powerpoint/2010/main" val="144811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EC00C723-C769-E1DE-C583-2F90B749A7A4}"/>
              </a:ext>
            </a:extLst>
          </p:cNvPr>
          <p:cNvGrpSpPr/>
          <p:nvPr/>
        </p:nvGrpSpPr>
        <p:grpSpPr>
          <a:xfrm>
            <a:off x="732100" y="1414232"/>
            <a:ext cx="11243212" cy="4617228"/>
            <a:chOff x="1018880" y="1848673"/>
            <a:chExt cx="11039770" cy="4228013"/>
          </a:xfrm>
        </p:grpSpPr>
        <p:grpSp>
          <p:nvGrpSpPr>
            <p:cNvPr id="60" name="Group 59">
              <a:extLst>
                <a:ext uri="{FF2B5EF4-FFF2-40B4-BE49-F238E27FC236}">
                  <a16:creationId xmlns:a16="http://schemas.microsoft.com/office/drawing/2014/main" id="{7A978DD9-56D9-82B5-86DD-615ADEFCD8FA}"/>
                </a:ext>
              </a:extLst>
            </p:cNvPr>
            <p:cNvGrpSpPr/>
            <p:nvPr/>
          </p:nvGrpSpPr>
          <p:grpSpPr>
            <a:xfrm>
              <a:off x="4116282" y="2022323"/>
              <a:ext cx="4212805" cy="3934441"/>
              <a:chOff x="3966115" y="1937340"/>
              <a:chExt cx="4212805" cy="3934441"/>
            </a:xfrm>
          </p:grpSpPr>
          <p:sp>
            <p:nvSpPr>
              <p:cNvPr id="87" name="Freeform: Shape 86">
                <a:extLst>
                  <a:ext uri="{FF2B5EF4-FFF2-40B4-BE49-F238E27FC236}">
                    <a16:creationId xmlns:a16="http://schemas.microsoft.com/office/drawing/2014/main" id="{BFA08F93-D891-D943-58AD-8AA3250F7CC1}"/>
                  </a:ext>
                </a:extLst>
              </p:cNvPr>
              <p:cNvSpPr/>
              <p:nvPr/>
            </p:nvSpPr>
            <p:spPr>
              <a:xfrm>
                <a:off x="5259793" y="1937340"/>
                <a:ext cx="1604921" cy="796509"/>
              </a:xfrm>
              <a:custGeom>
                <a:avLst/>
                <a:gdLst>
                  <a:gd name="connsiteX0" fmla="*/ 784564 w 1588752"/>
                  <a:gd name="connsiteY0" fmla="*/ 0 h 796509"/>
                  <a:gd name="connsiteX1" fmla="*/ 1570205 w 1588752"/>
                  <a:gd name="connsiteY1" fmla="*/ 162119 h 796509"/>
                  <a:gd name="connsiteX2" fmla="*/ 1588752 w 1588752"/>
                  <a:gd name="connsiteY2" fmla="*/ 171251 h 796509"/>
                  <a:gd name="connsiteX3" fmla="*/ 1239371 w 1588752"/>
                  <a:gd name="connsiteY3" fmla="*/ 796509 h 796509"/>
                  <a:gd name="connsiteX4" fmla="*/ 1173411 w 1588752"/>
                  <a:gd name="connsiteY4" fmla="*/ 771543 h 796509"/>
                  <a:gd name="connsiteX5" fmla="*/ 784564 w 1588752"/>
                  <a:gd name="connsiteY5" fmla="*/ 710750 h 796509"/>
                  <a:gd name="connsiteX6" fmla="*/ 395717 w 1588752"/>
                  <a:gd name="connsiteY6" fmla="*/ 771543 h 796509"/>
                  <a:gd name="connsiteX7" fmla="*/ 350986 w 1588752"/>
                  <a:gd name="connsiteY7" fmla="*/ 788474 h 796509"/>
                  <a:gd name="connsiteX8" fmla="*/ 0 w 1588752"/>
                  <a:gd name="connsiteY8" fmla="*/ 161716 h 796509"/>
                  <a:gd name="connsiteX9" fmla="*/ 184362 w 1588752"/>
                  <a:gd name="connsiteY9" fmla="*/ 92747 h 796509"/>
                  <a:gd name="connsiteX10" fmla="*/ 784564 w 1588752"/>
                  <a:gd name="connsiteY10" fmla="*/ 0 h 79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88752" h="796509">
                    <a:moveTo>
                      <a:pt x="784564" y="0"/>
                    </a:moveTo>
                    <a:cubicBezTo>
                      <a:pt x="1063243" y="0"/>
                      <a:pt x="1328731" y="57727"/>
                      <a:pt x="1570205" y="162119"/>
                    </a:cubicBezTo>
                    <a:lnTo>
                      <a:pt x="1588752" y="171251"/>
                    </a:lnTo>
                    <a:lnTo>
                      <a:pt x="1239371" y="796509"/>
                    </a:lnTo>
                    <a:lnTo>
                      <a:pt x="1173411" y="771543"/>
                    </a:lnTo>
                    <a:cubicBezTo>
                      <a:pt x="1050575" y="732034"/>
                      <a:pt x="919973" y="710750"/>
                      <a:pt x="784564" y="710750"/>
                    </a:cubicBezTo>
                    <a:cubicBezTo>
                      <a:pt x="649155" y="710750"/>
                      <a:pt x="518554" y="732034"/>
                      <a:pt x="395717" y="771543"/>
                    </a:cubicBezTo>
                    <a:lnTo>
                      <a:pt x="350986" y="788474"/>
                    </a:lnTo>
                    <a:lnTo>
                      <a:pt x="0" y="161716"/>
                    </a:lnTo>
                    <a:lnTo>
                      <a:pt x="184362" y="92747"/>
                    </a:lnTo>
                    <a:cubicBezTo>
                      <a:pt x="373966" y="32471"/>
                      <a:pt x="575555" y="0"/>
                      <a:pt x="78456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8" name="Freeform: Shape 87">
                <a:extLst>
                  <a:ext uri="{FF2B5EF4-FFF2-40B4-BE49-F238E27FC236}">
                    <a16:creationId xmlns:a16="http://schemas.microsoft.com/office/drawing/2014/main" id="{7C295E70-CEEF-CF80-4577-14EE962E1D8A}"/>
                  </a:ext>
                </a:extLst>
              </p:cNvPr>
              <p:cNvSpPr/>
              <p:nvPr/>
            </p:nvSpPr>
            <p:spPr>
              <a:xfrm rot="21268053">
                <a:off x="3966115" y="2440113"/>
                <a:ext cx="1185790" cy="1455215"/>
              </a:xfrm>
              <a:custGeom>
                <a:avLst/>
                <a:gdLst>
                  <a:gd name="connsiteX0" fmla="*/ 835245 w 1185790"/>
                  <a:gd name="connsiteY0" fmla="*/ 0 h 1455215"/>
                  <a:gd name="connsiteX1" fmla="*/ 1185790 w 1185790"/>
                  <a:gd name="connsiteY1" fmla="*/ 625969 h 1455215"/>
                  <a:gd name="connsiteX2" fmla="*/ 1174375 w 1185790"/>
                  <a:gd name="connsiteY2" fmla="*/ 634796 h 1455215"/>
                  <a:gd name="connsiteX3" fmla="*/ 725088 w 1185790"/>
                  <a:gd name="connsiteY3" fmla="*/ 1405718 h 1455215"/>
                  <a:gd name="connsiteX4" fmla="*/ 717783 w 1185790"/>
                  <a:gd name="connsiteY4" fmla="*/ 1455215 h 1455215"/>
                  <a:gd name="connsiteX5" fmla="*/ 0 w 1185790"/>
                  <a:gd name="connsiteY5" fmla="*/ 1455215 h 1455215"/>
                  <a:gd name="connsiteX6" fmla="*/ 28779 w 1185790"/>
                  <a:gd name="connsiteY6" fmla="*/ 1262477 h 1455215"/>
                  <a:gd name="connsiteX7" fmla="*/ 722272 w 1185790"/>
                  <a:gd name="connsiteY7" fmla="*/ 86346 h 1455215"/>
                  <a:gd name="connsiteX8" fmla="*/ 835245 w 1185790"/>
                  <a:gd name="connsiteY8" fmla="*/ 0 h 145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5790" h="1455215">
                    <a:moveTo>
                      <a:pt x="835245" y="0"/>
                    </a:moveTo>
                    <a:lnTo>
                      <a:pt x="1185790" y="625969"/>
                    </a:lnTo>
                    <a:lnTo>
                      <a:pt x="1174375" y="634796"/>
                    </a:lnTo>
                    <a:cubicBezTo>
                      <a:pt x="948341" y="827699"/>
                      <a:pt x="786054" y="1097625"/>
                      <a:pt x="725088" y="1405718"/>
                    </a:cubicBezTo>
                    <a:lnTo>
                      <a:pt x="717783" y="1455215"/>
                    </a:lnTo>
                    <a:lnTo>
                      <a:pt x="0" y="1455215"/>
                    </a:lnTo>
                    <a:lnTo>
                      <a:pt x="28779" y="1262477"/>
                    </a:lnTo>
                    <a:cubicBezTo>
                      <a:pt x="122882" y="792446"/>
                      <a:pt x="373379" y="380642"/>
                      <a:pt x="722272" y="86346"/>
                    </a:cubicBezTo>
                    <a:lnTo>
                      <a:pt x="83524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Freeform: Shape 88">
                <a:extLst>
                  <a:ext uri="{FF2B5EF4-FFF2-40B4-BE49-F238E27FC236}">
                    <a16:creationId xmlns:a16="http://schemas.microsoft.com/office/drawing/2014/main" id="{BF42FB70-03A0-D24F-8449-89C49D6A5B6A}"/>
                  </a:ext>
                </a:extLst>
              </p:cNvPr>
              <p:cNvSpPr/>
              <p:nvPr/>
            </p:nvSpPr>
            <p:spPr>
              <a:xfrm rot="286068">
                <a:off x="7010694" y="2458089"/>
                <a:ext cx="1168226" cy="1441848"/>
              </a:xfrm>
              <a:custGeom>
                <a:avLst/>
                <a:gdLst>
                  <a:gd name="connsiteX0" fmla="*/ 350470 w 1168226"/>
                  <a:gd name="connsiteY0" fmla="*/ 0 h 1441848"/>
                  <a:gd name="connsiteX1" fmla="*/ 445954 w 1168226"/>
                  <a:gd name="connsiteY1" fmla="*/ 72979 h 1441848"/>
                  <a:gd name="connsiteX2" fmla="*/ 1139447 w 1168226"/>
                  <a:gd name="connsiteY2" fmla="*/ 1249110 h 1441848"/>
                  <a:gd name="connsiteX3" fmla="*/ 1168226 w 1168226"/>
                  <a:gd name="connsiteY3" fmla="*/ 1441848 h 1441848"/>
                  <a:gd name="connsiteX4" fmla="*/ 450443 w 1168226"/>
                  <a:gd name="connsiteY4" fmla="*/ 1441848 h 1441848"/>
                  <a:gd name="connsiteX5" fmla="*/ 443138 w 1168226"/>
                  <a:gd name="connsiteY5" fmla="*/ 1392351 h 1441848"/>
                  <a:gd name="connsiteX6" fmla="*/ 86710 w 1168226"/>
                  <a:gd name="connsiteY6" fmla="*/ 708704 h 1441848"/>
                  <a:gd name="connsiteX7" fmla="*/ 0 w 1168226"/>
                  <a:gd name="connsiteY7" fmla="*/ 627208 h 1441848"/>
                  <a:gd name="connsiteX8" fmla="*/ 350470 w 1168226"/>
                  <a:gd name="connsiteY8" fmla="*/ 0 h 144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226" h="1441848">
                    <a:moveTo>
                      <a:pt x="350470" y="0"/>
                    </a:moveTo>
                    <a:lnTo>
                      <a:pt x="445954" y="72979"/>
                    </a:lnTo>
                    <a:cubicBezTo>
                      <a:pt x="794847" y="367275"/>
                      <a:pt x="1045344" y="779079"/>
                      <a:pt x="1139447" y="1249110"/>
                    </a:cubicBezTo>
                    <a:lnTo>
                      <a:pt x="1168226" y="1441848"/>
                    </a:lnTo>
                    <a:lnTo>
                      <a:pt x="450443" y="1441848"/>
                    </a:lnTo>
                    <a:lnTo>
                      <a:pt x="443138" y="1392351"/>
                    </a:lnTo>
                    <a:cubicBezTo>
                      <a:pt x="390882" y="1128271"/>
                      <a:pt x="264185" y="892232"/>
                      <a:pt x="86710" y="708704"/>
                    </a:cubicBezTo>
                    <a:lnTo>
                      <a:pt x="0" y="627208"/>
                    </a:lnTo>
                    <a:lnTo>
                      <a:pt x="35047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Freeform: Shape 89">
                <a:extLst>
                  <a:ext uri="{FF2B5EF4-FFF2-40B4-BE49-F238E27FC236}">
                    <a16:creationId xmlns:a16="http://schemas.microsoft.com/office/drawing/2014/main" id="{450D0CF1-EF73-C5BC-EC16-7E8488C96499}"/>
                  </a:ext>
                </a:extLst>
              </p:cNvPr>
              <p:cNvSpPr/>
              <p:nvPr/>
            </p:nvSpPr>
            <p:spPr>
              <a:xfrm rot="20178454">
                <a:off x="4521448" y="4414192"/>
                <a:ext cx="1171653" cy="1444648"/>
              </a:xfrm>
              <a:custGeom>
                <a:avLst/>
                <a:gdLst>
                  <a:gd name="connsiteX0" fmla="*/ 0 w 1171653"/>
                  <a:gd name="connsiteY0" fmla="*/ 0 h 1444648"/>
                  <a:gd name="connsiteX1" fmla="*/ 717783 w 1171653"/>
                  <a:gd name="connsiteY1" fmla="*/ 0 h 1444648"/>
                  <a:gd name="connsiteX2" fmla="*/ 725088 w 1171653"/>
                  <a:gd name="connsiteY2" fmla="*/ 49497 h 1444648"/>
                  <a:gd name="connsiteX3" fmla="*/ 1081516 w 1171653"/>
                  <a:gd name="connsiteY3" fmla="*/ 733144 h 1444648"/>
                  <a:gd name="connsiteX4" fmla="*/ 1171653 w 1171653"/>
                  <a:gd name="connsiteY4" fmla="*/ 817861 h 1444648"/>
                  <a:gd name="connsiteX5" fmla="*/ 821419 w 1171653"/>
                  <a:gd name="connsiteY5" fmla="*/ 1444648 h 1444648"/>
                  <a:gd name="connsiteX6" fmla="*/ 722272 w 1171653"/>
                  <a:gd name="connsiteY6" fmla="*/ 1368869 h 1444648"/>
                  <a:gd name="connsiteX7" fmla="*/ 28779 w 1171653"/>
                  <a:gd name="connsiteY7" fmla="*/ 192738 h 1444648"/>
                  <a:gd name="connsiteX8" fmla="*/ 0 w 1171653"/>
                  <a:gd name="connsiteY8" fmla="*/ 0 h 1444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653" h="1444648">
                    <a:moveTo>
                      <a:pt x="0" y="0"/>
                    </a:moveTo>
                    <a:lnTo>
                      <a:pt x="717783" y="0"/>
                    </a:lnTo>
                    <a:lnTo>
                      <a:pt x="725088" y="49497"/>
                    </a:lnTo>
                    <a:cubicBezTo>
                      <a:pt x="777345" y="313577"/>
                      <a:pt x="904041" y="549616"/>
                      <a:pt x="1081516" y="733144"/>
                    </a:cubicBezTo>
                    <a:lnTo>
                      <a:pt x="1171653" y="817861"/>
                    </a:lnTo>
                    <a:lnTo>
                      <a:pt x="821419" y="1444648"/>
                    </a:lnTo>
                    <a:lnTo>
                      <a:pt x="722272" y="1368869"/>
                    </a:lnTo>
                    <a:cubicBezTo>
                      <a:pt x="373379" y="1074573"/>
                      <a:pt x="122882" y="662769"/>
                      <a:pt x="28779" y="192738"/>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Freeform: Shape 90">
                <a:extLst>
                  <a:ext uri="{FF2B5EF4-FFF2-40B4-BE49-F238E27FC236}">
                    <a16:creationId xmlns:a16="http://schemas.microsoft.com/office/drawing/2014/main" id="{10FF8AA2-BF35-EB5D-615D-607B4F2A6FC9}"/>
                  </a:ext>
                </a:extLst>
              </p:cNvPr>
              <p:cNvSpPr/>
              <p:nvPr/>
            </p:nvSpPr>
            <p:spPr>
              <a:xfrm rot="1596706">
                <a:off x="6418158" y="4442829"/>
                <a:ext cx="1152943" cy="1428952"/>
              </a:xfrm>
              <a:custGeom>
                <a:avLst/>
                <a:gdLst>
                  <a:gd name="connsiteX0" fmla="*/ 435160 w 1152943"/>
                  <a:gd name="connsiteY0" fmla="*/ 0 h 1428952"/>
                  <a:gd name="connsiteX1" fmla="*/ 1152943 w 1152943"/>
                  <a:gd name="connsiteY1" fmla="*/ 0 h 1428952"/>
                  <a:gd name="connsiteX2" fmla="*/ 1124164 w 1152943"/>
                  <a:gd name="connsiteY2" fmla="*/ 192738 h 1428952"/>
                  <a:gd name="connsiteX3" fmla="*/ 430671 w 1152943"/>
                  <a:gd name="connsiteY3" fmla="*/ 1368869 h 1428952"/>
                  <a:gd name="connsiteX4" fmla="*/ 352061 w 1152943"/>
                  <a:gd name="connsiteY4" fmla="*/ 1428952 h 1428952"/>
                  <a:gd name="connsiteX5" fmla="*/ 0 w 1152943"/>
                  <a:gd name="connsiteY5" fmla="*/ 800276 h 1428952"/>
                  <a:gd name="connsiteX6" fmla="*/ 71427 w 1152943"/>
                  <a:gd name="connsiteY6" fmla="*/ 733144 h 1428952"/>
                  <a:gd name="connsiteX7" fmla="*/ 427855 w 1152943"/>
                  <a:gd name="connsiteY7" fmla="*/ 49497 h 1428952"/>
                  <a:gd name="connsiteX8" fmla="*/ 435160 w 1152943"/>
                  <a:gd name="connsiteY8" fmla="*/ 0 h 142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943" h="1428952">
                    <a:moveTo>
                      <a:pt x="435160" y="0"/>
                    </a:moveTo>
                    <a:lnTo>
                      <a:pt x="1152943" y="0"/>
                    </a:lnTo>
                    <a:lnTo>
                      <a:pt x="1124164" y="192738"/>
                    </a:lnTo>
                    <a:cubicBezTo>
                      <a:pt x="1030061" y="662769"/>
                      <a:pt x="779564" y="1074573"/>
                      <a:pt x="430671" y="1368869"/>
                    </a:cubicBezTo>
                    <a:lnTo>
                      <a:pt x="352061" y="1428952"/>
                    </a:lnTo>
                    <a:lnTo>
                      <a:pt x="0" y="800276"/>
                    </a:lnTo>
                    <a:lnTo>
                      <a:pt x="71427" y="733144"/>
                    </a:lnTo>
                    <a:cubicBezTo>
                      <a:pt x="248902" y="549616"/>
                      <a:pt x="375599" y="313577"/>
                      <a:pt x="427855" y="49497"/>
                    </a:cubicBezTo>
                    <a:lnTo>
                      <a:pt x="43516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Arrow: Right 92">
                <a:extLst>
                  <a:ext uri="{FF2B5EF4-FFF2-40B4-BE49-F238E27FC236}">
                    <a16:creationId xmlns:a16="http://schemas.microsoft.com/office/drawing/2014/main" id="{D77BEF9B-B98B-E910-DCAF-3DAF140974C8}"/>
                  </a:ext>
                </a:extLst>
              </p:cNvPr>
              <p:cNvSpPr/>
              <p:nvPr/>
            </p:nvSpPr>
            <p:spPr>
              <a:xfrm rot="1510595">
                <a:off x="6799306" y="2404980"/>
                <a:ext cx="296343" cy="2835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Arrow: Right 93">
                <a:extLst>
                  <a:ext uri="{FF2B5EF4-FFF2-40B4-BE49-F238E27FC236}">
                    <a16:creationId xmlns:a16="http://schemas.microsoft.com/office/drawing/2014/main" id="{50049543-19BC-CDF8-6589-42282598343A}"/>
                  </a:ext>
                </a:extLst>
              </p:cNvPr>
              <p:cNvSpPr/>
              <p:nvPr/>
            </p:nvSpPr>
            <p:spPr>
              <a:xfrm rot="6290150">
                <a:off x="7516237" y="4063562"/>
                <a:ext cx="296343" cy="283554"/>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Arrow: Right 94">
                <a:extLst>
                  <a:ext uri="{FF2B5EF4-FFF2-40B4-BE49-F238E27FC236}">
                    <a16:creationId xmlns:a16="http://schemas.microsoft.com/office/drawing/2014/main" id="{53D6623D-0484-2F9C-7F3A-6AB7F3A370A1}"/>
                  </a:ext>
                </a:extLst>
              </p:cNvPr>
              <p:cNvSpPr/>
              <p:nvPr/>
            </p:nvSpPr>
            <p:spPr>
              <a:xfrm rot="11004072">
                <a:off x="5896249" y="5181715"/>
                <a:ext cx="296343" cy="283554"/>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Arrow: Right 96">
                <a:extLst>
                  <a:ext uri="{FF2B5EF4-FFF2-40B4-BE49-F238E27FC236}">
                    <a16:creationId xmlns:a16="http://schemas.microsoft.com/office/drawing/2014/main" id="{21E7616F-209D-B0A6-39E1-E930321CCC69}"/>
                  </a:ext>
                </a:extLst>
              </p:cNvPr>
              <p:cNvSpPr/>
              <p:nvPr/>
            </p:nvSpPr>
            <p:spPr>
              <a:xfrm rot="15328582">
                <a:off x="4320856" y="4087325"/>
                <a:ext cx="296343" cy="28355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Arrow: Right 97">
                <a:extLst>
                  <a:ext uri="{FF2B5EF4-FFF2-40B4-BE49-F238E27FC236}">
                    <a16:creationId xmlns:a16="http://schemas.microsoft.com/office/drawing/2014/main" id="{268F1B7D-0CC1-5AC8-2DEE-315CDE565EB4}"/>
                  </a:ext>
                </a:extLst>
              </p:cNvPr>
              <p:cNvSpPr/>
              <p:nvPr/>
            </p:nvSpPr>
            <p:spPr>
              <a:xfrm rot="19945149">
                <a:off x="5013613" y="2397150"/>
                <a:ext cx="296343" cy="283554"/>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TextBox 98">
                <a:extLst>
                  <a:ext uri="{FF2B5EF4-FFF2-40B4-BE49-F238E27FC236}">
                    <a16:creationId xmlns:a16="http://schemas.microsoft.com/office/drawing/2014/main" id="{48518997-C74E-1B57-97E0-0B8F6FE8A364}"/>
                  </a:ext>
                </a:extLst>
              </p:cNvPr>
              <p:cNvSpPr txBox="1"/>
              <p:nvPr/>
            </p:nvSpPr>
            <p:spPr>
              <a:xfrm rot="2385004">
                <a:off x="5728516" y="2422999"/>
                <a:ext cx="1066505" cy="595787"/>
              </a:xfrm>
              <a:prstGeom prst="rect">
                <a:avLst/>
              </a:prstGeom>
              <a:noFill/>
              <a:ln>
                <a:noFill/>
              </a:ln>
            </p:spPr>
            <p:txBody>
              <a:bodyPr wrap="square" rtlCol="0">
                <a:prstTxWarp prst="textArchUp">
                  <a:avLst>
                    <a:gd name="adj" fmla="val 9588527"/>
                  </a:avLst>
                </a:prstTxWarp>
                <a:spAutoFit/>
              </a:bodyPr>
              <a:lstStyle/>
              <a:p>
                <a:pPr marL="0" indent="0">
                  <a:buNone/>
                </a:pPr>
                <a:r>
                  <a:rPr lang="en-US" sz="1400" b="1" dirty="0">
                    <a:latin typeface="Georgia" panose="02040502050405020303" pitchFamily="18" charset="0"/>
                  </a:rPr>
                  <a:t> </a:t>
                </a:r>
                <a:r>
                  <a:rPr lang="en-US" sz="1400" b="1" dirty="0">
                    <a:solidFill>
                      <a:schemeClr val="bg1"/>
                    </a:solidFill>
                    <a:latin typeface="Georgia" panose="02040502050405020303" pitchFamily="18" charset="0"/>
                    <a:cs typeface="Arial" panose="020B0604020202020204" pitchFamily="34" charset="0"/>
                  </a:rPr>
                  <a:t>Requirements </a:t>
                </a:r>
              </a:p>
              <a:p>
                <a:pPr marL="0" indent="0">
                  <a:buNone/>
                </a:pPr>
                <a:r>
                  <a:rPr lang="en-US" sz="1400" b="1" i="0" dirty="0">
                    <a:solidFill>
                      <a:srgbClr val="EEF0FF"/>
                    </a:solidFill>
                    <a:effectLst/>
                    <a:latin typeface="Georgia" panose="02040502050405020303" pitchFamily="18" charset="0"/>
                  </a:rPr>
                  <a:t>Analysis</a:t>
                </a:r>
                <a:endParaRPr lang="en-US" sz="1400" b="1" dirty="0">
                  <a:solidFill>
                    <a:schemeClr val="bg1"/>
                  </a:solidFill>
                  <a:latin typeface="Georgia" panose="02040502050405020303" pitchFamily="18" charset="0"/>
                  <a:cs typeface="Arial" panose="020B0604020202020204" pitchFamily="34" charset="0"/>
                </a:endParaRPr>
              </a:p>
            </p:txBody>
          </p:sp>
          <p:sp>
            <p:nvSpPr>
              <p:cNvPr id="100" name="TextBox 99">
                <a:extLst>
                  <a:ext uri="{FF2B5EF4-FFF2-40B4-BE49-F238E27FC236}">
                    <a16:creationId xmlns:a16="http://schemas.microsoft.com/office/drawing/2014/main" id="{A421FED4-8FC0-A667-4A91-B388DE254EA1}"/>
                  </a:ext>
                </a:extLst>
              </p:cNvPr>
              <p:cNvSpPr txBox="1"/>
              <p:nvPr/>
            </p:nvSpPr>
            <p:spPr>
              <a:xfrm rot="4029367">
                <a:off x="6769175" y="2990284"/>
                <a:ext cx="1066505" cy="595787"/>
              </a:xfrm>
              <a:prstGeom prst="rect">
                <a:avLst/>
              </a:prstGeom>
              <a:noFill/>
              <a:ln>
                <a:noFill/>
              </a:ln>
            </p:spPr>
            <p:txBody>
              <a:bodyPr wrap="square" rtlCol="0">
                <a:prstTxWarp prst="textArchUp">
                  <a:avLst>
                    <a:gd name="adj" fmla="val 11512542"/>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Georgia" panose="02040502050405020303" pitchFamily="18" charset="0"/>
                    <a:ea typeface="+mn-ea"/>
                    <a:cs typeface="+mn-cs"/>
                  </a:rPr>
                  <a:t>Design</a:t>
                </a:r>
              </a:p>
            </p:txBody>
          </p:sp>
          <p:sp>
            <p:nvSpPr>
              <p:cNvPr id="101" name="TextBox 100">
                <a:extLst>
                  <a:ext uri="{FF2B5EF4-FFF2-40B4-BE49-F238E27FC236}">
                    <a16:creationId xmlns:a16="http://schemas.microsoft.com/office/drawing/2014/main" id="{38D55A6C-3202-5851-11DA-3194F1FAEEDB}"/>
                  </a:ext>
                </a:extLst>
              </p:cNvPr>
              <p:cNvSpPr txBox="1"/>
              <p:nvPr/>
            </p:nvSpPr>
            <p:spPr>
              <a:xfrm rot="17345315">
                <a:off x="4291642" y="3029025"/>
                <a:ext cx="1066505" cy="595787"/>
              </a:xfrm>
              <a:prstGeom prst="rect">
                <a:avLst/>
              </a:prstGeom>
              <a:noFill/>
              <a:ln>
                <a:noFill/>
              </a:ln>
            </p:spPr>
            <p:txBody>
              <a:bodyPr wrap="square" rtlCol="0">
                <a:prstTxWarp prst="textArchUp">
                  <a:avLst>
                    <a:gd name="adj" fmla="val 10750232"/>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E8EAED"/>
                    </a:solidFill>
                    <a:latin typeface="Georgia" panose="02040502050405020303" pitchFamily="18" charset="0"/>
                  </a:rPr>
                  <a:t>M</a:t>
                </a:r>
                <a:r>
                  <a:rPr lang="en-US" sz="1400" b="1" i="0" dirty="0">
                    <a:solidFill>
                      <a:srgbClr val="E8EAED"/>
                    </a:solidFill>
                    <a:effectLst/>
                    <a:latin typeface="Georgia" panose="02040502050405020303" pitchFamily="18" charset="0"/>
                  </a:rPr>
                  <a:t>aintenance</a:t>
                </a:r>
                <a:r>
                  <a:rPr kumimoji="0" lang="en-US" sz="1400" b="1" i="0" u="none" strike="noStrike" kern="1200" cap="none" spc="0" normalizeH="0" baseline="0" noProof="0" dirty="0">
                    <a:ln>
                      <a:noFill/>
                    </a:ln>
                    <a:solidFill>
                      <a:schemeClr val="bg1"/>
                    </a:solidFill>
                    <a:effectLst/>
                    <a:uLnTx/>
                    <a:uFillTx/>
                    <a:latin typeface="Georgia" panose="02040502050405020303" pitchFamily="18" charset="0"/>
                    <a:ea typeface="+mn-ea"/>
                    <a:cs typeface="+mn-cs"/>
                  </a:rPr>
                  <a:t> </a:t>
                </a:r>
              </a:p>
            </p:txBody>
          </p:sp>
          <p:sp>
            <p:nvSpPr>
              <p:cNvPr id="102" name="TextBox 101">
                <a:extLst>
                  <a:ext uri="{FF2B5EF4-FFF2-40B4-BE49-F238E27FC236}">
                    <a16:creationId xmlns:a16="http://schemas.microsoft.com/office/drawing/2014/main" id="{FE59F7DE-3BE9-74E1-0FB3-7CB3F6D3E7F5}"/>
                  </a:ext>
                </a:extLst>
              </p:cNvPr>
              <p:cNvSpPr txBox="1"/>
              <p:nvPr/>
            </p:nvSpPr>
            <p:spPr>
              <a:xfrm rot="2716024">
                <a:off x="4698425" y="4554953"/>
                <a:ext cx="1066505" cy="595787"/>
              </a:xfrm>
              <a:prstGeom prst="rect">
                <a:avLst/>
              </a:prstGeom>
              <a:noFill/>
              <a:ln>
                <a:noFill/>
              </a:ln>
            </p:spPr>
            <p:txBody>
              <a:bodyPr wrap="square" rtlCol="0">
                <a:prstTxWarp prst="textArchDown">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Georgia" panose="02040502050405020303" pitchFamily="18" charset="0"/>
                    <a:ea typeface="+mn-ea"/>
                    <a:cs typeface="+mn-cs"/>
                  </a:rPr>
                  <a:t>Test</a:t>
                </a:r>
              </a:p>
            </p:txBody>
          </p:sp>
          <p:sp>
            <p:nvSpPr>
              <p:cNvPr id="104" name="TextBox 103">
                <a:extLst>
                  <a:ext uri="{FF2B5EF4-FFF2-40B4-BE49-F238E27FC236}">
                    <a16:creationId xmlns:a16="http://schemas.microsoft.com/office/drawing/2014/main" id="{0FB982C6-E379-E0CE-F690-EEFA977A46FD}"/>
                  </a:ext>
                </a:extLst>
              </p:cNvPr>
              <p:cNvSpPr txBox="1"/>
              <p:nvPr/>
            </p:nvSpPr>
            <p:spPr>
              <a:xfrm rot="19380921">
                <a:off x="6403117" y="4606661"/>
                <a:ext cx="1143610" cy="555618"/>
              </a:xfrm>
              <a:prstGeom prst="rect">
                <a:avLst/>
              </a:prstGeom>
              <a:noFill/>
              <a:ln>
                <a:noFill/>
              </a:ln>
            </p:spPr>
            <p:txBody>
              <a:bodyPr wrap="square" rtlCol="0">
                <a:prstTxWarp prst="textArchDown">
                  <a:avLst>
                    <a:gd name="adj" fmla="val 21448438"/>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Georgia" panose="02040502050405020303" pitchFamily="18" charset="0"/>
                    <a:ea typeface="+mn-ea"/>
                    <a:cs typeface="+mn-cs"/>
                  </a:rPr>
                  <a:t>Development</a:t>
                </a:r>
              </a:p>
            </p:txBody>
          </p:sp>
          <p:sp>
            <p:nvSpPr>
              <p:cNvPr id="110" name="TextBox 109">
                <a:extLst>
                  <a:ext uri="{FF2B5EF4-FFF2-40B4-BE49-F238E27FC236}">
                    <a16:creationId xmlns:a16="http://schemas.microsoft.com/office/drawing/2014/main" id="{0D0E3285-3BDB-30EC-2DC8-A662ABC4FF46}"/>
                  </a:ext>
                </a:extLst>
              </p:cNvPr>
              <p:cNvSpPr txBox="1"/>
              <p:nvPr/>
            </p:nvSpPr>
            <p:spPr>
              <a:xfrm>
                <a:off x="5886450" y="4464542"/>
                <a:ext cx="354330" cy="479114"/>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grpSp>
        <p:grpSp>
          <p:nvGrpSpPr>
            <p:cNvPr id="61" name="Group 60">
              <a:extLst>
                <a:ext uri="{FF2B5EF4-FFF2-40B4-BE49-F238E27FC236}">
                  <a16:creationId xmlns:a16="http://schemas.microsoft.com/office/drawing/2014/main" id="{74ED3141-46D3-F8EC-7E2E-A967A1F974D4}"/>
                </a:ext>
              </a:extLst>
            </p:cNvPr>
            <p:cNvGrpSpPr/>
            <p:nvPr/>
          </p:nvGrpSpPr>
          <p:grpSpPr>
            <a:xfrm>
              <a:off x="8229600" y="1848673"/>
              <a:ext cx="3829050" cy="4049223"/>
              <a:chOff x="8229600" y="1583712"/>
              <a:chExt cx="3829050" cy="4049223"/>
            </a:xfrm>
          </p:grpSpPr>
          <p:grpSp>
            <p:nvGrpSpPr>
              <p:cNvPr id="75" name="Group 74">
                <a:extLst>
                  <a:ext uri="{FF2B5EF4-FFF2-40B4-BE49-F238E27FC236}">
                    <a16:creationId xmlns:a16="http://schemas.microsoft.com/office/drawing/2014/main" id="{177EA1A6-625E-C297-37F3-7A6215694D98}"/>
                  </a:ext>
                </a:extLst>
              </p:cNvPr>
              <p:cNvGrpSpPr/>
              <p:nvPr/>
            </p:nvGrpSpPr>
            <p:grpSpPr>
              <a:xfrm>
                <a:off x="8229600" y="1583712"/>
                <a:ext cx="3154680" cy="1070962"/>
                <a:chOff x="8652510" y="1610647"/>
                <a:chExt cx="3154680" cy="1070962"/>
              </a:xfrm>
            </p:grpSpPr>
            <p:sp>
              <p:nvSpPr>
                <p:cNvPr id="84" name="Oval 83">
                  <a:extLst>
                    <a:ext uri="{FF2B5EF4-FFF2-40B4-BE49-F238E27FC236}">
                      <a16:creationId xmlns:a16="http://schemas.microsoft.com/office/drawing/2014/main" id="{AE18946E-7623-3C62-D292-22F576D91D1C}"/>
                    </a:ext>
                  </a:extLst>
                </p:cNvPr>
                <p:cNvSpPr/>
                <p:nvPr/>
              </p:nvSpPr>
              <p:spPr>
                <a:xfrm>
                  <a:off x="8652510" y="1718484"/>
                  <a:ext cx="514350" cy="5229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5" name="TextBox 84">
                  <a:extLst>
                    <a:ext uri="{FF2B5EF4-FFF2-40B4-BE49-F238E27FC236}">
                      <a16:creationId xmlns:a16="http://schemas.microsoft.com/office/drawing/2014/main" id="{0F6915FA-DA2D-B1AF-07B8-3223F388006D}"/>
                    </a:ext>
                  </a:extLst>
                </p:cNvPr>
                <p:cNvSpPr txBox="1"/>
                <p:nvPr/>
              </p:nvSpPr>
              <p:spPr>
                <a:xfrm>
                  <a:off x="9315450" y="1610647"/>
                  <a:ext cx="2491740" cy="107096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dirty="0">
                      <a:effectLst/>
                      <a:latin typeface="Georgia Pro Light" panose="02040302050405020303" pitchFamily="18" charset="0"/>
                    </a:rPr>
                    <a:t>Defines the project's objectives, scope, and requirements. This phase is critical because it lays the foundation for the entire project.</a:t>
                  </a:r>
                  <a:endParaRPr kumimoji="0" lang="en-US" sz="1400" b="0" i="0" u="none" strike="noStrike" kern="1200" cap="none" spc="0" normalizeH="0" baseline="0" noProof="0" dirty="0">
                    <a:ln>
                      <a:noFill/>
                    </a:ln>
                    <a:effectLst/>
                    <a:uLnTx/>
                    <a:uFillTx/>
                    <a:latin typeface="Georgia Pro Light" panose="02040302050405020303" pitchFamily="18" charset="0"/>
                  </a:endParaRPr>
                </a:p>
              </p:txBody>
            </p:sp>
            <p:pic>
              <p:nvPicPr>
                <p:cNvPr id="86" name="Graphic 85" descr="World">
                  <a:extLst>
                    <a:ext uri="{FF2B5EF4-FFF2-40B4-BE49-F238E27FC236}">
                      <a16:creationId xmlns:a16="http://schemas.microsoft.com/office/drawing/2014/main" id="{5A01D051-D8FE-15DC-48D8-F9EF7521BDC1}"/>
                    </a:ext>
                  </a:extLst>
                </p:cNvPr>
                <p:cNvPicPr>
                  <a:picLocks noChangeAspect="1"/>
                </p:cNvPicPr>
                <p:nvPr/>
              </p:nvPicPr>
              <p:blipFill>
                <a:blip r:embed="rId2">
                  <a:lum bright="10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33935" y="1804229"/>
                  <a:ext cx="351500" cy="351500"/>
                </a:xfrm>
                <a:prstGeom prst="rect">
                  <a:avLst/>
                </a:prstGeom>
              </p:spPr>
            </p:pic>
          </p:grpSp>
          <p:grpSp>
            <p:nvGrpSpPr>
              <p:cNvPr id="76" name="Group 75">
                <a:extLst>
                  <a:ext uri="{FF2B5EF4-FFF2-40B4-BE49-F238E27FC236}">
                    <a16:creationId xmlns:a16="http://schemas.microsoft.com/office/drawing/2014/main" id="{654B0B76-0FF5-A0BC-1512-0535559CE559}"/>
                  </a:ext>
                </a:extLst>
              </p:cNvPr>
              <p:cNvGrpSpPr/>
              <p:nvPr/>
            </p:nvGrpSpPr>
            <p:grpSpPr>
              <a:xfrm>
                <a:off x="8903970" y="3270125"/>
                <a:ext cx="3154680" cy="1268244"/>
                <a:chOff x="8652510" y="3250833"/>
                <a:chExt cx="3154680" cy="1268244"/>
              </a:xfrm>
            </p:grpSpPr>
            <p:sp>
              <p:nvSpPr>
                <p:cNvPr id="81" name="Oval 80">
                  <a:extLst>
                    <a:ext uri="{FF2B5EF4-FFF2-40B4-BE49-F238E27FC236}">
                      <a16:creationId xmlns:a16="http://schemas.microsoft.com/office/drawing/2014/main" id="{6B5784FE-A76C-D405-2C60-DADD431EA453}"/>
                    </a:ext>
                  </a:extLst>
                </p:cNvPr>
                <p:cNvSpPr/>
                <p:nvPr/>
              </p:nvSpPr>
              <p:spPr>
                <a:xfrm>
                  <a:off x="8652510" y="3358670"/>
                  <a:ext cx="514350" cy="52299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TextBox 81">
                  <a:extLst>
                    <a:ext uri="{FF2B5EF4-FFF2-40B4-BE49-F238E27FC236}">
                      <a16:creationId xmlns:a16="http://schemas.microsoft.com/office/drawing/2014/main" id="{FC51751E-8BC9-CAAB-0477-31B0970A75FA}"/>
                    </a:ext>
                  </a:extLst>
                </p:cNvPr>
                <p:cNvSpPr txBox="1"/>
                <p:nvPr/>
              </p:nvSpPr>
              <p:spPr>
                <a:xfrm>
                  <a:off x="9315450" y="3250833"/>
                  <a:ext cx="2491740" cy="1268244"/>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solidFill>
                        <a:prstClr val="black"/>
                      </a:solidFill>
                      <a:latin typeface="Georgia Pro Light" panose="02040302050405020303" pitchFamily="18" charset="0"/>
                    </a:rPr>
                    <a:t>The team begins to create the software. This phase involves creating the software architecture, designing the user interface, and coding the software.</a:t>
                  </a:r>
                  <a:endParaRPr kumimoji="0" lang="en-US" sz="1400" b="0" i="0" u="none" strike="noStrike" kern="1200" cap="none" spc="0" normalizeH="0" baseline="0" noProof="0" dirty="0">
                    <a:ln>
                      <a:noFill/>
                    </a:ln>
                    <a:solidFill>
                      <a:prstClr val="black"/>
                    </a:solidFill>
                    <a:effectLst/>
                    <a:uLnTx/>
                    <a:uFillTx/>
                    <a:latin typeface="Georgia Pro Light" panose="02040302050405020303" pitchFamily="18" charset="0"/>
                    <a:ea typeface="+mn-ea"/>
                    <a:cs typeface="+mn-cs"/>
                  </a:endParaRPr>
                </a:p>
              </p:txBody>
            </p:sp>
            <p:pic>
              <p:nvPicPr>
                <p:cNvPr id="83" name="Picture 2" descr="Gear 2 Icon | Line Iconset | IconsMind">
                  <a:extLst>
                    <a:ext uri="{FF2B5EF4-FFF2-40B4-BE49-F238E27FC236}">
                      <a16:creationId xmlns:a16="http://schemas.microsoft.com/office/drawing/2014/main" id="{632337D4-E6A8-B487-B935-C7956A84588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752785" y="3463265"/>
                  <a:ext cx="313800" cy="313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7" name="Group 76">
                <a:extLst>
                  <a:ext uri="{FF2B5EF4-FFF2-40B4-BE49-F238E27FC236}">
                    <a16:creationId xmlns:a16="http://schemas.microsoft.com/office/drawing/2014/main" id="{1F1AC419-7E34-F42A-65A6-11EC7F8D43AE}"/>
                  </a:ext>
                </a:extLst>
              </p:cNvPr>
              <p:cNvGrpSpPr/>
              <p:nvPr/>
            </p:nvGrpSpPr>
            <p:grpSpPr>
              <a:xfrm>
                <a:off x="8229600" y="4956538"/>
                <a:ext cx="3154680" cy="676397"/>
                <a:chOff x="8652510" y="4891019"/>
                <a:chExt cx="3154680" cy="676397"/>
              </a:xfrm>
            </p:grpSpPr>
            <p:sp>
              <p:nvSpPr>
                <p:cNvPr id="78" name="Oval 77">
                  <a:extLst>
                    <a:ext uri="{FF2B5EF4-FFF2-40B4-BE49-F238E27FC236}">
                      <a16:creationId xmlns:a16="http://schemas.microsoft.com/office/drawing/2014/main" id="{0250CB67-195C-7182-863A-550EAC9D61D3}"/>
                    </a:ext>
                  </a:extLst>
                </p:cNvPr>
                <p:cNvSpPr/>
                <p:nvPr/>
              </p:nvSpPr>
              <p:spPr>
                <a:xfrm>
                  <a:off x="8652510" y="4998856"/>
                  <a:ext cx="514350" cy="52299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TextBox 78">
                  <a:extLst>
                    <a:ext uri="{FF2B5EF4-FFF2-40B4-BE49-F238E27FC236}">
                      <a16:creationId xmlns:a16="http://schemas.microsoft.com/office/drawing/2014/main" id="{6650BE48-832B-87A8-6834-31597963440D}"/>
                    </a:ext>
                  </a:extLst>
                </p:cNvPr>
                <p:cNvSpPr txBox="1"/>
                <p:nvPr/>
              </p:nvSpPr>
              <p:spPr>
                <a:xfrm>
                  <a:off x="9315450" y="4891019"/>
                  <a:ext cx="2491740" cy="676397"/>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dirty="0">
                      <a:effectLst/>
                      <a:latin typeface="Georgia Pro Light" panose="02040302050405020303" pitchFamily="18" charset="0"/>
                    </a:rPr>
                    <a:t>The final phase of the SDLC and puts the product into production.</a:t>
                  </a:r>
                  <a:r>
                    <a:rPr kumimoji="0" lang="en-GB" sz="1400" b="0" i="0" u="none" strike="noStrike" kern="1200" cap="none" spc="0" normalizeH="0" baseline="0" noProof="0" dirty="0">
                      <a:ln>
                        <a:noFill/>
                      </a:ln>
                      <a:effectLst/>
                      <a:uLnTx/>
                      <a:uFillTx/>
                      <a:latin typeface="Georgia Pro Light" panose="02040302050405020303" pitchFamily="18" charset="0"/>
                    </a:rPr>
                    <a:t>.</a:t>
                  </a:r>
                  <a:endParaRPr kumimoji="0" lang="en-US" sz="1400" b="0" i="0" u="none" strike="noStrike" kern="1200" cap="none" spc="0" normalizeH="0" baseline="0" noProof="0" dirty="0">
                    <a:ln>
                      <a:noFill/>
                    </a:ln>
                    <a:effectLst/>
                    <a:uLnTx/>
                    <a:uFillTx/>
                    <a:latin typeface="Georgia Pro Light" panose="02040302050405020303" pitchFamily="18" charset="0"/>
                  </a:endParaRPr>
                </a:p>
              </p:txBody>
            </p:sp>
            <p:pic>
              <p:nvPicPr>
                <p:cNvPr id="80" name="Graphic 79" descr="Magnifying glass">
                  <a:extLst>
                    <a:ext uri="{FF2B5EF4-FFF2-40B4-BE49-F238E27FC236}">
                      <a16:creationId xmlns:a16="http://schemas.microsoft.com/office/drawing/2014/main" id="{02E7A4EC-6B29-B0E0-F661-46066519A2B4}"/>
                    </a:ext>
                  </a:extLst>
                </p:cNvPr>
                <p:cNvPicPr>
                  <a:picLocks noChangeAspect="1"/>
                </p:cNvPicPr>
                <p:nvPr/>
              </p:nvPicPr>
              <p:blipFill>
                <a:blip r:embed="rId6">
                  <a:lum bright="100000"/>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33935" y="5084601"/>
                  <a:ext cx="351500" cy="351500"/>
                </a:xfrm>
                <a:prstGeom prst="rect">
                  <a:avLst/>
                </a:prstGeom>
              </p:spPr>
            </p:pic>
          </p:grpSp>
        </p:grpSp>
        <p:grpSp>
          <p:nvGrpSpPr>
            <p:cNvPr id="62" name="Group 61">
              <a:extLst>
                <a:ext uri="{FF2B5EF4-FFF2-40B4-BE49-F238E27FC236}">
                  <a16:creationId xmlns:a16="http://schemas.microsoft.com/office/drawing/2014/main" id="{53328C86-A638-E673-7323-42B162524B9E}"/>
                </a:ext>
              </a:extLst>
            </p:cNvPr>
            <p:cNvGrpSpPr/>
            <p:nvPr/>
          </p:nvGrpSpPr>
          <p:grpSpPr>
            <a:xfrm>
              <a:off x="1018880" y="2183152"/>
              <a:ext cx="2992174" cy="3893534"/>
              <a:chOff x="1018880" y="1897402"/>
              <a:chExt cx="2992174" cy="3893534"/>
            </a:xfrm>
          </p:grpSpPr>
          <p:grpSp>
            <p:nvGrpSpPr>
              <p:cNvPr id="63" name="Group 62">
                <a:extLst>
                  <a:ext uri="{FF2B5EF4-FFF2-40B4-BE49-F238E27FC236}">
                    <a16:creationId xmlns:a16="http://schemas.microsoft.com/office/drawing/2014/main" id="{921DB1F5-1C15-EA5A-BF9D-53A7A034CA78}"/>
                  </a:ext>
                </a:extLst>
              </p:cNvPr>
              <p:cNvGrpSpPr/>
              <p:nvPr/>
            </p:nvGrpSpPr>
            <p:grpSpPr>
              <a:xfrm>
                <a:off x="1018880" y="1897402"/>
                <a:ext cx="2748914" cy="1868350"/>
                <a:chOff x="527432" y="1900396"/>
                <a:chExt cx="2748914" cy="1868350"/>
              </a:xfrm>
            </p:grpSpPr>
            <p:sp>
              <p:nvSpPr>
                <p:cNvPr id="72" name="Oval 71">
                  <a:extLst>
                    <a:ext uri="{FF2B5EF4-FFF2-40B4-BE49-F238E27FC236}">
                      <a16:creationId xmlns:a16="http://schemas.microsoft.com/office/drawing/2014/main" id="{0A238E31-641D-9B45-7C02-B9FE5FB463D4}"/>
                    </a:ext>
                  </a:extLst>
                </p:cNvPr>
                <p:cNvSpPr/>
                <p:nvPr/>
              </p:nvSpPr>
              <p:spPr>
                <a:xfrm flipH="1">
                  <a:off x="2761996" y="1900396"/>
                  <a:ext cx="514350" cy="52299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TextBox 72">
                  <a:extLst>
                    <a:ext uri="{FF2B5EF4-FFF2-40B4-BE49-F238E27FC236}">
                      <a16:creationId xmlns:a16="http://schemas.microsoft.com/office/drawing/2014/main" id="{3EA72D7B-A75E-D5B2-8DE0-73E1381B23BA}"/>
                    </a:ext>
                  </a:extLst>
                </p:cNvPr>
                <p:cNvSpPr txBox="1"/>
                <p:nvPr/>
              </p:nvSpPr>
              <p:spPr>
                <a:xfrm flipH="1">
                  <a:off x="527432" y="2500501"/>
                  <a:ext cx="2491740" cy="1268245"/>
                </a:xfrm>
                <a:prstGeom prst="rect">
                  <a:avLst/>
                </a:prstGeom>
                <a:noFill/>
                <a:ln>
                  <a:noFill/>
                </a:ln>
              </p:spPr>
              <p:txBody>
                <a:bodyPr wrap="square" rtlCol="0">
                  <a:spAutoFit/>
                </a:bodyPr>
                <a:lstStyle/>
                <a:p>
                  <a:pPr fontAlgn="ctr"/>
                  <a:r>
                    <a:rPr lang="en-GB" sz="1400" i="0" dirty="0">
                      <a:effectLst/>
                      <a:latin typeface="Georgia Pro Light" panose="02040302050405020303" pitchFamily="18" charset="0"/>
                    </a:rPr>
                    <a:t>The final stage of the SDLC. In this phase, the project team maintains the product by providing updates, fixing bugs, and addressing issues that may arise .</a:t>
                  </a:r>
                </a:p>
              </p:txBody>
            </p:sp>
            <p:pic>
              <p:nvPicPr>
                <p:cNvPr id="74" name="Picture 2" descr="Control Icon Clipart - Full Size Clipart (#5677359) - PinClipart">
                  <a:extLst>
                    <a:ext uri="{FF2B5EF4-FFF2-40B4-BE49-F238E27FC236}">
                      <a16:creationId xmlns:a16="http://schemas.microsoft.com/office/drawing/2014/main" id="{B7DED36F-C6FF-E246-F303-2A2E06A31EB6}"/>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833419" y="1990740"/>
                  <a:ext cx="371502" cy="3504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5" name="Group 64">
                <a:extLst>
                  <a:ext uri="{FF2B5EF4-FFF2-40B4-BE49-F238E27FC236}">
                    <a16:creationId xmlns:a16="http://schemas.microsoft.com/office/drawing/2014/main" id="{FBF801A9-8286-3537-6EC2-269360AFD945}"/>
                  </a:ext>
                </a:extLst>
              </p:cNvPr>
              <p:cNvGrpSpPr/>
              <p:nvPr/>
            </p:nvGrpSpPr>
            <p:grpSpPr>
              <a:xfrm>
                <a:off x="1130717" y="4025201"/>
                <a:ext cx="2880337" cy="1765735"/>
                <a:chOff x="661319" y="3935741"/>
                <a:chExt cx="2880337" cy="1765735"/>
              </a:xfrm>
            </p:grpSpPr>
            <p:sp>
              <p:nvSpPr>
                <p:cNvPr id="66" name="Oval 65">
                  <a:extLst>
                    <a:ext uri="{FF2B5EF4-FFF2-40B4-BE49-F238E27FC236}">
                      <a16:creationId xmlns:a16="http://schemas.microsoft.com/office/drawing/2014/main" id="{ACE0F7A4-3D30-CC5B-6396-F45C8A0E270C}"/>
                    </a:ext>
                  </a:extLst>
                </p:cNvPr>
                <p:cNvSpPr/>
                <p:nvPr/>
              </p:nvSpPr>
              <p:spPr>
                <a:xfrm flipH="1">
                  <a:off x="3027306" y="3935741"/>
                  <a:ext cx="514350" cy="522991"/>
                </a:xfrm>
                <a:prstGeom prst="ellipse">
                  <a:avLst/>
                </a:prstGeom>
                <a:solidFill>
                  <a:srgbClr val="CE6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 name="TextBox 66">
                  <a:extLst>
                    <a:ext uri="{FF2B5EF4-FFF2-40B4-BE49-F238E27FC236}">
                      <a16:creationId xmlns:a16="http://schemas.microsoft.com/office/drawing/2014/main" id="{32D99CA7-5878-9992-0770-595BA1205C99}"/>
                    </a:ext>
                  </a:extLst>
                </p:cNvPr>
                <p:cNvSpPr txBox="1"/>
                <p:nvPr/>
              </p:nvSpPr>
              <p:spPr>
                <a:xfrm flipH="1">
                  <a:off x="661319" y="4433231"/>
                  <a:ext cx="2491740" cy="1268245"/>
                </a:xfrm>
                <a:prstGeom prst="rect">
                  <a:avLst/>
                </a:prstGeom>
                <a:noFill/>
                <a:ln>
                  <a:noFill/>
                </a:ln>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GB" sz="1400" b="0" i="0" dirty="0">
                      <a:effectLst/>
                      <a:latin typeface="Georgia Pro Light" panose="02040302050405020303" pitchFamily="18" charset="0"/>
                    </a:rPr>
                    <a:t>A crucial phase of the SDLC as it allows you to fix critical issues before they lead to major losses. Testing is considered an essential part of each development phase.</a:t>
                  </a:r>
                  <a:endParaRPr kumimoji="0" lang="en-US" sz="1400" b="0" i="0" u="none" strike="noStrike" kern="1200" cap="none" spc="0" normalizeH="0" baseline="0" noProof="0" dirty="0">
                    <a:ln>
                      <a:noFill/>
                    </a:ln>
                    <a:effectLst/>
                    <a:uLnTx/>
                    <a:uFillTx/>
                    <a:latin typeface="Georgia Pro Light" panose="02040302050405020303" pitchFamily="18" charset="0"/>
                  </a:endParaRPr>
                </a:p>
              </p:txBody>
            </p:sp>
            <p:pic>
              <p:nvPicPr>
                <p:cNvPr id="68" name="Graphic 67" descr="Lightbulb">
                  <a:extLst>
                    <a:ext uri="{FF2B5EF4-FFF2-40B4-BE49-F238E27FC236}">
                      <a16:creationId xmlns:a16="http://schemas.microsoft.com/office/drawing/2014/main" id="{78B9E1E7-5107-57E7-D6A8-7263612C0356}"/>
                    </a:ext>
                  </a:extLst>
                </p:cNvPr>
                <p:cNvPicPr>
                  <a:picLocks noChangeAspect="1"/>
                </p:cNvPicPr>
                <p:nvPr/>
              </p:nvPicPr>
              <p:blipFill>
                <a:blip r:embed="rId10">
                  <a:lum bright="10000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08731" y="4021487"/>
                  <a:ext cx="351500" cy="351500"/>
                </a:xfrm>
                <a:prstGeom prst="rect">
                  <a:avLst/>
                </a:prstGeom>
              </p:spPr>
            </p:pic>
          </p:grpSp>
        </p:grpSp>
      </p:grpSp>
      <p:sp>
        <p:nvSpPr>
          <p:cNvPr id="114" name="Title 113">
            <a:extLst>
              <a:ext uri="{FF2B5EF4-FFF2-40B4-BE49-F238E27FC236}">
                <a16:creationId xmlns:a16="http://schemas.microsoft.com/office/drawing/2014/main" id="{18336B55-5EB2-8660-3544-5496C1571153}"/>
              </a:ext>
            </a:extLst>
          </p:cNvPr>
          <p:cNvSpPr>
            <a:spLocks noGrp="1"/>
          </p:cNvSpPr>
          <p:nvPr>
            <p:ph type="title"/>
          </p:nvPr>
        </p:nvSpPr>
        <p:spPr>
          <a:xfrm>
            <a:off x="913776" y="618517"/>
            <a:ext cx="9991790" cy="696013"/>
          </a:xfrm>
        </p:spPr>
        <p:txBody>
          <a:bodyPr>
            <a:normAutofit fontScale="90000"/>
          </a:bodyPr>
          <a:lstStyle/>
          <a:p>
            <a:r>
              <a:rPr lang="en-GB" dirty="0">
                <a:latin typeface="Footlight MT Light" panose="0204060206030A020304" pitchFamily="18" charset="0"/>
              </a:rPr>
              <a:t>Overview of the Software Development Lifecycle</a:t>
            </a:r>
            <a:endParaRPr lang="en-US" dirty="0">
              <a:latin typeface="Footlight MT Light" panose="0204060206030A020304" pitchFamily="18" charset="0"/>
            </a:endParaRPr>
          </a:p>
        </p:txBody>
      </p:sp>
      <p:sp>
        <p:nvSpPr>
          <p:cNvPr id="121" name="Rectangle 120">
            <a:extLst>
              <a:ext uri="{FF2B5EF4-FFF2-40B4-BE49-F238E27FC236}">
                <a16:creationId xmlns:a16="http://schemas.microsoft.com/office/drawing/2014/main" id="{B8A65448-0BA0-30A7-EB80-36EBA6C7450A}"/>
              </a:ext>
            </a:extLst>
          </p:cNvPr>
          <p:cNvSpPr/>
          <p:nvPr/>
        </p:nvSpPr>
        <p:spPr>
          <a:xfrm>
            <a:off x="4350500" y="2948718"/>
            <a:ext cx="3374328" cy="107721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91440" tIns="45720" rIns="91440" bIns="45720">
            <a:spAutoFit/>
          </a:bodyPr>
          <a:lstStyle/>
          <a:p>
            <a:pPr algn="ctr"/>
            <a:r>
              <a:rPr lang="en-US" sz="3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opperplate Gothic Bold" panose="020E0705020206020404" pitchFamily="34" charset="0"/>
              </a:rPr>
              <a:t>SDLC Lifecycle</a:t>
            </a:r>
          </a:p>
        </p:txBody>
      </p:sp>
    </p:spTree>
    <p:extLst>
      <p:ext uri="{BB962C8B-B14F-4D97-AF65-F5344CB8AC3E}">
        <p14:creationId xmlns:p14="http://schemas.microsoft.com/office/powerpoint/2010/main" val="23893796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0FBD233-1517-A391-9F34-CAD1927B3722}"/>
              </a:ext>
            </a:extLst>
          </p:cNvPr>
          <p:cNvGraphicFramePr>
            <a:graphicFrameLocks noGrp="1"/>
          </p:cNvGraphicFramePr>
          <p:nvPr>
            <p:extLst>
              <p:ext uri="{D42A27DB-BD31-4B8C-83A1-F6EECF244321}">
                <p14:modId xmlns:p14="http://schemas.microsoft.com/office/powerpoint/2010/main" val="3201069388"/>
              </p:ext>
            </p:extLst>
          </p:nvPr>
        </p:nvGraphicFramePr>
        <p:xfrm>
          <a:off x="495300" y="457200"/>
          <a:ext cx="11201400" cy="5943600"/>
        </p:xfrm>
        <a:graphic>
          <a:graphicData uri="http://schemas.openxmlformats.org/drawingml/2006/table">
            <a:tbl>
              <a:tblPr firstRow="1" bandRow="1">
                <a:tableStyleId>{5940675A-B579-460E-94D1-54222C63F5DA}</a:tableStyleId>
              </a:tblPr>
              <a:tblGrid>
                <a:gridCol w="5600700">
                  <a:extLst>
                    <a:ext uri="{9D8B030D-6E8A-4147-A177-3AD203B41FA5}">
                      <a16:colId xmlns:a16="http://schemas.microsoft.com/office/drawing/2014/main" val="2798644698"/>
                    </a:ext>
                  </a:extLst>
                </a:gridCol>
                <a:gridCol w="5600700">
                  <a:extLst>
                    <a:ext uri="{9D8B030D-6E8A-4147-A177-3AD203B41FA5}">
                      <a16:colId xmlns:a16="http://schemas.microsoft.com/office/drawing/2014/main" val="3288943084"/>
                    </a:ext>
                  </a:extLst>
                </a:gridCol>
              </a:tblGrid>
              <a:tr h="0">
                <a:tc>
                  <a:txBody>
                    <a:bodyPr/>
                    <a:lstStyle/>
                    <a:p>
                      <a:pPr algn="ctr" rtl="0" fontAlgn="base"/>
                      <a:r>
                        <a:rPr lang="en-GB" sz="2000" b="1" dirty="0"/>
                        <a:t>Types of Web Designers-</a:t>
                      </a:r>
                    </a:p>
                    <a:p>
                      <a:pPr algn="l" fontAlgn="base">
                        <a:buFont typeface="Arial" panose="020B0604020202020204" pitchFamily="34" charset="0"/>
                        <a:buChar char="•"/>
                      </a:pPr>
                      <a:r>
                        <a:rPr lang="en-GB" sz="2000" dirty="0"/>
                        <a:t>User Experience (UX)</a:t>
                      </a:r>
                    </a:p>
                    <a:p>
                      <a:pPr algn="l" fontAlgn="base">
                        <a:buFont typeface="Arial" panose="020B0604020202020204" pitchFamily="34" charset="0"/>
                        <a:buChar char="•"/>
                      </a:pPr>
                      <a:r>
                        <a:rPr lang="en-GB" sz="2000" dirty="0"/>
                        <a:t>User Interface (UI)</a:t>
                      </a:r>
                    </a:p>
                    <a:p>
                      <a:pPr algn="l" fontAlgn="base">
                        <a:buFont typeface="Arial" panose="020B0604020202020204" pitchFamily="34" charset="0"/>
                        <a:buChar char="•"/>
                      </a:pPr>
                      <a:r>
                        <a:rPr lang="en-GB" sz="2000" dirty="0"/>
                        <a:t>Visual/Graphic Designer</a:t>
                      </a:r>
                    </a:p>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GB" sz="2000" b="1" dirty="0"/>
                        <a:t>Types of Web Developers-</a:t>
                      </a:r>
                    </a:p>
                    <a:p>
                      <a:pPr algn="l" fontAlgn="base">
                        <a:buFont typeface="Arial" panose="020B0604020202020204" pitchFamily="34" charset="0"/>
                        <a:buChar char="•"/>
                      </a:pPr>
                      <a:r>
                        <a:rPr lang="en-GB" sz="2000" dirty="0"/>
                        <a:t>Front-end</a:t>
                      </a:r>
                    </a:p>
                    <a:p>
                      <a:pPr algn="l" fontAlgn="base">
                        <a:buFont typeface="Arial" panose="020B0604020202020204" pitchFamily="34" charset="0"/>
                        <a:buChar char="•"/>
                      </a:pPr>
                      <a:r>
                        <a:rPr lang="en-GB" sz="2000" dirty="0"/>
                        <a:t>Back-end</a:t>
                      </a:r>
                    </a:p>
                    <a:p>
                      <a:pPr algn="l" fontAlgn="base">
                        <a:buFont typeface="Arial" panose="020B0604020202020204" pitchFamily="34" charset="0"/>
                        <a:buChar char="•"/>
                      </a:pPr>
                      <a:r>
                        <a:rPr lang="en-GB" sz="2000" dirty="0"/>
                        <a:t>Full-stack</a:t>
                      </a:r>
                    </a:p>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9811648"/>
                  </a:ext>
                </a:extLst>
              </a:tr>
              <a:tr h="525780">
                <a:tc>
                  <a:txBody>
                    <a:bodyPr/>
                    <a:lstStyle/>
                    <a:p>
                      <a:r>
                        <a:rPr lang="en-GB" sz="2000" dirty="0"/>
                        <a:t>The hiring cost of a web designer is comparatively less than a web developer.</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t>The hiring cost of a web developer is more than a web designer.</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4025090"/>
                  </a:ext>
                </a:extLst>
              </a:tr>
              <a:tr h="525780">
                <a:tc>
                  <a:txBody>
                    <a:bodyPr/>
                    <a:lstStyle/>
                    <a:p>
                      <a:r>
                        <a:rPr lang="en-GB" sz="2000" dirty="0"/>
                        <a:t>Most web designers learn about typography and the visual features of a website. </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t>These are responsible for converting those designs into real websites. They use web tools and programming languages to create the design and functionality of a website. </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7706480"/>
                  </a:ext>
                </a:extLst>
              </a:tr>
              <a:tr h="525780">
                <a:tc>
                  <a:txBody>
                    <a:bodyPr/>
                    <a:lstStyle/>
                    <a:p>
                      <a:r>
                        <a:rPr lang="en-GB" sz="2000" dirty="0"/>
                        <a:t>The main role of Web designers is to manage design and layout of a website that implies the graphical components of a website. A web designer is responsible for keeping a balance between a website’s visual components and its usefulness., </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t>The main role of a developer is to keep check on the functioning of a website and to see how it works. Web developers manage these aspects of a website-developing, coding, and modifying websites.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5259480"/>
                  </a:ext>
                </a:extLst>
              </a:tr>
              <a:tr h="525780">
                <a:tc>
                  <a:txBody>
                    <a:bodyPr/>
                    <a:lstStyle/>
                    <a:p>
                      <a:r>
                        <a:rPr lang="en-GB" sz="2000" dirty="0"/>
                        <a:t>Web designing tools include Adobe Photoshop, Illustrator, Dreamweaver, Sketch etc.</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Languages used are HTML, PHP, JavaScript, CSS, Python, Ruby, jQuery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0367098"/>
                  </a:ext>
                </a:extLst>
              </a:tr>
            </a:tbl>
          </a:graphicData>
        </a:graphic>
      </p:graphicFrame>
    </p:spTree>
    <p:extLst>
      <p:ext uri="{BB962C8B-B14F-4D97-AF65-F5344CB8AC3E}">
        <p14:creationId xmlns:p14="http://schemas.microsoft.com/office/powerpoint/2010/main" val="1770633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3D63-2D3A-C37C-9217-377A1B2EBE03}"/>
              </a:ext>
            </a:extLst>
          </p:cNvPr>
          <p:cNvSpPr>
            <a:spLocks noGrp="1"/>
          </p:cNvSpPr>
          <p:nvPr>
            <p:ph type="title"/>
          </p:nvPr>
        </p:nvSpPr>
        <p:spPr>
          <a:xfrm>
            <a:off x="913774" y="435638"/>
            <a:ext cx="9236065" cy="448284"/>
          </a:xfrm>
        </p:spPr>
        <p:txBody>
          <a:bodyPr>
            <a:normAutofit/>
          </a:bodyPr>
          <a:lstStyle/>
          <a:p>
            <a:r>
              <a:rPr lang="en-GB" sz="2400" b="1" cap="none" dirty="0"/>
              <a:t>TYPES OF WEB DEVELOPMENT: FRONTEND, BACKEND, FULL-STACK.</a:t>
            </a:r>
            <a:endParaRPr lang="en-US" sz="2400" b="1" cap="none" dirty="0"/>
          </a:p>
        </p:txBody>
      </p:sp>
      <p:graphicFrame>
        <p:nvGraphicFramePr>
          <p:cNvPr id="5" name="Content Placeholder 4">
            <a:extLst>
              <a:ext uri="{FF2B5EF4-FFF2-40B4-BE49-F238E27FC236}">
                <a16:creationId xmlns:a16="http://schemas.microsoft.com/office/drawing/2014/main" id="{26184DF5-0B90-C508-896B-B811320DA67C}"/>
              </a:ext>
            </a:extLst>
          </p:cNvPr>
          <p:cNvGraphicFramePr>
            <a:graphicFrameLocks noGrp="1"/>
          </p:cNvGraphicFramePr>
          <p:nvPr>
            <p:ph sz="quarter" idx="13"/>
            <p:extLst>
              <p:ext uri="{D42A27DB-BD31-4B8C-83A1-F6EECF244321}">
                <p14:modId xmlns:p14="http://schemas.microsoft.com/office/powerpoint/2010/main" val="1807565622"/>
              </p:ext>
            </p:extLst>
          </p:nvPr>
        </p:nvGraphicFramePr>
        <p:xfrm>
          <a:off x="914400" y="1331887"/>
          <a:ext cx="10363200" cy="4023360"/>
        </p:xfrm>
        <a:graphic>
          <a:graphicData uri="http://schemas.openxmlformats.org/drawingml/2006/table">
            <a:tbl>
              <a:tblPr firstRow="1" bandRow="1">
                <a:tableStyleId>{5940675A-B579-460E-94D1-54222C63F5DA}</a:tableStyleId>
              </a:tblPr>
              <a:tblGrid>
                <a:gridCol w="3454400">
                  <a:extLst>
                    <a:ext uri="{9D8B030D-6E8A-4147-A177-3AD203B41FA5}">
                      <a16:colId xmlns:a16="http://schemas.microsoft.com/office/drawing/2014/main" val="1924014599"/>
                    </a:ext>
                  </a:extLst>
                </a:gridCol>
                <a:gridCol w="3454400">
                  <a:extLst>
                    <a:ext uri="{9D8B030D-6E8A-4147-A177-3AD203B41FA5}">
                      <a16:colId xmlns:a16="http://schemas.microsoft.com/office/drawing/2014/main" val="1998566360"/>
                    </a:ext>
                  </a:extLst>
                </a:gridCol>
                <a:gridCol w="3454400">
                  <a:extLst>
                    <a:ext uri="{9D8B030D-6E8A-4147-A177-3AD203B41FA5}">
                      <a16:colId xmlns:a16="http://schemas.microsoft.com/office/drawing/2014/main" val="1967389596"/>
                    </a:ext>
                  </a:extLst>
                </a:gridCol>
              </a:tblGrid>
              <a:tr h="370840">
                <a:tc>
                  <a:txBody>
                    <a:bodyPr/>
                    <a:lstStyle/>
                    <a:p>
                      <a:pPr algn="ctr"/>
                      <a:r>
                        <a:rPr lang="en-US" sz="2400" b="1" dirty="0"/>
                        <a:t>Frontend Development</a:t>
                      </a:r>
                    </a:p>
                  </a:txBody>
                  <a:tcPr/>
                </a:tc>
                <a:tc>
                  <a:txBody>
                    <a:bodyPr/>
                    <a:lstStyle/>
                    <a:p>
                      <a:pPr algn="ctr"/>
                      <a:r>
                        <a:rPr lang="en-US" sz="2400" b="1" dirty="0"/>
                        <a:t>Backend Development</a:t>
                      </a:r>
                    </a:p>
                  </a:txBody>
                  <a:tcPr/>
                </a:tc>
                <a:tc>
                  <a:txBody>
                    <a:bodyPr/>
                    <a:lstStyle/>
                    <a:p>
                      <a:pPr algn="ctr"/>
                      <a:r>
                        <a:rPr lang="en-US" sz="2400" b="1" dirty="0"/>
                        <a:t>Full-stack Development</a:t>
                      </a:r>
                    </a:p>
                  </a:txBody>
                  <a:tcPr/>
                </a:tc>
                <a:extLst>
                  <a:ext uri="{0D108BD9-81ED-4DB2-BD59-A6C34878D82A}">
                    <a16:rowId xmlns:a16="http://schemas.microsoft.com/office/drawing/2014/main" val="1285883182"/>
                  </a:ext>
                </a:extLst>
              </a:tr>
              <a:tr h="370840">
                <a:tc>
                  <a:txBody>
                    <a:bodyPr/>
                    <a:lstStyle/>
                    <a:p>
                      <a:r>
                        <a:rPr lang="en-US" sz="2400" dirty="0"/>
                        <a:t>Overview of frontend development.</a:t>
                      </a:r>
                    </a:p>
                  </a:txBody>
                  <a:tcPr/>
                </a:tc>
                <a:tc>
                  <a:txBody>
                    <a:bodyPr/>
                    <a:lstStyle/>
                    <a:p>
                      <a:r>
                        <a:rPr lang="en-US" sz="2400" dirty="0"/>
                        <a:t>Overview of backend development.</a:t>
                      </a:r>
                    </a:p>
                  </a:txBody>
                  <a:tcPr/>
                </a:tc>
                <a:tc>
                  <a:txBody>
                    <a:bodyPr/>
                    <a:lstStyle/>
                    <a:p>
                      <a:r>
                        <a:rPr lang="en-GB" sz="2400" b="0" i="0" kern="1200" dirty="0">
                          <a:solidFill>
                            <a:schemeClr val="tx1"/>
                          </a:solidFill>
                          <a:effectLst/>
                          <a:latin typeface="+mn-lt"/>
                          <a:ea typeface="+mn-ea"/>
                          <a:cs typeface="+mn-cs"/>
                        </a:rPr>
                        <a:t>The process of developing both the front end and back end of an application</a:t>
                      </a:r>
                      <a:endParaRPr lang="en-US" sz="2400" dirty="0"/>
                    </a:p>
                  </a:txBody>
                  <a:tcPr/>
                </a:tc>
                <a:extLst>
                  <a:ext uri="{0D108BD9-81ED-4DB2-BD59-A6C34878D82A}">
                    <a16:rowId xmlns:a16="http://schemas.microsoft.com/office/drawing/2014/main" val="354995917"/>
                  </a:ext>
                </a:extLst>
              </a:tr>
              <a:tr h="370840">
                <a:tc>
                  <a:txBody>
                    <a:bodyPr/>
                    <a:lstStyle/>
                    <a:p>
                      <a:r>
                        <a:rPr lang="en-US" sz="2400" dirty="0"/>
                        <a:t>Key technologies: HTML, CSS, JavaScript.</a:t>
                      </a:r>
                    </a:p>
                  </a:txBody>
                  <a:tcPr/>
                </a:tc>
                <a:tc>
                  <a:txBody>
                    <a:bodyPr/>
                    <a:lstStyle/>
                    <a:p>
                      <a:r>
                        <a:rPr lang="en-GB" sz="2400" dirty="0"/>
                        <a:t>Key technologies: Node.js, Python, Ruby, PHP.</a:t>
                      </a:r>
                      <a:endParaRPr lang="en-US" sz="2400" dirty="0"/>
                    </a:p>
                  </a:txBody>
                  <a:tcPr/>
                </a:tc>
                <a:tc>
                  <a:txBody>
                    <a:bodyPr/>
                    <a:lstStyle/>
                    <a:p>
                      <a:r>
                        <a:rPr lang="en-GB" sz="2400" dirty="0"/>
                        <a:t>Combining frontend and backend skills.</a:t>
                      </a:r>
                      <a:endParaRPr lang="en-US" sz="2400" dirty="0"/>
                    </a:p>
                  </a:txBody>
                  <a:tcPr/>
                </a:tc>
                <a:extLst>
                  <a:ext uri="{0D108BD9-81ED-4DB2-BD59-A6C34878D82A}">
                    <a16:rowId xmlns:a16="http://schemas.microsoft.com/office/drawing/2014/main" val="3057536880"/>
                  </a:ext>
                </a:extLst>
              </a:tr>
              <a:tr h="537553">
                <a:tc>
                  <a:txBody>
                    <a:bodyPr/>
                    <a:lstStyle/>
                    <a:p>
                      <a:r>
                        <a:rPr lang="en-GB" sz="2400" dirty="0"/>
                        <a:t>Popular frameworks: React, Angular, Vue.js.</a:t>
                      </a:r>
                      <a:endParaRPr lang="en-US" sz="2400" dirty="0"/>
                    </a:p>
                  </a:txBody>
                  <a:tcPr/>
                </a:tc>
                <a:tc>
                  <a:txBody>
                    <a:bodyPr/>
                    <a:lstStyle/>
                    <a:p>
                      <a:r>
                        <a:rPr lang="en-GB" sz="2400" dirty="0"/>
                        <a:t>Popular frameworks: Express.js, Django, Ruby on Rails.</a:t>
                      </a:r>
                      <a:endParaRPr lang="en-US" sz="2400" dirty="0"/>
                    </a:p>
                  </a:txBody>
                  <a:tcPr/>
                </a:tc>
                <a:tc>
                  <a:txBody>
                    <a:bodyPr/>
                    <a:lstStyle/>
                    <a:p>
                      <a:r>
                        <a:rPr lang="en-GB" sz="2400" dirty="0"/>
                        <a:t>Tools and technologies for full-stack developers.</a:t>
                      </a:r>
                      <a:endParaRPr lang="en-US" sz="2400" dirty="0"/>
                    </a:p>
                  </a:txBody>
                  <a:tcPr/>
                </a:tc>
                <a:extLst>
                  <a:ext uri="{0D108BD9-81ED-4DB2-BD59-A6C34878D82A}">
                    <a16:rowId xmlns:a16="http://schemas.microsoft.com/office/drawing/2014/main" val="3309891409"/>
                  </a:ext>
                </a:extLst>
              </a:tr>
            </a:tbl>
          </a:graphicData>
        </a:graphic>
      </p:graphicFrame>
    </p:spTree>
    <p:extLst>
      <p:ext uri="{BB962C8B-B14F-4D97-AF65-F5344CB8AC3E}">
        <p14:creationId xmlns:p14="http://schemas.microsoft.com/office/powerpoint/2010/main" val="1083647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28C58D-AA50-07BA-8ADE-EEEB90048A51}"/>
              </a:ext>
            </a:extLst>
          </p:cNvPr>
          <p:cNvSpPr/>
          <p:nvPr/>
        </p:nvSpPr>
        <p:spPr>
          <a:xfrm>
            <a:off x="1188720" y="-91440"/>
            <a:ext cx="4229100" cy="352044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GB" sz="2800" b="1" dirty="0"/>
              <a:t>Web Development Process</a:t>
            </a:r>
          </a:p>
          <a:p>
            <a:endParaRPr lang="en-GB" sz="2800" b="1" dirty="0"/>
          </a:p>
          <a:p>
            <a:pPr marL="285750" indent="-285750">
              <a:buFont typeface="Arial" panose="020B0604020202020204" pitchFamily="34" charset="0"/>
              <a:buChar char="•"/>
            </a:pPr>
            <a:r>
              <a:rPr lang="en-GB" sz="2000" dirty="0"/>
              <a:t>Planning and designing a website. </a:t>
            </a:r>
          </a:p>
          <a:p>
            <a:pPr marL="285750" indent="-285750">
              <a:buFont typeface="Arial" panose="020B0604020202020204" pitchFamily="34" charset="0"/>
              <a:buChar char="•"/>
            </a:pPr>
            <a:r>
              <a:rPr lang="en-GB" sz="2000" dirty="0"/>
              <a:t>Development and testing phases.</a:t>
            </a:r>
          </a:p>
          <a:p>
            <a:pPr marL="285750" indent="-285750">
              <a:buFont typeface="Arial" panose="020B0604020202020204" pitchFamily="34" charset="0"/>
              <a:buChar char="•"/>
            </a:pPr>
            <a:r>
              <a:rPr lang="en-GB" sz="2000" dirty="0"/>
              <a:t>Deployment and maintenance. </a:t>
            </a:r>
          </a:p>
          <a:p>
            <a:pPr algn="ctr"/>
            <a:endParaRPr lang="en-US" dirty="0"/>
          </a:p>
        </p:txBody>
      </p:sp>
      <p:sp>
        <p:nvSpPr>
          <p:cNvPr id="11" name="Rectangle 10">
            <a:extLst>
              <a:ext uri="{FF2B5EF4-FFF2-40B4-BE49-F238E27FC236}">
                <a16:creationId xmlns:a16="http://schemas.microsoft.com/office/drawing/2014/main" id="{8ADDE4A0-93EE-19DD-C5F4-691BFAC5A2B2}"/>
              </a:ext>
            </a:extLst>
          </p:cNvPr>
          <p:cNvSpPr/>
          <p:nvPr/>
        </p:nvSpPr>
        <p:spPr>
          <a:xfrm>
            <a:off x="6774180" y="0"/>
            <a:ext cx="4229100" cy="352044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2800" b="1" dirty="0"/>
              <a:t>Responsive Web Design</a:t>
            </a:r>
          </a:p>
          <a:p>
            <a:endParaRPr lang="en-GB" sz="2000" b="1"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Importance of responsive design.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Key techniques: Media queries,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   flexible grids, responsive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Tools: Bootstrap, Tailwind CSS. </a:t>
            </a:r>
          </a:p>
          <a:p>
            <a:pPr algn="ctr"/>
            <a:endParaRPr lang="en-US" dirty="0"/>
          </a:p>
        </p:txBody>
      </p:sp>
      <p:sp>
        <p:nvSpPr>
          <p:cNvPr id="13" name="Rectangle 12">
            <a:extLst>
              <a:ext uri="{FF2B5EF4-FFF2-40B4-BE49-F238E27FC236}">
                <a16:creationId xmlns:a16="http://schemas.microsoft.com/office/drawing/2014/main" id="{455A2400-79D5-DF2C-3062-531F382A3BCE}"/>
              </a:ext>
            </a:extLst>
          </p:cNvPr>
          <p:cNvSpPr/>
          <p:nvPr/>
        </p:nvSpPr>
        <p:spPr>
          <a:xfrm>
            <a:off x="1188720" y="2781300"/>
            <a:ext cx="4229100" cy="352044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2800" b="1" dirty="0"/>
              <a:t>Web Performance Optimization</a:t>
            </a:r>
          </a:p>
          <a:p>
            <a:endParaRPr lang="en-US" sz="2800" b="1"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Importance of web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Techniques: Minification, caching, lazy  </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chemeClr val="tx1"/>
                </a:solidFill>
              </a:rPr>
              <a:t>  </a:t>
            </a:r>
            <a:r>
              <a:rPr kumimoji="0" lang="en-US" altLang="en-US" sz="2000" b="0" i="0" u="none" strike="noStrike" cap="none" normalizeH="0" baseline="0" dirty="0">
                <a:ln>
                  <a:noFill/>
                </a:ln>
                <a:solidFill>
                  <a:schemeClr val="tx1"/>
                </a:solidFill>
                <a:effectLst/>
              </a:rPr>
              <a:t>loading.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Tools: Google Page Speed Insights,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  Lighthouse. </a:t>
            </a:r>
          </a:p>
          <a:p>
            <a:pPr algn="ctr"/>
            <a:endParaRPr lang="en-US" dirty="0"/>
          </a:p>
        </p:txBody>
      </p:sp>
      <p:sp>
        <p:nvSpPr>
          <p:cNvPr id="15" name="Rectangle 14">
            <a:extLst>
              <a:ext uri="{FF2B5EF4-FFF2-40B4-BE49-F238E27FC236}">
                <a16:creationId xmlns:a16="http://schemas.microsoft.com/office/drawing/2014/main" id="{2FAB27A4-79F5-3F21-1873-EDA6804B4A28}"/>
              </a:ext>
            </a:extLst>
          </p:cNvPr>
          <p:cNvSpPr/>
          <p:nvPr/>
        </p:nvSpPr>
        <p:spPr>
          <a:xfrm>
            <a:off x="6774180" y="2781300"/>
            <a:ext cx="4229100" cy="352044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2800" b="1" dirty="0"/>
              <a:t>Security in Web Development</a:t>
            </a:r>
          </a:p>
          <a:p>
            <a:endParaRPr lang="en-US" sz="2800" b="1"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Common security threats: XSS, SQL Injection, CSRF.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Best practices: HTTPS, data validation, secure authentication.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Tools: OWASP, security linters. </a:t>
            </a:r>
          </a:p>
          <a:p>
            <a:pPr algn="ctr"/>
            <a:endParaRPr lang="en-US" dirty="0"/>
          </a:p>
        </p:txBody>
      </p:sp>
    </p:spTree>
    <p:extLst>
      <p:ext uri="{BB962C8B-B14F-4D97-AF65-F5344CB8AC3E}">
        <p14:creationId xmlns:p14="http://schemas.microsoft.com/office/powerpoint/2010/main" val="1252273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A6079-EB2D-836A-E860-AA3C2E3B7162}"/>
              </a:ext>
            </a:extLst>
          </p:cNvPr>
          <p:cNvSpPr>
            <a:spLocks noGrp="1"/>
          </p:cNvSpPr>
          <p:nvPr>
            <p:ph type="title"/>
          </p:nvPr>
        </p:nvSpPr>
        <p:spPr>
          <a:xfrm>
            <a:off x="913775" y="618517"/>
            <a:ext cx="10364451" cy="753083"/>
          </a:xfrm>
        </p:spPr>
        <p:txBody>
          <a:bodyPr/>
          <a:lstStyle/>
          <a:p>
            <a:r>
              <a:rPr lang="en-GB" dirty="0">
                <a:latin typeface="Footlight MT Light" panose="0204060206030A020304" pitchFamily="18" charset="0"/>
              </a:rPr>
              <a:t>HTML - The Building Block of the Web</a:t>
            </a:r>
            <a:endParaRPr lang="en-US" dirty="0">
              <a:latin typeface="Footlight MT Light" panose="0204060206030A020304" pitchFamily="18" charset="0"/>
            </a:endParaRPr>
          </a:p>
        </p:txBody>
      </p:sp>
      <p:sp>
        <p:nvSpPr>
          <p:cNvPr id="3" name="Content Placeholder 2">
            <a:extLst>
              <a:ext uri="{FF2B5EF4-FFF2-40B4-BE49-F238E27FC236}">
                <a16:creationId xmlns:a16="http://schemas.microsoft.com/office/drawing/2014/main" id="{4AC15068-6D9D-E278-5ACF-5CEC63C887DE}"/>
              </a:ext>
            </a:extLst>
          </p:cNvPr>
          <p:cNvSpPr>
            <a:spLocks noGrp="1"/>
          </p:cNvSpPr>
          <p:nvPr>
            <p:ph sz="quarter" idx="13"/>
          </p:nvPr>
        </p:nvSpPr>
        <p:spPr>
          <a:xfrm>
            <a:off x="914087" y="1783080"/>
            <a:ext cx="10363826" cy="4213859"/>
          </a:xfrm>
        </p:spPr>
        <p:txBody>
          <a:bodyPr/>
          <a:lstStyle/>
          <a:p>
            <a:pPr marL="0" indent="0">
              <a:buNone/>
            </a:pPr>
            <a:r>
              <a:rPr lang="en-US" b="1" dirty="0"/>
              <a:t>HTML</a:t>
            </a:r>
            <a:r>
              <a:rPr lang="en-US" dirty="0"/>
              <a:t> - </a:t>
            </a:r>
            <a:r>
              <a:rPr lang="en-US" cap="none" dirty="0"/>
              <a:t>Hypertext Markup Language.</a:t>
            </a:r>
          </a:p>
          <a:p>
            <a:pPr marL="0" indent="0">
              <a:buNone/>
            </a:pPr>
            <a:r>
              <a:rPr lang="en-GB" cap="none" dirty="0"/>
              <a:t>Structuring content on the web.</a:t>
            </a:r>
          </a:p>
          <a:p>
            <a:pPr marL="0" indent="0">
              <a:buNone/>
            </a:pPr>
            <a:endParaRPr lang="en-GB" cap="none" dirty="0"/>
          </a:p>
          <a:p>
            <a:pPr marL="0" indent="0">
              <a:buNone/>
            </a:pPr>
            <a:r>
              <a:rPr lang="en-GB" b="1" dirty="0"/>
              <a:t>Brief History: </a:t>
            </a:r>
          </a:p>
          <a:p>
            <a:r>
              <a:rPr lang="en-GB" cap="none" dirty="0"/>
              <a:t>Developed by Tim Berners-Lee in 1991.</a:t>
            </a:r>
          </a:p>
          <a:p>
            <a:pPr>
              <a:buFont typeface="Arial" panose="020B0604020202020204" pitchFamily="34" charset="0"/>
              <a:buChar char="•"/>
            </a:pPr>
            <a:r>
              <a:rPr lang="en-GB" cap="none" dirty="0"/>
              <a:t>Evolved through various versions, currently at html5.</a:t>
            </a:r>
          </a:p>
          <a:p>
            <a:pPr>
              <a:buFont typeface="Arial" panose="020B0604020202020204" pitchFamily="34" charset="0"/>
              <a:buChar char="•"/>
            </a:pPr>
            <a:r>
              <a:rPr lang="en-GB" cap="none" dirty="0"/>
              <a:t>Fundamental language for creating web pages.</a:t>
            </a:r>
          </a:p>
          <a:p>
            <a:pPr marL="0" indent="0">
              <a:buNone/>
            </a:pPr>
            <a:endParaRPr lang="en-US" cap="none" dirty="0"/>
          </a:p>
        </p:txBody>
      </p:sp>
    </p:spTree>
    <p:extLst>
      <p:ext uri="{BB962C8B-B14F-4D97-AF65-F5344CB8AC3E}">
        <p14:creationId xmlns:p14="http://schemas.microsoft.com/office/powerpoint/2010/main" val="150102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E4A0A1-B690-F273-4D78-CDD563F7A0EF}"/>
              </a:ext>
            </a:extLst>
          </p:cNvPr>
          <p:cNvSpPr>
            <a:spLocks noGrp="1"/>
          </p:cNvSpPr>
          <p:nvPr>
            <p:ph sz="quarter" idx="13"/>
          </p:nvPr>
        </p:nvSpPr>
        <p:spPr>
          <a:xfrm>
            <a:off x="913774" y="708660"/>
            <a:ext cx="10363826" cy="5349240"/>
          </a:xfrm>
        </p:spPr>
        <p:txBody>
          <a:bodyPr/>
          <a:lstStyle/>
          <a:p>
            <a:pPr marL="0" indent="0">
              <a:buNone/>
            </a:pPr>
            <a:r>
              <a:rPr lang="en-GB" sz="2400" b="1" dirty="0"/>
              <a:t>Basic Structure of an HTML Document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cap="none" dirty="0"/>
          </a:p>
          <a:p>
            <a:pPr marL="0" indent="0">
              <a:buNone/>
            </a:pPr>
            <a:endParaRPr lang="en-US" b="1" dirty="0"/>
          </a:p>
        </p:txBody>
      </p:sp>
      <p:sp>
        <p:nvSpPr>
          <p:cNvPr id="5" name="Rectangle: Rounded Corners 4">
            <a:extLst>
              <a:ext uri="{FF2B5EF4-FFF2-40B4-BE49-F238E27FC236}">
                <a16:creationId xmlns:a16="http://schemas.microsoft.com/office/drawing/2014/main" id="{A294607B-96B6-E03D-EE62-39BF339BDE49}"/>
              </a:ext>
            </a:extLst>
          </p:cNvPr>
          <p:cNvSpPr/>
          <p:nvPr/>
        </p:nvSpPr>
        <p:spPr>
          <a:xfrm>
            <a:off x="1074420" y="1600200"/>
            <a:ext cx="3726180" cy="1828800"/>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DOCTYPE Declaration: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&lt;!DOCTYPE html&gt;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Informs the browser about the  </a:t>
            </a:r>
          </a:p>
          <a:p>
            <a:pPr marL="0" marR="0" lvl="0" indent="0" algn="l" defTabSz="914400" rtl="0" eaLnBrk="0" fontAlgn="base" latinLnBrk="0" hangingPunct="0">
              <a:lnSpc>
                <a:spcPct val="150000"/>
              </a:lnSpc>
              <a:spcBef>
                <a:spcPct val="0"/>
              </a:spcBef>
              <a:spcAft>
                <a:spcPct val="0"/>
              </a:spcAft>
              <a:buClrTx/>
              <a:buSzTx/>
              <a:tabLst/>
            </a:pPr>
            <a:r>
              <a:rPr lang="en-US" altLang="en-US" sz="2000" dirty="0">
                <a:solidFill>
                  <a:schemeClr val="tx1"/>
                </a:solidFill>
              </a:rPr>
              <a:t>   </a:t>
            </a:r>
            <a:r>
              <a:rPr kumimoji="0" lang="en-US" altLang="en-US" sz="2000" b="0" i="0" u="none" strike="noStrike" cap="none" normalizeH="0" baseline="0" dirty="0">
                <a:ln>
                  <a:noFill/>
                </a:ln>
                <a:solidFill>
                  <a:schemeClr val="tx1"/>
                </a:solidFill>
                <a:effectLst/>
              </a:rPr>
              <a:t>HTML version.</a:t>
            </a:r>
          </a:p>
          <a:p>
            <a:pPr algn="ctr"/>
            <a:endParaRPr lang="en-US" dirty="0"/>
          </a:p>
        </p:txBody>
      </p:sp>
      <p:sp>
        <p:nvSpPr>
          <p:cNvPr id="6" name="Rectangle: Rounded Corners 5">
            <a:extLst>
              <a:ext uri="{FF2B5EF4-FFF2-40B4-BE49-F238E27FC236}">
                <a16:creationId xmlns:a16="http://schemas.microsoft.com/office/drawing/2014/main" id="{8B6C8F7D-6B8E-13C1-F39A-2AEC827D8205}"/>
              </a:ext>
            </a:extLst>
          </p:cNvPr>
          <p:cNvSpPr/>
          <p:nvPr/>
        </p:nvSpPr>
        <p:spPr>
          <a:xfrm>
            <a:off x="6176010" y="1348740"/>
            <a:ext cx="3726180" cy="1828800"/>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HTML Element:</a:t>
            </a:r>
            <a:endParaRPr kumimoji="0" lang="en-US" altLang="en-US" sz="24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Unicode MS"/>
              </a:rPr>
              <a:t> ‘&lt;html&gt;...&lt;/html&gt;’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Root element of an HTML </a:t>
            </a:r>
          </a:p>
          <a:p>
            <a:pPr marL="0" marR="0" lvl="0" indent="0" algn="l" defTabSz="914400" rtl="0" eaLnBrk="0" fontAlgn="base" latinLnBrk="0" hangingPunct="0">
              <a:lnSpc>
                <a:spcPct val="150000"/>
              </a:lnSpc>
              <a:spcBef>
                <a:spcPct val="0"/>
              </a:spcBef>
              <a:spcAft>
                <a:spcPct val="0"/>
              </a:spcAft>
              <a:buClrTx/>
              <a:buSzTx/>
              <a:tabLst/>
            </a:pPr>
            <a:r>
              <a:rPr lang="en-US" altLang="en-US" sz="2000" dirty="0">
                <a:solidFill>
                  <a:schemeClr val="tx1"/>
                </a:solidFill>
              </a:rPr>
              <a:t>  </a:t>
            </a:r>
            <a:r>
              <a:rPr kumimoji="0" lang="en-US" altLang="en-US" sz="2000" b="0" i="0" u="none" strike="noStrike" cap="none" normalizeH="0" baseline="0" dirty="0">
                <a:ln>
                  <a:noFill/>
                </a:ln>
                <a:solidFill>
                  <a:schemeClr val="tx1"/>
                </a:solidFill>
                <a:effectLst/>
              </a:rPr>
              <a:t>document.</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algn="ctr"/>
            <a:endParaRPr lang="en-US" dirty="0"/>
          </a:p>
        </p:txBody>
      </p:sp>
      <p:sp>
        <p:nvSpPr>
          <p:cNvPr id="8" name="Rectangle: Rounded Corners 7">
            <a:extLst>
              <a:ext uri="{FF2B5EF4-FFF2-40B4-BE49-F238E27FC236}">
                <a16:creationId xmlns:a16="http://schemas.microsoft.com/office/drawing/2014/main" id="{1F9B2886-3847-7D35-7549-20A115D17A6A}"/>
              </a:ext>
            </a:extLst>
          </p:cNvPr>
          <p:cNvSpPr/>
          <p:nvPr/>
        </p:nvSpPr>
        <p:spPr>
          <a:xfrm>
            <a:off x="1074420" y="3429000"/>
            <a:ext cx="3726180" cy="1828800"/>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Head Element: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Unicode MS"/>
              </a:rPr>
              <a:t> &lt;</a:t>
            </a:r>
            <a:r>
              <a:rPr kumimoji="0" lang="en-US" altLang="en-US" sz="2000" b="0" i="0" u="none" strike="noStrike" cap="none" normalizeH="0" baseline="0" dirty="0">
                <a:ln>
                  <a:noFill/>
                </a:ln>
                <a:solidFill>
                  <a:schemeClr val="tx1"/>
                </a:solidFill>
                <a:effectLst/>
              </a:rPr>
              <a:t>head&gt;...&lt;/head&gt;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Contains meta-information, links to stylesheets, scripts</a:t>
            </a:r>
            <a:endParaRPr lang="en-US" sz="2000" dirty="0"/>
          </a:p>
        </p:txBody>
      </p:sp>
      <p:sp>
        <p:nvSpPr>
          <p:cNvPr id="10" name="Rectangle: Rounded Corners 9">
            <a:extLst>
              <a:ext uri="{FF2B5EF4-FFF2-40B4-BE49-F238E27FC236}">
                <a16:creationId xmlns:a16="http://schemas.microsoft.com/office/drawing/2014/main" id="{4EE76868-B104-5037-19FB-ECF842360027}"/>
              </a:ext>
            </a:extLst>
          </p:cNvPr>
          <p:cNvSpPr/>
          <p:nvPr/>
        </p:nvSpPr>
        <p:spPr>
          <a:xfrm>
            <a:off x="6176010" y="3429000"/>
            <a:ext cx="3726180" cy="1828800"/>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Body Element: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Unicode MS"/>
              </a:rPr>
              <a:t>&lt;body&gt;...&lt;/body&gt;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Contains the content of the </a:t>
            </a:r>
          </a:p>
          <a:p>
            <a:pPr marL="0" marR="0" lvl="0" indent="0" algn="l" defTabSz="914400" rtl="0" eaLnBrk="0" fontAlgn="base" latinLnBrk="0" hangingPunct="0">
              <a:lnSpc>
                <a:spcPct val="150000"/>
              </a:lnSpc>
              <a:spcBef>
                <a:spcPct val="0"/>
              </a:spcBef>
              <a:spcAft>
                <a:spcPct val="0"/>
              </a:spcAft>
              <a:buClrTx/>
              <a:buSzTx/>
              <a:tabLst/>
            </a:pPr>
            <a:r>
              <a:rPr lang="en-US" altLang="en-US" sz="2400" dirty="0">
                <a:solidFill>
                  <a:schemeClr val="tx1"/>
                </a:solidFill>
              </a:rPr>
              <a:t> </a:t>
            </a:r>
            <a:r>
              <a:rPr kumimoji="0" lang="en-US" altLang="en-US" sz="2400" b="0" i="0" u="none" strike="noStrike" cap="none" normalizeH="0" baseline="0" dirty="0">
                <a:ln>
                  <a:noFill/>
                </a:ln>
                <a:solidFill>
                  <a:schemeClr val="tx1"/>
                </a:solidFill>
                <a:effectLst/>
              </a:rPr>
              <a:t>web page, visible to users.</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1297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53FFCF-4DAA-8CBD-DD8C-0673CB38E3E6}"/>
              </a:ext>
            </a:extLst>
          </p:cNvPr>
          <p:cNvSpPr>
            <a:spLocks noGrp="1"/>
          </p:cNvSpPr>
          <p:nvPr>
            <p:ph sz="quarter" idx="13"/>
          </p:nvPr>
        </p:nvSpPr>
        <p:spPr>
          <a:xfrm>
            <a:off x="913774" y="251460"/>
            <a:ext cx="10363826" cy="6240780"/>
          </a:xfrm>
        </p:spPr>
        <p:txBody>
          <a:bodyPr>
            <a:normAutofit/>
          </a:bodyPr>
          <a:lstStyle/>
          <a:p>
            <a:pPr marL="0" indent="0">
              <a:buNone/>
            </a:pPr>
            <a:r>
              <a:rPr lang="en-US" sz="2400" b="1" dirty="0"/>
              <a:t>Common HTML Elements</a:t>
            </a:r>
          </a:p>
          <a:p>
            <a:pPr marL="0" indent="0">
              <a:buNone/>
            </a:pPr>
            <a:endParaRPr lang="en-US" b="1" dirty="0"/>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1" i="0" u="none" strike="noStrike" cap="none" normalizeH="0" baseline="0" dirty="0">
              <a:ln>
                <a:noFill/>
              </a:ln>
              <a:solidFill>
                <a:schemeClr val="tx1"/>
              </a:solidFill>
              <a:effectLst/>
              <a:latin typeface="Arial" panose="020B0604020202020204" pitchFamily="34" charset="0"/>
            </a:endParaRPr>
          </a:p>
          <a:p>
            <a:pPr marL="0" indent="0">
              <a:buNone/>
            </a:pPr>
            <a:endParaRPr lang="en-US" b="1" dirty="0"/>
          </a:p>
        </p:txBody>
      </p:sp>
      <p:sp>
        <p:nvSpPr>
          <p:cNvPr id="7" name="Rectangle 6">
            <a:extLst>
              <a:ext uri="{FF2B5EF4-FFF2-40B4-BE49-F238E27FC236}">
                <a16:creationId xmlns:a16="http://schemas.microsoft.com/office/drawing/2014/main" id="{F5014FD5-E08F-BB39-486B-E3FD0567B2C3}"/>
              </a:ext>
            </a:extLst>
          </p:cNvPr>
          <p:cNvSpPr/>
          <p:nvPr/>
        </p:nvSpPr>
        <p:spPr>
          <a:xfrm>
            <a:off x="7021830" y="788670"/>
            <a:ext cx="6198870" cy="528066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rPr>
              <a:t>Links: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&lt;a </a:t>
            </a:r>
            <a:r>
              <a:rPr kumimoji="0" lang="en-US" altLang="en-US" sz="2000" b="0" i="0" u="none" strike="noStrike" cap="none" normalizeH="0" baseline="0" dirty="0" err="1">
                <a:ln>
                  <a:noFill/>
                </a:ln>
                <a:solidFill>
                  <a:schemeClr val="tx1"/>
                </a:solidFill>
                <a:effectLst/>
              </a:rPr>
              <a:t>href</a:t>
            </a:r>
            <a:r>
              <a:rPr kumimoji="0" lang="en-US" altLang="en-US" sz="2000" b="0" i="0" u="none" strike="noStrike" cap="none" normalizeH="0" baseline="0" dirty="0">
                <a:ln>
                  <a:noFill/>
                </a:ln>
                <a:solidFill>
                  <a:schemeClr val="tx1"/>
                </a:solidFill>
                <a:effectLst/>
              </a:rPr>
              <a:t>="</a:t>
            </a:r>
            <a:r>
              <a:rPr kumimoji="0" lang="en-US" altLang="en-US" sz="2000" b="0" i="0" u="none" strike="noStrike" cap="none" normalizeH="0" baseline="0" dirty="0" err="1">
                <a:ln>
                  <a:noFill/>
                </a:ln>
                <a:solidFill>
                  <a:schemeClr val="tx1"/>
                </a:solidFill>
                <a:effectLst/>
              </a:rPr>
              <a:t>url</a:t>
            </a:r>
            <a:r>
              <a:rPr kumimoji="0" lang="en-US" altLang="en-US" sz="2000" b="0" i="0" u="none" strike="noStrike" cap="none" normalizeH="0" baseline="0" dirty="0">
                <a:ln>
                  <a:noFill/>
                </a:ln>
                <a:solidFill>
                  <a:schemeClr val="tx1"/>
                </a:solidFill>
                <a:effectLst/>
              </a:rPr>
              <a:t>"&gt;...&lt;/a&gt;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Creates a hyperlink.</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rPr>
              <a:t>Images</a:t>
            </a:r>
            <a:r>
              <a:rPr kumimoji="0" lang="en-US" altLang="en-US" sz="2000" b="1"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&lt;</a:t>
            </a:r>
            <a:r>
              <a:rPr kumimoji="0" lang="en-US" altLang="en-US" sz="2000" b="0" i="0" u="none" strike="noStrike" cap="none" normalizeH="0" baseline="0" dirty="0" err="1">
                <a:ln>
                  <a:noFill/>
                </a:ln>
                <a:solidFill>
                  <a:schemeClr val="tx1"/>
                </a:solidFill>
                <a:effectLst/>
              </a:rPr>
              <a:t>img</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src</a:t>
            </a:r>
            <a:r>
              <a:rPr kumimoji="0" lang="en-US" altLang="en-US" sz="2000" b="0" i="0" u="none" strike="noStrike" cap="none" normalizeH="0" baseline="0" dirty="0">
                <a:ln>
                  <a:noFill/>
                </a:ln>
                <a:solidFill>
                  <a:schemeClr val="tx1"/>
                </a:solidFill>
                <a:effectLst/>
              </a:rPr>
              <a:t>="</a:t>
            </a:r>
            <a:r>
              <a:rPr kumimoji="0" lang="en-US" altLang="en-US" sz="2000" b="0" i="0" u="none" strike="noStrike" cap="none" normalizeH="0" baseline="0" dirty="0" err="1">
                <a:ln>
                  <a:noFill/>
                </a:ln>
                <a:solidFill>
                  <a:schemeClr val="tx1"/>
                </a:solidFill>
                <a:effectLst/>
              </a:rPr>
              <a:t>url</a:t>
            </a:r>
            <a:r>
              <a:rPr kumimoji="0" lang="en-US" altLang="en-US" sz="2000" b="0" i="0" u="none" strike="noStrike" cap="none" normalizeH="0" baseline="0" dirty="0">
                <a:ln>
                  <a:noFill/>
                </a:ln>
                <a:solidFill>
                  <a:schemeClr val="tx1"/>
                </a:solidFill>
                <a:effectLst/>
              </a:rPr>
              <a:t>" alt="description"&gt;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Embeds an image in the web page.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rPr>
              <a:t>Lists: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&lt;</a:t>
            </a:r>
            <a:r>
              <a:rPr kumimoji="0" lang="en-US" altLang="en-US" sz="2000" b="0" i="0" u="none" strike="noStrike" cap="none" normalizeH="0" baseline="0" dirty="0" err="1">
                <a:ln>
                  <a:noFill/>
                </a:ln>
                <a:solidFill>
                  <a:schemeClr val="tx1"/>
                </a:solidFill>
                <a:effectLst/>
              </a:rPr>
              <a:t>ul</a:t>
            </a:r>
            <a:r>
              <a:rPr kumimoji="0" lang="en-US" altLang="en-US" sz="2000" b="0" i="0" u="none" strike="noStrike" cap="none" normalizeH="0" baseline="0" dirty="0">
                <a:ln>
                  <a:noFill/>
                </a:ln>
                <a:solidFill>
                  <a:schemeClr val="tx1"/>
                </a:solidFill>
                <a:effectLst/>
              </a:rPr>
              <a:t>&gt; for unordered lists.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&lt;</a:t>
            </a:r>
            <a:r>
              <a:rPr kumimoji="0" lang="en-US" altLang="en-US" sz="2000" b="0" i="0" u="none" strike="noStrike" cap="none" normalizeH="0" baseline="0" dirty="0" err="1">
                <a:ln>
                  <a:noFill/>
                </a:ln>
                <a:solidFill>
                  <a:schemeClr val="tx1"/>
                </a:solidFill>
                <a:effectLst/>
              </a:rPr>
              <a:t>ol</a:t>
            </a:r>
            <a:r>
              <a:rPr kumimoji="0" lang="en-US" altLang="en-US" sz="2000" b="0" i="0" u="none" strike="noStrike" cap="none" normalizeH="0" baseline="0" dirty="0">
                <a:ln>
                  <a:noFill/>
                </a:ln>
                <a:solidFill>
                  <a:schemeClr val="tx1"/>
                </a:solidFill>
                <a:effectLst/>
              </a:rPr>
              <a:t>&gt; for ordered lists.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&lt;li&gt; for list items.</a:t>
            </a:r>
          </a:p>
          <a:p>
            <a:pPr algn="ctr"/>
            <a:endParaRPr lang="en-US" dirty="0"/>
          </a:p>
        </p:txBody>
      </p:sp>
      <p:sp>
        <p:nvSpPr>
          <p:cNvPr id="8" name="Rectangle 7">
            <a:extLst>
              <a:ext uri="{FF2B5EF4-FFF2-40B4-BE49-F238E27FC236}">
                <a16:creationId xmlns:a16="http://schemas.microsoft.com/office/drawing/2014/main" id="{38B561EE-F7F6-596E-693F-6622A1BE0FFC}"/>
              </a:ext>
            </a:extLst>
          </p:cNvPr>
          <p:cNvSpPr/>
          <p:nvPr/>
        </p:nvSpPr>
        <p:spPr>
          <a:xfrm>
            <a:off x="913774" y="880110"/>
            <a:ext cx="5463540" cy="402336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rPr>
              <a:t>Headings: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&lt;h1&gt; to &lt;h6&gt;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&lt;h1&gt; is the highest level, &lt;h6&gt; is the lowest.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rPr>
              <a:t>Paragraph:</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&lt;p&gt;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Defines a paragraph of text.</a:t>
            </a:r>
          </a:p>
          <a:p>
            <a:pPr algn="ctr"/>
            <a:endParaRPr lang="en-US" dirty="0"/>
          </a:p>
        </p:txBody>
      </p:sp>
    </p:spTree>
    <p:extLst>
      <p:ext uri="{BB962C8B-B14F-4D97-AF65-F5344CB8AC3E}">
        <p14:creationId xmlns:p14="http://schemas.microsoft.com/office/powerpoint/2010/main" val="3149941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036CD-7686-6DF9-A18F-72571FB9D528}"/>
              </a:ext>
            </a:extLst>
          </p:cNvPr>
          <p:cNvSpPr>
            <a:spLocks noGrp="1"/>
          </p:cNvSpPr>
          <p:nvPr>
            <p:ph sz="quarter" idx="13"/>
          </p:nvPr>
        </p:nvSpPr>
        <p:spPr>
          <a:xfrm>
            <a:off x="913774" y="525780"/>
            <a:ext cx="10363826" cy="5265419"/>
          </a:xfrm>
        </p:spPr>
        <p:txBody>
          <a:bodyPr>
            <a:normAutofit/>
          </a:bodyPr>
          <a:lstStyle/>
          <a:p>
            <a:pPr marL="0" indent="0">
              <a:buNone/>
            </a:pPr>
            <a:r>
              <a:rPr lang="en-US" sz="2400" b="1" dirty="0"/>
              <a:t>HTML Attributes</a:t>
            </a:r>
          </a:p>
          <a:p>
            <a:pPr marL="0" indent="0">
              <a:buNone/>
            </a:pPr>
            <a:r>
              <a:rPr lang="en-US" sz="2000" cap="none" dirty="0"/>
              <a:t>Attributes provide additional information about HTML elements.</a:t>
            </a:r>
          </a:p>
          <a:p>
            <a:pPr marL="0" indent="0">
              <a:buNone/>
            </a:pPr>
            <a:endParaRPr lang="en-US" sz="2000" cap="none"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chemeClr val="tx1"/>
                </a:solidFill>
                <a:effectLst/>
              </a:rPr>
              <a:t>id’: </a:t>
            </a:r>
            <a:r>
              <a:rPr kumimoji="0" lang="en-US" altLang="en-US" b="0" i="0" u="none" strike="noStrike" cap="none" normalizeH="0" baseline="0" dirty="0">
                <a:ln>
                  <a:noFill/>
                </a:ln>
                <a:solidFill>
                  <a:schemeClr val="tx1"/>
                </a:solidFill>
                <a:effectLst/>
              </a:rPr>
              <a:t>Unique identifier for an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chemeClr val="tx1"/>
                </a:solidFill>
                <a:effectLst/>
              </a:rPr>
              <a:t>class’: </a:t>
            </a:r>
            <a:r>
              <a:rPr kumimoji="0" lang="en-US" altLang="en-US" b="0" i="0" u="none" strike="noStrike" cap="none" normalizeH="0" baseline="0" dirty="0">
                <a:ln>
                  <a:noFill/>
                </a:ln>
                <a:solidFill>
                  <a:schemeClr val="tx1"/>
                </a:solidFill>
                <a:effectLst/>
              </a:rPr>
              <a:t>Class name(s) for CSS styling.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err="1">
                <a:ln>
                  <a:noFill/>
                </a:ln>
                <a:solidFill>
                  <a:schemeClr val="tx1"/>
                </a:solidFill>
                <a:effectLst/>
              </a:rPr>
              <a:t>src</a:t>
            </a:r>
            <a:r>
              <a:rPr kumimoji="0" lang="en-US" altLang="en-US" b="1"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rPr>
              <a:t>Source URL for media elements like ‘&lt;</a:t>
            </a:r>
            <a:r>
              <a:rPr kumimoji="0" lang="en-US" altLang="en-US" b="0" i="0" u="none" strike="noStrike" cap="none" normalizeH="0" baseline="0" dirty="0" err="1">
                <a:ln>
                  <a:noFill/>
                </a:ln>
                <a:solidFill>
                  <a:schemeClr val="tx1"/>
                </a:solidFill>
                <a:effectLst/>
              </a:rPr>
              <a:t>img</a:t>
            </a:r>
            <a:r>
              <a:rPr kumimoji="0" lang="en-US" altLang="en-US" b="0" i="0" u="none" strike="noStrike" cap="none" normalizeH="0" baseline="0" dirty="0">
                <a:ln>
                  <a:noFill/>
                </a:ln>
                <a:solidFill>
                  <a:schemeClr val="tx1"/>
                </a:solidFill>
                <a:effectLst/>
              </a:rPr>
              <a:t>&gt;’.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err="1">
                <a:ln>
                  <a:noFill/>
                </a:ln>
                <a:solidFill>
                  <a:schemeClr val="tx1"/>
                </a:solidFill>
                <a:effectLst/>
              </a:rPr>
              <a:t>href</a:t>
            </a:r>
            <a:r>
              <a:rPr kumimoji="0" lang="en-US" altLang="en-US" b="1"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rPr>
              <a:t>URL for hyperlinks.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chemeClr val="tx1"/>
                </a:solidFill>
                <a:effectLst/>
              </a:rPr>
              <a:t>alt’: </a:t>
            </a:r>
            <a:r>
              <a:rPr kumimoji="0" lang="en-US" altLang="en-US" b="0" i="0" u="none" strike="noStrike" cap="none" normalizeH="0" baseline="0" dirty="0">
                <a:ln>
                  <a:noFill/>
                </a:ln>
                <a:solidFill>
                  <a:schemeClr val="tx1"/>
                </a:solidFill>
                <a:effectLst/>
              </a:rPr>
              <a:t>Alternative text for images.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cap="none"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Examples: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‘&lt;a </a:t>
            </a:r>
            <a:r>
              <a:rPr kumimoji="0" lang="en-US" altLang="en-US" b="0" i="0" u="none" strike="noStrike" cap="none" normalizeH="0" baseline="0" dirty="0" err="1">
                <a:ln>
                  <a:noFill/>
                </a:ln>
                <a:solidFill>
                  <a:schemeClr val="tx1"/>
                </a:solidFill>
                <a:effectLst/>
              </a:rPr>
              <a:t>href</a:t>
            </a:r>
            <a:r>
              <a:rPr kumimoji="0" lang="en-US" altLang="en-US" b="0" i="0" u="none" strike="noStrike" cap="none" normalizeH="0" baseline="0" dirty="0">
                <a:ln>
                  <a:noFill/>
                </a:ln>
                <a:solidFill>
                  <a:schemeClr val="tx1"/>
                </a:solidFill>
                <a:effectLst/>
              </a:rPr>
              <a:t>="https://example.com"&gt;Visit Example&lt;/a&gt;’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‘&lt;</a:t>
            </a:r>
            <a:r>
              <a:rPr kumimoji="0" lang="en-US" altLang="en-US" b="0" i="0" u="none" strike="noStrike" cap="none" normalizeH="0" baseline="0" dirty="0" err="1">
                <a:ln>
                  <a:noFill/>
                </a:ln>
                <a:solidFill>
                  <a:schemeClr val="tx1"/>
                </a:solidFill>
                <a:effectLst/>
              </a:rPr>
              <a:t>img</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src</a:t>
            </a:r>
            <a:r>
              <a:rPr kumimoji="0" lang="en-US" altLang="en-US" b="0" i="0" u="none" strike="noStrike" cap="none" normalizeH="0" baseline="0" dirty="0">
                <a:ln>
                  <a:noFill/>
                </a:ln>
                <a:solidFill>
                  <a:schemeClr val="tx1"/>
                </a:solidFill>
                <a:effectLst/>
              </a:rPr>
              <a:t>="image.jpg" alt="Description of image"&gt;’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lang="en-US" b="1" cap="none" dirty="0"/>
          </a:p>
        </p:txBody>
      </p:sp>
    </p:spTree>
    <p:extLst>
      <p:ext uri="{BB962C8B-B14F-4D97-AF65-F5344CB8AC3E}">
        <p14:creationId xmlns:p14="http://schemas.microsoft.com/office/powerpoint/2010/main" val="1130680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95FA-9C09-A9AC-6413-A317F01F0181}"/>
              </a:ext>
            </a:extLst>
          </p:cNvPr>
          <p:cNvSpPr>
            <a:spLocks noGrp="1"/>
          </p:cNvSpPr>
          <p:nvPr>
            <p:ph type="title"/>
          </p:nvPr>
        </p:nvSpPr>
        <p:spPr>
          <a:xfrm>
            <a:off x="1303021" y="367058"/>
            <a:ext cx="9974893" cy="890243"/>
          </a:xfrm>
        </p:spPr>
        <p:txBody>
          <a:bodyPr>
            <a:normAutofit fontScale="90000"/>
          </a:bodyPr>
          <a:lstStyle/>
          <a:p>
            <a:r>
              <a:rPr lang="en-GB" dirty="0">
                <a:latin typeface="Footlight MT Light" panose="0204060206030A020304" pitchFamily="18" charset="0"/>
              </a:rPr>
              <a:t>Enhancing Websites with CSS and JavaScript</a:t>
            </a:r>
            <a:endParaRPr lang="en-US" dirty="0">
              <a:latin typeface="Footlight MT Light" panose="0204060206030A020304" pitchFamily="18" charset="0"/>
            </a:endParaRPr>
          </a:p>
        </p:txBody>
      </p:sp>
      <p:sp>
        <p:nvSpPr>
          <p:cNvPr id="4" name="Title 1">
            <a:extLst>
              <a:ext uri="{FF2B5EF4-FFF2-40B4-BE49-F238E27FC236}">
                <a16:creationId xmlns:a16="http://schemas.microsoft.com/office/drawing/2014/main" id="{1406A341-FDF8-A601-B851-B00EBA083F3B}"/>
              </a:ext>
            </a:extLst>
          </p:cNvPr>
          <p:cNvSpPr txBox="1">
            <a:spLocks/>
          </p:cNvSpPr>
          <p:nvPr/>
        </p:nvSpPr>
        <p:spPr>
          <a:xfrm>
            <a:off x="624526" y="1097279"/>
            <a:ext cx="5181914" cy="53936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200" b="1" dirty="0">
                <a:latin typeface="+mn-lt"/>
              </a:rPr>
              <a:t>CSS</a:t>
            </a:r>
          </a:p>
          <a:p>
            <a:pPr algn="l"/>
            <a:endParaRPr lang="en-US" sz="2200" b="1" dirty="0">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chemeClr val="tx1"/>
                </a:solidFill>
                <a:effectLst/>
                <a:latin typeface="+mn-lt"/>
              </a:rPr>
              <a:t>Cascading Style Sheets (CSS).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mn-lt"/>
              </a:rPr>
              <a:t>Purpose:</a:t>
            </a:r>
            <a:r>
              <a:rPr kumimoji="0" lang="en-US" altLang="en-US" sz="2200" b="0" i="0" u="none" strike="noStrike" cap="none" normalizeH="0" baseline="0" dirty="0">
                <a:ln>
                  <a:noFill/>
                </a:ln>
                <a:solidFill>
                  <a:schemeClr val="tx1"/>
                </a:solidFill>
                <a:effectLst/>
                <a:latin typeface="+mn-lt"/>
              </a:rPr>
              <a:t> Styling and layout of web pages.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mn-lt"/>
              </a:rPr>
              <a:t>Separation of Content and Presentation: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mn-lt"/>
              </a:rPr>
              <a:t>HTML is used for structure and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mn-lt"/>
              </a:rPr>
              <a:t>CSS is used for styling and layout.</a:t>
            </a:r>
          </a:p>
          <a:p>
            <a:endParaRPr lang="en-US" dirty="0"/>
          </a:p>
          <a:p>
            <a:endParaRPr lang="en-US" dirty="0"/>
          </a:p>
        </p:txBody>
      </p:sp>
      <p:sp>
        <p:nvSpPr>
          <p:cNvPr id="5" name="Title 1">
            <a:extLst>
              <a:ext uri="{FF2B5EF4-FFF2-40B4-BE49-F238E27FC236}">
                <a16:creationId xmlns:a16="http://schemas.microsoft.com/office/drawing/2014/main" id="{CE3580D0-6739-AE7F-E7FF-B733E641543A}"/>
              </a:ext>
            </a:extLst>
          </p:cNvPr>
          <p:cNvSpPr txBox="1">
            <a:spLocks/>
          </p:cNvSpPr>
          <p:nvPr/>
        </p:nvSpPr>
        <p:spPr>
          <a:xfrm>
            <a:off x="6096000" y="1303019"/>
            <a:ext cx="5181914" cy="53936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200" b="1" dirty="0">
                <a:latin typeface="+mn-lt"/>
              </a:rPr>
              <a:t>JavaScript</a:t>
            </a:r>
          </a:p>
          <a:p>
            <a:pPr algn="l"/>
            <a:endParaRPr lang="en-US" sz="2200" b="1" dirty="0">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chemeClr val="tx1"/>
                </a:solidFill>
                <a:effectLst/>
                <a:latin typeface="+mn-lt"/>
              </a:rPr>
              <a:t>JavaScript (JS).</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mn-lt"/>
              </a:rPr>
              <a:t>Purpose:</a:t>
            </a:r>
            <a:r>
              <a:rPr kumimoji="0" lang="en-US" altLang="en-US" sz="2200" b="0" i="0" u="none" strike="noStrike" cap="none" normalizeH="0" baseline="0" dirty="0">
                <a:ln>
                  <a:noFill/>
                </a:ln>
                <a:solidFill>
                  <a:schemeClr val="tx1"/>
                </a:solidFill>
                <a:effectLst/>
                <a:latin typeface="+mn-lt"/>
              </a:rPr>
              <a:t> Adding interactivity and dynamic behavior to web pages.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mn-lt"/>
              </a:rPr>
              <a:t>Integration with HTML and CSS: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mn-lt"/>
              </a:rPr>
              <a:t>JavaScript can manipulate HTML elements and CSS styles.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mn-lt"/>
              </a:rPr>
              <a:t>Scripts can be included within HTML using the &lt;script&gt; tag.</a:t>
            </a:r>
          </a:p>
          <a:p>
            <a:endParaRPr lang="en-US" dirty="0"/>
          </a:p>
          <a:p>
            <a:endParaRPr lang="en-US" dirty="0"/>
          </a:p>
        </p:txBody>
      </p:sp>
    </p:spTree>
    <p:extLst>
      <p:ext uri="{BB962C8B-B14F-4D97-AF65-F5344CB8AC3E}">
        <p14:creationId xmlns:p14="http://schemas.microsoft.com/office/powerpoint/2010/main" val="3137370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1949-7703-68C9-0301-FAA4973F95AC}"/>
              </a:ext>
            </a:extLst>
          </p:cNvPr>
          <p:cNvSpPr>
            <a:spLocks noGrp="1"/>
          </p:cNvSpPr>
          <p:nvPr>
            <p:ph type="title"/>
          </p:nvPr>
        </p:nvSpPr>
        <p:spPr>
          <a:xfrm>
            <a:off x="913775" y="618517"/>
            <a:ext cx="10364451" cy="661643"/>
          </a:xfrm>
        </p:spPr>
        <p:txBody>
          <a:bodyPr/>
          <a:lstStyle/>
          <a:p>
            <a:r>
              <a:rPr lang="en-GB" dirty="0">
                <a:latin typeface="Footlight MT Light" panose="0204060206030A020304" pitchFamily="18" charset="0"/>
              </a:rPr>
              <a:t>The Importance of Responsive Design</a:t>
            </a:r>
            <a:endParaRPr lang="en-US" dirty="0">
              <a:latin typeface="Footlight MT Light" panose="0204060206030A020304" pitchFamily="18" charset="0"/>
            </a:endParaRPr>
          </a:p>
        </p:txBody>
      </p:sp>
      <p:sp>
        <p:nvSpPr>
          <p:cNvPr id="3" name="Content Placeholder 2">
            <a:extLst>
              <a:ext uri="{FF2B5EF4-FFF2-40B4-BE49-F238E27FC236}">
                <a16:creationId xmlns:a16="http://schemas.microsoft.com/office/drawing/2014/main" id="{1D890E24-94EC-2D91-13F0-97866EB04EE6}"/>
              </a:ext>
            </a:extLst>
          </p:cNvPr>
          <p:cNvSpPr>
            <a:spLocks noGrp="1"/>
          </p:cNvSpPr>
          <p:nvPr>
            <p:ph sz="quarter" idx="13"/>
          </p:nvPr>
        </p:nvSpPr>
        <p:spPr>
          <a:xfrm>
            <a:off x="913774" y="1280160"/>
            <a:ext cx="10363826" cy="4511039"/>
          </a:xfrm>
        </p:spPr>
        <p:txBody>
          <a:bodyPr>
            <a:normAutofit lnSpcReduction="10000"/>
          </a:bodyPr>
          <a:lstStyle/>
          <a:p>
            <a:pPr marL="0" indent="0">
              <a:buNone/>
            </a:pPr>
            <a:r>
              <a:rPr lang="en-US" sz="2400" b="1" dirty="0"/>
              <a:t>Responsive Design </a:t>
            </a:r>
          </a:p>
          <a:p>
            <a:pPr marL="0" indent="0">
              <a:buNone/>
            </a:pPr>
            <a:r>
              <a:rPr lang="en-GB" cap="none" dirty="0"/>
              <a:t>Responsive design is an approach to web design that makes web pages render well on various devices and window or screen sizes</a:t>
            </a:r>
            <a:r>
              <a:rPr lang="en-GB" dirty="0"/>
              <a:t>.</a:t>
            </a:r>
          </a:p>
          <a:p>
            <a:pPr marL="0" indent="0">
              <a:buNone/>
            </a:pPr>
            <a:endParaRPr lang="en-GB" dirty="0"/>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Fluid Grids:</a:t>
            </a:r>
            <a:r>
              <a:rPr kumimoji="0" lang="en-US" altLang="en-US" sz="2000" b="0" i="0" u="none" strike="noStrike" cap="none" normalizeH="0" baseline="0" dirty="0">
                <a:ln>
                  <a:noFill/>
                </a:ln>
                <a:solidFill>
                  <a:schemeClr val="tx1"/>
                </a:solidFill>
                <a:effectLst/>
              </a:rPr>
              <a:t> Layouts that use relative units like percentages.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Flexible Images:</a:t>
            </a:r>
            <a:r>
              <a:rPr kumimoji="0" lang="en-US" altLang="en-US" sz="2000" b="0" i="0" u="none" strike="noStrike" cap="none" normalizeH="0" baseline="0" dirty="0">
                <a:ln>
                  <a:noFill/>
                </a:ln>
                <a:solidFill>
                  <a:schemeClr val="tx1"/>
                </a:solidFill>
                <a:effectLst/>
              </a:rPr>
              <a:t> Images that resize within their containing elements.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Media Queries:</a:t>
            </a:r>
            <a:r>
              <a:rPr kumimoji="0" lang="en-US" altLang="en-US" sz="2000" b="0" i="0" u="none" strike="noStrike" cap="none" normalizeH="0" baseline="0" dirty="0">
                <a:ln>
                  <a:noFill/>
                </a:ln>
                <a:solidFill>
                  <a:schemeClr val="tx1"/>
                </a:solidFill>
                <a:effectLst/>
              </a:rPr>
              <a:t> CSS technique that applies styles based on device characteristics like width, height, and orientation.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Mobile-First Approach:</a:t>
            </a:r>
            <a:r>
              <a:rPr kumimoji="0" lang="en-US" altLang="en-US" sz="2000" b="0" i="0" u="none" strike="noStrike" cap="none" normalizeH="0" baseline="0" dirty="0">
                <a:ln>
                  <a:noFill/>
                </a:ln>
                <a:solidFill>
                  <a:schemeClr val="tx1"/>
                </a:solidFill>
                <a:effectLst/>
              </a:rPr>
              <a:t> Designing for the smallest screen first and progressively enhancing for larger screens. </a:t>
            </a:r>
          </a:p>
          <a:p>
            <a:pPr marL="0" indent="0">
              <a:buNone/>
            </a:pPr>
            <a:endParaRPr lang="en-US" dirty="0"/>
          </a:p>
        </p:txBody>
      </p:sp>
    </p:spTree>
    <p:extLst>
      <p:ext uri="{BB962C8B-B14F-4D97-AF65-F5344CB8AC3E}">
        <p14:creationId xmlns:p14="http://schemas.microsoft.com/office/powerpoint/2010/main" val="3345401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2B5DF-2B9D-9229-5070-EA493ADE3FD6}"/>
              </a:ext>
            </a:extLst>
          </p:cNvPr>
          <p:cNvSpPr>
            <a:spLocks noGrp="1"/>
          </p:cNvSpPr>
          <p:nvPr>
            <p:ph sz="quarter" idx="13"/>
          </p:nvPr>
        </p:nvSpPr>
        <p:spPr>
          <a:xfrm>
            <a:off x="913774" y="434340"/>
            <a:ext cx="10363826" cy="5356859"/>
          </a:xfrm>
        </p:spPr>
        <p:txBody>
          <a:bodyPr>
            <a:normAutofit/>
          </a:bodyPr>
          <a:lstStyle/>
          <a:p>
            <a:pPr marL="0" indent="0">
              <a:buNone/>
            </a:pPr>
            <a:r>
              <a:rPr lang="en-US" sz="2400" b="1" dirty="0"/>
              <a:t>WHY Responsive Design Matters</a:t>
            </a:r>
          </a:p>
          <a:p>
            <a:pPr marL="0" indent="0">
              <a:buNone/>
            </a:pPr>
            <a:endParaRPr lang="en-US" sz="2400" b="1" dirty="0"/>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rPr>
              <a:t>Increasing Mobile Internet Usage:</a:t>
            </a:r>
          </a:p>
          <a:p>
            <a:pPr marL="457200" lvl="1" indent="0" eaLnBrk="0" fontAlgn="base" hangingPunct="0">
              <a:lnSpc>
                <a:spcPct val="100000"/>
              </a:lnSpc>
              <a:spcBef>
                <a:spcPct val="0"/>
              </a:spcBef>
              <a:spcAft>
                <a:spcPct val="0"/>
              </a:spcAft>
              <a:buClrTx/>
              <a:buFontTx/>
              <a:buChar char="•"/>
            </a:pPr>
            <a:r>
              <a:rPr kumimoji="0" lang="en-US" altLang="en-US" sz="2000" b="0" i="0" u="none" strike="noStrike" cap="none" normalizeH="0" baseline="0" dirty="0">
                <a:ln>
                  <a:noFill/>
                </a:ln>
                <a:solidFill>
                  <a:schemeClr val="tx1"/>
                </a:solidFill>
                <a:effectLst/>
              </a:rPr>
              <a:t>Over half of web traffic comes from mobile devices.</a:t>
            </a:r>
          </a:p>
          <a:p>
            <a:pPr marL="457200" lvl="1" indent="0" eaLnBrk="0" fontAlgn="base" hangingPunct="0">
              <a:lnSpc>
                <a:spcPct val="100000"/>
              </a:lnSpc>
              <a:spcBef>
                <a:spcPct val="0"/>
              </a:spcBef>
              <a:spcAft>
                <a:spcPct val="0"/>
              </a:spcAft>
              <a:buClrTx/>
              <a:buFontTx/>
              <a:buChar char="•"/>
            </a:pPr>
            <a:r>
              <a:rPr kumimoji="0" lang="en-US" altLang="en-US" sz="2000" b="0" i="0" u="none" strike="noStrike" cap="none" normalizeH="0" baseline="0" dirty="0">
                <a:ln>
                  <a:noFill/>
                </a:ln>
                <a:solidFill>
                  <a:schemeClr val="tx1"/>
                </a:solidFill>
                <a:effectLst/>
              </a:rPr>
              <a:t>Ensuring your site is mobile-friendly captures this audience.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Enhancing User Experience:</a:t>
            </a:r>
          </a:p>
          <a:p>
            <a:pPr marL="457200" lvl="1" indent="0" eaLnBrk="0" fontAlgn="base" hangingPunct="0">
              <a:lnSpc>
                <a:spcPct val="100000"/>
              </a:lnSpc>
              <a:spcBef>
                <a:spcPct val="0"/>
              </a:spcBef>
              <a:spcAft>
                <a:spcPct val="0"/>
              </a:spcAft>
              <a:buClrTx/>
              <a:buFontTx/>
              <a:buChar char="•"/>
            </a:pPr>
            <a:r>
              <a:rPr kumimoji="0" lang="en-US" altLang="en-US" sz="2000" b="0" i="0" u="none" strike="noStrike" cap="none" normalizeH="0" baseline="0" dirty="0">
                <a:ln>
                  <a:noFill/>
                </a:ln>
                <a:solidFill>
                  <a:schemeClr val="tx1"/>
                </a:solidFill>
                <a:effectLst/>
              </a:rPr>
              <a:t>Provides a seamless experience regardless of device.</a:t>
            </a:r>
          </a:p>
          <a:p>
            <a:pPr marL="457200" lvl="1" indent="0" eaLnBrk="0" fontAlgn="base" hangingPunct="0">
              <a:lnSpc>
                <a:spcPct val="100000"/>
              </a:lnSpc>
              <a:spcBef>
                <a:spcPct val="0"/>
              </a:spcBef>
              <a:spcAft>
                <a:spcPct val="0"/>
              </a:spcAft>
              <a:buClrTx/>
              <a:buFontTx/>
              <a:buChar char="•"/>
            </a:pPr>
            <a:r>
              <a:rPr kumimoji="0" lang="en-US" altLang="en-US" sz="2000" b="0" i="0" u="none" strike="noStrike" cap="none" normalizeH="0" baseline="0" dirty="0">
                <a:ln>
                  <a:noFill/>
                </a:ln>
                <a:solidFill>
                  <a:schemeClr val="tx1"/>
                </a:solidFill>
                <a:effectLst/>
              </a:rPr>
              <a:t>Reduces the need for zooming, scrolling, and resizing.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Improving SEO:</a:t>
            </a:r>
          </a:p>
          <a:p>
            <a:pPr marL="457200" lvl="1" indent="0" eaLnBrk="0" fontAlgn="base" hangingPunct="0">
              <a:lnSpc>
                <a:spcPct val="100000"/>
              </a:lnSpc>
              <a:spcBef>
                <a:spcPct val="0"/>
              </a:spcBef>
              <a:spcAft>
                <a:spcPct val="0"/>
              </a:spcAft>
              <a:buClrTx/>
              <a:buFontTx/>
              <a:buChar char="•"/>
            </a:pPr>
            <a:r>
              <a:rPr kumimoji="0" lang="en-US" altLang="en-US" sz="2000" b="0" i="0" u="none" strike="noStrike" cap="none" normalizeH="0" baseline="0" dirty="0">
                <a:ln>
                  <a:noFill/>
                </a:ln>
                <a:solidFill>
                  <a:schemeClr val="tx1"/>
                </a:solidFill>
                <a:effectLst/>
              </a:rPr>
              <a:t>Google prioritizes mobile-friendly sites in search rankings.</a:t>
            </a:r>
          </a:p>
          <a:p>
            <a:pPr marL="457200" lvl="1" indent="0" eaLnBrk="0" fontAlgn="base" hangingPunct="0">
              <a:lnSpc>
                <a:spcPct val="100000"/>
              </a:lnSpc>
              <a:spcBef>
                <a:spcPct val="0"/>
              </a:spcBef>
              <a:spcAft>
                <a:spcPct val="0"/>
              </a:spcAft>
              <a:buClrTx/>
              <a:buFontTx/>
              <a:buChar char="•"/>
            </a:pPr>
            <a:r>
              <a:rPr kumimoji="0" lang="en-US" altLang="en-US" sz="2000" b="0" i="0" u="none" strike="noStrike" cap="none" normalizeH="0" baseline="0" dirty="0">
                <a:ln>
                  <a:noFill/>
                </a:ln>
                <a:solidFill>
                  <a:schemeClr val="tx1"/>
                </a:solidFill>
                <a:effectLst/>
              </a:rPr>
              <a:t>Better SEO means higher visibility and traffic.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Cost-effective Development:</a:t>
            </a:r>
          </a:p>
          <a:p>
            <a:pPr marL="457200" lvl="1" indent="0" eaLnBrk="0" fontAlgn="base" hangingPunct="0">
              <a:lnSpc>
                <a:spcPct val="100000"/>
              </a:lnSpc>
              <a:spcBef>
                <a:spcPct val="0"/>
              </a:spcBef>
              <a:spcAft>
                <a:spcPct val="0"/>
              </a:spcAft>
              <a:buClrTx/>
              <a:buFontTx/>
              <a:buChar char="•"/>
            </a:pPr>
            <a:r>
              <a:rPr kumimoji="0" lang="en-US" altLang="en-US" sz="2000" b="0" i="0" u="none" strike="noStrike" cap="none" normalizeH="0" baseline="0" dirty="0">
                <a:ln>
                  <a:noFill/>
                </a:ln>
                <a:solidFill>
                  <a:schemeClr val="tx1"/>
                </a:solidFill>
                <a:effectLst/>
              </a:rPr>
              <a:t>One responsive site is easier to maintain than multiple versions for different devices.</a:t>
            </a:r>
          </a:p>
          <a:p>
            <a:pPr marL="457200" lvl="1" indent="0" eaLnBrk="0" fontAlgn="base" hangingPunct="0">
              <a:lnSpc>
                <a:spcPct val="100000"/>
              </a:lnSpc>
              <a:spcBef>
                <a:spcPct val="0"/>
              </a:spcBef>
              <a:spcAft>
                <a:spcPct val="0"/>
              </a:spcAft>
              <a:buClrTx/>
              <a:buFontTx/>
              <a:buChar char="•"/>
            </a:pPr>
            <a:r>
              <a:rPr kumimoji="0" lang="en-US" altLang="en-US" sz="2000" b="0" i="0" u="none" strike="noStrike" cap="none" normalizeH="0" baseline="0" dirty="0">
                <a:ln>
                  <a:noFill/>
                </a:ln>
                <a:solidFill>
                  <a:schemeClr val="tx1"/>
                </a:solidFill>
                <a:effectLst/>
              </a:rPr>
              <a:t>Reduces development and maintenance costs.</a:t>
            </a:r>
          </a:p>
          <a:p>
            <a:pPr marL="0" indent="0">
              <a:buNone/>
            </a:pPr>
            <a:endParaRPr lang="en-US" sz="2400" b="1" dirty="0"/>
          </a:p>
        </p:txBody>
      </p:sp>
    </p:spTree>
    <p:extLst>
      <p:ext uri="{BB962C8B-B14F-4D97-AF65-F5344CB8AC3E}">
        <p14:creationId xmlns:p14="http://schemas.microsoft.com/office/powerpoint/2010/main" val="235293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3BD97C-D0CE-1625-EA6C-EF5056CF7310}"/>
              </a:ext>
            </a:extLst>
          </p:cNvPr>
          <p:cNvSpPr>
            <a:spLocks noGrp="1"/>
          </p:cNvSpPr>
          <p:nvPr>
            <p:ph type="title"/>
          </p:nvPr>
        </p:nvSpPr>
        <p:spPr>
          <a:xfrm>
            <a:off x="1180474" y="672305"/>
            <a:ext cx="9830425" cy="1596177"/>
          </a:xfrm>
        </p:spPr>
        <p:txBody>
          <a:bodyPr>
            <a:normAutofit/>
          </a:bodyPr>
          <a:lstStyle/>
          <a:p>
            <a:r>
              <a:rPr lang="en-GB" sz="3200" dirty="0">
                <a:latin typeface="Footlight MT Light" panose="0204060206030A020304" pitchFamily="18" charset="0"/>
              </a:rPr>
              <a:t>Procedural vs Object-Oriented Programming</a:t>
            </a:r>
            <a:endParaRPr lang="en-US" sz="3200" dirty="0">
              <a:latin typeface="Footlight MT Light" panose="0204060206030A020304" pitchFamily="18" charset="0"/>
            </a:endParaRPr>
          </a:p>
        </p:txBody>
      </p:sp>
      <p:sp>
        <p:nvSpPr>
          <p:cNvPr id="11" name="Rectangle: Rounded Corners 10">
            <a:extLst>
              <a:ext uri="{FF2B5EF4-FFF2-40B4-BE49-F238E27FC236}">
                <a16:creationId xmlns:a16="http://schemas.microsoft.com/office/drawing/2014/main" id="{9C0F0B20-4B1E-D968-E52E-62A124F50DA5}"/>
              </a:ext>
            </a:extLst>
          </p:cNvPr>
          <p:cNvSpPr/>
          <p:nvPr/>
        </p:nvSpPr>
        <p:spPr>
          <a:xfrm>
            <a:off x="914086" y="2366963"/>
            <a:ext cx="4464738" cy="3325756"/>
          </a:xfrm>
          <a:prstGeom prst="roundRect">
            <a:avLst/>
          </a:prstGeom>
          <a:noFill/>
          <a:ln w="9525" cap="flat" cmpd="sng" algn="ctr">
            <a:solidFill>
              <a:schemeClr val="dk1"/>
            </a:solidFill>
            <a:prstDash val="solid"/>
            <a:round/>
            <a:headEnd type="none" w="med" len="med"/>
            <a:tailEnd type="none" w="med" len="med"/>
          </a:ln>
          <a:effectLst>
            <a:outerShdw blurRad="152400" dist="317500" dir="5400000" sx="90000" sy="-19000" rotWithShape="0">
              <a:prstClr val="black">
                <a:alpha val="15000"/>
              </a:prstClr>
            </a:outerShdw>
          </a:effectLst>
        </p:spPr>
        <p:style>
          <a:lnRef idx="0">
            <a:scrgbClr r="0" g="0" b="0"/>
          </a:lnRef>
          <a:fillRef idx="0">
            <a:scrgbClr r="0" g="0" b="0"/>
          </a:fillRef>
          <a:effectRef idx="0">
            <a:scrgbClr r="0" g="0" b="0"/>
          </a:effectRef>
          <a:fontRef idx="minor">
            <a:schemeClr val="dk1"/>
          </a:fontRef>
        </p:style>
        <p:txBody>
          <a:bodyPr rtlCol="0" anchor="ctr"/>
          <a:lstStyle/>
          <a:p>
            <a:pPr marL="0" indent="0" algn="just">
              <a:buFont typeface="Arial" panose="020B0604020202020204" pitchFamily="34" charset="0"/>
              <a:buNone/>
            </a:pPr>
            <a:r>
              <a:rPr lang="en-US" sz="2800" b="1" dirty="0"/>
              <a:t>PROCEDURAL</a:t>
            </a:r>
          </a:p>
          <a:p>
            <a:pPr algn="just">
              <a:buFont typeface="Wingdings" panose="05000000000000000000" pitchFamily="2" charset="2"/>
              <a:buChar char="§"/>
            </a:pPr>
            <a:r>
              <a:rPr lang="en-US" sz="2800" cap="none" dirty="0"/>
              <a:t>Top-down design</a:t>
            </a:r>
          </a:p>
          <a:p>
            <a:pPr algn="just">
              <a:buFont typeface="Wingdings" panose="05000000000000000000" pitchFamily="2" charset="2"/>
              <a:buChar char="§"/>
            </a:pPr>
            <a:r>
              <a:rPr lang="en-US" sz="2800" cap="none" dirty="0"/>
              <a:t>Limited code reuse</a:t>
            </a:r>
          </a:p>
          <a:p>
            <a:pPr algn="just">
              <a:buFont typeface="Wingdings" panose="05000000000000000000" pitchFamily="2" charset="2"/>
              <a:buChar char="§"/>
            </a:pPr>
            <a:r>
              <a:rPr lang="en-US" sz="2800" cap="none" dirty="0"/>
              <a:t>Complex code</a:t>
            </a:r>
          </a:p>
          <a:p>
            <a:pPr algn="just">
              <a:buFont typeface="Wingdings" panose="05000000000000000000" pitchFamily="2" charset="2"/>
              <a:buChar char="§"/>
            </a:pPr>
            <a:r>
              <a:rPr lang="en-US" sz="2800" cap="none" dirty="0"/>
              <a:t>Global data-focused</a:t>
            </a:r>
          </a:p>
          <a:p>
            <a:pPr algn="just"/>
            <a:endParaRPr lang="en-US" dirty="0"/>
          </a:p>
        </p:txBody>
      </p:sp>
      <p:sp>
        <p:nvSpPr>
          <p:cNvPr id="12" name="Rectangle: Rounded Corners 11">
            <a:extLst>
              <a:ext uri="{FF2B5EF4-FFF2-40B4-BE49-F238E27FC236}">
                <a16:creationId xmlns:a16="http://schemas.microsoft.com/office/drawing/2014/main" id="{13EE9F6C-1B68-9D13-EBC8-37837143CA28}"/>
              </a:ext>
            </a:extLst>
          </p:cNvPr>
          <p:cNvSpPr/>
          <p:nvPr/>
        </p:nvSpPr>
        <p:spPr>
          <a:xfrm>
            <a:off x="6705286" y="2366963"/>
            <a:ext cx="4572314" cy="332575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indent="0" algn="just">
              <a:buNone/>
            </a:pPr>
            <a:r>
              <a:rPr lang="en-US" sz="2800" b="1" dirty="0"/>
              <a:t>OBJECT-ORIENTED</a:t>
            </a:r>
          </a:p>
          <a:p>
            <a:pPr algn="just">
              <a:buFont typeface="Wingdings" panose="05000000000000000000" pitchFamily="2" charset="2"/>
              <a:buChar char="§"/>
            </a:pPr>
            <a:r>
              <a:rPr lang="en-US" sz="2800" cap="none" dirty="0"/>
              <a:t> Object-focused design</a:t>
            </a:r>
          </a:p>
          <a:p>
            <a:pPr algn="just">
              <a:buFont typeface="Wingdings" panose="05000000000000000000" pitchFamily="2" charset="2"/>
              <a:buChar char="§"/>
            </a:pPr>
            <a:r>
              <a:rPr lang="en-US" sz="2800" cap="none" dirty="0"/>
              <a:t>Code reuse</a:t>
            </a:r>
          </a:p>
          <a:p>
            <a:pPr algn="just">
              <a:buFont typeface="Wingdings" panose="05000000000000000000" pitchFamily="2" charset="2"/>
              <a:buChar char="§"/>
            </a:pPr>
            <a:r>
              <a:rPr lang="en-US" sz="2800" cap="none" dirty="0"/>
              <a:t>Complex design</a:t>
            </a:r>
          </a:p>
          <a:p>
            <a:pPr algn="just">
              <a:buFont typeface="Wingdings" panose="05000000000000000000" pitchFamily="2" charset="2"/>
              <a:buChar char="§"/>
            </a:pPr>
            <a:r>
              <a:rPr lang="en-US" sz="2800" cap="none" dirty="0"/>
              <a:t>Protected data</a:t>
            </a:r>
          </a:p>
          <a:p>
            <a:pPr algn="just"/>
            <a:endParaRPr lang="en-US" dirty="0"/>
          </a:p>
        </p:txBody>
      </p:sp>
      <p:sp>
        <p:nvSpPr>
          <p:cNvPr id="13" name="Flowchart: Process 12">
            <a:extLst>
              <a:ext uri="{FF2B5EF4-FFF2-40B4-BE49-F238E27FC236}">
                <a16:creationId xmlns:a16="http://schemas.microsoft.com/office/drawing/2014/main" id="{341619C1-E23C-C125-4063-4EDA8081FC48}"/>
              </a:ext>
            </a:extLst>
          </p:cNvPr>
          <p:cNvSpPr/>
          <p:nvPr/>
        </p:nvSpPr>
        <p:spPr>
          <a:xfrm>
            <a:off x="5535392" y="3429000"/>
            <a:ext cx="1013326" cy="1035424"/>
          </a:xfrm>
          <a:prstGeom prst="flowChartProcess">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4400" b="1" dirty="0">
                <a:ln w="9525">
                  <a:solidFill>
                    <a:schemeClr val="bg1"/>
                  </a:solidFill>
                  <a:prstDash val="solid"/>
                </a:ln>
                <a:solidFill>
                  <a:schemeClr val="tx1"/>
                </a:solidFill>
                <a:effectLst>
                  <a:outerShdw blurRad="60007" dist="310007" dir="7680000" sy="30000" kx="1300200" algn="ctr" rotWithShape="0">
                    <a:prstClr val="black">
                      <a:alpha val="32000"/>
                    </a:prstClr>
                  </a:outerShdw>
                </a:effectLst>
                <a:latin typeface="Aptos" panose="020B0004020202020204" pitchFamily="34" charset="0"/>
              </a:rPr>
              <a:t>VS</a:t>
            </a:r>
            <a:endParaRPr lang="en-US" sz="4400" b="1" dirty="0">
              <a:effectLst>
                <a:outerShdw blurRad="60007" dist="310007" dir="7680000" sy="30000" kx="1300200" algn="ctr" rotWithShape="0">
                  <a:prstClr val="black">
                    <a:alpha val="32000"/>
                  </a:prstClr>
                </a:outerShdw>
              </a:effectLst>
              <a:latin typeface="Aptos" panose="020B0004020202020204" pitchFamily="34" charset="0"/>
            </a:endParaRPr>
          </a:p>
        </p:txBody>
      </p:sp>
    </p:spTree>
    <p:extLst>
      <p:ext uri="{BB962C8B-B14F-4D97-AF65-F5344CB8AC3E}">
        <p14:creationId xmlns:p14="http://schemas.microsoft.com/office/powerpoint/2010/main" val="26497810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C0350-7B26-A364-02AF-89C7214C2E25}"/>
              </a:ext>
            </a:extLst>
          </p:cNvPr>
          <p:cNvSpPr>
            <a:spLocks noGrp="1"/>
          </p:cNvSpPr>
          <p:nvPr>
            <p:ph type="title"/>
          </p:nvPr>
        </p:nvSpPr>
        <p:spPr>
          <a:xfrm>
            <a:off x="913775" y="618518"/>
            <a:ext cx="10364451" cy="448284"/>
          </a:xfrm>
        </p:spPr>
        <p:txBody>
          <a:bodyPr>
            <a:normAutofit fontScale="90000"/>
          </a:bodyPr>
          <a:lstStyle/>
          <a:p>
            <a:r>
              <a:rPr lang="en-GB" dirty="0">
                <a:latin typeface="Footlight MT Light" panose="0204060206030A020304" pitchFamily="18" charset="0"/>
              </a:rPr>
              <a:t>Personal Interpretation and Key Lessons Learned</a:t>
            </a:r>
          </a:p>
        </p:txBody>
      </p:sp>
      <p:sp>
        <p:nvSpPr>
          <p:cNvPr id="4" name="Rectangle 1">
            <a:extLst>
              <a:ext uri="{FF2B5EF4-FFF2-40B4-BE49-F238E27FC236}">
                <a16:creationId xmlns:a16="http://schemas.microsoft.com/office/drawing/2014/main" id="{E0AA1695-FE98-733E-A608-06E674D4D390}"/>
              </a:ext>
            </a:extLst>
          </p:cNvPr>
          <p:cNvSpPr>
            <a:spLocks noGrp="1" noChangeArrowheads="1"/>
          </p:cNvSpPr>
          <p:nvPr>
            <p:ph sz="quarter" idx="13"/>
          </p:nvPr>
        </p:nvSpPr>
        <p:spPr bwMode="auto">
          <a:xfrm>
            <a:off x="913775" y="1291762"/>
            <a:ext cx="10150407"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rPr>
              <a:t>Understanding the Basics: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Basic web development is the foundation for creating web pages and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It involves learning HTML, CSS, and JavaScript, which are the core technologies of the web.</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rPr>
              <a:t>Empowerment Through Knowledge: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Knowing how to build websites opens up numerous opportunities for creativity and career growth.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It allows individuals to bring their ideas to life and share them with a global audience.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rPr>
              <a:t>Building Blocks of the Web:</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HTML structures the content, CSS styles it, and JavaScript adds interactivity.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Each component plays a crucial role in creating a functional and visually appealing website.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11902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39D43-32FC-3053-B91F-BA691D8EB726}"/>
              </a:ext>
            </a:extLst>
          </p:cNvPr>
          <p:cNvSpPr>
            <a:spLocks noGrp="1"/>
          </p:cNvSpPr>
          <p:nvPr>
            <p:ph type="title"/>
          </p:nvPr>
        </p:nvSpPr>
        <p:spPr>
          <a:xfrm>
            <a:off x="616595" y="2630911"/>
            <a:ext cx="10364451" cy="1596177"/>
          </a:xfrm>
        </p:spPr>
        <p:txBody>
          <a:bodyPr>
            <a:normAutofit/>
          </a:bodyPr>
          <a:lstStyle/>
          <a:p>
            <a:r>
              <a:rPr lang="en-US" sz="6000" dirty="0">
                <a:latin typeface="Centaur" panose="02030504050205020304" pitchFamily="18" charset="0"/>
              </a:rPr>
              <a:t>Thank you</a:t>
            </a:r>
          </a:p>
        </p:txBody>
      </p:sp>
    </p:spTree>
    <p:extLst>
      <p:ext uri="{BB962C8B-B14F-4D97-AF65-F5344CB8AC3E}">
        <p14:creationId xmlns:p14="http://schemas.microsoft.com/office/powerpoint/2010/main" val="24078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F8484-935E-19E8-5EEC-01BE82FBC686}"/>
              </a:ext>
            </a:extLst>
          </p:cNvPr>
          <p:cNvSpPr>
            <a:spLocks noGrp="1"/>
          </p:cNvSpPr>
          <p:nvPr>
            <p:ph type="title"/>
          </p:nvPr>
        </p:nvSpPr>
        <p:spPr/>
        <p:txBody>
          <a:bodyPr>
            <a:normAutofit/>
          </a:bodyPr>
          <a:lstStyle/>
          <a:p>
            <a:r>
              <a:rPr lang="en-GB" sz="3200" dirty="0">
                <a:latin typeface="Footlight MT Light" panose="0204060206030A020304" pitchFamily="18" charset="0"/>
              </a:rPr>
              <a:t>Importance of Version Control Systems in Software Development</a:t>
            </a:r>
            <a:endParaRPr lang="en-US" sz="3200" dirty="0">
              <a:latin typeface="Footlight MT Light" panose="0204060206030A020304" pitchFamily="18" charset="0"/>
            </a:endParaRPr>
          </a:p>
        </p:txBody>
      </p:sp>
      <p:sp>
        <p:nvSpPr>
          <p:cNvPr id="3" name="Content Placeholder 2">
            <a:extLst>
              <a:ext uri="{FF2B5EF4-FFF2-40B4-BE49-F238E27FC236}">
                <a16:creationId xmlns:a16="http://schemas.microsoft.com/office/drawing/2014/main" id="{5AAA5E5F-9047-C4FA-0A00-D6C031F083D6}"/>
              </a:ext>
            </a:extLst>
          </p:cNvPr>
          <p:cNvSpPr>
            <a:spLocks noGrp="1"/>
          </p:cNvSpPr>
          <p:nvPr>
            <p:ph sz="quarter" idx="13"/>
          </p:nvPr>
        </p:nvSpPr>
        <p:spPr/>
        <p:txBody>
          <a:bodyPr>
            <a:normAutofit fontScale="70000" lnSpcReduction="20000"/>
          </a:bodyPr>
          <a:lstStyle/>
          <a:p>
            <a:pPr algn="just">
              <a:buFont typeface="Wingdings" panose="05000000000000000000" pitchFamily="2" charset="2"/>
              <a:buChar char="Ø"/>
            </a:pPr>
            <a:r>
              <a:rPr lang="en-GB" sz="2800" b="1" cap="none" dirty="0"/>
              <a:t>Track changes: </a:t>
            </a:r>
            <a:r>
              <a:rPr lang="en-GB" sz="2800" cap="none" dirty="0"/>
              <a:t>Monitor and manage changes to code, documentation, and other project assets</a:t>
            </a:r>
          </a:p>
          <a:p>
            <a:pPr algn="just">
              <a:buFont typeface="Wingdings" panose="05000000000000000000" pitchFamily="2" charset="2"/>
              <a:buChar char="Ø"/>
            </a:pPr>
            <a:r>
              <a:rPr lang="en-GB" sz="2800" b="1" cap="none" dirty="0"/>
              <a:t>Collaboration</a:t>
            </a:r>
            <a:r>
              <a:rPr lang="en-GB" sz="2800" cap="none" dirty="0"/>
              <a:t>: Enable multiple developers to work on the same project simultaneously without conflicts</a:t>
            </a:r>
          </a:p>
          <a:p>
            <a:pPr algn="just">
              <a:buFont typeface="Wingdings" panose="05000000000000000000" pitchFamily="2" charset="2"/>
              <a:buChar char="Ø"/>
            </a:pPr>
            <a:r>
              <a:rPr lang="en-GB" sz="2800" b="1" cap="none" dirty="0"/>
              <a:t>Backup and recovery: </a:t>
            </a:r>
            <a:r>
              <a:rPr lang="en-GB" sz="2800" cap="none" dirty="0"/>
              <a:t>Store a record of all changes, allowing for easy recovery from mistakes or errors</a:t>
            </a:r>
          </a:p>
          <a:p>
            <a:pPr algn="just">
              <a:buFont typeface="Wingdings" panose="05000000000000000000" pitchFamily="2" charset="2"/>
              <a:buChar char="Ø"/>
            </a:pPr>
            <a:r>
              <a:rPr lang="en-GB" sz="2800" b="1" cap="none" dirty="0"/>
              <a:t>Organization: </a:t>
            </a:r>
            <a:r>
              <a:rPr lang="en-GB" sz="2800" cap="none" dirty="0"/>
              <a:t>Keep project history and development process transparent and auditable</a:t>
            </a:r>
          </a:p>
          <a:p>
            <a:pPr algn="just">
              <a:buFont typeface="Wingdings" panose="05000000000000000000" pitchFamily="2" charset="2"/>
              <a:buChar char="Ø"/>
            </a:pPr>
            <a:r>
              <a:rPr lang="en-GB" sz="2800" b="1" cap="none" dirty="0"/>
              <a:t>Flexibility: </a:t>
            </a:r>
            <a:r>
              <a:rPr lang="en-GB" sz="2800" cap="none" dirty="0"/>
              <a:t>Allow developers to experiment and try new ideas without affecting the main project</a:t>
            </a:r>
          </a:p>
          <a:p>
            <a:pPr algn="just">
              <a:buFont typeface="Wingdings" panose="05000000000000000000" pitchFamily="2" charset="2"/>
              <a:buChar char="Ø"/>
            </a:pPr>
            <a:r>
              <a:rPr lang="en-GB" sz="2800" b="1" cap="none" dirty="0"/>
              <a:t>Scalability: </a:t>
            </a:r>
            <a:r>
              <a:rPr lang="en-GB" sz="2800" cap="none" dirty="0"/>
              <a:t>Support large projects and teams with ease</a:t>
            </a:r>
            <a:endParaRPr lang="en-US" sz="2800" cap="none" dirty="0"/>
          </a:p>
        </p:txBody>
      </p:sp>
    </p:spTree>
    <p:extLst>
      <p:ext uri="{BB962C8B-B14F-4D97-AF65-F5344CB8AC3E}">
        <p14:creationId xmlns:p14="http://schemas.microsoft.com/office/powerpoint/2010/main" val="1491023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2FCB-4050-EA0E-AA45-E32700138BF4}"/>
              </a:ext>
            </a:extLst>
          </p:cNvPr>
          <p:cNvSpPr>
            <a:spLocks noGrp="1"/>
          </p:cNvSpPr>
          <p:nvPr>
            <p:ph type="title"/>
          </p:nvPr>
        </p:nvSpPr>
        <p:spPr/>
        <p:txBody>
          <a:bodyPr/>
          <a:lstStyle/>
          <a:p>
            <a:r>
              <a:rPr lang="en-GB" sz="3200" dirty="0">
                <a:latin typeface="Footlight MT Light" panose="0204060206030A020304" pitchFamily="18" charset="0"/>
              </a:rPr>
              <a:t>Personal Reflections: Most Interesting Learning Points</a:t>
            </a:r>
            <a:br>
              <a:rPr lang="en-GB" dirty="0"/>
            </a:br>
            <a:endParaRPr lang="en-US" dirty="0"/>
          </a:p>
        </p:txBody>
      </p:sp>
      <p:sp>
        <p:nvSpPr>
          <p:cNvPr id="3" name="Content Placeholder 2">
            <a:extLst>
              <a:ext uri="{FF2B5EF4-FFF2-40B4-BE49-F238E27FC236}">
                <a16:creationId xmlns:a16="http://schemas.microsoft.com/office/drawing/2014/main" id="{99945E61-FD25-B45B-6B8C-928F452AF5D9}"/>
              </a:ext>
            </a:extLst>
          </p:cNvPr>
          <p:cNvSpPr>
            <a:spLocks noGrp="1"/>
          </p:cNvSpPr>
          <p:nvPr>
            <p:ph sz="quarter" idx="13"/>
          </p:nvPr>
        </p:nvSpPr>
        <p:spPr/>
        <p:txBody>
          <a:bodyPr>
            <a:normAutofit/>
          </a:bodyPr>
          <a:lstStyle/>
          <a:p>
            <a:pPr>
              <a:buFont typeface="Wingdings" panose="05000000000000000000" pitchFamily="2" charset="2"/>
              <a:buChar char="q"/>
            </a:pPr>
            <a:r>
              <a:rPr lang="en-GB" sz="3600" cap="none" dirty="0"/>
              <a:t>Software Development And Its Key Concepts.</a:t>
            </a:r>
          </a:p>
          <a:p>
            <a:pPr>
              <a:buFont typeface="Wingdings" panose="05000000000000000000" pitchFamily="2" charset="2"/>
              <a:buChar char="q"/>
            </a:pPr>
            <a:r>
              <a:rPr lang="en-GB" sz="3600" cap="none" dirty="0"/>
              <a:t>Software Development Lifecycle.</a:t>
            </a:r>
            <a:endParaRPr lang="en-US" sz="3600" dirty="0"/>
          </a:p>
        </p:txBody>
      </p:sp>
    </p:spTree>
    <p:extLst>
      <p:ext uri="{BB962C8B-B14F-4D97-AF65-F5344CB8AC3E}">
        <p14:creationId xmlns:p14="http://schemas.microsoft.com/office/powerpoint/2010/main" val="3082578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8F45B-B696-2B19-3D78-BC031D2C1F91}"/>
              </a:ext>
            </a:extLst>
          </p:cNvPr>
          <p:cNvSpPr>
            <a:spLocks noGrp="1"/>
          </p:cNvSpPr>
          <p:nvPr>
            <p:ph type="ctrTitle"/>
          </p:nvPr>
        </p:nvSpPr>
        <p:spPr>
          <a:xfrm>
            <a:off x="1751012" y="709115"/>
            <a:ext cx="8689976" cy="3647733"/>
          </a:xfrm>
        </p:spPr>
        <p:txBody>
          <a:bodyPr>
            <a:normAutofit/>
          </a:bodyPr>
          <a:lstStyle/>
          <a:p>
            <a:pPr>
              <a:lnSpc>
                <a:spcPct val="100000"/>
              </a:lnSpc>
            </a:pPr>
            <a:r>
              <a:rPr lang="en-GB" sz="5400" b="1" dirty="0">
                <a:latin typeface="Centaur" panose="02030504050205020304" pitchFamily="18" charset="0"/>
              </a:rPr>
              <a:t>Introduction to Programming and Computer Science</a:t>
            </a:r>
            <a:endParaRPr lang="en-US" sz="5400" b="1" dirty="0">
              <a:latin typeface="Centaur" panose="02030504050205020304" pitchFamily="18" charset="0"/>
            </a:endParaRPr>
          </a:p>
        </p:txBody>
      </p:sp>
    </p:spTree>
    <p:extLst>
      <p:ext uri="{BB962C8B-B14F-4D97-AF65-F5344CB8AC3E}">
        <p14:creationId xmlns:p14="http://schemas.microsoft.com/office/powerpoint/2010/main" val="1878422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4528-2E18-35B9-C0E8-0B4E0E46A4F6}"/>
              </a:ext>
            </a:extLst>
          </p:cNvPr>
          <p:cNvSpPr>
            <a:spLocks noGrp="1"/>
          </p:cNvSpPr>
          <p:nvPr>
            <p:ph type="title"/>
          </p:nvPr>
        </p:nvSpPr>
        <p:spPr/>
        <p:txBody>
          <a:bodyPr>
            <a:normAutofit/>
          </a:bodyPr>
          <a:lstStyle/>
          <a:p>
            <a:r>
              <a:rPr lang="en-GB" sz="3200" dirty="0">
                <a:latin typeface="Footlight MT Light" panose="0204060206030A020304" pitchFamily="18" charset="0"/>
              </a:rPr>
              <a:t>Fundamentals of Programming and Computer Science</a:t>
            </a:r>
            <a:endParaRPr lang="en-US" sz="3200" dirty="0">
              <a:latin typeface="Footlight MT Light" panose="0204060206030A020304" pitchFamily="18" charset="0"/>
            </a:endParaRPr>
          </a:p>
        </p:txBody>
      </p:sp>
      <p:sp>
        <p:nvSpPr>
          <p:cNvPr id="3" name="Content Placeholder 2">
            <a:extLst>
              <a:ext uri="{FF2B5EF4-FFF2-40B4-BE49-F238E27FC236}">
                <a16:creationId xmlns:a16="http://schemas.microsoft.com/office/drawing/2014/main" id="{6AEC0DA5-803B-B20E-CE79-1025E1E2894D}"/>
              </a:ext>
            </a:extLst>
          </p:cNvPr>
          <p:cNvSpPr>
            <a:spLocks noGrp="1"/>
          </p:cNvSpPr>
          <p:nvPr>
            <p:ph sz="quarter" idx="13"/>
          </p:nvPr>
        </p:nvSpPr>
        <p:spPr/>
        <p:txBody>
          <a:bodyPr>
            <a:normAutofit/>
          </a:bodyPr>
          <a:lstStyle/>
          <a:p>
            <a:pPr marL="0" indent="0">
              <a:buNone/>
            </a:pPr>
            <a:r>
              <a:rPr lang="en-US" sz="2400" cap="none" dirty="0"/>
              <a:t>What is programming</a:t>
            </a:r>
            <a:r>
              <a:rPr lang="en-US" sz="2400" dirty="0"/>
              <a:t>?</a:t>
            </a:r>
          </a:p>
          <a:p>
            <a:r>
              <a:rPr lang="en-GB" sz="2200" cap="none" dirty="0"/>
              <a:t>Programming was “Attempting to get a computer to complete a </a:t>
            </a:r>
            <a:r>
              <a:rPr lang="en-GB" sz="2200" b="1" cap="none" dirty="0"/>
              <a:t>specific task </a:t>
            </a:r>
            <a:r>
              <a:rPr lang="en-GB" sz="2200" cap="none" dirty="0"/>
              <a:t>without making mistakes”. </a:t>
            </a:r>
          </a:p>
          <a:p>
            <a:r>
              <a:rPr lang="en-GB" sz="2200" b="1" cap="none" dirty="0"/>
              <a:t>Purpose: </a:t>
            </a:r>
            <a:r>
              <a:rPr lang="en-GB" sz="2200" cap="none" dirty="0"/>
              <a:t>automate tasks, solve problems, perform computations</a:t>
            </a:r>
            <a:r>
              <a:rPr lang="en-GB" sz="2200" dirty="0"/>
              <a:t>.</a:t>
            </a:r>
          </a:p>
          <a:p>
            <a:pPr marL="0" indent="0">
              <a:buNone/>
            </a:pPr>
            <a:endParaRPr lang="en-US" sz="2800" dirty="0"/>
          </a:p>
        </p:txBody>
      </p:sp>
    </p:spTree>
    <p:extLst>
      <p:ext uri="{BB962C8B-B14F-4D97-AF65-F5344CB8AC3E}">
        <p14:creationId xmlns:p14="http://schemas.microsoft.com/office/powerpoint/2010/main" val="2798118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765CF-1BDB-987D-EA94-00EB10B72541}"/>
              </a:ext>
            </a:extLst>
          </p:cNvPr>
          <p:cNvSpPr>
            <a:spLocks noGrp="1"/>
          </p:cNvSpPr>
          <p:nvPr>
            <p:ph type="title"/>
          </p:nvPr>
        </p:nvSpPr>
        <p:spPr/>
        <p:txBody>
          <a:bodyPr>
            <a:normAutofit/>
          </a:bodyPr>
          <a:lstStyle/>
          <a:p>
            <a:pPr algn="l"/>
            <a:r>
              <a:rPr lang="en-US" sz="2400" dirty="0"/>
              <a:t>Programming Languages</a:t>
            </a:r>
          </a:p>
        </p:txBody>
      </p:sp>
      <p:sp>
        <p:nvSpPr>
          <p:cNvPr id="3" name="Content Placeholder 2">
            <a:extLst>
              <a:ext uri="{FF2B5EF4-FFF2-40B4-BE49-F238E27FC236}">
                <a16:creationId xmlns:a16="http://schemas.microsoft.com/office/drawing/2014/main" id="{B1AE64FC-FBDE-0C19-B4D7-A12AF35D74E8}"/>
              </a:ext>
            </a:extLst>
          </p:cNvPr>
          <p:cNvSpPr>
            <a:spLocks noGrp="1"/>
          </p:cNvSpPr>
          <p:nvPr>
            <p:ph sz="quarter" idx="13"/>
          </p:nvPr>
        </p:nvSpPr>
        <p:spPr/>
        <p:txBody>
          <a:bodyPr/>
          <a:lstStyle/>
          <a:p>
            <a:pPr marL="0" indent="0">
              <a:buNone/>
            </a:pPr>
            <a:r>
              <a:rPr lang="en-GB" cap="none" dirty="0"/>
              <a:t>Formal languages comprise a set of instructions that produce various kinds of output.</a:t>
            </a:r>
          </a:p>
          <a:p>
            <a:pPr marL="0" indent="0">
              <a:buNone/>
            </a:pPr>
            <a:r>
              <a:rPr lang="en-GB" b="1" cap="none" dirty="0"/>
              <a:t>Examples:</a:t>
            </a:r>
          </a:p>
          <a:p>
            <a:pPr marL="0" indent="0">
              <a:buNone/>
            </a:pPr>
            <a:endParaRPr lang="en-GB" b="1" cap="none" dirty="0"/>
          </a:p>
          <a:p>
            <a:pPr marL="0" indent="0">
              <a:buNone/>
            </a:pPr>
            <a:endParaRPr lang="en-GB" b="1" cap="none" dirty="0"/>
          </a:p>
          <a:p>
            <a:pPr marL="0" indent="0">
              <a:buNone/>
            </a:pPr>
            <a:endParaRPr lang="en-GB" b="1" cap="none" dirty="0"/>
          </a:p>
          <a:p>
            <a:pPr marL="0" indent="0">
              <a:buNone/>
            </a:pPr>
            <a:r>
              <a:rPr lang="en-GB" b="1" cap="none" dirty="0"/>
              <a:t>                    PYTHON                       C++                    JAVA              JAVASCRIPT</a:t>
            </a:r>
          </a:p>
          <a:p>
            <a:pPr marL="0" indent="0">
              <a:buNone/>
            </a:pPr>
            <a:endParaRPr lang="en-US" b="1" cap="none" dirty="0"/>
          </a:p>
        </p:txBody>
      </p:sp>
      <p:pic>
        <p:nvPicPr>
          <p:cNvPr id="2050" name="Picture 2" descr="Language Logo PNG Vectors Free Download">
            <a:extLst>
              <a:ext uri="{FF2B5EF4-FFF2-40B4-BE49-F238E27FC236}">
                <a16:creationId xmlns:a16="http://schemas.microsoft.com/office/drawing/2014/main" id="{61D4B021-0083-B3A7-547A-D4F6CCDDE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077" y="3429000"/>
            <a:ext cx="1469571" cy="14630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3D C Programming Language Logo 12697300 PNG">
            <a:extLst>
              <a:ext uri="{FF2B5EF4-FFF2-40B4-BE49-F238E27FC236}">
                <a16:creationId xmlns:a16="http://schemas.microsoft.com/office/drawing/2014/main" id="{795204DD-D6C2-B1B0-8428-7F5603A866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2231" y="3435531"/>
            <a:ext cx="1469571" cy="146957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Java Logo, symbol, meaning, history ...">
            <a:extLst>
              <a:ext uri="{FF2B5EF4-FFF2-40B4-BE49-F238E27FC236}">
                <a16:creationId xmlns:a16="http://schemas.microsoft.com/office/drawing/2014/main" id="{F7E4DF65-BE31-54AF-3169-795A2FECF2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791" r="30860"/>
          <a:stretch/>
        </p:blipFill>
        <p:spPr bwMode="auto">
          <a:xfrm>
            <a:off x="6410199" y="3435531"/>
            <a:ext cx="1158651" cy="146304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branhe/programming-languages-logos ...">
            <a:extLst>
              <a:ext uri="{FF2B5EF4-FFF2-40B4-BE49-F238E27FC236}">
                <a16:creationId xmlns:a16="http://schemas.microsoft.com/office/drawing/2014/main" id="{A62E071B-2744-FAF0-FF6A-FD68D065E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7247" y="3491214"/>
            <a:ext cx="1400826" cy="1400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18874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32002</TotalTime>
  <Words>2902</Words>
  <Application>Microsoft Office PowerPoint</Application>
  <PresentationFormat>Widescreen</PresentationFormat>
  <Paragraphs>451</Paragraphs>
  <Slides>41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41</vt:i4>
      </vt:variant>
    </vt:vector>
  </HeadingPairs>
  <TitlesOfParts>
    <vt:vector size="55" baseType="lpstr">
      <vt:lpstr>Aptos</vt:lpstr>
      <vt:lpstr>Arial</vt:lpstr>
      <vt:lpstr>Arial Unicode MS</vt:lpstr>
      <vt:lpstr>Calibri</vt:lpstr>
      <vt:lpstr>Cascadia Mono SemiLight</vt:lpstr>
      <vt:lpstr>Centaur</vt:lpstr>
      <vt:lpstr>Copperplate Gothic Bold</vt:lpstr>
      <vt:lpstr>Footlight MT Light</vt:lpstr>
      <vt:lpstr>Georgia</vt:lpstr>
      <vt:lpstr>Georgia Pro Light</vt:lpstr>
      <vt:lpstr>Google Sans</vt:lpstr>
      <vt:lpstr>Tw Cen MT</vt:lpstr>
      <vt:lpstr>Wingdings</vt:lpstr>
      <vt:lpstr>Droplet</vt:lpstr>
      <vt:lpstr>Software  Development Fundamentals</vt:lpstr>
      <vt:lpstr>Define Software Development And Its Key Concepts Break Down Key Concepts Such As:</vt:lpstr>
      <vt:lpstr>Overview of the Software Development Lifecycle</vt:lpstr>
      <vt:lpstr>Procedural vs Object-Oriented Programming</vt:lpstr>
      <vt:lpstr>Importance of Version Control Systems in Software Development</vt:lpstr>
      <vt:lpstr>Personal Reflections: Most Interesting Learning Points </vt:lpstr>
      <vt:lpstr>Introduction to Programming and Computer Science</vt:lpstr>
      <vt:lpstr>Fundamentals of Programming and Computer Science</vt:lpstr>
      <vt:lpstr>Programming Languages</vt:lpstr>
      <vt:lpstr>Basic Programming Concepts</vt:lpstr>
      <vt:lpstr>Algorithms in Programming</vt:lpstr>
      <vt:lpstr>Data Structures and Their Impact on Program Efficiency</vt:lpstr>
      <vt:lpstr>                    Impact on program efficiency          Linear                        No- Linear                         Other</vt:lpstr>
      <vt:lpstr>Comparing High-Level and Low-Level Languages</vt:lpstr>
      <vt:lpstr>PowerPoint Presentation</vt:lpstr>
      <vt:lpstr>Key Takeaways and Personal Insights</vt:lpstr>
      <vt:lpstr>Software  Engineering  Course</vt:lpstr>
      <vt:lpstr>ESSENTIALS OF SOFTWARE ENGINEERING</vt:lpstr>
      <vt:lpstr>PowerPoint Presentation</vt:lpstr>
      <vt:lpstr>Roles and Responsibilities of a Software Engineer</vt:lpstr>
      <vt:lpstr>PowerPoint Presentation</vt:lpstr>
      <vt:lpstr> Understanding Software Design Patterns</vt:lpstr>
      <vt:lpstr>PowerPoint Presentation</vt:lpstr>
      <vt:lpstr> The Role of Software Testing in Development </vt:lpstr>
      <vt:lpstr>PowerPoint Presentation</vt:lpstr>
      <vt:lpstr>Reflections and Key Learnings</vt:lpstr>
      <vt:lpstr>Basic Web Development Tutorial</vt:lpstr>
      <vt:lpstr>Introduction to Web Development</vt:lpstr>
      <vt:lpstr>PowerPoint Presentation</vt:lpstr>
      <vt:lpstr>PowerPoint Presentation</vt:lpstr>
      <vt:lpstr>TYPES OF WEB DEVELOPMENT: FRONTEND, BACKEND, FULL-STACK.</vt:lpstr>
      <vt:lpstr>PowerPoint Presentation</vt:lpstr>
      <vt:lpstr>HTML - The Building Block of the Web</vt:lpstr>
      <vt:lpstr>PowerPoint Presentation</vt:lpstr>
      <vt:lpstr>PowerPoint Presentation</vt:lpstr>
      <vt:lpstr>PowerPoint Presentation</vt:lpstr>
      <vt:lpstr>Enhancing Websites with CSS and JavaScript</vt:lpstr>
      <vt:lpstr>The Importance of Responsive Design</vt:lpstr>
      <vt:lpstr>PowerPoint Presentation</vt:lpstr>
      <vt:lpstr>Personal Interpretation and Key Lessons Learned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Fundamentals</dc:title>
  <dc:creator>Esther Shalom Shobana</dc:creator>
  <cp:lastModifiedBy>Esther Shalom Shobana</cp:lastModifiedBy>
  <cp:revision>18</cp:revision>
  <dcterms:created xsi:type="dcterms:W3CDTF">2024-01-09T17:14:24Z</dcterms:created>
  <dcterms:modified xsi:type="dcterms:W3CDTF">2024-07-06T06:41:56Z</dcterms:modified>
</cp:coreProperties>
</file>