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9" r:id="rId3"/>
    <p:sldId id="283" r:id="rId4"/>
    <p:sldId id="303" r:id="rId5"/>
    <p:sldId id="309" r:id="rId6"/>
    <p:sldId id="302" r:id="rId7"/>
    <p:sldId id="304" r:id="rId8"/>
    <p:sldId id="305" r:id="rId9"/>
    <p:sldId id="306" r:id="rId10"/>
    <p:sldId id="307" r:id="rId11"/>
    <p:sldId id="308" r:id="rId12"/>
    <p:sldId id="300"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7AD9"/>
    <a:srgbClr val="9188E5"/>
    <a:srgbClr val="17C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0" autoAdjust="0"/>
    <p:restoredTop sz="94394" autoAdjust="0"/>
  </p:normalViewPr>
  <p:slideViewPr>
    <p:cSldViewPr snapToGrid="0">
      <p:cViewPr>
        <p:scale>
          <a:sx n="100" d="100"/>
          <a:sy n="100" d="100"/>
        </p:scale>
        <p:origin x="72" y="-4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73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686C-4CCC-4A88-BB0D-2A4F27591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CBC1A-6D98-4155-A40D-14A436C2E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33416-3B03-41A2-ADBC-D558ED7F4669}"/>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5" name="Footer Placeholder 4">
            <a:extLst>
              <a:ext uri="{FF2B5EF4-FFF2-40B4-BE49-F238E27FC236}">
                <a16:creationId xmlns:a16="http://schemas.microsoft.com/office/drawing/2014/main" id="{43E438D9-8D92-4EBE-A486-C587F5BE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1C5B4-75D5-4EDB-B37B-18A0B0CCB14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51882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517-C826-4F98-8855-712A4512F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5E985-EC3F-42A1-AF7C-1E4834A2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755D6-9684-4885-A80F-82ABBFDE1206}"/>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5" name="Footer Placeholder 4">
            <a:extLst>
              <a:ext uri="{FF2B5EF4-FFF2-40B4-BE49-F238E27FC236}">
                <a16:creationId xmlns:a16="http://schemas.microsoft.com/office/drawing/2014/main" id="{717CE032-F32B-4F75-894E-1B8BC9D5B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2671F-5A8B-4226-BACC-E47127D8A36F}"/>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28458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D4DD8-092A-4715-AF85-C133423FD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170BE-F2E9-4C66-985A-54B2E3ED2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F8467-721F-486C-9167-454EC04ACE20}"/>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5" name="Footer Placeholder 4">
            <a:extLst>
              <a:ext uri="{FF2B5EF4-FFF2-40B4-BE49-F238E27FC236}">
                <a16:creationId xmlns:a16="http://schemas.microsoft.com/office/drawing/2014/main" id="{914689A9-E3E6-4108-949E-BD10F41F4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BE54-9363-4E22-9C41-5605BB624318}"/>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263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010D-083C-4C2A-8AED-CD778DBE6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2FA3F-EC3B-4DFC-BB17-A4C7AF999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1AB11-F4E3-4A68-B726-DBD2EDB2DFB6}"/>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5" name="Footer Placeholder 4">
            <a:extLst>
              <a:ext uri="{FF2B5EF4-FFF2-40B4-BE49-F238E27FC236}">
                <a16:creationId xmlns:a16="http://schemas.microsoft.com/office/drawing/2014/main" id="{BD249355-F09B-43FD-9CB4-953662DA9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37CF9-6EF3-4A05-A4FC-02C8FF5EAEA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403581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8679-05C6-4CF1-BB4A-64843D635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BD72E-A849-4583-9AA7-566C8C8E8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2B084-B758-4E05-822C-0D5A57B08FCB}"/>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5" name="Footer Placeholder 4">
            <a:extLst>
              <a:ext uri="{FF2B5EF4-FFF2-40B4-BE49-F238E27FC236}">
                <a16:creationId xmlns:a16="http://schemas.microsoft.com/office/drawing/2014/main" id="{A32ADDF4-638B-4815-BB8C-664546A96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40164-1914-4AE2-A9E8-F4E90F2DA796}"/>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1323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9475-860F-4448-9950-10FC6D0F2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E9D0-9AC1-4667-B087-22C9256C8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1D3C4-B9D6-4E4A-874C-7B7D531D78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9D501-1935-4CA3-BBE4-A30E4019B0F2}"/>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6" name="Footer Placeholder 5">
            <a:extLst>
              <a:ext uri="{FF2B5EF4-FFF2-40B4-BE49-F238E27FC236}">
                <a16:creationId xmlns:a16="http://schemas.microsoft.com/office/drawing/2014/main" id="{B0DCEC43-B6F4-4608-BECF-DE523E46C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14207-7F1E-4E8A-80E8-70747C796849}"/>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37934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9886-AE19-49AE-ADAB-1E8F96412E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F021C-E4EB-4B91-8FE0-788CCC086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60301-35B4-41E6-AA0A-E642A53165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17E52-64D5-4B13-8CD0-9E6314A8D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B7F0F-57F8-461B-B8DC-1234C3470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38848-DA25-4A2D-9903-D07A25C410DA}"/>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8" name="Footer Placeholder 7">
            <a:extLst>
              <a:ext uri="{FF2B5EF4-FFF2-40B4-BE49-F238E27FC236}">
                <a16:creationId xmlns:a16="http://schemas.microsoft.com/office/drawing/2014/main" id="{BBF9F565-0B42-4D69-8549-4CE972FB8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A75EA-336C-4B8E-A2DC-4C78D5757ABB}"/>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2651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523F-FE11-46A0-8CB1-64B10E09E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64767-04FC-46AC-9468-4639B1CC7DD2}"/>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4" name="Footer Placeholder 3">
            <a:extLst>
              <a:ext uri="{FF2B5EF4-FFF2-40B4-BE49-F238E27FC236}">
                <a16:creationId xmlns:a16="http://schemas.microsoft.com/office/drawing/2014/main" id="{8FC12E4C-79AF-4D28-9091-5E85AE679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7AC4C-194E-4EF2-944B-B7BFFDF6C36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7160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F34D9-402E-4A54-B9ED-6EBE6A55AE2D}"/>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3" name="Footer Placeholder 2">
            <a:extLst>
              <a:ext uri="{FF2B5EF4-FFF2-40B4-BE49-F238E27FC236}">
                <a16:creationId xmlns:a16="http://schemas.microsoft.com/office/drawing/2014/main" id="{36F30939-C578-4E8D-AB84-8A744773C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314FD7-C1D2-4360-9BF3-753F15B4F77A}"/>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7097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5CD287-BEE4-46C1-AAF3-6B22E1C80D3E}"/>
              </a:ext>
            </a:extLst>
          </p:cNvPr>
          <p:cNvSpPr>
            <a:spLocks noGrp="1"/>
          </p:cNvSpPr>
          <p:nvPr>
            <p:ph type="pic" sz="quarter" idx="10" hasCustomPrompt="1"/>
          </p:nvPr>
        </p:nvSpPr>
        <p:spPr>
          <a:xfrm>
            <a:off x="1662113" y="2273300"/>
            <a:ext cx="2520950" cy="4584700"/>
          </a:xfrm>
        </p:spPr>
        <p:txBody>
          <a:bodyPr>
            <a:normAutofit/>
          </a:bodyPr>
          <a:lstStyle>
            <a:lvl1pPr marL="0" indent="0" algn="ctr">
              <a:buNone/>
              <a:defRPr sz="2400" b="1">
                <a:latin typeface="Tw Cen MT" panose="020B0602020104020603" pitchFamily="34" charset="0"/>
              </a:defRPr>
            </a:lvl1pPr>
          </a:lstStyle>
          <a:p>
            <a:r>
              <a:rPr lang="en-US" dirty="0"/>
              <a:t>Drag and Drop Your Picture Here</a:t>
            </a:r>
          </a:p>
        </p:txBody>
      </p:sp>
    </p:spTree>
    <p:extLst>
      <p:ext uri="{BB962C8B-B14F-4D97-AF65-F5344CB8AC3E}">
        <p14:creationId xmlns:p14="http://schemas.microsoft.com/office/powerpoint/2010/main" val="29301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E919-E694-43C1-A2B0-463F978A8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8C5201-6E4C-4A9A-AE83-6548EF1D0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9E7F5-5C1D-4858-962A-88BE45881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E835E-1810-4397-81FE-0D7C205E03F8}"/>
              </a:ext>
            </a:extLst>
          </p:cNvPr>
          <p:cNvSpPr>
            <a:spLocks noGrp="1"/>
          </p:cNvSpPr>
          <p:nvPr>
            <p:ph type="dt" sz="half" idx="10"/>
          </p:nvPr>
        </p:nvSpPr>
        <p:spPr/>
        <p:txBody>
          <a:bodyPr/>
          <a:lstStyle/>
          <a:p>
            <a:fld id="{76E5B84D-D061-483E-84D4-FDF00078B9A9}" type="datetimeFigureOut">
              <a:rPr lang="en-US" smtClean="0"/>
              <a:t>10/28/2021</a:t>
            </a:fld>
            <a:endParaRPr lang="en-US"/>
          </a:p>
        </p:txBody>
      </p:sp>
      <p:sp>
        <p:nvSpPr>
          <p:cNvPr id="6" name="Footer Placeholder 5">
            <a:extLst>
              <a:ext uri="{FF2B5EF4-FFF2-40B4-BE49-F238E27FC236}">
                <a16:creationId xmlns:a16="http://schemas.microsoft.com/office/drawing/2014/main" id="{2EA8605D-B969-4157-BE3C-9B72C6B61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0612-B942-4CB8-B4A8-EBE3E540888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77049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1B219-54AC-4A60-8248-EA804C4D8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D78E4-1EB0-48B2-A9CF-2D1FD812A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F0F9F-AC9A-4597-BEDC-D0F4C4606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5B84D-D061-483E-84D4-FDF00078B9A9}" type="datetimeFigureOut">
              <a:rPr lang="en-US" smtClean="0"/>
              <a:t>10/28/2021</a:t>
            </a:fld>
            <a:endParaRPr lang="en-US"/>
          </a:p>
        </p:txBody>
      </p:sp>
      <p:sp>
        <p:nvSpPr>
          <p:cNvPr id="5" name="Footer Placeholder 4">
            <a:extLst>
              <a:ext uri="{FF2B5EF4-FFF2-40B4-BE49-F238E27FC236}">
                <a16:creationId xmlns:a16="http://schemas.microsoft.com/office/drawing/2014/main" id="{2ACEE440-A915-46D6-A7F4-ECAAFB0E0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F1FD0-10EF-4EF8-BBA9-5D46C2871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DBBF1-274E-473A-94DF-899C7F88AD7D}" type="slidenum">
              <a:rPr lang="en-US" smtClean="0"/>
              <a:t>‹#›</a:t>
            </a:fld>
            <a:endParaRPr lang="en-US"/>
          </a:p>
        </p:txBody>
      </p:sp>
    </p:spTree>
    <p:extLst>
      <p:ext uri="{BB962C8B-B14F-4D97-AF65-F5344CB8AC3E}">
        <p14:creationId xmlns:p14="http://schemas.microsoft.com/office/powerpoint/2010/main" val="93653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965711" y="2844225"/>
            <a:ext cx="5761092" cy="584775"/>
          </a:xfrm>
          <a:prstGeom prst="rect">
            <a:avLst/>
          </a:prstGeom>
          <a:noFill/>
        </p:spPr>
        <p:txBody>
          <a:bodyPr wrap="square" rtlCol="0">
            <a:spAutoFit/>
          </a:bodyPr>
          <a:lstStyle/>
          <a:p>
            <a:r>
              <a:rPr lang="en-US" sz="3200" b="1" dirty="0">
                <a:solidFill>
                  <a:schemeClr val="bg1">
                    <a:lumMod val="95000"/>
                  </a:schemeClr>
                </a:solidFill>
                <a:latin typeface="+mj-lt"/>
              </a:rPr>
              <a:t>EDA on US shooting</a:t>
            </a:r>
            <a:endParaRPr lang="en-US" sz="3200" b="1" dirty="0">
              <a:solidFill>
                <a:schemeClr val="bg1"/>
              </a:solidFill>
              <a:latin typeface="Montserrat (Headings)"/>
            </a:endParaRP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7887605" y="2234351"/>
            <a:ext cx="2881063" cy="2708434"/>
          </a:xfrm>
          <a:prstGeom prst="rect">
            <a:avLst/>
          </a:prstGeom>
          <a:noFill/>
        </p:spPr>
        <p:txBody>
          <a:bodyPr wrap="square" rtlCol="0">
            <a:spAutoFit/>
          </a:bodyPr>
          <a:lstStyle/>
          <a:p>
            <a:pPr algn="ctr"/>
            <a:r>
              <a:rPr lang="en-US" sz="8500" b="1" dirty="0">
                <a:solidFill>
                  <a:schemeClr val="bg1">
                    <a:lumMod val="95000"/>
                  </a:schemeClr>
                </a:solidFill>
                <a:latin typeface="+mj-lt"/>
              </a:rPr>
              <a:t>E D</a:t>
            </a:r>
            <a:br>
              <a:rPr lang="en-US" sz="8500" b="1" dirty="0">
                <a:solidFill>
                  <a:schemeClr val="bg1">
                    <a:lumMod val="95000"/>
                  </a:schemeClr>
                </a:solidFill>
                <a:latin typeface="+mj-lt"/>
              </a:rPr>
            </a:br>
            <a:r>
              <a:rPr lang="en-US" sz="8500" b="1" dirty="0">
                <a:solidFill>
                  <a:schemeClr val="bg1">
                    <a:lumMod val="95000"/>
                  </a:schemeClr>
                </a:solidFill>
                <a:latin typeface="+mj-lt"/>
              </a:rPr>
              <a:t>A</a:t>
            </a:r>
          </a:p>
        </p:txBody>
      </p:sp>
      <p:sp>
        <p:nvSpPr>
          <p:cNvPr id="46" name="TextBox 45">
            <a:extLst>
              <a:ext uri="{FF2B5EF4-FFF2-40B4-BE49-F238E27FC236}">
                <a16:creationId xmlns:a16="http://schemas.microsoft.com/office/drawing/2014/main" id="{34F42483-C77A-49C4-B88D-D05894D8FEE0}"/>
              </a:ext>
            </a:extLst>
          </p:cNvPr>
          <p:cNvSpPr txBox="1"/>
          <p:nvPr/>
        </p:nvSpPr>
        <p:spPr>
          <a:xfrm>
            <a:off x="871787" y="3429000"/>
            <a:ext cx="5535363" cy="646331"/>
          </a:xfrm>
          <a:prstGeom prst="rect">
            <a:avLst/>
          </a:prstGeom>
          <a:noFill/>
        </p:spPr>
        <p:txBody>
          <a:bodyPr wrap="square" rtlCol="0">
            <a:spAutoFit/>
          </a:bodyPr>
          <a:lstStyle/>
          <a:p>
            <a:r>
              <a:rPr lang="en-US" dirty="0">
                <a:solidFill>
                  <a:schemeClr val="bg1">
                    <a:lumMod val="95000"/>
                  </a:schemeClr>
                </a:solidFill>
              </a:rPr>
              <a:t>take out </a:t>
            </a:r>
            <a:r>
              <a:rPr lang="en-GB" dirty="0">
                <a:solidFill>
                  <a:schemeClr val="bg1"/>
                </a:solidFill>
                <a:latin typeface="Montserrat (Headings)"/>
              </a:rPr>
              <a:t>some insights and analyse the story around racism in America.</a:t>
            </a:r>
            <a:endParaRPr lang="en-US" dirty="0">
              <a:solidFill>
                <a:schemeClr val="bg1">
                  <a:lumMod val="95000"/>
                </a:schemeClr>
              </a:solidFill>
              <a:latin typeface="+mj-lt"/>
            </a:endParaRP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1074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25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0-#ppt_w/2"/>
                                          </p:val>
                                        </p:tav>
                                        <p:tav tm="100000">
                                          <p:val>
                                            <p:strVal val="#ppt_x"/>
                                          </p:val>
                                        </p:tav>
                                      </p:tavLst>
                                    </p:anim>
                                    <p:anim calcmode="lin" valueType="num">
                                      <p:cBhvr additive="base">
                                        <p:cTn id="31"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2414954" y="355899"/>
            <a:ext cx="8823519" cy="400110"/>
          </a:xfrm>
          <a:prstGeom prst="rect">
            <a:avLst/>
          </a:prstGeom>
          <a:noFill/>
        </p:spPr>
        <p:txBody>
          <a:bodyPr wrap="square" rtlCol="0">
            <a:spAutoFit/>
          </a:bodyPr>
          <a:lstStyle/>
          <a:p>
            <a:pPr algn="l"/>
            <a:r>
              <a:rPr lang="en-US" sz="2000" b="1" i="0" dirty="0">
                <a:solidFill>
                  <a:schemeClr val="bg1"/>
                </a:solidFill>
                <a:effectLst/>
                <a:latin typeface="Helvetica Neue"/>
              </a:rPr>
              <a:t>Which race used the highest arms(category)?</a:t>
            </a:r>
          </a:p>
        </p:txBody>
      </p:sp>
      <p:sp>
        <p:nvSpPr>
          <p:cNvPr id="22" name="TextBox 21">
            <a:extLst>
              <a:ext uri="{FF2B5EF4-FFF2-40B4-BE49-F238E27FC236}">
                <a16:creationId xmlns:a16="http://schemas.microsoft.com/office/drawing/2014/main" id="{B5F633A3-D201-4572-B828-52053C1F38BF}"/>
              </a:ext>
            </a:extLst>
          </p:cNvPr>
          <p:cNvSpPr txBox="1"/>
          <p:nvPr/>
        </p:nvSpPr>
        <p:spPr>
          <a:xfrm>
            <a:off x="773723" y="5199642"/>
            <a:ext cx="10878122" cy="1200329"/>
          </a:xfrm>
          <a:prstGeom prst="rect">
            <a:avLst/>
          </a:prstGeom>
          <a:noFill/>
        </p:spPr>
        <p:txBody>
          <a:bodyPr wrap="square" rtlCol="0">
            <a:spAutoFit/>
          </a:bodyPr>
          <a:lstStyle/>
          <a:p>
            <a:pPr algn="l"/>
            <a:r>
              <a:rPr lang="en-US" b="0" i="0" dirty="0">
                <a:solidFill>
                  <a:schemeClr val="bg1"/>
                </a:solidFill>
                <a:effectLst/>
                <a:latin typeface="Helvetica Neue"/>
              </a:rPr>
              <a:t>the number of unarmed whites are close to the number of unarmed blacks but the white are two times more that the blacks.</a:t>
            </a:r>
          </a:p>
          <a:p>
            <a:pPr algn="l"/>
            <a:r>
              <a:rPr lang="en-US" b="0" i="0" dirty="0">
                <a:solidFill>
                  <a:schemeClr val="bg1"/>
                </a:solidFill>
                <a:effectLst/>
                <a:latin typeface="Helvetica Neue"/>
              </a:rPr>
              <a:t> this shows that the whites uses arms more than the non-whites. This means that the whites are more likely to attack than all the other races together (non-whites).</a:t>
            </a:r>
          </a:p>
        </p:txBody>
      </p:sp>
      <p:pic>
        <p:nvPicPr>
          <p:cNvPr id="3" name="Picture 2">
            <a:extLst>
              <a:ext uri="{FF2B5EF4-FFF2-40B4-BE49-F238E27FC236}">
                <a16:creationId xmlns:a16="http://schemas.microsoft.com/office/drawing/2014/main" id="{8E2DA022-15F1-4E9F-AC1E-C278581D62A7}"/>
              </a:ext>
            </a:extLst>
          </p:cNvPr>
          <p:cNvPicPr>
            <a:picLocks noChangeAspect="1"/>
          </p:cNvPicPr>
          <p:nvPr/>
        </p:nvPicPr>
        <p:blipFill>
          <a:blip r:embed="rId2"/>
          <a:stretch>
            <a:fillRect/>
          </a:stretch>
        </p:blipFill>
        <p:spPr>
          <a:xfrm>
            <a:off x="2254461" y="873166"/>
            <a:ext cx="8118263" cy="4239939"/>
          </a:xfrm>
          <a:prstGeom prst="rect">
            <a:avLst/>
          </a:prstGeom>
        </p:spPr>
      </p:pic>
      <p:sp>
        <p:nvSpPr>
          <p:cNvPr id="17" name="Rectangle: Rounded Corners 16">
            <a:extLst>
              <a:ext uri="{FF2B5EF4-FFF2-40B4-BE49-F238E27FC236}">
                <a16:creationId xmlns:a16="http://schemas.microsoft.com/office/drawing/2014/main" id="{409F45C8-ED32-4F42-A6FB-673F76B1CE72}"/>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1" name="Group 20">
            <a:extLst>
              <a:ext uri="{FF2B5EF4-FFF2-40B4-BE49-F238E27FC236}">
                <a16:creationId xmlns:a16="http://schemas.microsoft.com/office/drawing/2014/main" id="{2F65463B-741F-4E65-943D-894A88D1E3AD}"/>
              </a:ext>
            </a:extLst>
          </p:cNvPr>
          <p:cNvGrpSpPr/>
          <p:nvPr/>
        </p:nvGrpSpPr>
        <p:grpSpPr>
          <a:xfrm>
            <a:off x="1413906" y="6555666"/>
            <a:ext cx="7707234" cy="170565"/>
            <a:chOff x="-218978" y="3896023"/>
            <a:chExt cx="7781829" cy="548398"/>
          </a:xfrm>
          <a:solidFill>
            <a:schemeClr val="bg1">
              <a:lumMod val="95000"/>
            </a:schemeClr>
          </a:solidFill>
        </p:grpSpPr>
        <p:sp>
          <p:nvSpPr>
            <p:cNvPr id="23" name="Rectangle: Rounded Corners 22">
              <a:extLst>
                <a:ext uri="{FF2B5EF4-FFF2-40B4-BE49-F238E27FC236}">
                  <a16:creationId xmlns:a16="http://schemas.microsoft.com/office/drawing/2014/main" id="{3DAF6E04-235B-4253-9B06-B4DFABC249D9}"/>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4" name="Straight Connector 23">
              <a:extLst>
                <a:ext uri="{FF2B5EF4-FFF2-40B4-BE49-F238E27FC236}">
                  <a16:creationId xmlns:a16="http://schemas.microsoft.com/office/drawing/2014/main" id="{3F8BC8D2-ABFF-4A12-809C-E381B5B7A671}"/>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5" name="Freeform: Shape 24">
            <a:extLst>
              <a:ext uri="{FF2B5EF4-FFF2-40B4-BE49-F238E27FC236}">
                <a16:creationId xmlns:a16="http://schemas.microsoft.com/office/drawing/2014/main" id="{D442C600-CD91-41E8-815A-626F655D1706}"/>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37659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000" fill="hold"/>
                                        <p:tgtEl>
                                          <p:spTgt spid="25"/>
                                        </p:tgtEl>
                                        <p:attrNameLst>
                                          <p:attrName>ppt_x</p:attrName>
                                        </p:attrNameLst>
                                      </p:cBhvr>
                                      <p:tavLst>
                                        <p:tav tm="0">
                                          <p:val>
                                            <p:strVal val="0-#ppt_w/2"/>
                                          </p:val>
                                        </p:tav>
                                        <p:tav tm="100000">
                                          <p:val>
                                            <p:strVal val="#ppt_x"/>
                                          </p:val>
                                        </p:tav>
                                      </p:tavLst>
                                    </p:anim>
                                    <p:anim calcmode="lin" valueType="num">
                                      <p:cBhvr additive="base">
                                        <p:cTn id="8" dur="20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decel="10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6" name="Rectangle 5">
            <a:extLst>
              <a:ext uri="{FF2B5EF4-FFF2-40B4-BE49-F238E27FC236}">
                <a16:creationId xmlns:a16="http://schemas.microsoft.com/office/drawing/2014/main" id="{0A4CA21A-247F-4B8B-9093-1F600AB1184B}"/>
              </a:ext>
            </a:extLst>
          </p:cNvPr>
          <p:cNvSpPr/>
          <p:nvPr/>
        </p:nvSpPr>
        <p:spPr>
          <a:xfrm>
            <a:off x="1274829" y="5849600"/>
            <a:ext cx="9674195" cy="10084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2414954" y="355899"/>
            <a:ext cx="8823519" cy="400110"/>
          </a:xfrm>
          <a:prstGeom prst="rect">
            <a:avLst/>
          </a:prstGeom>
          <a:noFill/>
        </p:spPr>
        <p:txBody>
          <a:bodyPr wrap="square" rtlCol="0">
            <a:spAutoFit/>
          </a:bodyPr>
          <a:lstStyle/>
          <a:p>
            <a:pPr algn="l"/>
            <a:r>
              <a:rPr lang="en-US" sz="2000" b="1" i="0" dirty="0">
                <a:solidFill>
                  <a:schemeClr val="bg1"/>
                </a:solidFill>
                <a:effectLst/>
                <a:latin typeface="Helvetica Neue"/>
              </a:rPr>
              <a:t>How many suspects attempted fleeing?</a:t>
            </a:r>
          </a:p>
        </p:txBody>
      </p:sp>
      <p:pic>
        <p:nvPicPr>
          <p:cNvPr id="4" name="Picture 3">
            <a:extLst>
              <a:ext uri="{FF2B5EF4-FFF2-40B4-BE49-F238E27FC236}">
                <a16:creationId xmlns:a16="http://schemas.microsoft.com/office/drawing/2014/main" id="{E13AA01E-8B5A-4806-A7B5-31E3DFD27F40}"/>
              </a:ext>
            </a:extLst>
          </p:cNvPr>
          <p:cNvPicPr>
            <a:picLocks noChangeAspect="1"/>
          </p:cNvPicPr>
          <p:nvPr/>
        </p:nvPicPr>
        <p:blipFill>
          <a:blip r:embed="rId2"/>
          <a:stretch>
            <a:fillRect/>
          </a:stretch>
        </p:blipFill>
        <p:spPr>
          <a:xfrm>
            <a:off x="2240786" y="1147763"/>
            <a:ext cx="8293418" cy="3939687"/>
          </a:xfrm>
          <a:prstGeom prst="rect">
            <a:avLst/>
          </a:prstGeom>
        </p:spPr>
      </p:pic>
      <p:sp>
        <p:nvSpPr>
          <p:cNvPr id="17" name="Rectangle: Rounded Corners 16">
            <a:extLst>
              <a:ext uri="{FF2B5EF4-FFF2-40B4-BE49-F238E27FC236}">
                <a16:creationId xmlns:a16="http://schemas.microsoft.com/office/drawing/2014/main" id="{EB88E632-E6EE-476F-A952-1F3A8593566E}"/>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1" name="Group 20">
            <a:extLst>
              <a:ext uri="{FF2B5EF4-FFF2-40B4-BE49-F238E27FC236}">
                <a16:creationId xmlns:a16="http://schemas.microsoft.com/office/drawing/2014/main" id="{211E1DB8-232D-440D-8428-5B129F362123}"/>
              </a:ext>
            </a:extLst>
          </p:cNvPr>
          <p:cNvGrpSpPr/>
          <p:nvPr/>
        </p:nvGrpSpPr>
        <p:grpSpPr>
          <a:xfrm>
            <a:off x="1413906" y="6555666"/>
            <a:ext cx="8339694" cy="170565"/>
            <a:chOff x="-218978" y="3896023"/>
            <a:chExt cx="7781829" cy="548398"/>
          </a:xfrm>
          <a:solidFill>
            <a:schemeClr val="bg1">
              <a:lumMod val="95000"/>
            </a:schemeClr>
          </a:solidFill>
        </p:grpSpPr>
        <p:sp>
          <p:nvSpPr>
            <p:cNvPr id="23" name="Rectangle: Rounded Corners 22">
              <a:extLst>
                <a:ext uri="{FF2B5EF4-FFF2-40B4-BE49-F238E27FC236}">
                  <a16:creationId xmlns:a16="http://schemas.microsoft.com/office/drawing/2014/main" id="{575F3404-DC7B-4632-90EB-C55641D6B4BC}"/>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4" name="Straight Connector 23">
              <a:extLst>
                <a:ext uri="{FF2B5EF4-FFF2-40B4-BE49-F238E27FC236}">
                  <a16:creationId xmlns:a16="http://schemas.microsoft.com/office/drawing/2014/main" id="{83F4D28E-D378-4CC1-B5B4-8C7F173915C8}"/>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5" name="Freeform: Shape 24">
            <a:extLst>
              <a:ext uri="{FF2B5EF4-FFF2-40B4-BE49-F238E27FC236}">
                <a16:creationId xmlns:a16="http://schemas.microsoft.com/office/drawing/2014/main" id="{E4867838-9020-45A9-85C8-8F29FFC21B4B}"/>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13263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0-#ppt_w/2"/>
                                          </p:val>
                                        </p:tav>
                                        <p:tav tm="100000">
                                          <p:val>
                                            <p:strVal val="#ppt_x"/>
                                          </p:val>
                                        </p:tav>
                                      </p:tavLst>
                                    </p:anim>
                                    <p:anim calcmode="lin" valueType="num">
                                      <p:cBhvr additive="base">
                                        <p:cTn id="8" dur="2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4207683" y="1916751"/>
            <a:ext cx="5761092" cy="1569660"/>
          </a:xfrm>
          <a:prstGeom prst="rect">
            <a:avLst/>
          </a:prstGeom>
          <a:noFill/>
        </p:spPr>
        <p:txBody>
          <a:bodyPr wrap="square" rtlCol="0">
            <a:spAutoFit/>
          </a:bodyPr>
          <a:lstStyle/>
          <a:p>
            <a:r>
              <a:rPr lang="en-US" sz="3200" b="1" dirty="0">
                <a:solidFill>
                  <a:schemeClr val="bg1">
                    <a:lumMod val="95000"/>
                  </a:schemeClr>
                </a:solidFill>
                <a:latin typeface="Montserrat" panose="00000500000000000000" pitchFamily="2" charset="0"/>
              </a:rPr>
              <a:t>INSIGHT FROM VISUALIZATION</a:t>
            </a:r>
          </a:p>
          <a:p>
            <a:endParaRPr lang="en-US" sz="3200" b="1" dirty="0">
              <a:solidFill>
                <a:schemeClr val="bg1">
                  <a:lumMod val="95000"/>
                </a:schemeClr>
              </a:solidFill>
            </a:endParaRPr>
          </a:p>
        </p:txBody>
      </p:sp>
      <p:sp>
        <p:nvSpPr>
          <p:cNvPr id="46" name="TextBox 45">
            <a:extLst>
              <a:ext uri="{FF2B5EF4-FFF2-40B4-BE49-F238E27FC236}">
                <a16:creationId xmlns:a16="http://schemas.microsoft.com/office/drawing/2014/main" id="{34F42483-C77A-49C4-B88D-D05894D8FEE0}"/>
              </a:ext>
            </a:extLst>
          </p:cNvPr>
          <p:cNvSpPr txBox="1"/>
          <p:nvPr/>
        </p:nvSpPr>
        <p:spPr>
          <a:xfrm>
            <a:off x="3670811" y="3770016"/>
            <a:ext cx="5535363" cy="923330"/>
          </a:xfrm>
          <a:prstGeom prst="rect">
            <a:avLst/>
          </a:prstGeom>
          <a:noFill/>
        </p:spPr>
        <p:txBody>
          <a:bodyPr wrap="square" rtlCol="0">
            <a:spAutoFit/>
          </a:bodyPr>
          <a:lstStyle/>
          <a:p>
            <a:r>
              <a:rPr lang="en-GH" dirty="0">
                <a:solidFill>
                  <a:schemeClr val="bg1"/>
                </a:solidFill>
              </a:rPr>
              <a:t>We </a:t>
            </a:r>
            <a:r>
              <a:rPr lang="en-US" dirty="0">
                <a:solidFill>
                  <a:schemeClr val="bg1"/>
                </a:solidFill>
              </a:rPr>
              <a:t>realized</a:t>
            </a:r>
            <a:r>
              <a:rPr lang="en-GH" dirty="0">
                <a:solidFill>
                  <a:schemeClr val="bg1"/>
                </a:solidFill>
              </a:rPr>
              <a:t> that the non-whites are the target of the killing, therefore there is racism  </a:t>
            </a:r>
            <a:r>
              <a:rPr lang="en-US" dirty="0">
                <a:solidFill>
                  <a:schemeClr val="bg1"/>
                </a:solidFill>
              </a:rPr>
              <a:t>in the US police killing</a:t>
            </a:r>
            <a:endParaRPr lang="en-GH" dirty="0">
              <a:solidFill>
                <a:schemeClr val="bg1"/>
              </a:solidFill>
            </a:endParaRP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ectangle: Rounded Corners 33">
            <a:extLst>
              <a:ext uri="{FF2B5EF4-FFF2-40B4-BE49-F238E27FC236}">
                <a16:creationId xmlns:a16="http://schemas.microsoft.com/office/drawing/2014/main" id="{5FDE2A34-E5A4-4392-9FA0-D5A924C29281}"/>
              </a:ext>
            </a:extLst>
          </p:cNvPr>
          <p:cNvSpPr/>
          <p:nvPr/>
        </p:nvSpPr>
        <p:spPr>
          <a:xfrm>
            <a:off x="1217353"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35" name="Group 34">
            <a:extLst>
              <a:ext uri="{FF2B5EF4-FFF2-40B4-BE49-F238E27FC236}">
                <a16:creationId xmlns:a16="http://schemas.microsoft.com/office/drawing/2014/main" id="{4E570CFA-EDF4-446E-BAF2-749DA2C3ACDC}"/>
              </a:ext>
            </a:extLst>
          </p:cNvPr>
          <p:cNvGrpSpPr/>
          <p:nvPr/>
        </p:nvGrpSpPr>
        <p:grpSpPr>
          <a:xfrm>
            <a:off x="1217352" y="6555666"/>
            <a:ext cx="8684245" cy="170565"/>
            <a:chOff x="-218978" y="3896023"/>
            <a:chExt cx="7781829" cy="548398"/>
          </a:xfrm>
          <a:solidFill>
            <a:schemeClr val="bg1">
              <a:lumMod val="95000"/>
            </a:schemeClr>
          </a:solidFill>
        </p:grpSpPr>
        <p:sp>
          <p:nvSpPr>
            <p:cNvPr id="36" name="Rectangle: Rounded Corners 35">
              <a:extLst>
                <a:ext uri="{FF2B5EF4-FFF2-40B4-BE49-F238E27FC236}">
                  <a16:creationId xmlns:a16="http://schemas.microsoft.com/office/drawing/2014/main" id="{D102F494-1CFC-4A00-AB5A-53CFF7A31C00}"/>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7" name="Straight Connector 36">
              <a:extLst>
                <a:ext uri="{FF2B5EF4-FFF2-40B4-BE49-F238E27FC236}">
                  <a16:creationId xmlns:a16="http://schemas.microsoft.com/office/drawing/2014/main" id="{80D3FB21-A454-4889-BA77-A3DEECEB25BC}"/>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Freeform: Shape 37">
            <a:extLst>
              <a:ext uri="{FF2B5EF4-FFF2-40B4-BE49-F238E27FC236}">
                <a16:creationId xmlns:a16="http://schemas.microsoft.com/office/drawing/2014/main" id="{99CD3798-0A62-4AD4-BF12-ED232EC26CD8}"/>
              </a:ext>
            </a:extLst>
          </p:cNvPr>
          <p:cNvSpPr/>
          <p:nvPr/>
        </p:nvSpPr>
        <p:spPr>
          <a:xfrm>
            <a:off x="-197426"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20327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0-#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2000" fill="hold"/>
                                        <p:tgtEl>
                                          <p:spTgt spid="38"/>
                                        </p:tgtEl>
                                        <p:attrNameLst>
                                          <p:attrName>ppt_x</p:attrName>
                                        </p:attrNameLst>
                                      </p:cBhvr>
                                      <p:tavLst>
                                        <p:tav tm="0">
                                          <p:val>
                                            <p:strVal val="0-#ppt_w/2"/>
                                          </p:val>
                                        </p:tav>
                                        <p:tav tm="100000">
                                          <p:val>
                                            <p:strVal val="#ppt_x"/>
                                          </p:val>
                                        </p:tav>
                                      </p:tavLst>
                                    </p:anim>
                                    <p:anim calcmode="lin" valueType="num">
                                      <p:cBhvr additive="base">
                                        <p:cTn id="17" dur="2000" fill="hold"/>
                                        <p:tgtEl>
                                          <p:spTgt spid="38"/>
                                        </p:tgtEl>
                                        <p:attrNameLst>
                                          <p:attrName>ppt_y</p:attrName>
                                        </p:attrNameLst>
                                      </p:cBhvr>
                                      <p:tavLst>
                                        <p:tav tm="0">
                                          <p:val>
                                            <p:strVal val="#ppt_y"/>
                                          </p:val>
                                        </p:tav>
                                        <p:tav tm="100000">
                                          <p:val>
                                            <p:strVal val="#ppt_y"/>
                                          </p:val>
                                        </p:tav>
                                      </p:tavLst>
                                    </p:anim>
                                  </p:childTnLst>
                                </p:cTn>
                              </p:par>
                            </p:childTnLst>
                          </p:cTn>
                        </p:par>
                        <p:par>
                          <p:cTn id="18" fill="hold">
                            <p:stCondLst>
                              <p:cond delay="2750"/>
                            </p:stCondLst>
                            <p:childTnLst>
                              <p:par>
                                <p:cTn id="19" presetID="2" presetClass="entr" presetSubtype="8" decel="10000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2000" fill="hold"/>
                                        <p:tgtEl>
                                          <p:spTgt spid="35"/>
                                        </p:tgtEl>
                                        <p:attrNameLst>
                                          <p:attrName>ppt_x</p:attrName>
                                        </p:attrNameLst>
                                      </p:cBhvr>
                                      <p:tavLst>
                                        <p:tav tm="0">
                                          <p:val>
                                            <p:strVal val="0-#ppt_w/2"/>
                                          </p:val>
                                        </p:tav>
                                        <p:tav tm="100000">
                                          <p:val>
                                            <p:strVal val="#ppt_x"/>
                                          </p:val>
                                        </p:tav>
                                      </p:tavLst>
                                    </p:anim>
                                    <p:anim calcmode="lin" valueType="num">
                                      <p:cBhvr additive="base">
                                        <p:cTn id="22" dur="2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6" grpId="0"/>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3548010" y="3136612"/>
            <a:ext cx="3788051" cy="584775"/>
          </a:xfrm>
          <a:prstGeom prst="rect">
            <a:avLst/>
          </a:prstGeom>
          <a:noFill/>
        </p:spPr>
        <p:txBody>
          <a:bodyPr wrap="square" rtlCol="0">
            <a:spAutoFit/>
          </a:bodyPr>
          <a:lstStyle/>
          <a:p>
            <a:r>
              <a:rPr lang="en-US" sz="3200" b="1" dirty="0">
                <a:solidFill>
                  <a:schemeClr val="bg1">
                    <a:lumMod val="95000"/>
                  </a:schemeClr>
                </a:solidFill>
                <a:latin typeface="+mj-lt"/>
              </a:rPr>
              <a:t>Thank You</a:t>
            </a:r>
            <a:endParaRPr lang="en-US" sz="3200" b="1" dirty="0">
              <a:solidFill>
                <a:schemeClr val="bg1"/>
              </a:solidFill>
              <a:latin typeface="Montserrat (Headings)"/>
            </a:endParaRP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7887605" y="2234351"/>
            <a:ext cx="2881063" cy="2708434"/>
          </a:xfrm>
          <a:prstGeom prst="rect">
            <a:avLst/>
          </a:prstGeom>
          <a:noFill/>
        </p:spPr>
        <p:txBody>
          <a:bodyPr wrap="square" rtlCol="0">
            <a:spAutoFit/>
          </a:bodyPr>
          <a:lstStyle/>
          <a:p>
            <a:pPr algn="ctr"/>
            <a:r>
              <a:rPr lang="en-US" sz="8500" b="1" dirty="0">
                <a:solidFill>
                  <a:schemeClr val="bg1">
                    <a:lumMod val="95000"/>
                  </a:schemeClr>
                </a:solidFill>
                <a:latin typeface="+mj-lt"/>
              </a:rPr>
              <a:t>E D</a:t>
            </a:r>
            <a:br>
              <a:rPr lang="en-US" sz="8500" b="1" dirty="0">
                <a:solidFill>
                  <a:schemeClr val="bg1">
                    <a:lumMod val="95000"/>
                  </a:schemeClr>
                </a:solidFill>
                <a:latin typeface="+mj-lt"/>
              </a:rPr>
            </a:br>
            <a:r>
              <a:rPr lang="en-US" sz="8500" b="1" dirty="0">
                <a:solidFill>
                  <a:schemeClr val="bg1">
                    <a:lumMod val="95000"/>
                  </a:schemeClr>
                </a:solidFill>
                <a:latin typeface="+mj-lt"/>
              </a:rPr>
              <a:t>A</a:t>
            </a: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227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3" name="Group 12">
            <a:extLst>
              <a:ext uri="{FF2B5EF4-FFF2-40B4-BE49-F238E27FC236}">
                <a16:creationId xmlns:a16="http://schemas.microsoft.com/office/drawing/2014/main" id="{AF3947CD-295C-4AA1-BA45-8F4293806D2F}"/>
              </a:ext>
            </a:extLst>
          </p:cNvPr>
          <p:cNvGrpSpPr/>
          <p:nvPr/>
        </p:nvGrpSpPr>
        <p:grpSpPr>
          <a:xfrm>
            <a:off x="1511300" y="858192"/>
            <a:ext cx="3092742" cy="466734"/>
            <a:chOff x="1511300" y="858192"/>
            <a:chExt cx="3092742" cy="466734"/>
          </a:xfrm>
        </p:grpSpPr>
        <p:sp>
          <p:nvSpPr>
            <p:cNvPr id="5" name="Rectangle: Rounded Corners 4">
              <a:extLst>
                <a:ext uri="{FF2B5EF4-FFF2-40B4-BE49-F238E27FC236}">
                  <a16:creationId xmlns:a16="http://schemas.microsoft.com/office/drawing/2014/main" id="{C4C6562D-805D-4DCF-9F0A-CE0275A17EDE}"/>
                </a:ext>
              </a:extLst>
            </p:cNvPr>
            <p:cNvSpPr/>
            <p:nvPr/>
          </p:nvSpPr>
          <p:spPr>
            <a:xfrm>
              <a:off x="1511300" y="858192"/>
              <a:ext cx="3092742"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559617" y="904935"/>
              <a:ext cx="2976763" cy="369332"/>
            </a:xfrm>
            <a:prstGeom prst="rect">
              <a:avLst/>
            </a:prstGeom>
            <a:noFill/>
          </p:spPr>
          <p:txBody>
            <a:bodyPr wrap="square" rtlCol="0">
              <a:spAutoFit/>
            </a:bodyPr>
            <a:lstStyle/>
            <a:p>
              <a:pPr algn="ctr"/>
              <a:r>
                <a:rPr lang="en-US" dirty="0">
                  <a:solidFill>
                    <a:schemeClr val="bg1"/>
                  </a:solidFill>
                  <a:latin typeface="Montserrat ExtraBold" panose="00000900000000000000" pitchFamily="2" charset="0"/>
                </a:rPr>
                <a:t>Presentation Content</a:t>
              </a:r>
            </a:p>
          </p:txBody>
        </p:sp>
      </p:grpSp>
      <p:sp>
        <p:nvSpPr>
          <p:cNvPr id="6" name="Oval 5">
            <a:extLst>
              <a:ext uri="{FF2B5EF4-FFF2-40B4-BE49-F238E27FC236}">
                <a16:creationId xmlns:a16="http://schemas.microsoft.com/office/drawing/2014/main" id="{4DAE9F14-010C-43E3-9F96-2358A71F899A}"/>
              </a:ext>
            </a:extLst>
          </p:cNvPr>
          <p:cNvSpPr/>
          <p:nvPr/>
        </p:nvSpPr>
        <p:spPr>
          <a:xfrm>
            <a:off x="656120" y="30538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2" name="Oval 31">
            <a:extLst>
              <a:ext uri="{FF2B5EF4-FFF2-40B4-BE49-F238E27FC236}">
                <a16:creationId xmlns:a16="http://schemas.microsoft.com/office/drawing/2014/main" id="{2006332C-7924-45F6-8F1B-0029924742E8}"/>
              </a:ext>
            </a:extLst>
          </p:cNvPr>
          <p:cNvSpPr/>
          <p:nvPr/>
        </p:nvSpPr>
        <p:spPr>
          <a:xfrm>
            <a:off x="4719992" y="6350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3" name="Oval 32">
            <a:extLst>
              <a:ext uri="{FF2B5EF4-FFF2-40B4-BE49-F238E27FC236}">
                <a16:creationId xmlns:a16="http://schemas.microsoft.com/office/drawing/2014/main" id="{33344FEB-2281-442D-A72E-BA4F1945E27F}"/>
              </a:ext>
            </a:extLst>
          </p:cNvPr>
          <p:cNvSpPr/>
          <p:nvPr/>
        </p:nvSpPr>
        <p:spPr>
          <a:xfrm>
            <a:off x="5325309" y="518177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a:off x="5960309"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cxnSp>
        <p:nvCxnSpPr>
          <p:cNvPr id="99" name="Straight Connector 98">
            <a:extLst>
              <a:ext uri="{FF2B5EF4-FFF2-40B4-BE49-F238E27FC236}">
                <a16:creationId xmlns:a16="http://schemas.microsoft.com/office/drawing/2014/main" id="{18A6A15F-EA2B-48B1-A142-A4B0C39E3F27}"/>
              </a:ext>
            </a:extLst>
          </p:cNvPr>
          <p:cNvCxnSpPr>
            <a:cxnSpLocks/>
          </p:cNvCxnSpPr>
          <p:nvPr/>
        </p:nvCxnSpPr>
        <p:spPr>
          <a:xfrm>
            <a:off x="1049700" y="3656158"/>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1193EA8F-BC4A-4C71-9BCC-C09677F8A73D}"/>
              </a:ext>
            </a:extLst>
          </p:cNvPr>
          <p:cNvSpPr/>
          <p:nvPr/>
        </p:nvSpPr>
        <p:spPr>
          <a:xfrm>
            <a:off x="1006837" y="210783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2" name="Oval 111">
            <a:extLst>
              <a:ext uri="{FF2B5EF4-FFF2-40B4-BE49-F238E27FC236}">
                <a16:creationId xmlns:a16="http://schemas.microsoft.com/office/drawing/2014/main" id="{0E292DEE-4531-42A7-94E7-BE61FF6D36DC}"/>
              </a:ext>
            </a:extLst>
          </p:cNvPr>
          <p:cNvSpPr/>
          <p:nvPr/>
        </p:nvSpPr>
        <p:spPr>
          <a:xfrm>
            <a:off x="920160" y="202115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cxnSp>
        <p:nvCxnSpPr>
          <p:cNvPr id="113" name="Straight Connector 112">
            <a:extLst>
              <a:ext uri="{FF2B5EF4-FFF2-40B4-BE49-F238E27FC236}">
                <a16:creationId xmlns:a16="http://schemas.microsoft.com/office/drawing/2014/main" id="{B3E0BDFA-97CA-4B2F-A0C2-6253332547FA}"/>
              </a:ext>
            </a:extLst>
          </p:cNvPr>
          <p:cNvCxnSpPr>
            <a:cxnSpLocks/>
          </p:cNvCxnSpPr>
          <p:nvPr/>
        </p:nvCxnSpPr>
        <p:spPr>
          <a:xfrm>
            <a:off x="1049700" y="2280234"/>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ADF5D618-7601-4683-B3BF-A155325FDDDF}"/>
              </a:ext>
            </a:extLst>
          </p:cNvPr>
          <p:cNvGrpSpPr/>
          <p:nvPr/>
        </p:nvGrpSpPr>
        <p:grpSpPr>
          <a:xfrm>
            <a:off x="1296952" y="1886930"/>
            <a:ext cx="4159637" cy="948850"/>
            <a:chOff x="6681901" y="1442950"/>
            <a:chExt cx="4159637" cy="948850"/>
          </a:xfrm>
        </p:grpSpPr>
        <p:sp>
          <p:nvSpPr>
            <p:cNvPr id="115" name="TextBox 114">
              <a:extLst>
                <a:ext uri="{FF2B5EF4-FFF2-40B4-BE49-F238E27FC236}">
                  <a16:creationId xmlns:a16="http://schemas.microsoft.com/office/drawing/2014/main" id="{64F9D532-385A-41C2-9422-2C92CC173A59}"/>
                </a:ext>
              </a:extLst>
            </p:cNvPr>
            <p:cNvSpPr txBox="1"/>
            <p:nvPr/>
          </p:nvSpPr>
          <p:spPr>
            <a:xfrm>
              <a:off x="6681901" y="1442950"/>
              <a:ext cx="3307089" cy="830997"/>
            </a:xfrm>
            <a:prstGeom prst="rect">
              <a:avLst/>
            </a:prstGeom>
            <a:noFill/>
          </p:spPr>
          <p:txBody>
            <a:bodyPr wrap="square" rtlCol="0">
              <a:spAutoFit/>
            </a:bodyPr>
            <a:lstStyle/>
            <a:p>
              <a:r>
                <a:rPr lang="en-US" sz="2400" b="1" dirty="0">
                  <a:solidFill>
                    <a:schemeClr val="bg1">
                      <a:lumMod val="95000"/>
                    </a:schemeClr>
                  </a:solidFill>
                  <a:latin typeface="+mj-lt"/>
                </a:rPr>
                <a:t> </a:t>
              </a:r>
              <a:r>
                <a:rPr lang="en-US" sz="2400" b="1" i="0" dirty="0">
                  <a:solidFill>
                    <a:schemeClr val="bg1"/>
                  </a:solidFill>
                  <a:effectLst/>
                  <a:latin typeface="+mj-lt"/>
                </a:rPr>
                <a:t>Hypothesis</a:t>
              </a:r>
              <a:r>
                <a:rPr lang="en-US" sz="2400" b="1" i="0" dirty="0">
                  <a:solidFill>
                    <a:srgbClr val="252424"/>
                  </a:solidFill>
                  <a:effectLst/>
                  <a:latin typeface="+mj-lt"/>
                </a:rPr>
                <a:t> </a:t>
              </a:r>
            </a:p>
            <a:p>
              <a:endParaRPr lang="en-US" sz="2400" b="1" dirty="0">
                <a:solidFill>
                  <a:schemeClr val="bg1">
                    <a:lumMod val="95000"/>
                  </a:schemeClr>
                </a:solidFill>
                <a:latin typeface="Montserrat" panose="00000500000000000000" pitchFamily="2" charset="0"/>
              </a:endParaRPr>
            </a:p>
          </p:txBody>
        </p:sp>
        <p:sp>
          <p:nvSpPr>
            <p:cNvPr id="116" name="TextBox 115">
              <a:extLst>
                <a:ext uri="{FF2B5EF4-FFF2-40B4-BE49-F238E27FC236}">
                  <a16:creationId xmlns:a16="http://schemas.microsoft.com/office/drawing/2014/main" id="{760135AF-AB8C-4A7A-B3FA-DBE2F74535E0}"/>
                </a:ext>
              </a:extLst>
            </p:cNvPr>
            <p:cNvSpPr txBox="1"/>
            <p:nvPr/>
          </p:nvSpPr>
          <p:spPr>
            <a:xfrm>
              <a:off x="6681901" y="1807025"/>
              <a:ext cx="4159637" cy="584775"/>
            </a:xfrm>
            <a:prstGeom prst="rect">
              <a:avLst/>
            </a:prstGeom>
            <a:noFill/>
          </p:spPr>
          <p:txBody>
            <a:bodyPr wrap="square" rtlCol="0">
              <a:spAutoFit/>
            </a:bodyPr>
            <a:lstStyle/>
            <a:p>
              <a:r>
                <a:rPr lang="en-US" sz="1600" dirty="0">
                  <a:solidFill>
                    <a:schemeClr val="bg1">
                      <a:lumMod val="95000"/>
                    </a:schemeClr>
                  </a:solidFill>
                  <a:latin typeface="Montserrat" panose="00000500000000000000" pitchFamily="2" charset="0"/>
                </a:rPr>
                <a:t>This will talk about the hypothesis we made before we performed the EDA</a:t>
              </a:r>
            </a:p>
          </p:txBody>
        </p:sp>
      </p:grpSp>
      <p:sp>
        <p:nvSpPr>
          <p:cNvPr id="117" name="Oval 116">
            <a:extLst>
              <a:ext uri="{FF2B5EF4-FFF2-40B4-BE49-F238E27FC236}">
                <a16:creationId xmlns:a16="http://schemas.microsoft.com/office/drawing/2014/main" id="{B78728E8-4E2C-4F2C-A5FF-1F738F674ED5}"/>
              </a:ext>
            </a:extLst>
          </p:cNvPr>
          <p:cNvSpPr/>
          <p:nvPr/>
        </p:nvSpPr>
        <p:spPr>
          <a:xfrm>
            <a:off x="1006837" y="3487247"/>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8" name="Oval 117">
            <a:extLst>
              <a:ext uri="{FF2B5EF4-FFF2-40B4-BE49-F238E27FC236}">
                <a16:creationId xmlns:a16="http://schemas.microsoft.com/office/drawing/2014/main" id="{99D80301-A86B-44E3-8C91-BC2F9945C8BD}"/>
              </a:ext>
            </a:extLst>
          </p:cNvPr>
          <p:cNvSpPr/>
          <p:nvPr/>
        </p:nvSpPr>
        <p:spPr>
          <a:xfrm>
            <a:off x="920160" y="3400570"/>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0" name="TextBox 119">
            <a:extLst>
              <a:ext uri="{FF2B5EF4-FFF2-40B4-BE49-F238E27FC236}">
                <a16:creationId xmlns:a16="http://schemas.microsoft.com/office/drawing/2014/main" id="{449A20D3-D1E3-48B2-AEB2-FE1E7D57A505}"/>
              </a:ext>
            </a:extLst>
          </p:cNvPr>
          <p:cNvSpPr txBox="1"/>
          <p:nvPr/>
        </p:nvSpPr>
        <p:spPr>
          <a:xfrm>
            <a:off x="1259785" y="4395096"/>
            <a:ext cx="2914439" cy="461665"/>
          </a:xfrm>
          <a:prstGeom prst="rect">
            <a:avLst/>
          </a:prstGeom>
          <a:noFill/>
        </p:spPr>
        <p:txBody>
          <a:bodyPr wrap="square" rtlCol="0">
            <a:spAutoFit/>
          </a:bodyPr>
          <a:lstStyle/>
          <a:p>
            <a:r>
              <a:rPr lang="en-US" sz="2400" b="1" dirty="0">
                <a:solidFill>
                  <a:schemeClr val="bg1">
                    <a:lumMod val="95000"/>
                  </a:schemeClr>
                </a:solidFill>
                <a:latin typeface="Montserrat" panose="00000500000000000000" pitchFamily="2" charset="0"/>
              </a:rPr>
              <a:t>VISUALIZATION</a:t>
            </a:r>
          </a:p>
        </p:txBody>
      </p:sp>
      <p:sp>
        <p:nvSpPr>
          <p:cNvPr id="121" name="TextBox 120">
            <a:extLst>
              <a:ext uri="{FF2B5EF4-FFF2-40B4-BE49-F238E27FC236}">
                <a16:creationId xmlns:a16="http://schemas.microsoft.com/office/drawing/2014/main" id="{CCDF64C5-151D-481A-8B31-0784219DA281}"/>
              </a:ext>
            </a:extLst>
          </p:cNvPr>
          <p:cNvSpPr txBox="1"/>
          <p:nvPr/>
        </p:nvSpPr>
        <p:spPr>
          <a:xfrm>
            <a:off x="1259785" y="4759171"/>
            <a:ext cx="4159637" cy="584775"/>
          </a:xfrm>
          <a:prstGeom prst="rect">
            <a:avLst/>
          </a:prstGeom>
          <a:noFill/>
        </p:spPr>
        <p:txBody>
          <a:bodyPr wrap="square" rtlCol="0">
            <a:spAutoFit/>
          </a:bodyPr>
          <a:lstStyle/>
          <a:p>
            <a:r>
              <a:rPr lang="en-US" sz="1600" dirty="0">
                <a:solidFill>
                  <a:schemeClr val="bg1">
                    <a:lumMod val="95000"/>
                  </a:schemeClr>
                </a:solidFill>
                <a:latin typeface="Montserrat" panose="00000500000000000000" pitchFamily="2" charset="0"/>
              </a:rPr>
              <a:t>This will cover the analysis we made with the data</a:t>
            </a:r>
          </a:p>
        </p:txBody>
      </p:sp>
      <p:sp>
        <p:nvSpPr>
          <p:cNvPr id="90" name="TextBox 89">
            <a:extLst>
              <a:ext uri="{FF2B5EF4-FFF2-40B4-BE49-F238E27FC236}">
                <a16:creationId xmlns:a16="http://schemas.microsoft.com/office/drawing/2014/main" id="{39C4646E-BEF8-4059-B8DE-8BA020ACFAF2}"/>
              </a:ext>
            </a:extLst>
          </p:cNvPr>
          <p:cNvSpPr txBox="1"/>
          <p:nvPr/>
        </p:nvSpPr>
        <p:spPr>
          <a:xfrm>
            <a:off x="1325926" y="3063607"/>
            <a:ext cx="2914439" cy="461665"/>
          </a:xfrm>
          <a:prstGeom prst="rect">
            <a:avLst/>
          </a:prstGeom>
          <a:noFill/>
        </p:spPr>
        <p:txBody>
          <a:bodyPr wrap="square" rtlCol="0">
            <a:spAutoFit/>
          </a:bodyPr>
          <a:lstStyle/>
          <a:p>
            <a:r>
              <a:rPr lang="en-US" sz="2400" b="1" dirty="0">
                <a:solidFill>
                  <a:schemeClr val="bg1">
                    <a:lumMod val="95000"/>
                  </a:schemeClr>
                </a:solidFill>
                <a:latin typeface="Montserrat" panose="00000500000000000000" pitchFamily="2" charset="0"/>
              </a:rPr>
              <a:t>QUESTIONS</a:t>
            </a:r>
          </a:p>
        </p:txBody>
      </p:sp>
      <p:sp>
        <p:nvSpPr>
          <p:cNvPr id="91" name="TextBox 90">
            <a:extLst>
              <a:ext uri="{FF2B5EF4-FFF2-40B4-BE49-F238E27FC236}">
                <a16:creationId xmlns:a16="http://schemas.microsoft.com/office/drawing/2014/main" id="{D6FC06EC-7D4F-47C8-80E8-161CAFD44646}"/>
              </a:ext>
            </a:extLst>
          </p:cNvPr>
          <p:cNvSpPr txBox="1"/>
          <p:nvPr/>
        </p:nvSpPr>
        <p:spPr>
          <a:xfrm>
            <a:off x="1325926" y="3427682"/>
            <a:ext cx="4159637" cy="584775"/>
          </a:xfrm>
          <a:prstGeom prst="rect">
            <a:avLst/>
          </a:prstGeom>
          <a:noFill/>
        </p:spPr>
        <p:txBody>
          <a:bodyPr wrap="square" rtlCol="0">
            <a:spAutoFit/>
          </a:bodyPr>
          <a:lstStyle/>
          <a:p>
            <a:r>
              <a:rPr lang="en-US" sz="1600" dirty="0">
                <a:solidFill>
                  <a:schemeClr val="bg1">
                    <a:lumMod val="95000"/>
                  </a:schemeClr>
                </a:solidFill>
                <a:latin typeface="Montserrat" panose="00000500000000000000" pitchFamily="2" charset="0"/>
              </a:rPr>
              <a:t>This will cover the questions we used for the EDA</a:t>
            </a:r>
          </a:p>
        </p:txBody>
      </p:sp>
      <p:grpSp>
        <p:nvGrpSpPr>
          <p:cNvPr id="124" name="Group 123">
            <a:extLst>
              <a:ext uri="{FF2B5EF4-FFF2-40B4-BE49-F238E27FC236}">
                <a16:creationId xmlns:a16="http://schemas.microsoft.com/office/drawing/2014/main" id="{3731F9B1-BC3B-4A35-A43C-A26AEF6BA42C}"/>
              </a:ext>
            </a:extLst>
          </p:cNvPr>
          <p:cNvGrpSpPr/>
          <p:nvPr/>
        </p:nvGrpSpPr>
        <p:grpSpPr>
          <a:xfrm>
            <a:off x="1259785" y="5572681"/>
            <a:ext cx="4663358" cy="929124"/>
            <a:chOff x="6640406" y="2397232"/>
            <a:chExt cx="5206217" cy="929124"/>
          </a:xfrm>
        </p:grpSpPr>
        <p:sp>
          <p:nvSpPr>
            <p:cNvPr id="125" name="TextBox 124">
              <a:extLst>
                <a:ext uri="{FF2B5EF4-FFF2-40B4-BE49-F238E27FC236}">
                  <a16:creationId xmlns:a16="http://schemas.microsoft.com/office/drawing/2014/main" id="{675FC07F-ED9B-43C1-9713-FBD221391B89}"/>
                </a:ext>
              </a:extLst>
            </p:cNvPr>
            <p:cNvSpPr txBox="1"/>
            <p:nvPr/>
          </p:nvSpPr>
          <p:spPr>
            <a:xfrm>
              <a:off x="6640406" y="2397232"/>
              <a:ext cx="5206217" cy="400110"/>
            </a:xfrm>
            <a:prstGeom prst="rect">
              <a:avLst/>
            </a:prstGeom>
            <a:noFill/>
          </p:spPr>
          <p:txBody>
            <a:bodyPr wrap="square" rtlCol="0">
              <a:spAutoFit/>
            </a:bodyPr>
            <a:lstStyle/>
            <a:p>
              <a:r>
                <a:rPr lang="en-US" sz="2000" b="1" dirty="0">
                  <a:solidFill>
                    <a:schemeClr val="bg1">
                      <a:lumMod val="95000"/>
                    </a:schemeClr>
                  </a:solidFill>
                  <a:latin typeface="Montserrat" panose="00000500000000000000" pitchFamily="2" charset="0"/>
                </a:rPr>
                <a:t>INSIGHT FROM VISUALIZATION</a:t>
              </a:r>
            </a:p>
          </p:txBody>
        </p:sp>
        <p:sp>
          <p:nvSpPr>
            <p:cNvPr id="126" name="TextBox 125">
              <a:extLst>
                <a:ext uri="{FF2B5EF4-FFF2-40B4-BE49-F238E27FC236}">
                  <a16:creationId xmlns:a16="http://schemas.microsoft.com/office/drawing/2014/main" id="{73FAEB4D-0416-4422-BB15-11931CBF514D}"/>
                </a:ext>
              </a:extLst>
            </p:cNvPr>
            <p:cNvSpPr txBox="1"/>
            <p:nvPr/>
          </p:nvSpPr>
          <p:spPr>
            <a:xfrm>
              <a:off x="6645601" y="2741581"/>
              <a:ext cx="4159637" cy="584775"/>
            </a:xfrm>
            <a:prstGeom prst="rect">
              <a:avLst/>
            </a:prstGeom>
            <a:noFill/>
          </p:spPr>
          <p:txBody>
            <a:bodyPr wrap="square" rtlCol="0">
              <a:spAutoFit/>
            </a:bodyPr>
            <a:lstStyle/>
            <a:p>
              <a:r>
                <a:rPr lang="en-US" sz="1600" dirty="0">
                  <a:solidFill>
                    <a:schemeClr val="bg1">
                      <a:lumMod val="95000"/>
                    </a:schemeClr>
                  </a:solidFill>
                  <a:latin typeface="Montserrat" panose="00000500000000000000" pitchFamily="2" charset="0"/>
                </a:rPr>
                <a:t>This will cover the meaning we made from the data</a:t>
              </a:r>
            </a:p>
          </p:txBody>
        </p:sp>
      </p:gr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6095998" y="251266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7" name="Oval 6">
            <a:extLst>
              <a:ext uri="{FF2B5EF4-FFF2-40B4-BE49-F238E27FC236}">
                <a16:creationId xmlns:a16="http://schemas.microsoft.com/office/drawing/2014/main" id="{00349701-D5FE-42FF-9E96-5385942D4CA8}"/>
              </a:ext>
            </a:extLst>
          </p:cNvPr>
          <p:cNvSpPr/>
          <p:nvPr/>
        </p:nvSpPr>
        <p:spPr>
          <a:xfrm>
            <a:off x="10815991" y="6350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9" name="Oval 8">
            <a:extLst>
              <a:ext uri="{FF2B5EF4-FFF2-40B4-BE49-F238E27FC236}">
                <a16:creationId xmlns:a16="http://schemas.microsoft.com/office/drawing/2014/main" id="{9CBDD39B-5DEC-4E93-BAC2-E2F0B7C40476}"/>
              </a:ext>
            </a:extLst>
          </p:cNvPr>
          <p:cNvSpPr/>
          <p:nvPr/>
        </p:nvSpPr>
        <p:spPr>
          <a:xfrm>
            <a:off x="10553431" y="621926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056308"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57" name="Oval 56">
            <a:extLst>
              <a:ext uri="{FF2B5EF4-FFF2-40B4-BE49-F238E27FC236}">
                <a16:creationId xmlns:a16="http://schemas.microsoft.com/office/drawing/2014/main" id="{C521C80F-5F05-48F2-BBA5-44E970D8852C}"/>
              </a:ext>
            </a:extLst>
          </p:cNvPr>
          <p:cNvSpPr/>
          <p:nvPr/>
        </p:nvSpPr>
        <p:spPr>
          <a:xfrm>
            <a:off x="7336061" y="1436924"/>
            <a:ext cx="3984152" cy="398415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710AF01-C86A-4ADA-A872-D3691CBF06D0}"/>
              </a:ext>
            </a:extLst>
          </p:cNvPr>
          <p:cNvSpPr/>
          <p:nvPr/>
        </p:nvSpPr>
        <p:spPr>
          <a:xfrm>
            <a:off x="7769199" y="1870062"/>
            <a:ext cx="3117876" cy="31178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6" name="Oval 75">
            <a:extLst>
              <a:ext uri="{FF2B5EF4-FFF2-40B4-BE49-F238E27FC236}">
                <a16:creationId xmlns:a16="http://schemas.microsoft.com/office/drawing/2014/main" id="{34879AC5-AA3D-45B9-A5C5-187EFCB70BA6}"/>
              </a:ext>
            </a:extLst>
          </p:cNvPr>
          <p:cNvSpPr/>
          <p:nvPr/>
        </p:nvSpPr>
        <p:spPr>
          <a:xfrm>
            <a:off x="8045424" y="2146287"/>
            <a:ext cx="2565426" cy="2565426"/>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7" name="TextBox 76">
            <a:extLst>
              <a:ext uri="{FF2B5EF4-FFF2-40B4-BE49-F238E27FC236}">
                <a16:creationId xmlns:a16="http://schemas.microsoft.com/office/drawing/2014/main" id="{1D08BBC9-FCFE-4466-B42E-E79E3C71BDCE}"/>
              </a:ext>
            </a:extLst>
          </p:cNvPr>
          <p:cNvSpPr txBox="1"/>
          <p:nvPr/>
        </p:nvSpPr>
        <p:spPr>
          <a:xfrm>
            <a:off x="7964879" y="2234351"/>
            <a:ext cx="2881063" cy="2708434"/>
          </a:xfrm>
          <a:prstGeom prst="rect">
            <a:avLst/>
          </a:prstGeom>
          <a:noFill/>
        </p:spPr>
        <p:txBody>
          <a:bodyPr wrap="square" rtlCol="0">
            <a:spAutoFit/>
          </a:bodyPr>
          <a:lstStyle/>
          <a:p>
            <a:pPr algn="ctr"/>
            <a:r>
              <a:rPr lang="en-US" sz="8500" b="1" dirty="0">
                <a:solidFill>
                  <a:schemeClr val="bg1">
                    <a:lumMod val="95000"/>
                  </a:schemeClr>
                </a:solidFill>
                <a:latin typeface="+mj-lt"/>
              </a:rPr>
              <a:t>E D</a:t>
            </a:r>
            <a:br>
              <a:rPr lang="en-US" sz="8500" b="1" dirty="0">
                <a:solidFill>
                  <a:schemeClr val="bg1">
                    <a:lumMod val="95000"/>
                  </a:schemeClr>
                </a:solidFill>
                <a:latin typeface="+mj-lt"/>
              </a:rPr>
            </a:br>
            <a:r>
              <a:rPr lang="en-US" sz="8500" b="1" dirty="0">
                <a:solidFill>
                  <a:schemeClr val="bg1">
                    <a:lumMod val="95000"/>
                  </a:schemeClr>
                </a:solidFill>
                <a:latin typeface="+mj-lt"/>
              </a:rPr>
              <a:t>A</a:t>
            </a:r>
          </a:p>
        </p:txBody>
      </p:sp>
      <p:sp>
        <p:nvSpPr>
          <p:cNvPr id="78" name="Oval 77">
            <a:extLst>
              <a:ext uri="{FF2B5EF4-FFF2-40B4-BE49-F238E27FC236}">
                <a16:creationId xmlns:a16="http://schemas.microsoft.com/office/drawing/2014/main" id="{FA30E292-B83B-4A1B-B6C6-2F1BDE85A767}"/>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82" name="Straight Connector 81">
            <a:extLst>
              <a:ext uri="{FF2B5EF4-FFF2-40B4-BE49-F238E27FC236}">
                <a16:creationId xmlns:a16="http://schemas.microsoft.com/office/drawing/2014/main" id="{8028BA85-7821-41BD-8F8F-D7439030908F}"/>
              </a:ext>
            </a:extLst>
          </p:cNvPr>
          <p:cNvCxnSpPr>
            <a:cxnSpLocks/>
          </p:cNvCxnSpPr>
          <p:nvPr/>
        </p:nvCxnSpPr>
        <p:spPr>
          <a:xfrm>
            <a:off x="1048220" y="5035574"/>
            <a:ext cx="0" cy="87880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FA84E5C-D7D2-46E6-883E-1B8304635050}"/>
              </a:ext>
            </a:extLst>
          </p:cNvPr>
          <p:cNvSpPr/>
          <p:nvPr/>
        </p:nvSpPr>
        <p:spPr>
          <a:xfrm>
            <a:off x="1006837" y="486952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84" name="Oval 83">
            <a:extLst>
              <a:ext uri="{FF2B5EF4-FFF2-40B4-BE49-F238E27FC236}">
                <a16:creationId xmlns:a16="http://schemas.microsoft.com/office/drawing/2014/main" id="{15F67521-87E6-4AF3-9F04-9EDE0F6CFDBD}"/>
              </a:ext>
            </a:extLst>
          </p:cNvPr>
          <p:cNvSpPr/>
          <p:nvPr/>
        </p:nvSpPr>
        <p:spPr>
          <a:xfrm>
            <a:off x="920160" y="478284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85" name="Oval 84">
            <a:extLst>
              <a:ext uri="{FF2B5EF4-FFF2-40B4-BE49-F238E27FC236}">
                <a16:creationId xmlns:a16="http://schemas.microsoft.com/office/drawing/2014/main" id="{7975D6E8-679D-474B-AE4D-C4C61C63F805}"/>
              </a:ext>
            </a:extLst>
          </p:cNvPr>
          <p:cNvSpPr/>
          <p:nvPr/>
        </p:nvSpPr>
        <p:spPr>
          <a:xfrm>
            <a:off x="1005357" y="5993458"/>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86" name="Oval 85">
            <a:extLst>
              <a:ext uri="{FF2B5EF4-FFF2-40B4-BE49-F238E27FC236}">
                <a16:creationId xmlns:a16="http://schemas.microsoft.com/office/drawing/2014/main" id="{612636EB-9BE8-4AD6-9AC0-9BF33AD939BE}"/>
              </a:ext>
            </a:extLst>
          </p:cNvPr>
          <p:cNvSpPr/>
          <p:nvPr/>
        </p:nvSpPr>
        <p:spPr>
          <a:xfrm>
            <a:off x="918680" y="5906781"/>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Tree>
    <p:extLst>
      <p:ext uri="{BB962C8B-B14F-4D97-AF65-F5344CB8AC3E}">
        <p14:creationId xmlns:p14="http://schemas.microsoft.com/office/powerpoint/2010/main" val="174301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500" fill="hold"/>
                                        <p:tgtEl>
                                          <p:spTgt spid="75"/>
                                        </p:tgtEl>
                                        <p:attrNameLst>
                                          <p:attrName>ppt_w</p:attrName>
                                        </p:attrNameLst>
                                      </p:cBhvr>
                                      <p:tavLst>
                                        <p:tav tm="0">
                                          <p:val>
                                            <p:fltVal val="0"/>
                                          </p:val>
                                        </p:tav>
                                        <p:tav tm="100000">
                                          <p:val>
                                            <p:strVal val="#ppt_w"/>
                                          </p:val>
                                        </p:tav>
                                      </p:tavLst>
                                    </p:anim>
                                    <p:anim calcmode="lin" valueType="num">
                                      <p:cBhvr>
                                        <p:cTn id="13" dur="500" fill="hold"/>
                                        <p:tgtEl>
                                          <p:spTgt spid="75"/>
                                        </p:tgtEl>
                                        <p:attrNameLst>
                                          <p:attrName>ppt_h</p:attrName>
                                        </p:attrNameLst>
                                      </p:cBhvr>
                                      <p:tavLst>
                                        <p:tav tm="0">
                                          <p:val>
                                            <p:fltVal val="0"/>
                                          </p:val>
                                        </p:tav>
                                        <p:tav tm="100000">
                                          <p:val>
                                            <p:strVal val="#ppt_h"/>
                                          </p:val>
                                        </p:tav>
                                      </p:tavLst>
                                    </p:anim>
                                    <p:animEffect transition="in" filter="fade">
                                      <p:cBhvr>
                                        <p:cTn id="14" dur="500"/>
                                        <p:tgtEl>
                                          <p:spTgt spid="7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p:cTn id="17" dur="500" fill="hold"/>
                                        <p:tgtEl>
                                          <p:spTgt spid="76"/>
                                        </p:tgtEl>
                                        <p:attrNameLst>
                                          <p:attrName>ppt_w</p:attrName>
                                        </p:attrNameLst>
                                      </p:cBhvr>
                                      <p:tavLst>
                                        <p:tav tm="0">
                                          <p:val>
                                            <p:fltVal val="0"/>
                                          </p:val>
                                        </p:tav>
                                        <p:tav tm="100000">
                                          <p:val>
                                            <p:strVal val="#ppt_w"/>
                                          </p:val>
                                        </p:tav>
                                      </p:tavLst>
                                    </p:anim>
                                    <p:anim calcmode="lin" valueType="num">
                                      <p:cBhvr>
                                        <p:cTn id="18" dur="500" fill="hold"/>
                                        <p:tgtEl>
                                          <p:spTgt spid="76"/>
                                        </p:tgtEl>
                                        <p:attrNameLst>
                                          <p:attrName>ppt_h</p:attrName>
                                        </p:attrNameLst>
                                      </p:cBhvr>
                                      <p:tavLst>
                                        <p:tav tm="0">
                                          <p:val>
                                            <p:fltVal val="0"/>
                                          </p:val>
                                        </p:tav>
                                        <p:tav tm="100000">
                                          <p:val>
                                            <p:strVal val="#ppt_h"/>
                                          </p:val>
                                        </p:tav>
                                      </p:tavLst>
                                    </p:anim>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25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12"/>
                                        </p:tgtEl>
                                        <p:attrNameLst>
                                          <p:attrName>style.visibility</p:attrName>
                                        </p:attrNameLst>
                                      </p:cBhvr>
                                      <p:to>
                                        <p:strVal val="visible"/>
                                      </p:to>
                                    </p:set>
                                    <p:anim calcmode="lin" valueType="num">
                                      <p:cBhvr>
                                        <p:cTn id="34" dur="250" fill="hold"/>
                                        <p:tgtEl>
                                          <p:spTgt spid="112"/>
                                        </p:tgtEl>
                                        <p:attrNameLst>
                                          <p:attrName>ppt_w</p:attrName>
                                        </p:attrNameLst>
                                      </p:cBhvr>
                                      <p:tavLst>
                                        <p:tav tm="0">
                                          <p:val>
                                            <p:fltVal val="0"/>
                                          </p:val>
                                        </p:tav>
                                        <p:tav tm="100000">
                                          <p:val>
                                            <p:strVal val="#ppt_w"/>
                                          </p:val>
                                        </p:tav>
                                      </p:tavLst>
                                    </p:anim>
                                    <p:anim calcmode="lin" valueType="num">
                                      <p:cBhvr>
                                        <p:cTn id="35" dur="250" fill="hold"/>
                                        <p:tgtEl>
                                          <p:spTgt spid="112"/>
                                        </p:tgtEl>
                                        <p:attrNameLst>
                                          <p:attrName>ppt_h</p:attrName>
                                        </p:attrNameLst>
                                      </p:cBhvr>
                                      <p:tavLst>
                                        <p:tav tm="0">
                                          <p:val>
                                            <p:fltVal val="0"/>
                                          </p:val>
                                        </p:tav>
                                        <p:tav tm="100000">
                                          <p:val>
                                            <p:strVal val="#ppt_h"/>
                                          </p:val>
                                        </p:tav>
                                      </p:tavLst>
                                    </p:anim>
                                    <p:animEffect transition="in" filter="fade">
                                      <p:cBhvr>
                                        <p:cTn id="36" dur="250"/>
                                        <p:tgtEl>
                                          <p:spTgt spid="112"/>
                                        </p:tgtEl>
                                      </p:cBhvr>
                                    </p:animEffect>
                                  </p:childTnLst>
                                </p:cTn>
                              </p:par>
                              <p:par>
                                <p:cTn id="37" presetID="53" presetClass="entr" presetSubtype="16" fill="hold" grpId="0" nodeType="withEffect">
                                  <p:stCondLst>
                                    <p:cond delay="25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250" fill="hold"/>
                                        <p:tgtEl>
                                          <p:spTgt spid="111"/>
                                        </p:tgtEl>
                                        <p:attrNameLst>
                                          <p:attrName>ppt_w</p:attrName>
                                        </p:attrNameLst>
                                      </p:cBhvr>
                                      <p:tavLst>
                                        <p:tav tm="0">
                                          <p:val>
                                            <p:fltVal val="0"/>
                                          </p:val>
                                        </p:tav>
                                        <p:tav tm="100000">
                                          <p:val>
                                            <p:strVal val="#ppt_w"/>
                                          </p:val>
                                        </p:tav>
                                      </p:tavLst>
                                    </p:anim>
                                    <p:anim calcmode="lin" valueType="num">
                                      <p:cBhvr>
                                        <p:cTn id="40" dur="250" fill="hold"/>
                                        <p:tgtEl>
                                          <p:spTgt spid="111"/>
                                        </p:tgtEl>
                                        <p:attrNameLst>
                                          <p:attrName>ppt_h</p:attrName>
                                        </p:attrNameLst>
                                      </p:cBhvr>
                                      <p:tavLst>
                                        <p:tav tm="0">
                                          <p:val>
                                            <p:fltVal val="0"/>
                                          </p:val>
                                        </p:tav>
                                        <p:tav tm="100000">
                                          <p:val>
                                            <p:strVal val="#ppt_h"/>
                                          </p:val>
                                        </p:tav>
                                      </p:tavLst>
                                    </p:anim>
                                    <p:animEffect transition="in" filter="fade">
                                      <p:cBhvr>
                                        <p:cTn id="41" dur="250"/>
                                        <p:tgtEl>
                                          <p:spTgt spid="11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25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wipe(up)">
                                      <p:cBhvr>
                                        <p:cTn id="50" dur="250"/>
                                        <p:tgtEl>
                                          <p:spTgt spid="11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18"/>
                                        </p:tgtEl>
                                        <p:attrNameLst>
                                          <p:attrName>style.visibility</p:attrName>
                                        </p:attrNameLst>
                                      </p:cBhvr>
                                      <p:to>
                                        <p:strVal val="visible"/>
                                      </p:to>
                                    </p:set>
                                    <p:anim calcmode="lin" valueType="num">
                                      <p:cBhvr>
                                        <p:cTn id="55" dur="250" fill="hold"/>
                                        <p:tgtEl>
                                          <p:spTgt spid="118"/>
                                        </p:tgtEl>
                                        <p:attrNameLst>
                                          <p:attrName>ppt_w</p:attrName>
                                        </p:attrNameLst>
                                      </p:cBhvr>
                                      <p:tavLst>
                                        <p:tav tm="0">
                                          <p:val>
                                            <p:fltVal val="0"/>
                                          </p:val>
                                        </p:tav>
                                        <p:tav tm="100000">
                                          <p:val>
                                            <p:strVal val="#ppt_w"/>
                                          </p:val>
                                        </p:tav>
                                      </p:tavLst>
                                    </p:anim>
                                    <p:anim calcmode="lin" valueType="num">
                                      <p:cBhvr>
                                        <p:cTn id="56" dur="250" fill="hold"/>
                                        <p:tgtEl>
                                          <p:spTgt spid="118"/>
                                        </p:tgtEl>
                                        <p:attrNameLst>
                                          <p:attrName>ppt_h</p:attrName>
                                        </p:attrNameLst>
                                      </p:cBhvr>
                                      <p:tavLst>
                                        <p:tav tm="0">
                                          <p:val>
                                            <p:fltVal val="0"/>
                                          </p:val>
                                        </p:tav>
                                        <p:tav tm="100000">
                                          <p:val>
                                            <p:strVal val="#ppt_h"/>
                                          </p:val>
                                        </p:tav>
                                      </p:tavLst>
                                    </p:anim>
                                    <p:animEffect transition="in" filter="fade">
                                      <p:cBhvr>
                                        <p:cTn id="57" dur="250"/>
                                        <p:tgtEl>
                                          <p:spTgt spid="118"/>
                                        </p:tgtEl>
                                      </p:cBhvr>
                                    </p:animEffect>
                                  </p:childTnLst>
                                </p:cTn>
                              </p:par>
                              <p:par>
                                <p:cTn id="58" presetID="53" presetClass="entr" presetSubtype="16" fill="hold" grpId="0"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p:cTn id="60" dur="250" fill="hold"/>
                                        <p:tgtEl>
                                          <p:spTgt spid="117"/>
                                        </p:tgtEl>
                                        <p:attrNameLst>
                                          <p:attrName>ppt_w</p:attrName>
                                        </p:attrNameLst>
                                      </p:cBhvr>
                                      <p:tavLst>
                                        <p:tav tm="0">
                                          <p:val>
                                            <p:fltVal val="0"/>
                                          </p:val>
                                        </p:tav>
                                        <p:tav tm="100000">
                                          <p:val>
                                            <p:strVal val="#ppt_w"/>
                                          </p:val>
                                        </p:tav>
                                      </p:tavLst>
                                    </p:anim>
                                    <p:anim calcmode="lin" valueType="num">
                                      <p:cBhvr>
                                        <p:cTn id="61" dur="250" fill="hold"/>
                                        <p:tgtEl>
                                          <p:spTgt spid="117"/>
                                        </p:tgtEl>
                                        <p:attrNameLst>
                                          <p:attrName>ppt_h</p:attrName>
                                        </p:attrNameLst>
                                      </p:cBhvr>
                                      <p:tavLst>
                                        <p:tav tm="0">
                                          <p:val>
                                            <p:fltVal val="0"/>
                                          </p:val>
                                        </p:tav>
                                        <p:tav tm="100000">
                                          <p:val>
                                            <p:strVal val="#ppt_h"/>
                                          </p:val>
                                        </p:tav>
                                      </p:tavLst>
                                    </p:anim>
                                    <p:animEffect transition="in" filter="fade">
                                      <p:cBhvr>
                                        <p:cTn id="62" dur="250"/>
                                        <p:tgtEl>
                                          <p:spTgt spid="117"/>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250"/>
                                        <p:tgtEl>
                                          <p:spTgt spid="90"/>
                                        </p:tgtEl>
                                      </p:cBhvr>
                                    </p:animEffect>
                                  </p:childTnLst>
                                </p:cTn>
                              </p:par>
                            </p:childTnLst>
                          </p:cTn>
                        </p:par>
                        <p:par>
                          <p:cTn id="67" fill="hold">
                            <p:stCondLst>
                              <p:cond delay="750"/>
                            </p:stCondLst>
                            <p:childTnLst>
                              <p:par>
                                <p:cTn id="68" presetID="10" presetClass="entr" presetSubtype="0" fill="hold" grpId="0" nodeType="after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fade">
                                      <p:cBhvr>
                                        <p:cTn id="70" dur="250"/>
                                        <p:tgtEl>
                                          <p:spTgt spid="9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wipe(up)">
                                      <p:cBhvr>
                                        <p:cTn id="75" dur="250"/>
                                        <p:tgtEl>
                                          <p:spTgt spid="99"/>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84"/>
                                        </p:tgtEl>
                                        <p:attrNameLst>
                                          <p:attrName>style.visibility</p:attrName>
                                        </p:attrNameLst>
                                      </p:cBhvr>
                                      <p:to>
                                        <p:strVal val="visible"/>
                                      </p:to>
                                    </p:set>
                                    <p:anim calcmode="lin" valueType="num">
                                      <p:cBhvr>
                                        <p:cTn id="80" dur="250" fill="hold"/>
                                        <p:tgtEl>
                                          <p:spTgt spid="84"/>
                                        </p:tgtEl>
                                        <p:attrNameLst>
                                          <p:attrName>ppt_w</p:attrName>
                                        </p:attrNameLst>
                                      </p:cBhvr>
                                      <p:tavLst>
                                        <p:tav tm="0">
                                          <p:val>
                                            <p:fltVal val="0"/>
                                          </p:val>
                                        </p:tav>
                                        <p:tav tm="100000">
                                          <p:val>
                                            <p:strVal val="#ppt_w"/>
                                          </p:val>
                                        </p:tav>
                                      </p:tavLst>
                                    </p:anim>
                                    <p:anim calcmode="lin" valueType="num">
                                      <p:cBhvr>
                                        <p:cTn id="81" dur="250" fill="hold"/>
                                        <p:tgtEl>
                                          <p:spTgt spid="84"/>
                                        </p:tgtEl>
                                        <p:attrNameLst>
                                          <p:attrName>ppt_h</p:attrName>
                                        </p:attrNameLst>
                                      </p:cBhvr>
                                      <p:tavLst>
                                        <p:tav tm="0">
                                          <p:val>
                                            <p:fltVal val="0"/>
                                          </p:val>
                                        </p:tav>
                                        <p:tav tm="100000">
                                          <p:val>
                                            <p:strVal val="#ppt_h"/>
                                          </p:val>
                                        </p:tav>
                                      </p:tavLst>
                                    </p:anim>
                                    <p:animEffect transition="in" filter="fade">
                                      <p:cBhvr>
                                        <p:cTn id="82" dur="250"/>
                                        <p:tgtEl>
                                          <p:spTgt spid="84"/>
                                        </p:tgtEl>
                                      </p:cBhvr>
                                    </p:animEffect>
                                  </p:childTnLst>
                                </p:cTn>
                              </p:par>
                              <p:par>
                                <p:cTn id="83" presetID="53" presetClass="entr" presetSubtype="16" fill="hold" grpId="0" nodeType="withEffect">
                                  <p:stCondLst>
                                    <p:cond delay="250"/>
                                  </p:stCondLst>
                                  <p:childTnLst>
                                    <p:set>
                                      <p:cBhvr>
                                        <p:cTn id="84" dur="1" fill="hold">
                                          <p:stCondLst>
                                            <p:cond delay="0"/>
                                          </p:stCondLst>
                                        </p:cTn>
                                        <p:tgtEl>
                                          <p:spTgt spid="83"/>
                                        </p:tgtEl>
                                        <p:attrNameLst>
                                          <p:attrName>style.visibility</p:attrName>
                                        </p:attrNameLst>
                                      </p:cBhvr>
                                      <p:to>
                                        <p:strVal val="visible"/>
                                      </p:to>
                                    </p:set>
                                    <p:anim calcmode="lin" valueType="num">
                                      <p:cBhvr>
                                        <p:cTn id="85" dur="250" fill="hold"/>
                                        <p:tgtEl>
                                          <p:spTgt spid="83"/>
                                        </p:tgtEl>
                                        <p:attrNameLst>
                                          <p:attrName>ppt_w</p:attrName>
                                        </p:attrNameLst>
                                      </p:cBhvr>
                                      <p:tavLst>
                                        <p:tav tm="0">
                                          <p:val>
                                            <p:fltVal val="0"/>
                                          </p:val>
                                        </p:tav>
                                        <p:tav tm="100000">
                                          <p:val>
                                            <p:strVal val="#ppt_w"/>
                                          </p:val>
                                        </p:tav>
                                      </p:tavLst>
                                    </p:anim>
                                    <p:anim calcmode="lin" valueType="num">
                                      <p:cBhvr>
                                        <p:cTn id="86" dur="250" fill="hold"/>
                                        <p:tgtEl>
                                          <p:spTgt spid="83"/>
                                        </p:tgtEl>
                                        <p:attrNameLst>
                                          <p:attrName>ppt_h</p:attrName>
                                        </p:attrNameLst>
                                      </p:cBhvr>
                                      <p:tavLst>
                                        <p:tav tm="0">
                                          <p:val>
                                            <p:fltVal val="0"/>
                                          </p:val>
                                        </p:tav>
                                        <p:tav tm="100000">
                                          <p:val>
                                            <p:strVal val="#ppt_h"/>
                                          </p:val>
                                        </p:tav>
                                      </p:tavLst>
                                    </p:anim>
                                    <p:animEffect transition="in" filter="fade">
                                      <p:cBhvr>
                                        <p:cTn id="87" dur="250"/>
                                        <p:tgtEl>
                                          <p:spTgt spid="83"/>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20"/>
                                        </p:tgtEl>
                                        <p:attrNameLst>
                                          <p:attrName>style.visibility</p:attrName>
                                        </p:attrNameLst>
                                      </p:cBhvr>
                                      <p:to>
                                        <p:strVal val="visible"/>
                                      </p:to>
                                    </p:set>
                                    <p:animEffect transition="in" filter="fade">
                                      <p:cBhvr>
                                        <p:cTn id="91" dur="250"/>
                                        <p:tgtEl>
                                          <p:spTgt spid="120"/>
                                        </p:tgtEl>
                                      </p:cBhvr>
                                    </p:animEffect>
                                  </p:childTnLst>
                                </p:cTn>
                              </p:par>
                            </p:childTnLst>
                          </p:cTn>
                        </p:par>
                        <p:par>
                          <p:cTn id="92" fill="hold">
                            <p:stCondLst>
                              <p:cond delay="750"/>
                            </p:stCondLst>
                            <p:childTnLst>
                              <p:par>
                                <p:cTn id="93" presetID="10" presetClass="entr" presetSubtype="0" fill="hold" grpId="0" nodeType="afterEffect">
                                  <p:stCondLst>
                                    <p:cond delay="0"/>
                                  </p:stCondLst>
                                  <p:childTnLst>
                                    <p:set>
                                      <p:cBhvr>
                                        <p:cTn id="94" dur="1" fill="hold">
                                          <p:stCondLst>
                                            <p:cond delay="0"/>
                                          </p:stCondLst>
                                        </p:cTn>
                                        <p:tgtEl>
                                          <p:spTgt spid="121"/>
                                        </p:tgtEl>
                                        <p:attrNameLst>
                                          <p:attrName>style.visibility</p:attrName>
                                        </p:attrNameLst>
                                      </p:cBhvr>
                                      <p:to>
                                        <p:strVal val="visible"/>
                                      </p:to>
                                    </p:set>
                                    <p:animEffect transition="in" filter="fade">
                                      <p:cBhvr>
                                        <p:cTn id="95" dur="250"/>
                                        <p:tgtEl>
                                          <p:spTgt spid="12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82"/>
                                        </p:tgtEl>
                                        <p:attrNameLst>
                                          <p:attrName>style.visibility</p:attrName>
                                        </p:attrNameLst>
                                      </p:cBhvr>
                                      <p:to>
                                        <p:strVal val="visible"/>
                                      </p:to>
                                    </p:set>
                                    <p:animEffect transition="in" filter="wipe(up)">
                                      <p:cBhvr>
                                        <p:cTn id="100" dur="250"/>
                                        <p:tgtEl>
                                          <p:spTgt spid="82"/>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86"/>
                                        </p:tgtEl>
                                        <p:attrNameLst>
                                          <p:attrName>style.visibility</p:attrName>
                                        </p:attrNameLst>
                                      </p:cBhvr>
                                      <p:to>
                                        <p:strVal val="visible"/>
                                      </p:to>
                                    </p:set>
                                    <p:anim calcmode="lin" valueType="num">
                                      <p:cBhvr>
                                        <p:cTn id="105" dur="250" fill="hold"/>
                                        <p:tgtEl>
                                          <p:spTgt spid="86"/>
                                        </p:tgtEl>
                                        <p:attrNameLst>
                                          <p:attrName>ppt_w</p:attrName>
                                        </p:attrNameLst>
                                      </p:cBhvr>
                                      <p:tavLst>
                                        <p:tav tm="0">
                                          <p:val>
                                            <p:fltVal val="0"/>
                                          </p:val>
                                        </p:tav>
                                        <p:tav tm="100000">
                                          <p:val>
                                            <p:strVal val="#ppt_w"/>
                                          </p:val>
                                        </p:tav>
                                      </p:tavLst>
                                    </p:anim>
                                    <p:anim calcmode="lin" valueType="num">
                                      <p:cBhvr>
                                        <p:cTn id="106" dur="250" fill="hold"/>
                                        <p:tgtEl>
                                          <p:spTgt spid="86"/>
                                        </p:tgtEl>
                                        <p:attrNameLst>
                                          <p:attrName>ppt_h</p:attrName>
                                        </p:attrNameLst>
                                      </p:cBhvr>
                                      <p:tavLst>
                                        <p:tav tm="0">
                                          <p:val>
                                            <p:fltVal val="0"/>
                                          </p:val>
                                        </p:tav>
                                        <p:tav tm="100000">
                                          <p:val>
                                            <p:strVal val="#ppt_h"/>
                                          </p:val>
                                        </p:tav>
                                      </p:tavLst>
                                    </p:anim>
                                    <p:animEffect transition="in" filter="fade">
                                      <p:cBhvr>
                                        <p:cTn id="107" dur="250"/>
                                        <p:tgtEl>
                                          <p:spTgt spid="86"/>
                                        </p:tgtEl>
                                      </p:cBhvr>
                                    </p:animEffect>
                                  </p:childTnLst>
                                </p:cTn>
                              </p:par>
                              <p:par>
                                <p:cTn id="108" presetID="53" presetClass="entr" presetSubtype="16" fill="hold" grpId="0" nodeType="withEffect">
                                  <p:stCondLst>
                                    <p:cond delay="250"/>
                                  </p:stCondLst>
                                  <p:childTnLst>
                                    <p:set>
                                      <p:cBhvr>
                                        <p:cTn id="109" dur="1" fill="hold">
                                          <p:stCondLst>
                                            <p:cond delay="0"/>
                                          </p:stCondLst>
                                        </p:cTn>
                                        <p:tgtEl>
                                          <p:spTgt spid="85"/>
                                        </p:tgtEl>
                                        <p:attrNameLst>
                                          <p:attrName>style.visibility</p:attrName>
                                        </p:attrNameLst>
                                      </p:cBhvr>
                                      <p:to>
                                        <p:strVal val="visible"/>
                                      </p:to>
                                    </p:set>
                                    <p:anim calcmode="lin" valueType="num">
                                      <p:cBhvr>
                                        <p:cTn id="110" dur="250" fill="hold"/>
                                        <p:tgtEl>
                                          <p:spTgt spid="85"/>
                                        </p:tgtEl>
                                        <p:attrNameLst>
                                          <p:attrName>ppt_w</p:attrName>
                                        </p:attrNameLst>
                                      </p:cBhvr>
                                      <p:tavLst>
                                        <p:tav tm="0">
                                          <p:val>
                                            <p:fltVal val="0"/>
                                          </p:val>
                                        </p:tav>
                                        <p:tav tm="100000">
                                          <p:val>
                                            <p:strVal val="#ppt_w"/>
                                          </p:val>
                                        </p:tav>
                                      </p:tavLst>
                                    </p:anim>
                                    <p:anim calcmode="lin" valueType="num">
                                      <p:cBhvr>
                                        <p:cTn id="111" dur="250" fill="hold"/>
                                        <p:tgtEl>
                                          <p:spTgt spid="85"/>
                                        </p:tgtEl>
                                        <p:attrNameLst>
                                          <p:attrName>ppt_h</p:attrName>
                                        </p:attrNameLst>
                                      </p:cBhvr>
                                      <p:tavLst>
                                        <p:tav tm="0">
                                          <p:val>
                                            <p:fltVal val="0"/>
                                          </p:val>
                                        </p:tav>
                                        <p:tav tm="100000">
                                          <p:val>
                                            <p:strVal val="#ppt_h"/>
                                          </p:val>
                                        </p:tav>
                                      </p:tavLst>
                                    </p:anim>
                                    <p:animEffect transition="in" filter="fade">
                                      <p:cBhvr>
                                        <p:cTn id="112" dur="250"/>
                                        <p:tgtEl>
                                          <p:spTgt spid="85"/>
                                        </p:tgtEl>
                                      </p:cBhvr>
                                    </p:animEffect>
                                  </p:childTnLst>
                                </p:cTn>
                              </p:par>
                            </p:childTnLst>
                          </p:cTn>
                        </p:par>
                        <p:par>
                          <p:cTn id="113" fill="hold">
                            <p:stCondLst>
                              <p:cond delay="500"/>
                            </p:stCondLst>
                            <p:childTnLst>
                              <p:par>
                                <p:cTn id="114" presetID="10" presetClass="entr" presetSubtype="0" fill="hold" nodeType="afterEffect">
                                  <p:stCondLst>
                                    <p:cond delay="0"/>
                                  </p:stCondLst>
                                  <p:childTnLst>
                                    <p:set>
                                      <p:cBhvr>
                                        <p:cTn id="115" dur="1" fill="hold">
                                          <p:stCondLst>
                                            <p:cond delay="0"/>
                                          </p:stCondLst>
                                        </p:cTn>
                                        <p:tgtEl>
                                          <p:spTgt spid="124"/>
                                        </p:tgtEl>
                                        <p:attrNameLst>
                                          <p:attrName>style.visibility</p:attrName>
                                        </p:attrNameLst>
                                      </p:cBhvr>
                                      <p:to>
                                        <p:strVal val="visible"/>
                                      </p:to>
                                    </p:set>
                                    <p:animEffect transition="in" filter="fade">
                                      <p:cBhvr>
                                        <p:cTn id="116" dur="25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7" grpId="0" animBg="1"/>
      <p:bldP spid="118" grpId="0" animBg="1"/>
      <p:bldP spid="120" grpId="0"/>
      <p:bldP spid="121" grpId="0"/>
      <p:bldP spid="90" grpId="0"/>
      <p:bldP spid="91" grpId="0"/>
      <p:bldP spid="57" grpId="0" animBg="1"/>
      <p:bldP spid="75" grpId="0" animBg="1"/>
      <p:bldP spid="76" grpId="0" animBg="1"/>
      <p:bldP spid="77" grpId="0"/>
      <p:bldP spid="83" grpId="0" animBg="1"/>
      <p:bldP spid="84" grpId="0" animBg="1"/>
      <p:bldP spid="85" grpId="0" animBg="1"/>
      <p:bldP spid="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4553454" y="984609"/>
            <a:ext cx="2374884" cy="2374884"/>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47" name="Oval 46">
            <a:extLst>
              <a:ext uri="{FF2B5EF4-FFF2-40B4-BE49-F238E27FC236}">
                <a16:creationId xmlns:a16="http://schemas.microsoft.com/office/drawing/2014/main" id="{0DECB40A-4838-47F9-98B6-1E5FF74A5251}"/>
              </a:ext>
            </a:extLst>
          </p:cNvPr>
          <p:cNvSpPr/>
          <p:nvPr/>
        </p:nvSpPr>
        <p:spPr>
          <a:xfrm>
            <a:off x="4794820" y="1380605"/>
            <a:ext cx="1737521" cy="1737521"/>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1" name="Circle: Hollow 60">
            <a:extLst>
              <a:ext uri="{FF2B5EF4-FFF2-40B4-BE49-F238E27FC236}">
                <a16:creationId xmlns:a16="http://schemas.microsoft.com/office/drawing/2014/main" id="{A6981F85-25CD-4CAB-B03C-6C3D99487A4E}"/>
              </a:ext>
            </a:extLst>
          </p:cNvPr>
          <p:cNvSpPr/>
          <p:nvPr/>
        </p:nvSpPr>
        <p:spPr>
          <a:xfrm>
            <a:off x="4987507" y="1696734"/>
            <a:ext cx="1228705" cy="1228705"/>
          </a:xfrm>
          <a:prstGeom prst="donut">
            <a:avLst>
              <a:gd name="adj" fmla="val 470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sp>
        <p:nvSpPr>
          <p:cNvPr id="72" name="TextBox 71">
            <a:extLst>
              <a:ext uri="{FF2B5EF4-FFF2-40B4-BE49-F238E27FC236}">
                <a16:creationId xmlns:a16="http://schemas.microsoft.com/office/drawing/2014/main" id="{9FC85F51-F3DF-4838-88E3-281625606B29}"/>
              </a:ext>
            </a:extLst>
          </p:cNvPr>
          <p:cNvSpPr txBox="1"/>
          <p:nvPr/>
        </p:nvSpPr>
        <p:spPr>
          <a:xfrm>
            <a:off x="3855076" y="3877781"/>
            <a:ext cx="3195474" cy="584775"/>
          </a:xfrm>
          <a:prstGeom prst="rect">
            <a:avLst/>
          </a:prstGeom>
          <a:noFill/>
        </p:spPr>
        <p:txBody>
          <a:bodyPr wrap="square" rtlCol="0">
            <a:spAutoFit/>
          </a:bodyPr>
          <a:lstStyle/>
          <a:p>
            <a:pPr algn="ctr"/>
            <a:r>
              <a:rPr lang="en-US" sz="1600" dirty="0">
                <a:solidFill>
                  <a:schemeClr val="bg1">
                    <a:lumMod val="95000"/>
                  </a:schemeClr>
                </a:solidFill>
                <a:latin typeface="Montserrat" panose="00000500000000000000" pitchFamily="2" charset="0"/>
              </a:rPr>
              <a:t>There is racism behind the recent police shooting in US</a:t>
            </a: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3677652" y="87814"/>
            <a:ext cx="4836697" cy="830997"/>
          </a:xfrm>
          <a:prstGeom prst="rect">
            <a:avLst/>
          </a:prstGeom>
          <a:noFill/>
        </p:spPr>
        <p:txBody>
          <a:bodyPr wrap="square" rtlCol="0">
            <a:spAutoFit/>
          </a:bodyPr>
          <a:lstStyle/>
          <a:p>
            <a:r>
              <a:rPr lang="en-US" sz="4800" b="1" dirty="0">
                <a:solidFill>
                  <a:schemeClr val="bg1">
                    <a:lumMod val="95000"/>
                  </a:schemeClr>
                </a:solidFill>
                <a:latin typeface="+mj-lt"/>
              </a:rPr>
              <a:t> </a:t>
            </a:r>
            <a:r>
              <a:rPr lang="en-US" sz="4800" b="1" i="0" dirty="0">
                <a:solidFill>
                  <a:schemeClr val="bg1"/>
                </a:solidFill>
                <a:effectLst/>
                <a:latin typeface="+mj-lt"/>
              </a:rPr>
              <a:t>Hypothesis</a:t>
            </a:r>
            <a:r>
              <a:rPr lang="en-US" sz="4800" b="1" i="0" dirty="0">
                <a:solidFill>
                  <a:srgbClr val="252424"/>
                </a:solidFill>
                <a:effectLst/>
                <a:latin typeface="+mj-lt"/>
              </a:rPr>
              <a:t> </a:t>
            </a:r>
          </a:p>
        </p:txBody>
      </p:sp>
      <p:sp>
        <p:nvSpPr>
          <p:cNvPr id="2" name="TextBox 1">
            <a:extLst>
              <a:ext uri="{FF2B5EF4-FFF2-40B4-BE49-F238E27FC236}">
                <a16:creationId xmlns:a16="http://schemas.microsoft.com/office/drawing/2014/main" id="{562CB874-87DA-46FA-8FA6-0109C783689E}"/>
              </a:ext>
            </a:extLst>
          </p:cNvPr>
          <p:cNvSpPr txBox="1"/>
          <p:nvPr/>
        </p:nvSpPr>
        <p:spPr>
          <a:xfrm>
            <a:off x="5275181" y="1763230"/>
            <a:ext cx="1003665" cy="1015663"/>
          </a:xfrm>
          <a:prstGeom prst="rect">
            <a:avLst/>
          </a:prstGeom>
          <a:noFill/>
        </p:spPr>
        <p:txBody>
          <a:bodyPr wrap="square" rtlCol="0">
            <a:spAutoFit/>
          </a:bodyPr>
          <a:lstStyle/>
          <a:p>
            <a:r>
              <a:rPr lang="en-US" sz="6000" b="1" dirty="0">
                <a:solidFill>
                  <a:schemeClr val="bg1"/>
                </a:solidFill>
                <a:latin typeface="Montserrat (Headings)"/>
              </a:rPr>
              <a:t>?</a:t>
            </a:r>
            <a:endParaRPr lang="en-GH" sz="6000" b="1" dirty="0">
              <a:solidFill>
                <a:schemeClr val="bg1"/>
              </a:solidFill>
              <a:latin typeface="Montserrat (Headings)"/>
            </a:endParaRPr>
          </a:p>
        </p:txBody>
      </p:sp>
      <p:sp>
        <p:nvSpPr>
          <p:cNvPr id="55" name="Rectangle: Rounded Corners 54">
            <a:extLst>
              <a:ext uri="{FF2B5EF4-FFF2-40B4-BE49-F238E27FC236}">
                <a16:creationId xmlns:a16="http://schemas.microsoft.com/office/drawing/2014/main" id="{D0389037-0EE9-409B-B8FD-AB7B4DFAF4EE}"/>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6" name="Group 55">
            <a:extLst>
              <a:ext uri="{FF2B5EF4-FFF2-40B4-BE49-F238E27FC236}">
                <a16:creationId xmlns:a16="http://schemas.microsoft.com/office/drawing/2014/main" id="{A641D173-04B4-4595-8A1F-1FF39B1A7343}"/>
              </a:ext>
            </a:extLst>
          </p:cNvPr>
          <p:cNvGrpSpPr/>
          <p:nvPr/>
        </p:nvGrpSpPr>
        <p:grpSpPr>
          <a:xfrm>
            <a:off x="1413907" y="6555666"/>
            <a:ext cx="567293" cy="170565"/>
            <a:chOff x="-218978" y="3896023"/>
            <a:chExt cx="7781829" cy="548398"/>
          </a:xfrm>
          <a:solidFill>
            <a:schemeClr val="bg1">
              <a:lumMod val="95000"/>
            </a:schemeClr>
          </a:solidFill>
        </p:grpSpPr>
        <p:sp>
          <p:nvSpPr>
            <p:cNvPr id="57" name="Rectangle: Rounded Corners 56">
              <a:extLst>
                <a:ext uri="{FF2B5EF4-FFF2-40B4-BE49-F238E27FC236}">
                  <a16:creationId xmlns:a16="http://schemas.microsoft.com/office/drawing/2014/main" id="{E0B18D81-3CFA-4479-988E-B31319FE232D}"/>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58" name="Straight Connector 57">
              <a:extLst>
                <a:ext uri="{FF2B5EF4-FFF2-40B4-BE49-F238E27FC236}">
                  <a16:creationId xmlns:a16="http://schemas.microsoft.com/office/drawing/2014/main" id="{7FA23B69-4376-4C5A-8B9B-CF705B7A39D7}"/>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59" name="Freeform: Shape 58">
            <a:extLst>
              <a:ext uri="{FF2B5EF4-FFF2-40B4-BE49-F238E27FC236}">
                <a16:creationId xmlns:a16="http://schemas.microsoft.com/office/drawing/2014/main" id="{9D2DD9A5-F019-4C9D-B421-C830DB97CE8A}"/>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278935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1000"/>
                            </p:stCondLst>
                            <p:childTnLst>
                              <p:par>
                                <p:cTn id="17" presetID="2" presetClass="entr" presetSubtype="8" decel="100000"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2000" fill="hold"/>
                                        <p:tgtEl>
                                          <p:spTgt spid="56"/>
                                        </p:tgtEl>
                                        <p:attrNameLst>
                                          <p:attrName>ppt_x</p:attrName>
                                        </p:attrNameLst>
                                      </p:cBhvr>
                                      <p:tavLst>
                                        <p:tav tm="0">
                                          <p:val>
                                            <p:strVal val="0-#ppt_w/2"/>
                                          </p:val>
                                        </p:tav>
                                        <p:tav tm="100000">
                                          <p:val>
                                            <p:strVal val="#ppt_x"/>
                                          </p:val>
                                        </p:tav>
                                      </p:tavLst>
                                    </p:anim>
                                    <p:anim calcmode="lin" valueType="num">
                                      <p:cBhvr additive="base">
                                        <p:cTn id="20" dur="20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9FC85F51-F3DF-4838-88E3-281625606B29}"/>
              </a:ext>
            </a:extLst>
          </p:cNvPr>
          <p:cNvSpPr txBox="1"/>
          <p:nvPr/>
        </p:nvSpPr>
        <p:spPr>
          <a:xfrm>
            <a:off x="1707220" y="1131553"/>
            <a:ext cx="3195474" cy="1077218"/>
          </a:xfrm>
          <a:prstGeom prst="rect">
            <a:avLst/>
          </a:prstGeom>
          <a:noFill/>
        </p:spPr>
        <p:txBody>
          <a:bodyPr wrap="square" rtlCol="0">
            <a:spAutoFit/>
          </a:bodyPr>
          <a:lstStyle/>
          <a:p>
            <a:r>
              <a:rPr lang="en-GH" sz="1600" dirty="0">
                <a:solidFill>
                  <a:schemeClr val="bg1"/>
                </a:solidFill>
                <a:effectLst/>
                <a:latin typeface="+mj-lt"/>
                <a:ea typeface="Calibri" panose="020F0502020204030204" pitchFamily="34" charset="0"/>
                <a:cs typeface="Times New Roman" panose="02020603050405020304" pitchFamily="18" charset="0"/>
              </a:rPr>
              <a:t>How many number of killings according to race were recorded?</a:t>
            </a:r>
          </a:p>
          <a:p>
            <a:endParaRPr lang="en-US" sz="1600" dirty="0">
              <a:solidFill>
                <a:schemeClr val="bg1"/>
              </a:solidFill>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3677652" y="87814"/>
            <a:ext cx="4836697" cy="830997"/>
          </a:xfrm>
          <a:prstGeom prst="rect">
            <a:avLst/>
          </a:prstGeom>
          <a:noFill/>
        </p:spPr>
        <p:txBody>
          <a:bodyPr wrap="square" rtlCol="0">
            <a:spAutoFit/>
          </a:bodyPr>
          <a:lstStyle/>
          <a:p>
            <a:r>
              <a:rPr lang="en-US" sz="4800" b="1" dirty="0">
                <a:solidFill>
                  <a:schemeClr val="bg1">
                    <a:lumMod val="95000"/>
                  </a:schemeClr>
                </a:solidFill>
                <a:latin typeface="+mj-lt"/>
              </a:rPr>
              <a:t> </a:t>
            </a:r>
            <a:r>
              <a:rPr lang="en-US" sz="4800" b="1" i="0" dirty="0">
                <a:solidFill>
                  <a:schemeClr val="bg1"/>
                </a:solidFill>
                <a:effectLst/>
                <a:latin typeface="+mj-lt"/>
              </a:rPr>
              <a:t>Questions</a:t>
            </a:r>
            <a:r>
              <a:rPr lang="en-US" sz="4800" b="1" i="0" dirty="0">
                <a:solidFill>
                  <a:srgbClr val="252424"/>
                </a:solidFill>
                <a:effectLst/>
                <a:latin typeface="+mj-lt"/>
              </a:rPr>
              <a:t> </a:t>
            </a:r>
          </a:p>
        </p:txBody>
      </p:sp>
      <p:sp>
        <p:nvSpPr>
          <p:cNvPr id="24" name="TextBox 23">
            <a:extLst>
              <a:ext uri="{FF2B5EF4-FFF2-40B4-BE49-F238E27FC236}">
                <a16:creationId xmlns:a16="http://schemas.microsoft.com/office/drawing/2014/main" id="{9E3A91C3-3755-43A7-A7C1-194A13B27529}"/>
              </a:ext>
            </a:extLst>
          </p:cNvPr>
          <p:cNvSpPr txBox="1"/>
          <p:nvPr/>
        </p:nvSpPr>
        <p:spPr>
          <a:xfrm>
            <a:off x="1707220" y="2207176"/>
            <a:ext cx="3195474" cy="1392432"/>
          </a:xfrm>
          <a:prstGeom prst="rect">
            <a:avLst/>
          </a:prstGeom>
          <a:noFill/>
        </p:spPr>
        <p:txBody>
          <a:bodyPr wrap="square" rtlCol="0">
            <a:spAutoFit/>
          </a:bodyPr>
          <a:lstStyle/>
          <a:p>
            <a:pPr marR="0" lvl="0">
              <a:lnSpc>
                <a:spcPct val="107000"/>
              </a:lnSpc>
              <a:spcBef>
                <a:spcPts val="0"/>
              </a:spcBef>
              <a:spcAft>
                <a:spcPts val="0"/>
              </a:spcAft>
            </a:pPr>
            <a:r>
              <a:rPr lang="en-GH" sz="1600" dirty="0">
                <a:solidFill>
                  <a:schemeClr val="bg1"/>
                </a:solidFill>
                <a:latin typeface="+mj-lt"/>
                <a:cs typeface="Times New Roman" panose="02020603050405020304" pitchFamily="18" charset="0"/>
              </a:rPr>
              <a:t>which race had the highest number of killings?. How many men and women were killed under a specific race?</a:t>
            </a:r>
          </a:p>
          <a:p>
            <a:endParaRPr lang="en-US" sz="1600" dirty="0">
              <a:solidFill>
                <a:schemeClr val="bg1"/>
              </a:solidFill>
              <a:latin typeface="+mj-lt"/>
            </a:endParaRPr>
          </a:p>
        </p:txBody>
      </p:sp>
      <p:sp>
        <p:nvSpPr>
          <p:cNvPr id="25" name="TextBox 24">
            <a:extLst>
              <a:ext uri="{FF2B5EF4-FFF2-40B4-BE49-F238E27FC236}">
                <a16:creationId xmlns:a16="http://schemas.microsoft.com/office/drawing/2014/main" id="{27818FB9-4CF4-4C60-AAF0-1932F1B291CB}"/>
              </a:ext>
            </a:extLst>
          </p:cNvPr>
          <p:cNvSpPr txBox="1"/>
          <p:nvPr/>
        </p:nvSpPr>
        <p:spPr>
          <a:xfrm>
            <a:off x="1707220" y="3648147"/>
            <a:ext cx="3195474" cy="584775"/>
          </a:xfrm>
          <a:prstGeom prst="rect">
            <a:avLst/>
          </a:prstGeom>
          <a:noFill/>
        </p:spPr>
        <p:txBody>
          <a:bodyPr wrap="square" rtlCol="0">
            <a:spAutoFit/>
          </a:bodyPr>
          <a:lstStyle/>
          <a:p>
            <a:r>
              <a:rPr lang="en-GH" sz="1600" dirty="0">
                <a:solidFill>
                  <a:schemeClr val="bg1"/>
                </a:solidFill>
                <a:latin typeface="+mj-lt"/>
                <a:cs typeface="Times New Roman" panose="02020603050405020304" pitchFamily="18" charset="0"/>
              </a:rPr>
              <a:t>which state recorded the highest number of killings?</a:t>
            </a:r>
            <a:endParaRPr lang="en-US" sz="1600" dirty="0">
              <a:solidFill>
                <a:schemeClr val="bg1"/>
              </a:solidFill>
              <a:latin typeface="+mj-lt"/>
              <a:cs typeface="Times New Roman" panose="02020603050405020304" pitchFamily="18" charset="0"/>
            </a:endParaRPr>
          </a:p>
        </p:txBody>
      </p:sp>
      <p:sp>
        <p:nvSpPr>
          <p:cNvPr id="26" name="TextBox 25">
            <a:extLst>
              <a:ext uri="{FF2B5EF4-FFF2-40B4-BE49-F238E27FC236}">
                <a16:creationId xmlns:a16="http://schemas.microsoft.com/office/drawing/2014/main" id="{AD05273E-60C9-4389-B38B-DE392B53068D}"/>
              </a:ext>
            </a:extLst>
          </p:cNvPr>
          <p:cNvSpPr txBox="1"/>
          <p:nvPr/>
        </p:nvSpPr>
        <p:spPr>
          <a:xfrm>
            <a:off x="1707220" y="4913058"/>
            <a:ext cx="3195474" cy="865493"/>
          </a:xfrm>
          <a:prstGeom prst="rect">
            <a:avLst/>
          </a:prstGeom>
          <a:noFill/>
        </p:spPr>
        <p:txBody>
          <a:bodyPr wrap="square" rtlCol="0">
            <a:spAutoFit/>
          </a:bodyPr>
          <a:lstStyle/>
          <a:p>
            <a:pPr marR="0" lvl="0">
              <a:lnSpc>
                <a:spcPct val="107000"/>
              </a:lnSpc>
              <a:spcBef>
                <a:spcPts val="0"/>
              </a:spcBef>
              <a:spcAft>
                <a:spcPts val="0"/>
              </a:spcAft>
            </a:pPr>
            <a:r>
              <a:rPr lang="en-GH" sz="1600" dirty="0">
                <a:solidFill>
                  <a:schemeClr val="bg1"/>
                </a:solidFill>
                <a:latin typeface="+mj-lt"/>
                <a:cs typeface="Times New Roman" panose="02020603050405020304" pitchFamily="18" charset="0"/>
              </a:rPr>
              <a:t>Which city has the highest shooting?</a:t>
            </a:r>
          </a:p>
          <a:p>
            <a:endParaRPr lang="en-US" sz="1600" dirty="0">
              <a:solidFill>
                <a:schemeClr val="bg1"/>
              </a:solidFill>
              <a:latin typeface="+mj-lt"/>
            </a:endParaRPr>
          </a:p>
        </p:txBody>
      </p:sp>
      <p:sp>
        <p:nvSpPr>
          <p:cNvPr id="30" name="TextBox 29">
            <a:extLst>
              <a:ext uri="{FF2B5EF4-FFF2-40B4-BE49-F238E27FC236}">
                <a16:creationId xmlns:a16="http://schemas.microsoft.com/office/drawing/2014/main" id="{9766251F-14F6-4052-8141-0CA6AF7969FA}"/>
              </a:ext>
            </a:extLst>
          </p:cNvPr>
          <p:cNvSpPr txBox="1"/>
          <p:nvPr/>
        </p:nvSpPr>
        <p:spPr>
          <a:xfrm>
            <a:off x="6368111" y="1152480"/>
            <a:ext cx="3195474" cy="865493"/>
          </a:xfrm>
          <a:prstGeom prst="rect">
            <a:avLst/>
          </a:prstGeom>
          <a:noFill/>
        </p:spPr>
        <p:txBody>
          <a:bodyPr wrap="square" rtlCol="0">
            <a:spAutoFit/>
          </a:bodyPr>
          <a:lstStyle/>
          <a:p>
            <a:pPr marR="0" lvl="0">
              <a:lnSpc>
                <a:spcPct val="107000"/>
              </a:lnSpc>
              <a:spcBef>
                <a:spcPts val="0"/>
              </a:spcBef>
              <a:spcAft>
                <a:spcPts val="0"/>
              </a:spcAft>
            </a:pPr>
            <a:r>
              <a:rPr lang="en-GH" sz="1600" dirty="0">
                <a:solidFill>
                  <a:schemeClr val="bg1"/>
                </a:solidFill>
                <a:latin typeface="+mj-lt"/>
                <a:cs typeface="Times New Roman" panose="02020603050405020304" pitchFamily="18" charset="0"/>
              </a:rPr>
              <a:t>Which race used the highest arms(category)?</a:t>
            </a:r>
          </a:p>
          <a:p>
            <a:endParaRPr lang="en-US" sz="1600" dirty="0">
              <a:solidFill>
                <a:schemeClr val="bg1"/>
              </a:solidFill>
              <a:latin typeface="+mj-lt"/>
            </a:endParaRPr>
          </a:p>
        </p:txBody>
      </p:sp>
      <p:sp>
        <p:nvSpPr>
          <p:cNvPr id="31" name="TextBox 30">
            <a:extLst>
              <a:ext uri="{FF2B5EF4-FFF2-40B4-BE49-F238E27FC236}">
                <a16:creationId xmlns:a16="http://schemas.microsoft.com/office/drawing/2014/main" id="{28E07044-6C9A-4253-9956-EFC92A969F06}"/>
              </a:ext>
            </a:extLst>
          </p:cNvPr>
          <p:cNvSpPr txBox="1"/>
          <p:nvPr/>
        </p:nvSpPr>
        <p:spPr>
          <a:xfrm>
            <a:off x="6368111" y="2307852"/>
            <a:ext cx="3195474" cy="865493"/>
          </a:xfrm>
          <a:prstGeom prst="rect">
            <a:avLst/>
          </a:prstGeom>
          <a:noFill/>
        </p:spPr>
        <p:txBody>
          <a:bodyPr wrap="square" rtlCol="0">
            <a:spAutoFit/>
          </a:bodyPr>
          <a:lstStyle/>
          <a:p>
            <a:pPr marR="0" lvl="0">
              <a:lnSpc>
                <a:spcPct val="107000"/>
              </a:lnSpc>
              <a:spcBef>
                <a:spcPts val="0"/>
              </a:spcBef>
              <a:spcAft>
                <a:spcPts val="0"/>
              </a:spcAft>
            </a:pPr>
            <a:r>
              <a:rPr lang="en-GH" sz="1600" dirty="0">
                <a:solidFill>
                  <a:schemeClr val="bg1"/>
                </a:solidFill>
                <a:latin typeface="+mj-lt"/>
                <a:cs typeface="Times New Roman" panose="02020603050405020304" pitchFamily="18" charset="0"/>
              </a:rPr>
              <a:t>How many suspects attempted fleeing?</a:t>
            </a:r>
          </a:p>
          <a:p>
            <a:endParaRPr lang="en-US" sz="1600" dirty="0">
              <a:solidFill>
                <a:schemeClr val="bg1"/>
              </a:solidFill>
              <a:latin typeface="+mj-lt"/>
            </a:endParaRPr>
          </a:p>
        </p:txBody>
      </p:sp>
      <p:sp>
        <p:nvSpPr>
          <p:cNvPr id="32" name="TextBox 31">
            <a:extLst>
              <a:ext uri="{FF2B5EF4-FFF2-40B4-BE49-F238E27FC236}">
                <a16:creationId xmlns:a16="http://schemas.microsoft.com/office/drawing/2014/main" id="{3A16085F-A3A5-454D-9033-902E381B4F59}"/>
              </a:ext>
            </a:extLst>
          </p:cNvPr>
          <p:cNvSpPr txBox="1"/>
          <p:nvPr/>
        </p:nvSpPr>
        <p:spPr>
          <a:xfrm>
            <a:off x="6368111" y="3536706"/>
            <a:ext cx="3195474" cy="1392432"/>
          </a:xfrm>
          <a:prstGeom prst="rect">
            <a:avLst/>
          </a:prstGeom>
          <a:noFill/>
        </p:spPr>
        <p:txBody>
          <a:bodyPr wrap="square" rtlCol="0">
            <a:spAutoFit/>
          </a:bodyPr>
          <a:lstStyle/>
          <a:p>
            <a:pPr marR="0" lvl="0">
              <a:lnSpc>
                <a:spcPct val="107000"/>
              </a:lnSpc>
              <a:spcBef>
                <a:spcPts val="0"/>
              </a:spcBef>
              <a:spcAft>
                <a:spcPts val="0"/>
              </a:spcAft>
            </a:pPr>
            <a:r>
              <a:rPr lang="en-GH" sz="1600" dirty="0">
                <a:solidFill>
                  <a:schemeClr val="bg1"/>
                </a:solidFill>
                <a:latin typeface="+mj-lt"/>
                <a:cs typeface="Times New Roman" panose="02020603050405020304" pitchFamily="18" charset="0"/>
              </a:rPr>
              <a:t>How many suspects below and above 18 years were killed? How many are males and females?</a:t>
            </a:r>
          </a:p>
          <a:p>
            <a:endParaRPr lang="en-US" sz="1600" dirty="0">
              <a:solidFill>
                <a:schemeClr val="bg1"/>
              </a:solidFill>
              <a:latin typeface="+mj-lt"/>
            </a:endParaRPr>
          </a:p>
        </p:txBody>
      </p:sp>
      <p:sp>
        <p:nvSpPr>
          <p:cNvPr id="33" name="TextBox 32">
            <a:extLst>
              <a:ext uri="{FF2B5EF4-FFF2-40B4-BE49-F238E27FC236}">
                <a16:creationId xmlns:a16="http://schemas.microsoft.com/office/drawing/2014/main" id="{03E6BCEA-F85A-4B85-9F76-0DBCDE05B7BE}"/>
              </a:ext>
            </a:extLst>
          </p:cNvPr>
          <p:cNvSpPr txBox="1"/>
          <p:nvPr/>
        </p:nvSpPr>
        <p:spPr>
          <a:xfrm>
            <a:off x="6368111" y="5004323"/>
            <a:ext cx="3195474" cy="968086"/>
          </a:xfrm>
          <a:prstGeom prst="rect">
            <a:avLst/>
          </a:prstGeom>
          <a:noFill/>
        </p:spPr>
        <p:txBody>
          <a:bodyPr wrap="square" rtlCol="0">
            <a:spAutoFit/>
          </a:bodyPr>
          <a:lstStyle/>
          <a:p>
            <a:pPr marR="0" lvl="0">
              <a:lnSpc>
                <a:spcPct val="107000"/>
              </a:lnSpc>
              <a:spcBef>
                <a:spcPts val="0"/>
              </a:spcBef>
              <a:spcAft>
                <a:spcPts val="800"/>
              </a:spcAft>
            </a:pPr>
            <a:r>
              <a:rPr lang="en-GH" sz="1600" dirty="0">
                <a:solidFill>
                  <a:schemeClr val="bg1"/>
                </a:solidFill>
                <a:latin typeface="+mj-lt"/>
                <a:cs typeface="Times New Roman" panose="02020603050405020304" pitchFamily="18" charset="0"/>
              </a:rPr>
              <a:t>Percentage of armed and unarmed victims</a:t>
            </a:r>
          </a:p>
          <a:p>
            <a:endParaRPr lang="en-US" sz="1600" dirty="0">
              <a:solidFill>
                <a:schemeClr val="bg1"/>
              </a:solidFill>
              <a:latin typeface="+mj-lt"/>
            </a:endParaRPr>
          </a:p>
        </p:txBody>
      </p:sp>
      <p:sp>
        <p:nvSpPr>
          <p:cNvPr id="34" name="Freeform: Shape 33">
            <a:extLst>
              <a:ext uri="{FF2B5EF4-FFF2-40B4-BE49-F238E27FC236}">
                <a16:creationId xmlns:a16="http://schemas.microsoft.com/office/drawing/2014/main" id="{418FC1DA-8AD5-48EB-BDF3-0F6FBE894A9A}"/>
              </a:ext>
            </a:extLst>
          </p:cNvPr>
          <p:cNvSpPr/>
          <p:nvPr/>
        </p:nvSpPr>
        <p:spPr>
          <a:xfrm rot="10800000">
            <a:off x="-871" y="6154398"/>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0" name="Rectangle: Rounded Corners 39">
            <a:extLst>
              <a:ext uri="{FF2B5EF4-FFF2-40B4-BE49-F238E27FC236}">
                <a16:creationId xmlns:a16="http://schemas.microsoft.com/office/drawing/2014/main" id="{6ABC6042-41CE-43F1-9F8C-193B94D103B8}"/>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1" name="Group 40">
            <a:extLst>
              <a:ext uri="{FF2B5EF4-FFF2-40B4-BE49-F238E27FC236}">
                <a16:creationId xmlns:a16="http://schemas.microsoft.com/office/drawing/2014/main" id="{8B51F8A5-29AF-4490-ABF7-2C4BF6B1A624}"/>
              </a:ext>
            </a:extLst>
          </p:cNvPr>
          <p:cNvGrpSpPr/>
          <p:nvPr/>
        </p:nvGrpSpPr>
        <p:grpSpPr>
          <a:xfrm>
            <a:off x="1413908" y="6555666"/>
            <a:ext cx="1807088" cy="170565"/>
            <a:chOff x="-218978" y="3896023"/>
            <a:chExt cx="7781829" cy="548398"/>
          </a:xfrm>
          <a:solidFill>
            <a:schemeClr val="bg1">
              <a:lumMod val="95000"/>
            </a:schemeClr>
          </a:solidFill>
        </p:grpSpPr>
        <p:sp>
          <p:nvSpPr>
            <p:cNvPr id="42" name="Rectangle: Rounded Corners 41">
              <a:extLst>
                <a:ext uri="{FF2B5EF4-FFF2-40B4-BE49-F238E27FC236}">
                  <a16:creationId xmlns:a16="http://schemas.microsoft.com/office/drawing/2014/main" id="{106D363A-B131-48B8-99C1-7F833B51335D}"/>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A31FF8E0-C2A9-4007-96C0-166F36F6FBB1}"/>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5" name="Freeform: Shape 44">
            <a:extLst>
              <a:ext uri="{FF2B5EF4-FFF2-40B4-BE49-F238E27FC236}">
                <a16:creationId xmlns:a16="http://schemas.microsoft.com/office/drawing/2014/main" id="{7BF5EA78-C4D5-4F43-9CBC-25930B23C9E5}"/>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51688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0-#ppt_w/2"/>
                                          </p:val>
                                        </p:tav>
                                        <p:tav tm="100000">
                                          <p:val>
                                            <p:strVal val="#ppt_x"/>
                                          </p:val>
                                        </p:tav>
                                      </p:tavLst>
                                    </p:anim>
                                    <p:anim calcmode="lin" valueType="num">
                                      <p:cBhvr additive="base">
                                        <p:cTn id="12" dur="75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0-#ppt_w/2"/>
                                          </p:val>
                                        </p:tav>
                                        <p:tav tm="100000">
                                          <p:val>
                                            <p:strVal val="#ppt_x"/>
                                          </p:val>
                                        </p:tav>
                                      </p:tavLst>
                                    </p:anim>
                                    <p:anim calcmode="lin" valueType="num">
                                      <p:cBhvr additive="base">
                                        <p:cTn id="16" dur="10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1250" fill="hold"/>
                                        <p:tgtEl>
                                          <p:spTgt spid="26"/>
                                        </p:tgtEl>
                                        <p:attrNameLst>
                                          <p:attrName>ppt_x</p:attrName>
                                        </p:attrNameLst>
                                      </p:cBhvr>
                                      <p:tavLst>
                                        <p:tav tm="0">
                                          <p:val>
                                            <p:strVal val="0-#ppt_w/2"/>
                                          </p:val>
                                        </p:tav>
                                        <p:tav tm="100000">
                                          <p:val>
                                            <p:strVal val="#ppt_x"/>
                                          </p:val>
                                        </p:tav>
                                      </p:tavLst>
                                    </p:anim>
                                    <p:anim calcmode="lin" valueType="num">
                                      <p:cBhvr additive="base">
                                        <p:cTn id="20" dur="1250" fill="hold"/>
                                        <p:tgtEl>
                                          <p:spTgt spid="26"/>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 presetClass="entr" presetSubtype="2"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1+#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1000" fill="hold"/>
                                        <p:tgtEl>
                                          <p:spTgt spid="32"/>
                                        </p:tgtEl>
                                        <p:attrNameLst>
                                          <p:attrName>ppt_x</p:attrName>
                                        </p:attrNameLst>
                                      </p:cBhvr>
                                      <p:tavLst>
                                        <p:tav tm="0">
                                          <p:val>
                                            <p:strVal val="1+#ppt_w/2"/>
                                          </p:val>
                                        </p:tav>
                                        <p:tav tm="100000">
                                          <p:val>
                                            <p:strVal val="#ppt_x"/>
                                          </p:val>
                                        </p:tav>
                                      </p:tavLst>
                                    </p:anim>
                                    <p:anim calcmode="lin" valueType="num">
                                      <p:cBhvr additive="base">
                                        <p:cTn id="33" dur="1000" fill="hold"/>
                                        <p:tgtEl>
                                          <p:spTgt spid="3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250" fill="hold"/>
                                        <p:tgtEl>
                                          <p:spTgt spid="33"/>
                                        </p:tgtEl>
                                        <p:attrNameLst>
                                          <p:attrName>ppt_x</p:attrName>
                                        </p:attrNameLst>
                                      </p:cBhvr>
                                      <p:tavLst>
                                        <p:tav tm="0">
                                          <p:val>
                                            <p:strVal val="1+#ppt_w/2"/>
                                          </p:val>
                                        </p:tav>
                                        <p:tav tm="100000">
                                          <p:val>
                                            <p:strVal val="#ppt_x"/>
                                          </p:val>
                                        </p:tav>
                                      </p:tavLst>
                                    </p:anim>
                                    <p:anim calcmode="lin" valueType="num">
                                      <p:cBhvr additive="base">
                                        <p:cTn id="37" dur="125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8" decel="10000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2000" fill="hold"/>
                                        <p:tgtEl>
                                          <p:spTgt spid="41"/>
                                        </p:tgtEl>
                                        <p:attrNameLst>
                                          <p:attrName>ppt_x</p:attrName>
                                        </p:attrNameLst>
                                      </p:cBhvr>
                                      <p:tavLst>
                                        <p:tav tm="0">
                                          <p:val>
                                            <p:strVal val="0-#ppt_w/2"/>
                                          </p:val>
                                        </p:tav>
                                        <p:tav tm="100000">
                                          <p:val>
                                            <p:strVal val="#ppt_x"/>
                                          </p:val>
                                        </p:tav>
                                      </p:tavLst>
                                    </p:anim>
                                    <p:anim calcmode="lin" valueType="num">
                                      <p:cBhvr additive="base">
                                        <p:cTn id="42" dur="2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4" grpId="0"/>
      <p:bldP spid="25" grpId="0"/>
      <p:bldP spid="26" grpId="0"/>
      <p:bldP spid="30"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3677651" y="1295205"/>
            <a:ext cx="4836697" cy="830997"/>
          </a:xfrm>
          <a:prstGeom prst="rect">
            <a:avLst/>
          </a:prstGeom>
          <a:noFill/>
        </p:spPr>
        <p:txBody>
          <a:bodyPr wrap="square" rtlCol="0">
            <a:spAutoFit/>
          </a:bodyPr>
          <a:lstStyle/>
          <a:p>
            <a:r>
              <a:rPr lang="en-US" sz="4800" b="1" dirty="0">
                <a:solidFill>
                  <a:schemeClr val="bg1">
                    <a:lumMod val="95000"/>
                  </a:schemeClr>
                </a:solidFill>
                <a:latin typeface="+mj-lt"/>
              </a:rPr>
              <a:t>Visualization</a:t>
            </a:r>
            <a:endParaRPr lang="en-US" sz="4800" b="1" i="0" dirty="0">
              <a:solidFill>
                <a:srgbClr val="252424"/>
              </a:solidFill>
              <a:effectLst/>
              <a:latin typeface="+mj-lt"/>
            </a:endParaRPr>
          </a:p>
        </p:txBody>
      </p:sp>
      <p:sp>
        <p:nvSpPr>
          <p:cNvPr id="26" name="TextBox 25">
            <a:extLst>
              <a:ext uri="{FF2B5EF4-FFF2-40B4-BE49-F238E27FC236}">
                <a16:creationId xmlns:a16="http://schemas.microsoft.com/office/drawing/2014/main" id="{AD05273E-60C9-4389-B38B-DE392B53068D}"/>
              </a:ext>
            </a:extLst>
          </p:cNvPr>
          <p:cNvSpPr txBox="1"/>
          <p:nvPr/>
        </p:nvSpPr>
        <p:spPr>
          <a:xfrm>
            <a:off x="4419599" y="2767735"/>
            <a:ext cx="3195474" cy="830997"/>
          </a:xfrm>
          <a:prstGeom prst="rect">
            <a:avLst/>
          </a:prstGeom>
          <a:noFill/>
        </p:spPr>
        <p:txBody>
          <a:bodyPr wrap="square" rtlCol="0">
            <a:spAutoFit/>
          </a:bodyPr>
          <a:lstStyle/>
          <a:p>
            <a:r>
              <a:rPr lang="en-US" sz="1600" dirty="0">
                <a:solidFill>
                  <a:schemeClr val="bg1">
                    <a:lumMod val="95000"/>
                  </a:schemeClr>
                </a:solidFill>
                <a:latin typeface="Montserrat" panose="00000500000000000000" pitchFamily="2" charset="0"/>
              </a:rPr>
              <a:t>This will cover the analysis we made with the data</a:t>
            </a:r>
          </a:p>
          <a:p>
            <a:endParaRPr lang="en-US" sz="1600" dirty="0">
              <a:solidFill>
                <a:schemeClr val="bg1"/>
              </a:solidFill>
              <a:latin typeface="+mj-lt"/>
            </a:endParaRPr>
          </a:p>
        </p:txBody>
      </p:sp>
      <p:sp>
        <p:nvSpPr>
          <p:cNvPr id="34" name="Freeform: Shape 33">
            <a:extLst>
              <a:ext uri="{FF2B5EF4-FFF2-40B4-BE49-F238E27FC236}">
                <a16:creationId xmlns:a16="http://schemas.microsoft.com/office/drawing/2014/main" id="{418FC1DA-8AD5-48EB-BDF3-0F6FBE894A9A}"/>
              </a:ext>
            </a:extLst>
          </p:cNvPr>
          <p:cNvSpPr/>
          <p:nvPr/>
        </p:nvSpPr>
        <p:spPr>
          <a:xfrm rot="10800000">
            <a:off x="-871" y="6154398"/>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0" name="Rectangle: Rounded Corners 39">
            <a:extLst>
              <a:ext uri="{FF2B5EF4-FFF2-40B4-BE49-F238E27FC236}">
                <a16:creationId xmlns:a16="http://schemas.microsoft.com/office/drawing/2014/main" id="{6ABC6042-41CE-43F1-9F8C-193B94D103B8}"/>
              </a:ext>
            </a:extLst>
          </p:cNvPr>
          <p:cNvSpPr/>
          <p:nvPr/>
        </p:nvSpPr>
        <p:spPr>
          <a:xfrm>
            <a:off x="1545189" y="4731799"/>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1" name="Group 40">
            <a:extLst>
              <a:ext uri="{FF2B5EF4-FFF2-40B4-BE49-F238E27FC236}">
                <a16:creationId xmlns:a16="http://schemas.microsoft.com/office/drawing/2014/main" id="{8B51F8A5-29AF-4490-ABF7-2C4BF6B1A624}"/>
              </a:ext>
            </a:extLst>
          </p:cNvPr>
          <p:cNvGrpSpPr/>
          <p:nvPr/>
        </p:nvGrpSpPr>
        <p:grpSpPr>
          <a:xfrm>
            <a:off x="1545189" y="4685547"/>
            <a:ext cx="2569611" cy="170565"/>
            <a:chOff x="-218978" y="3896023"/>
            <a:chExt cx="7781829" cy="548398"/>
          </a:xfrm>
          <a:solidFill>
            <a:schemeClr val="bg1">
              <a:lumMod val="95000"/>
            </a:schemeClr>
          </a:solidFill>
        </p:grpSpPr>
        <p:sp>
          <p:nvSpPr>
            <p:cNvPr id="42" name="Rectangle: Rounded Corners 41">
              <a:extLst>
                <a:ext uri="{FF2B5EF4-FFF2-40B4-BE49-F238E27FC236}">
                  <a16:creationId xmlns:a16="http://schemas.microsoft.com/office/drawing/2014/main" id="{106D363A-B131-48B8-99C1-7F833B51335D}"/>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A31FF8E0-C2A9-4007-96C0-166F36F6FBB1}"/>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5" name="Freeform: Shape 44">
            <a:extLst>
              <a:ext uri="{FF2B5EF4-FFF2-40B4-BE49-F238E27FC236}">
                <a16:creationId xmlns:a16="http://schemas.microsoft.com/office/drawing/2014/main" id="{7BF5EA78-C4D5-4F43-9CBC-25930B23C9E5}"/>
              </a:ext>
            </a:extLst>
          </p:cNvPr>
          <p:cNvSpPr/>
          <p:nvPr/>
        </p:nvSpPr>
        <p:spPr>
          <a:xfrm>
            <a:off x="0" y="4485891"/>
            <a:ext cx="168520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47593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250" fill="hold"/>
                                        <p:tgtEl>
                                          <p:spTgt spid="26"/>
                                        </p:tgtEl>
                                        <p:attrNameLst>
                                          <p:attrName>ppt_x</p:attrName>
                                        </p:attrNameLst>
                                      </p:cBhvr>
                                      <p:tavLst>
                                        <p:tav tm="0">
                                          <p:val>
                                            <p:strVal val="0-#ppt_w/2"/>
                                          </p:val>
                                        </p:tav>
                                        <p:tav tm="100000">
                                          <p:val>
                                            <p:strVal val="#ppt_x"/>
                                          </p:val>
                                        </p:tav>
                                      </p:tavLst>
                                    </p:anim>
                                    <p:anim calcmode="lin" valueType="num">
                                      <p:cBhvr additive="base">
                                        <p:cTn id="8" dur="125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decel="10000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2000" fill="hold"/>
                                        <p:tgtEl>
                                          <p:spTgt spid="41"/>
                                        </p:tgtEl>
                                        <p:attrNameLst>
                                          <p:attrName>ppt_x</p:attrName>
                                        </p:attrNameLst>
                                      </p:cBhvr>
                                      <p:tavLst>
                                        <p:tav tm="0">
                                          <p:val>
                                            <p:strVal val="0-#ppt_w/2"/>
                                          </p:val>
                                        </p:tav>
                                        <p:tav tm="100000">
                                          <p:val>
                                            <p:strVal val="#ppt_x"/>
                                          </p:val>
                                        </p:tav>
                                      </p:tavLst>
                                    </p:anim>
                                    <p:anim calcmode="lin" valueType="num">
                                      <p:cBhvr additive="base">
                                        <p:cTn id="13" dur="2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2414954" y="473129"/>
            <a:ext cx="8823519" cy="400110"/>
          </a:xfrm>
          <a:prstGeom prst="rect">
            <a:avLst/>
          </a:prstGeom>
          <a:noFill/>
        </p:spPr>
        <p:txBody>
          <a:bodyPr wrap="square" rtlCol="0">
            <a:spAutoFit/>
          </a:bodyPr>
          <a:lstStyle/>
          <a:p>
            <a:pPr algn="l"/>
            <a:r>
              <a:rPr lang="en-US" sz="2000" b="1" i="0" dirty="0">
                <a:solidFill>
                  <a:schemeClr val="bg1"/>
                </a:solidFill>
                <a:effectLst/>
                <a:latin typeface="Helvetica Neue"/>
              </a:rPr>
              <a:t>How many number of killings according to race were recorded?</a:t>
            </a:r>
          </a:p>
        </p:txBody>
      </p:sp>
      <p:pic>
        <p:nvPicPr>
          <p:cNvPr id="21" name="Picture 20">
            <a:extLst>
              <a:ext uri="{FF2B5EF4-FFF2-40B4-BE49-F238E27FC236}">
                <a16:creationId xmlns:a16="http://schemas.microsoft.com/office/drawing/2014/main" id="{4932E26B-422A-442A-9C8B-A71B36368955}"/>
              </a:ext>
            </a:extLst>
          </p:cNvPr>
          <p:cNvPicPr>
            <a:picLocks noChangeAspect="1"/>
          </p:cNvPicPr>
          <p:nvPr/>
        </p:nvPicPr>
        <p:blipFill>
          <a:blip r:embed="rId2"/>
          <a:stretch>
            <a:fillRect/>
          </a:stretch>
        </p:blipFill>
        <p:spPr>
          <a:xfrm>
            <a:off x="3347803" y="1147763"/>
            <a:ext cx="5736966" cy="3722777"/>
          </a:xfrm>
          <a:prstGeom prst="rect">
            <a:avLst/>
          </a:prstGeom>
        </p:spPr>
      </p:pic>
      <p:sp>
        <p:nvSpPr>
          <p:cNvPr id="22" name="TextBox 21">
            <a:extLst>
              <a:ext uri="{FF2B5EF4-FFF2-40B4-BE49-F238E27FC236}">
                <a16:creationId xmlns:a16="http://schemas.microsoft.com/office/drawing/2014/main" id="{B5F633A3-D201-4572-B828-52053C1F38BF}"/>
              </a:ext>
            </a:extLst>
          </p:cNvPr>
          <p:cNvSpPr txBox="1"/>
          <p:nvPr/>
        </p:nvSpPr>
        <p:spPr>
          <a:xfrm>
            <a:off x="773723" y="5310554"/>
            <a:ext cx="10878122" cy="646331"/>
          </a:xfrm>
          <a:prstGeom prst="rect">
            <a:avLst/>
          </a:prstGeom>
          <a:noFill/>
        </p:spPr>
        <p:txBody>
          <a:bodyPr wrap="square" rtlCol="0">
            <a:spAutoFit/>
          </a:bodyPr>
          <a:lstStyle/>
          <a:p>
            <a:r>
              <a:rPr lang="en-US" b="0" i="0" dirty="0">
                <a:solidFill>
                  <a:schemeClr val="bg1"/>
                </a:solidFill>
                <a:effectLst/>
                <a:latin typeface="Helvetica Neue"/>
              </a:rPr>
              <a:t>white recorded the highest number of killing but it has the almost the same number of recorded cases as Blacks. from this we can infer that killing of the whites are mostly not recorded</a:t>
            </a:r>
            <a:endParaRPr lang="en-GH" dirty="0">
              <a:solidFill>
                <a:schemeClr val="bg1"/>
              </a:solidFill>
            </a:endParaRPr>
          </a:p>
        </p:txBody>
      </p:sp>
      <p:sp>
        <p:nvSpPr>
          <p:cNvPr id="55" name="Freeform: Shape 54">
            <a:extLst>
              <a:ext uri="{FF2B5EF4-FFF2-40B4-BE49-F238E27FC236}">
                <a16:creationId xmlns:a16="http://schemas.microsoft.com/office/drawing/2014/main" id="{BDD189FB-0A3D-42BC-A83C-A3599B424388}"/>
              </a:ext>
            </a:extLst>
          </p:cNvPr>
          <p:cNvSpPr/>
          <p:nvPr/>
        </p:nvSpPr>
        <p:spPr>
          <a:xfrm rot="10800000">
            <a:off x="-871" y="6154399"/>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66" name="Rectangle: Rounded Corners 65">
            <a:extLst>
              <a:ext uri="{FF2B5EF4-FFF2-40B4-BE49-F238E27FC236}">
                <a16:creationId xmlns:a16="http://schemas.microsoft.com/office/drawing/2014/main" id="{193452EF-F6DA-4632-B1AF-91C526AE9DB1}"/>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7" name="Group 66">
            <a:extLst>
              <a:ext uri="{FF2B5EF4-FFF2-40B4-BE49-F238E27FC236}">
                <a16:creationId xmlns:a16="http://schemas.microsoft.com/office/drawing/2014/main" id="{080539CF-E26F-456B-B7C2-5ABDDE78ED28}"/>
              </a:ext>
            </a:extLst>
          </p:cNvPr>
          <p:cNvGrpSpPr/>
          <p:nvPr/>
        </p:nvGrpSpPr>
        <p:grpSpPr>
          <a:xfrm>
            <a:off x="1413907" y="6555666"/>
            <a:ext cx="4076304" cy="170565"/>
            <a:chOff x="-218978" y="3896023"/>
            <a:chExt cx="7781829" cy="548398"/>
          </a:xfrm>
          <a:solidFill>
            <a:schemeClr val="bg1">
              <a:lumMod val="95000"/>
            </a:schemeClr>
          </a:solidFill>
        </p:grpSpPr>
        <p:sp>
          <p:nvSpPr>
            <p:cNvPr id="68" name="Rectangle: Rounded Corners 67">
              <a:extLst>
                <a:ext uri="{FF2B5EF4-FFF2-40B4-BE49-F238E27FC236}">
                  <a16:creationId xmlns:a16="http://schemas.microsoft.com/office/drawing/2014/main" id="{13B31D4F-F9AE-4D01-BDDB-699D5E77A00A}"/>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69" name="Straight Connector 68">
              <a:extLst>
                <a:ext uri="{FF2B5EF4-FFF2-40B4-BE49-F238E27FC236}">
                  <a16:creationId xmlns:a16="http://schemas.microsoft.com/office/drawing/2014/main" id="{F8620207-DC81-4761-BEC8-D37F0D957CFA}"/>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70" name="Freeform: Shape 69">
            <a:extLst>
              <a:ext uri="{FF2B5EF4-FFF2-40B4-BE49-F238E27FC236}">
                <a16:creationId xmlns:a16="http://schemas.microsoft.com/office/drawing/2014/main" id="{2E0FC37A-90C1-46D9-93FE-9C73129F6DE4}"/>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29130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2000" fill="hold"/>
                                        <p:tgtEl>
                                          <p:spTgt spid="67"/>
                                        </p:tgtEl>
                                        <p:attrNameLst>
                                          <p:attrName>ppt_x</p:attrName>
                                        </p:attrNameLst>
                                      </p:cBhvr>
                                      <p:tavLst>
                                        <p:tav tm="0">
                                          <p:val>
                                            <p:strVal val="0-#ppt_w/2"/>
                                          </p:val>
                                        </p:tav>
                                        <p:tav tm="100000">
                                          <p:val>
                                            <p:strVal val="#ppt_x"/>
                                          </p:val>
                                        </p:tav>
                                      </p:tavLst>
                                    </p:anim>
                                    <p:anim calcmode="lin" valueType="num">
                                      <p:cBhvr additive="base">
                                        <p:cTn id="8" dur="20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6" name="Rectangle 5">
            <a:extLst>
              <a:ext uri="{FF2B5EF4-FFF2-40B4-BE49-F238E27FC236}">
                <a16:creationId xmlns:a16="http://schemas.microsoft.com/office/drawing/2014/main" id="{0A4CA21A-247F-4B8B-9093-1F600AB1184B}"/>
              </a:ext>
            </a:extLst>
          </p:cNvPr>
          <p:cNvSpPr/>
          <p:nvPr/>
        </p:nvSpPr>
        <p:spPr>
          <a:xfrm>
            <a:off x="1274829" y="5849600"/>
            <a:ext cx="9674195" cy="10084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2204590" y="246648"/>
            <a:ext cx="8823519" cy="707886"/>
          </a:xfrm>
          <a:prstGeom prst="rect">
            <a:avLst/>
          </a:prstGeom>
          <a:noFill/>
        </p:spPr>
        <p:txBody>
          <a:bodyPr wrap="square" rtlCol="0">
            <a:spAutoFit/>
          </a:bodyPr>
          <a:lstStyle/>
          <a:p>
            <a:pPr algn="l"/>
            <a:r>
              <a:rPr lang="en-US" sz="2000" b="1" i="0" dirty="0">
                <a:solidFill>
                  <a:schemeClr val="bg1"/>
                </a:solidFill>
                <a:effectLst/>
                <a:latin typeface="Helvetica Neue"/>
              </a:rPr>
              <a:t>which race had the highest number of killing?. How many men and women were killed under a specific race?</a:t>
            </a:r>
          </a:p>
        </p:txBody>
      </p:sp>
      <p:sp>
        <p:nvSpPr>
          <p:cNvPr id="22" name="TextBox 21">
            <a:extLst>
              <a:ext uri="{FF2B5EF4-FFF2-40B4-BE49-F238E27FC236}">
                <a16:creationId xmlns:a16="http://schemas.microsoft.com/office/drawing/2014/main" id="{B5F633A3-D201-4572-B828-52053C1F38BF}"/>
              </a:ext>
            </a:extLst>
          </p:cNvPr>
          <p:cNvSpPr txBox="1"/>
          <p:nvPr/>
        </p:nvSpPr>
        <p:spPr>
          <a:xfrm>
            <a:off x="773723" y="5181601"/>
            <a:ext cx="10878122" cy="646331"/>
          </a:xfrm>
          <a:prstGeom prst="rect">
            <a:avLst/>
          </a:prstGeom>
          <a:noFill/>
        </p:spPr>
        <p:txBody>
          <a:bodyPr wrap="square" rtlCol="0">
            <a:spAutoFit/>
          </a:bodyPr>
          <a:lstStyle/>
          <a:p>
            <a:r>
              <a:rPr lang="en-US" b="0" i="0" dirty="0">
                <a:solidFill>
                  <a:schemeClr val="bg1"/>
                </a:solidFill>
                <a:effectLst/>
                <a:latin typeface="Helvetica Neue"/>
              </a:rPr>
              <a:t>The whites has the highest number of killing followed by the blacks.</a:t>
            </a:r>
          </a:p>
          <a:p>
            <a:r>
              <a:rPr lang="en-US" b="0" i="0" dirty="0">
                <a:solidFill>
                  <a:schemeClr val="bg1"/>
                </a:solidFill>
                <a:effectLst/>
                <a:latin typeface="Helvetica Neue"/>
              </a:rPr>
              <a:t>others have the least number if killing</a:t>
            </a:r>
            <a:endParaRPr lang="en-GH" dirty="0">
              <a:solidFill>
                <a:schemeClr val="bg1"/>
              </a:solidFill>
            </a:endParaRPr>
          </a:p>
        </p:txBody>
      </p:sp>
      <p:pic>
        <p:nvPicPr>
          <p:cNvPr id="5" name="Picture 4">
            <a:extLst>
              <a:ext uri="{FF2B5EF4-FFF2-40B4-BE49-F238E27FC236}">
                <a16:creationId xmlns:a16="http://schemas.microsoft.com/office/drawing/2014/main" id="{42B700E2-50EF-47C7-8D32-606CDA6183F9}"/>
              </a:ext>
            </a:extLst>
          </p:cNvPr>
          <p:cNvPicPr>
            <a:picLocks noChangeAspect="1"/>
          </p:cNvPicPr>
          <p:nvPr/>
        </p:nvPicPr>
        <p:blipFill>
          <a:blip r:embed="rId2"/>
          <a:stretch>
            <a:fillRect/>
          </a:stretch>
        </p:blipFill>
        <p:spPr>
          <a:xfrm>
            <a:off x="1744713" y="1147763"/>
            <a:ext cx="8734425" cy="3590925"/>
          </a:xfrm>
          <a:prstGeom prst="rect">
            <a:avLst/>
          </a:prstGeom>
        </p:spPr>
      </p:pic>
      <p:sp>
        <p:nvSpPr>
          <p:cNvPr id="23" name="Freeform: Shape 22">
            <a:extLst>
              <a:ext uri="{FF2B5EF4-FFF2-40B4-BE49-F238E27FC236}">
                <a16:creationId xmlns:a16="http://schemas.microsoft.com/office/drawing/2014/main" id="{E41667C2-DDB7-4B3F-A6A1-05CFA32A3812}"/>
              </a:ext>
            </a:extLst>
          </p:cNvPr>
          <p:cNvSpPr/>
          <p:nvPr/>
        </p:nvSpPr>
        <p:spPr>
          <a:xfrm rot="10800000">
            <a:off x="-871" y="5931661"/>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29" name="Rectangle: Rounded Corners 28">
            <a:extLst>
              <a:ext uri="{FF2B5EF4-FFF2-40B4-BE49-F238E27FC236}">
                <a16:creationId xmlns:a16="http://schemas.microsoft.com/office/drawing/2014/main" id="{E071014B-D300-4DCE-9ECA-6B1E2EE9E33F}"/>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30" name="Group 29">
            <a:extLst>
              <a:ext uri="{FF2B5EF4-FFF2-40B4-BE49-F238E27FC236}">
                <a16:creationId xmlns:a16="http://schemas.microsoft.com/office/drawing/2014/main" id="{82BE39D5-E8EE-4875-840B-CBF7BB36AEA6}"/>
              </a:ext>
            </a:extLst>
          </p:cNvPr>
          <p:cNvGrpSpPr/>
          <p:nvPr/>
        </p:nvGrpSpPr>
        <p:grpSpPr>
          <a:xfrm>
            <a:off x="1413907" y="6555666"/>
            <a:ext cx="4257844" cy="170565"/>
            <a:chOff x="-218978" y="3896023"/>
            <a:chExt cx="7781829" cy="548398"/>
          </a:xfrm>
          <a:solidFill>
            <a:schemeClr val="bg1">
              <a:lumMod val="95000"/>
            </a:schemeClr>
          </a:solidFill>
        </p:grpSpPr>
        <p:sp>
          <p:nvSpPr>
            <p:cNvPr id="31" name="Rectangle: Rounded Corners 30">
              <a:extLst>
                <a:ext uri="{FF2B5EF4-FFF2-40B4-BE49-F238E27FC236}">
                  <a16:creationId xmlns:a16="http://schemas.microsoft.com/office/drawing/2014/main" id="{4D33AFBE-914C-4054-8E09-17A662E68D24}"/>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2" name="Straight Connector 31">
              <a:extLst>
                <a:ext uri="{FF2B5EF4-FFF2-40B4-BE49-F238E27FC236}">
                  <a16:creationId xmlns:a16="http://schemas.microsoft.com/office/drawing/2014/main" id="{423EA7AA-80E9-4D14-AFDE-D0AA81CF8CEF}"/>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3" name="Freeform: Shape 32">
            <a:extLst>
              <a:ext uri="{FF2B5EF4-FFF2-40B4-BE49-F238E27FC236}">
                <a16:creationId xmlns:a16="http://schemas.microsoft.com/office/drawing/2014/main" id="{6BB924C9-A171-41F3-A5CA-A5F440CC9772}"/>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32861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2000" fill="hold"/>
                                        <p:tgtEl>
                                          <p:spTgt spid="30"/>
                                        </p:tgtEl>
                                        <p:attrNameLst>
                                          <p:attrName>ppt_x</p:attrName>
                                        </p:attrNameLst>
                                      </p:cBhvr>
                                      <p:tavLst>
                                        <p:tav tm="0">
                                          <p:val>
                                            <p:strVal val="0-#ppt_w/2"/>
                                          </p:val>
                                        </p:tav>
                                        <p:tav tm="100000">
                                          <p:val>
                                            <p:strVal val="#ppt_x"/>
                                          </p:val>
                                        </p:tav>
                                      </p:tavLst>
                                    </p:anim>
                                    <p:anim calcmode="lin" valueType="num">
                                      <p:cBhvr additive="base">
                                        <p:cTn id="8" dur="2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2414954" y="473129"/>
            <a:ext cx="8823519" cy="400110"/>
          </a:xfrm>
          <a:prstGeom prst="rect">
            <a:avLst/>
          </a:prstGeom>
          <a:noFill/>
        </p:spPr>
        <p:txBody>
          <a:bodyPr wrap="square" rtlCol="0">
            <a:spAutoFit/>
          </a:bodyPr>
          <a:lstStyle/>
          <a:p>
            <a:pPr algn="l"/>
            <a:r>
              <a:rPr lang="en-US" sz="2000" b="1" i="0" dirty="0">
                <a:solidFill>
                  <a:schemeClr val="bg1"/>
                </a:solidFill>
                <a:effectLst/>
                <a:latin typeface="Helvetica Neue"/>
              </a:rPr>
              <a:t>which state recorded the highest number of killings?</a:t>
            </a:r>
          </a:p>
        </p:txBody>
      </p:sp>
      <p:sp>
        <p:nvSpPr>
          <p:cNvPr id="22" name="TextBox 21">
            <a:extLst>
              <a:ext uri="{FF2B5EF4-FFF2-40B4-BE49-F238E27FC236}">
                <a16:creationId xmlns:a16="http://schemas.microsoft.com/office/drawing/2014/main" id="{B5F633A3-D201-4572-B828-52053C1F38BF}"/>
              </a:ext>
            </a:extLst>
          </p:cNvPr>
          <p:cNvSpPr txBox="1"/>
          <p:nvPr/>
        </p:nvSpPr>
        <p:spPr>
          <a:xfrm>
            <a:off x="773723" y="5141027"/>
            <a:ext cx="10878122" cy="1200329"/>
          </a:xfrm>
          <a:prstGeom prst="rect">
            <a:avLst/>
          </a:prstGeom>
          <a:noFill/>
        </p:spPr>
        <p:txBody>
          <a:bodyPr wrap="square" rtlCol="0">
            <a:spAutoFit/>
          </a:bodyPr>
          <a:lstStyle/>
          <a:p>
            <a:pPr algn="l"/>
            <a:r>
              <a:rPr lang="en-US" b="0" i="0" dirty="0">
                <a:solidFill>
                  <a:schemeClr val="bg1"/>
                </a:solidFill>
                <a:effectLst/>
                <a:latin typeface="Helvetica Neue"/>
              </a:rPr>
              <a:t>The census conducted by the United state census Berea shows that the whites are the most dominate people living in the states that recorded low number of killing and they are the least dominate at the states that recorded high number of killing.</a:t>
            </a:r>
          </a:p>
          <a:p>
            <a:pPr algn="l"/>
            <a:r>
              <a:rPr lang="en-US" b="0" i="0" dirty="0">
                <a:solidFill>
                  <a:schemeClr val="bg1"/>
                </a:solidFill>
                <a:effectLst/>
                <a:latin typeface="Helvetica Neue"/>
              </a:rPr>
              <a:t>From this we can infer that the whites are not the target of the killing</a:t>
            </a:r>
          </a:p>
        </p:txBody>
      </p:sp>
      <p:pic>
        <p:nvPicPr>
          <p:cNvPr id="4" name="Picture 3">
            <a:extLst>
              <a:ext uri="{FF2B5EF4-FFF2-40B4-BE49-F238E27FC236}">
                <a16:creationId xmlns:a16="http://schemas.microsoft.com/office/drawing/2014/main" id="{C2A34FB1-9997-4EAB-AEE6-94CE88A393F9}"/>
              </a:ext>
            </a:extLst>
          </p:cNvPr>
          <p:cNvPicPr>
            <a:picLocks noChangeAspect="1"/>
          </p:cNvPicPr>
          <p:nvPr/>
        </p:nvPicPr>
        <p:blipFill>
          <a:blip r:embed="rId2"/>
          <a:stretch>
            <a:fillRect/>
          </a:stretch>
        </p:blipFill>
        <p:spPr>
          <a:xfrm>
            <a:off x="461558" y="1181126"/>
            <a:ext cx="11348455" cy="3584788"/>
          </a:xfrm>
          <a:prstGeom prst="rect">
            <a:avLst/>
          </a:prstGeom>
        </p:spPr>
      </p:pic>
      <p:sp>
        <p:nvSpPr>
          <p:cNvPr id="21" name="Rectangle: Rounded Corners 20">
            <a:extLst>
              <a:ext uri="{FF2B5EF4-FFF2-40B4-BE49-F238E27FC236}">
                <a16:creationId xmlns:a16="http://schemas.microsoft.com/office/drawing/2014/main" id="{0C812BEA-D510-457E-BE5D-3FD45B251537}"/>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3" name="Group 22">
            <a:extLst>
              <a:ext uri="{FF2B5EF4-FFF2-40B4-BE49-F238E27FC236}">
                <a16:creationId xmlns:a16="http://schemas.microsoft.com/office/drawing/2014/main" id="{EA34BD3C-7A2B-437F-87A2-FB523A7263E6}"/>
              </a:ext>
            </a:extLst>
          </p:cNvPr>
          <p:cNvGrpSpPr/>
          <p:nvPr/>
        </p:nvGrpSpPr>
        <p:grpSpPr>
          <a:xfrm>
            <a:off x="1413906" y="6555666"/>
            <a:ext cx="5563543" cy="170565"/>
            <a:chOff x="-218978" y="3896023"/>
            <a:chExt cx="7781829" cy="548398"/>
          </a:xfrm>
          <a:solidFill>
            <a:schemeClr val="bg1">
              <a:lumMod val="95000"/>
            </a:schemeClr>
          </a:solidFill>
        </p:grpSpPr>
        <p:sp>
          <p:nvSpPr>
            <p:cNvPr id="24" name="Rectangle: Rounded Corners 23">
              <a:extLst>
                <a:ext uri="{FF2B5EF4-FFF2-40B4-BE49-F238E27FC236}">
                  <a16:creationId xmlns:a16="http://schemas.microsoft.com/office/drawing/2014/main" id="{CBB56611-ADDA-440E-8310-7BB3395BD0D1}"/>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a:extLst>
                <a:ext uri="{FF2B5EF4-FFF2-40B4-BE49-F238E27FC236}">
                  <a16:creationId xmlns:a16="http://schemas.microsoft.com/office/drawing/2014/main" id="{CB7B6E65-920F-435E-A1B5-A9642F69BDC0}"/>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6" name="Freeform: Shape 25">
            <a:extLst>
              <a:ext uri="{FF2B5EF4-FFF2-40B4-BE49-F238E27FC236}">
                <a16:creationId xmlns:a16="http://schemas.microsoft.com/office/drawing/2014/main" id="{BC8D1163-E906-4FFC-A890-B06F0801E597}"/>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68977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000" fill="hold"/>
                                        <p:tgtEl>
                                          <p:spTgt spid="23"/>
                                        </p:tgtEl>
                                        <p:attrNameLst>
                                          <p:attrName>ppt_x</p:attrName>
                                        </p:attrNameLst>
                                      </p:cBhvr>
                                      <p:tavLst>
                                        <p:tav tm="0">
                                          <p:val>
                                            <p:strVal val="0-#ppt_w/2"/>
                                          </p:val>
                                        </p:tav>
                                        <p:tav tm="100000">
                                          <p:val>
                                            <p:strVal val="#ppt_x"/>
                                          </p:val>
                                        </p:tav>
                                      </p:tavLst>
                                    </p:anim>
                                    <p:anim calcmode="lin" valueType="num">
                                      <p:cBhvr additive="base">
                                        <p:cTn id="8" dur="2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3397296" y="458429"/>
            <a:ext cx="8823519" cy="400110"/>
          </a:xfrm>
          <a:prstGeom prst="rect">
            <a:avLst/>
          </a:prstGeom>
          <a:noFill/>
        </p:spPr>
        <p:txBody>
          <a:bodyPr wrap="square" rtlCol="0">
            <a:spAutoFit/>
          </a:bodyPr>
          <a:lstStyle/>
          <a:p>
            <a:pPr algn="l"/>
            <a:r>
              <a:rPr lang="en-US" sz="2000" b="1" i="0" dirty="0">
                <a:solidFill>
                  <a:schemeClr val="bg1"/>
                </a:solidFill>
                <a:effectLst/>
                <a:latin typeface="Helvetica Neue"/>
              </a:rPr>
              <a:t>Which city has the highest shooting?</a:t>
            </a:r>
          </a:p>
        </p:txBody>
      </p:sp>
      <p:sp>
        <p:nvSpPr>
          <p:cNvPr id="22" name="TextBox 21">
            <a:extLst>
              <a:ext uri="{FF2B5EF4-FFF2-40B4-BE49-F238E27FC236}">
                <a16:creationId xmlns:a16="http://schemas.microsoft.com/office/drawing/2014/main" id="{B5F633A3-D201-4572-B828-52053C1F38BF}"/>
              </a:ext>
            </a:extLst>
          </p:cNvPr>
          <p:cNvSpPr txBox="1"/>
          <p:nvPr/>
        </p:nvSpPr>
        <p:spPr>
          <a:xfrm>
            <a:off x="773723" y="5480994"/>
            <a:ext cx="10878122" cy="923330"/>
          </a:xfrm>
          <a:prstGeom prst="rect">
            <a:avLst/>
          </a:prstGeom>
          <a:noFill/>
        </p:spPr>
        <p:txBody>
          <a:bodyPr wrap="square" rtlCol="0">
            <a:spAutoFit/>
          </a:bodyPr>
          <a:lstStyle/>
          <a:p>
            <a:pPr algn="l"/>
            <a:r>
              <a:rPr lang="en-US" b="0" i="0" dirty="0">
                <a:solidFill>
                  <a:schemeClr val="bg1"/>
                </a:solidFill>
                <a:effectLst/>
                <a:latin typeface="Helvetica Neue"/>
              </a:rPr>
              <a:t>The pie chart above indicate the top five cities with high number of killing. all the cities are found in the states that have less number of whites. From this we can infer that the killing the target of the killing was not the  whites but the other races.</a:t>
            </a:r>
          </a:p>
        </p:txBody>
      </p:sp>
      <p:pic>
        <p:nvPicPr>
          <p:cNvPr id="5" name="Picture 4">
            <a:extLst>
              <a:ext uri="{FF2B5EF4-FFF2-40B4-BE49-F238E27FC236}">
                <a16:creationId xmlns:a16="http://schemas.microsoft.com/office/drawing/2014/main" id="{BC43B8FD-1E4E-4D44-8C9B-DBA8AB058B2A}"/>
              </a:ext>
            </a:extLst>
          </p:cNvPr>
          <p:cNvPicPr>
            <a:picLocks noChangeAspect="1"/>
          </p:cNvPicPr>
          <p:nvPr/>
        </p:nvPicPr>
        <p:blipFill>
          <a:blip r:embed="rId2"/>
          <a:stretch>
            <a:fillRect/>
          </a:stretch>
        </p:blipFill>
        <p:spPr>
          <a:xfrm>
            <a:off x="3552092" y="1262449"/>
            <a:ext cx="4406045" cy="3752463"/>
          </a:xfrm>
          <a:prstGeom prst="rect">
            <a:avLst/>
          </a:prstGeom>
        </p:spPr>
      </p:pic>
      <p:sp>
        <p:nvSpPr>
          <p:cNvPr id="21" name="Rectangle: Rounded Corners 20">
            <a:extLst>
              <a:ext uri="{FF2B5EF4-FFF2-40B4-BE49-F238E27FC236}">
                <a16:creationId xmlns:a16="http://schemas.microsoft.com/office/drawing/2014/main" id="{79B7B826-0070-491F-9733-A88425B8080D}"/>
              </a:ext>
            </a:extLst>
          </p:cNvPr>
          <p:cNvSpPr/>
          <p:nvPr/>
        </p:nvSpPr>
        <p:spPr>
          <a:xfrm>
            <a:off x="1413907" y="6601918"/>
            <a:ext cx="8684245" cy="81662"/>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3" name="Group 22">
            <a:extLst>
              <a:ext uri="{FF2B5EF4-FFF2-40B4-BE49-F238E27FC236}">
                <a16:creationId xmlns:a16="http://schemas.microsoft.com/office/drawing/2014/main" id="{E2DF345C-136E-433B-B2CC-D7566CF73765}"/>
              </a:ext>
            </a:extLst>
          </p:cNvPr>
          <p:cNvGrpSpPr/>
          <p:nvPr/>
        </p:nvGrpSpPr>
        <p:grpSpPr>
          <a:xfrm>
            <a:off x="1413906" y="6555666"/>
            <a:ext cx="6675651" cy="170565"/>
            <a:chOff x="-218978" y="3896023"/>
            <a:chExt cx="7781829" cy="548398"/>
          </a:xfrm>
          <a:solidFill>
            <a:schemeClr val="bg1">
              <a:lumMod val="95000"/>
            </a:schemeClr>
          </a:solidFill>
        </p:grpSpPr>
        <p:sp>
          <p:nvSpPr>
            <p:cNvPr id="24" name="Rectangle: Rounded Corners 23">
              <a:extLst>
                <a:ext uri="{FF2B5EF4-FFF2-40B4-BE49-F238E27FC236}">
                  <a16:creationId xmlns:a16="http://schemas.microsoft.com/office/drawing/2014/main" id="{45CD06AE-8807-446C-A4FF-675D359B7EAC}"/>
                </a:ext>
              </a:extLst>
            </p:cNvPr>
            <p:cNvSpPr/>
            <p:nvPr/>
          </p:nvSpPr>
          <p:spPr>
            <a:xfrm>
              <a:off x="-218978" y="4059378"/>
              <a:ext cx="7781829" cy="26256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a:extLst>
                <a:ext uri="{FF2B5EF4-FFF2-40B4-BE49-F238E27FC236}">
                  <a16:creationId xmlns:a16="http://schemas.microsoft.com/office/drawing/2014/main" id="{793D0E2A-78D4-4A71-82B8-A721D89B49F0}"/>
                </a:ext>
              </a:extLst>
            </p:cNvPr>
            <p:cNvCxnSpPr>
              <a:cxnSpLocks/>
            </p:cNvCxnSpPr>
            <p:nvPr/>
          </p:nvCxnSpPr>
          <p:spPr>
            <a:xfrm>
              <a:off x="7268304" y="3896023"/>
              <a:ext cx="0" cy="548398"/>
            </a:xfrm>
            <a:prstGeom prst="line">
              <a:avLst/>
            </a:prstGeom>
            <a:grpFill/>
            <a:ln w="381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6" name="Freeform: Shape 25">
            <a:extLst>
              <a:ext uri="{FF2B5EF4-FFF2-40B4-BE49-F238E27FC236}">
                <a16:creationId xmlns:a16="http://schemas.microsoft.com/office/drawing/2014/main" id="{8D66217F-EDC5-4071-908E-8F779F1D64E2}"/>
              </a:ext>
            </a:extLst>
          </p:cNvPr>
          <p:cNvSpPr/>
          <p:nvPr/>
        </p:nvSpPr>
        <p:spPr>
          <a:xfrm>
            <a:off x="-872" y="6356010"/>
            <a:ext cx="1554795" cy="501990"/>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Tree>
    <p:extLst>
      <p:ext uri="{BB962C8B-B14F-4D97-AF65-F5344CB8AC3E}">
        <p14:creationId xmlns:p14="http://schemas.microsoft.com/office/powerpoint/2010/main" val="11619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000" fill="hold"/>
                                        <p:tgtEl>
                                          <p:spTgt spid="23"/>
                                        </p:tgtEl>
                                        <p:attrNameLst>
                                          <p:attrName>ppt_x</p:attrName>
                                        </p:attrNameLst>
                                      </p:cBhvr>
                                      <p:tavLst>
                                        <p:tav tm="0">
                                          <p:val>
                                            <p:strVal val="0-#ppt_w/2"/>
                                          </p:val>
                                        </p:tav>
                                        <p:tav tm="100000">
                                          <p:val>
                                            <p:strVal val="#ppt_x"/>
                                          </p:val>
                                        </p:tav>
                                      </p:tavLst>
                                    </p:anim>
                                    <p:anim calcmode="lin" valueType="num">
                                      <p:cBhvr additive="base">
                                        <p:cTn id="8" dur="2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505</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Helvetica Neue</vt:lpstr>
      <vt:lpstr>Montserrat</vt:lpstr>
      <vt:lpstr>Montserrat (Headings)</vt:lpstr>
      <vt:lpstr>Montserrat ExtraBold</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Christian Mfodwo</cp:lastModifiedBy>
  <cp:revision>105</cp:revision>
  <dcterms:created xsi:type="dcterms:W3CDTF">2020-09-18T21:48:46Z</dcterms:created>
  <dcterms:modified xsi:type="dcterms:W3CDTF">2021-10-28T22:03:11Z</dcterms:modified>
</cp:coreProperties>
</file>