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embeddedFontLst>
    <p:embeddedFont>
      <p:font typeface="Montserrat" pitchFamily="34" charset="0"/>
      <p:bold r:id="rId17"/>
    </p:embeddedFont>
    <p:embeddedFont>
      <p:font typeface="Montserrat" pitchFamily="34" charset="-122"/>
      <p:bold r:id="rId18"/>
    </p:embeddedFont>
    <p:embeddedFont>
      <p:font typeface="Montserrat" pitchFamily="34" charset="-120"/>
      <p:bold r:id="rId19"/>
    </p:embeddedFont>
    <p:embeddedFont>
      <p:font typeface="Calibri" panose="020F0502020204030204" charset="0"/>
      <p:regular r:id="rId20"/>
      <p:bold r:id="rId21"/>
      <p:italic r:id="rId22"/>
      <p:boldItalic r:id="rId23"/>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23.png"/><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1" Type="http://schemas.openxmlformats.org/officeDocument/2006/relationships/notesSlide" Target="../notesSlides/notesSlide5.xml"/><Relationship Id="rId10" Type="http://schemas.openxmlformats.org/officeDocument/2006/relationships/slideLayout" Target="../slideLayouts/slideLayout6.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1" Type="http://schemas.openxmlformats.org/officeDocument/2006/relationships/notesSlide" Target="../notesSlides/notesSlide7.xml"/><Relationship Id="rId10" Type="http://schemas.openxmlformats.org/officeDocument/2006/relationships/slideLayout" Target="../slideLayouts/slideLayout8.xml"/><Relationship Id="rId1" Type="http://schemas.openxmlformats.org/officeDocument/2006/relationships/image" Target="../media/image2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9.xml"/><Relationship Id="rId2" Type="http://schemas.openxmlformats.org/officeDocument/2006/relationships/image" Target="../media/image4.png"/><Relationship Id="rId1" Type="http://schemas.openxmlformats.org/officeDocument/2006/relationships/image" Target="../media/image3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0.xml"/><Relationship Id="rId4" Type="http://schemas.openxmlformats.org/officeDocument/2006/relationships/image" Target="../media/image4.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44709" y="889754"/>
            <a:ext cx="7627382" cy="2138124"/>
          </a:xfrm>
          <a:prstGeom prst="rect">
            <a:avLst/>
          </a:prstGeom>
          <a:noFill/>
        </p:spPr>
        <p:txBody>
          <a:bodyPr wrap="squar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Database Design &amp; Implementation for Car Fault Finder App</a:t>
            </a:r>
            <a:endParaRPr lang="en-US" sz="4450" dirty="0"/>
          </a:p>
        </p:txBody>
      </p:sp>
      <p:sp>
        <p:nvSpPr>
          <p:cNvPr id="4" name="Text 1"/>
          <p:cNvSpPr/>
          <p:nvPr/>
        </p:nvSpPr>
        <p:spPr>
          <a:xfrm>
            <a:off x="6244709" y="3352800"/>
            <a:ext cx="7627382" cy="1733550"/>
          </a:xfrm>
          <a:prstGeom prst="rect">
            <a:avLst/>
          </a:prstGeom>
          <a:noFill/>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The Car Fault Finder app provides comprehensive vehicle diagnostic capabilities through both automatic (OBD-II) and manual methods. Our database design supports key features including dashboard light interpretation, audio-based fault detection, and maintenance tracking.</a:t>
            </a:r>
            <a:endParaRPr lang="en-US" sz="1700" dirty="0"/>
          </a:p>
        </p:txBody>
      </p:sp>
      <p:sp>
        <p:nvSpPr>
          <p:cNvPr id="5" name="Text 2"/>
          <p:cNvSpPr/>
          <p:nvPr/>
        </p:nvSpPr>
        <p:spPr>
          <a:xfrm>
            <a:off x="6244709" y="5330071"/>
            <a:ext cx="7627382" cy="1386840"/>
          </a:xfrm>
          <a:prstGeom prst="rect">
            <a:avLst/>
          </a:prstGeom>
          <a:noFill/>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This presentation outlines our complete database architecture, from conceptual design through implementation, highlighting how we've structured data elements to support the app's core functionality while ensuring security and scalability.</a:t>
            </a:r>
            <a:endParaRPr lang="en-US" sz="1700" dirty="0"/>
          </a:p>
        </p:txBody>
      </p:sp>
      <p:sp>
        <p:nvSpPr>
          <p:cNvPr id="6" name="Shape 3"/>
          <p:cNvSpPr/>
          <p:nvPr/>
        </p:nvSpPr>
        <p:spPr>
          <a:xfrm>
            <a:off x="6244709" y="6976824"/>
            <a:ext cx="346591" cy="346591"/>
          </a:xfrm>
          <a:prstGeom prst="roundRect">
            <a:avLst>
              <a:gd name="adj" fmla="val 26380043"/>
            </a:avLst>
          </a:prstGeom>
          <a:noFill/>
          <a:ln w="7620">
            <a:solidFill>
              <a:srgbClr val="FFFFFF"/>
            </a:solidFill>
            <a:prstDash val="solid"/>
          </a:ln>
        </p:spPr>
      </p:sp>
      <p:sp>
        <p:nvSpPr>
          <p:cNvPr id="8" name="Text 4"/>
          <p:cNvSpPr/>
          <p:nvPr/>
        </p:nvSpPr>
        <p:spPr>
          <a:xfrm>
            <a:off x="6699528" y="6960632"/>
            <a:ext cx="2602468" cy="379214"/>
          </a:xfrm>
          <a:prstGeom prst="rect">
            <a:avLst/>
          </a:prstGeom>
          <a:noFill/>
        </p:spPr>
        <p:txBody>
          <a:bodyPr wrap="none" lIns="0" tIns="0" rIns="0" bIns="0" rtlCol="0" anchor="t"/>
          <a:lstStyle/>
          <a:p>
            <a:pPr marL="0" indent="0" algn="l">
              <a:lnSpc>
                <a:spcPts val="2950"/>
              </a:lnSpc>
              <a:buNone/>
            </a:pPr>
            <a:r>
              <a:rPr lang="en-US" sz="2100" b="1" dirty="0">
                <a:solidFill>
                  <a:srgbClr val="272525"/>
                </a:solidFill>
                <a:latin typeface="Montserrat Bold" pitchFamily="34" charset="0"/>
                <a:ea typeface="Montserrat Bold" pitchFamily="34" charset="-122"/>
                <a:cs typeface="Montserrat Bold" pitchFamily="34" charset="-120"/>
              </a:rPr>
              <a:t>by </a:t>
            </a:r>
            <a:r>
              <a:rPr lang="en-GB" altLang="en-US" sz="2100" b="1" dirty="0">
                <a:solidFill>
                  <a:srgbClr val="272525"/>
                </a:solidFill>
                <a:latin typeface="Montserrat Bold" pitchFamily="34" charset="0"/>
                <a:ea typeface="Montserrat Bold" pitchFamily="34" charset="-122"/>
                <a:cs typeface="Montserrat Bold" pitchFamily="34" charset="-120"/>
              </a:rPr>
              <a:t>Group 18</a:t>
            </a:r>
            <a:endParaRPr lang="en-GB" altLang="en-US" sz="2100" b="1" dirty="0">
              <a:solidFill>
                <a:srgbClr val="272525"/>
              </a:solidFill>
              <a:latin typeface="Montserrat Bold" pitchFamily="34" charset="0"/>
              <a:ea typeface="Montserrat Bold" pitchFamily="34" charset="-122"/>
              <a:cs typeface="Montserrat Bold" pitchFamily="34" charset="-120"/>
            </a:endParaRPr>
          </a:p>
        </p:txBody>
      </p:sp>
      <p:pic>
        <p:nvPicPr>
          <p:cNvPr id="9" name="Picture 8" descr="20250609_222037"/>
          <p:cNvPicPr>
            <a:picLocks noChangeAspect="1"/>
          </p:cNvPicPr>
          <p:nvPr/>
        </p:nvPicPr>
        <p:blipFill>
          <a:blip r:embed="rId2"/>
          <a:stretch>
            <a:fillRect/>
          </a:stretch>
        </p:blipFill>
        <p:spPr>
          <a:xfrm>
            <a:off x="10948035" y="5193665"/>
            <a:ext cx="5099685" cy="50996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09573" y="850940"/>
            <a:ext cx="7375803" cy="585549"/>
          </a:xfrm>
          <a:prstGeom prst="rect">
            <a:avLst/>
          </a:prstGeom>
          <a:noFill/>
        </p:spPr>
        <p:txBody>
          <a:bodyPr wrap="none" lIns="0" tIns="0" rIns="0" bIns="0" rtlCol="0" anchor="t"/>
          <a:lstStyle/>
          <a:p>
            <a:pPr marL="0" indent="0" algn="l">
              <a:lnSpc>
                <a:spcPts val="4600"/>
              </a:lnSpc>
              <a:buNone/>
            </a:pPr>
            <a:r>
              <a:rPr lang="en-US" sz="3650" b="1" dirty="0">
                <a:solidFill>
                  <a:srgbClr val="7068F4"/>
                </a:solidFill>
                <a:latin typeface="Barlow Bold" pitchFamily="34" charset="0"/>
                <a:ea typeface="Barlow Bold" pitchFamily="34" charset="-122"/>
                <a:cs typeface="Barlow Bold" pitchFamily="34" charset="-120"/>
              </a:rPr>
              <a:t>Conclusion &amp; Future Enhancements</a:t>
            </a:r>
            <a:endParaRPr lang="en-US" sz="3650" dirty="0"/>
          </a:p>
        </p:txBody>
      </p:sp>
      <p:sp>
        <p:nvSpPr>
          <p:cNvPr id="4" name="Shape 1"/>
          <p:cNvSpPr/>
          <p:nvPr/>
        </p:nvSpPr>
        <p:spPr>
          <a:xfrm>
            <a:off x="6109573" y="1703546"/>
            <a:ext cx="400526" cy="400526"/>
          </a:xfrm>
          <a:prstGeom prst="roundRect">
            <a:avLst>
              <a:gd name="adj" fmla="val 40009"/>
            </a:avLst>
          </a:prstGeom>
          <a:solidFill>
            <a:srgbClr val="EEEFF5"/>
          </a:solidFill>
          <a:effectLst>
            <a:outerShdw blurRad="44450" dist="21590" dir="13500000" algn="bl" rotWithShape="0">
              <a:srgbClr val="FFFFFF">
                <a:alpha val="70000"/>
              </a:srgbClr>
            </a:outerShdw>
          </a:effectLst>
        </p:spPr>
      </p:sp>
      <p:pic>
        <p:nvPicPr>
          <p:cNvPr id="5" name="Image 1" descr="preencoded.png"/>
          <p:cNvPicPr>
            <a:picLocks noChangeAspect="1"/>
          </p:cNvPicPr>
          <p:nvPr/>
        </p:nvPicPr>
        <p:blipFill>
          <a:blip r:embed="rId2"/>
          <a:stretch>
            <a:fillRect/>
          </a:stretch>
        </p:blipFill>
        <p:spPr>
          <a:xfrm>
            <a:off x="6169283" y="1728133"/>
            <a:ext cx="281107" cy="351353"/>
          </a:xfrm>
          <a:prstGeom prst="rect">
            <a:avLst/>
          </a:prstGeom>
        </p:spPr>
      </p:pic>
      <p:sp>
        <p:nvSpPr>
          <p:cNvPr id="6" name="Text 2"/>
          <p:cNvSpPr/>
          <p:nvPr/>
        </p:nvSpPr>
        <p:spPr>
          <a:xfrm>
            <a:off x="6688098" y="1764744"/>
            <a:ext cx="2526983" cy="292894"/>
          </a:xfrm>
          <a:prstGeom prst="rect">
            <a:avLst/>
          </a:prstGeom>
          <a:noFill/>
        </p:spPr>
        <p:txBody>
          <a:bodyPr wrap="none" lIns="0" tIns="0" rIns="0" bIns="0" rtlCol="0" anchor="t"/>
          <a:lstStyle/>
          <a:p>
            <a:pPr marL="0" indent="0" algn="l">
              <a:lnSpc>
                <a:spcPts val="2300"/>
              </a:lnSpc>
              <a:buNone/>
            </a:pPr>
            <a:r>
              <a:rPr lang="en-US" sz="1800" b="1" dirty="0">
                <a:solidFill>
                  <a:srgbClr val="272525"/>
                </a:solidFill>
                <a:latin typeface="Barlow Bold" pitchFamily="34" charset="0"/>
                <a:ea typeface="Barlow Bold" pitchFamily="34" charset="-122"/>
                <a:cs typeface="Barlow Bold" pitchFamily="34" charset="-120"/>
              </a:rPr>
              <a:t>Comprehensive Solution</a:t>
            </a:r>
            <a:endParaRPr lang="en-US" sz="1800" dirty="0"/>
          </a:p>
        </p:txBody>
      </p:sp>
      <p:sp>
        <p:nvSpPr>
          <p:cNvPr id="7" name="Text 3"/>
          <p:cNvSpPr/>
          <p:nvPr/>
        </p:nvSpPr>
        <p:spPr>
          <a:xfrm>
            <a:off x="6688098" y="2164437"/>
            <a:ext cx="7319129" cy="569595"/>
          </a:xfrm>
          <a:prstGeom prst="rect">
            <a:avLst/>
          </a:prstGeom>
          <a:noFill/>
        </p:spPr>
        <p:txBody>
          <a:bodyPr wrap="square" lIns="0" tIns="0" rIns="0" bIns="0" rtlCol="0" anchor="t"/>
          <a:lstStyle/>
          <a:p>
            <a:pPr marL="0" indent="0" algn="l">
              <a:lnSpc>
                <a:spcPts val="2200"/>
              </a:lnSpc>
              <a:buNone/>
            </a:pPr>
            <a:r>
              <a:rPr lang="en-US" sz="1400" dirty="0">
                <a:solidFill>
                  <a:srgbClr val="272525"/>
                </a:solidFill>
                <a:latin typeface="Montserrat" pitchFamily="34" charset="0"/>
                <a:ea typeface="Montserrat" pitchFamily="34" charset="-122"/>
                <a:cs typeface="Montserrat" pitchFamily="34" charset="-120"/>
              </a:rPr>
              <a:t>Our database design supports all core diagnostic features with a user-friendly structure</a:t>
            </a:r>
            <a:endParaRPr lang="en-US" sz="1400" dirty="0"/>
          </a:p>
        </p:txBody>
      </p:sp>
      <p:sp>
        <p:nvSpPr>
          <p:cNvPr id="8" name="Shape 4"/>
          <p:cNvSpPr/>
          <p:nvPr/>
        </p:nvSpPr>
        <p:spPr>
          <a:xfrm>
            <a:off x="6109573" y="3090029"/>
            <a:ext cx="400526" cy="400526"/>
          </a:xfrm>
          <a:prstGeom prst="roundRect">
            <a:avLst>
              <a:gd name="adj" fmla="val 40009"/>
            </a:avLst>
          </a:prstGeom>
          <a:solidFill>
            <a:srgbClr val="EEEFF5"/>
          </a:solidFill>
          <a:effectLst>
            <a:outerShdw blurRad="44450" dist="21590" dir="13500000" algn="bl" rotWithShape="0">
              <a:srgbClr val="FFFFFF">
                <a:alpha val="70000"/>
              </a:srgbClr>
            </a:outerShdw>
          </a:effectLst>
        </p:spPr>
      </p:sp>
      <p:pic>
        <p:nvPicPr>
          <p:cNvPr id="9" name="Image 2" descr="preencoded.png"/>
          <p:cNvPicPr>
            <a:picLocks noChangeAspect="1"/>
          </p:cNvPicPr>
          <p:nvPr/>
        </p:nvPicPr>
        <p:blipFill>
          <a:blip r:embed="rId3"/>
          <a:stretch>
            <a:fillRect/>
          </a:stretch>
        </p:blipFill>
        <p:spPr>
          <a:xfrm>
            <a:off x="6169283" y="3114615"/>
            <a:ext cx="281107" cy="351353"/>
          </a:xfrm>
          <a:prstGeom prst="rect">
            <a:avLst/>
          </a:prstGeom>
        </p:spPr>
      </p:pic>
      <p:sp>
        <p:nvSpPr>
          <p:cNvPr id="10" name="Text 5"/>
          <p:cNvSpPr/>
          <p:nvPr/>
        </p:nvSpPr>
        <p:spPr>
          <a:xfrm>
            <a:off x="6688098" y="3151227"/>
            <a:ext cx="2342793" cy="292894"/>
          </a:xfrm>
          <a:prstGeom prst="rect">
            <a:avLst/>
          </a:prstGeom>
          <a:noFill/>
        </p:spPr>
        <p:txBody>
          <a:bodyPr wrap="none" lIns="0" tIns="0" rIns="0" bIns="0" rtlCol="0" anchor="t"/>
          <a:lstStyle/>
          <a:p>
            <a:pPr marL="0" indent="0" algn="l">
              <a:lnSpc>
                <a:spcPts val="2300"/>
              </a:lnSpc>
              <a:buNone/>
            </a:pPr>
            <a:r>
              <a:rPr lang="en-US" sz="1800" b="1" dirty="0">
                <a:solidFill>
                  <a:srgbClr val="272525"/>
                </a:solidFill>
                <a:latin typeface="Barlow Bold" pitchFamily="34" charset="0"/>
                <a:ea typeface="Barlow Bold" pitchFamily="34" charset="-122"/>
                <a:cs typeface="Barlow Bold" pitchFamily="34" charset="-120"/>
              </a:rPr>
              <a:t>Scalable Architecture</a:t>
            </a:r>
            <a:endParaRPr lang="en-US" sz="1800" dirty="0"/>
          </a:p>
        </p:txBody>
      </p:sp>
      <p:sp>
        <p:nvSpPr>
          <p:cNvPr id="11" name="Text 6"/>
          <p:cNvSpPr/>
          <p:nvPr/>
        </p:nvSpPr>
        <p:spPr>
          <a:xfrm>
            <a:off x="6688098" y="3550920"/>
            <a:ext cx="7319129" cy="284798"/>
          </a:xfrm>
          <a:prstGeom prst="rect">
            <a:avLst/>
          </a:prstGeom>
          <a:noFill/>
        </p:spPr>
        <p:txBody>
          <a:bodyPr wrap="none" lIns="0" tIns="0" rIns="0" bIns="0" rtlCol="0" anchor="t"/>
          <a:lstStyle/>
          <a:p>
            <a:pPr marL="0" indent="0" algn="l">
              <a:lnSpc>
                <a:spcPts val="2200"/>
              </a:lnSpc>
              <a:buNone/>
            </a:pPr>
            <a:r>
              <a:rPr lang="en-US" sz="1400" dirty="0">
                <a:solidFill>
                  <a:srgbClr val="272525"/>
                </a:solidFill>
                <a:latin typeface="Montserrat" pitchFamily="34" charset="0"/>
                <a:ea typeface="Montserrat" pitchFamily="34" charset="-122"/>
                <a:cs typeface="Montserrat" pitchFamily="34" charset="-120"/>
              </a:rPr>
              <a:t>Firebase implementation provides room for growth and feature expansion</a:t>
            </a:r>
            <a:endParaRPr lang="en-US" sz="1400" dirty="0"/>
          </a:p>
        </p:txBody>
      </p:sp>
      <p:sp>
        <p:nvSpPr>
          <p:cNvPr id="12" name="Shape 7"/>
          <p:cNvSpPr/>
          <p:nvPr/>
        </p:nvSpPr>
        <p:spPr>
          <a:xfrm>
            <a:off x="6109573" y="4191714"/>
            <a:ext cx="400526" cy="400526"/>
          </a:xfrm>
          <a:prstGeom prst="roundRect">
            <a:avLst>
              <a:gd name="adj" fmla="val 40009"/>
            </a:avLst>
          </a:prstGeom>
          <a:solidFill>
            <a:srgbClr val="EEEFF5"/>
          </a:solidFill>
          <a:effectLst>
            <a:outerShdw blurRad="44450" dist="21590" dir="13500000" algn="bl" rotWithShape="0">
              <a:srgbClr val="FFFFFF">
                <a:alpha val="70000"/>
              </a:srgbClr>
            </a:outerShdw>
          </a:effectLst>
        </p:spPr>
      </p:sp>
      <p:pic>
        <p:nvPicPr>
          <p:cNvPr id="13" name="Image 3" descr="preencoded.png"/>
          <p:cNvPicPr>
            <a:picLocks noChangeAspect="1"/>
          </p:cNvPicPr>
          <p:nvPr/>
        </p:nvPicPr>
        <p:blipFill>
          <a:blip r:embed="rId4"/>
          <a:stretch>
            <a:fillRect/>
          </a:stretch>
        </p:blipFill>
        <p:spPr>
          <a:xfrm>
            <a:off x="6169283" y="4216301"/>
            <a:ext cx="281107" cy="351353"/>
          </a:xfrm>
          <a:prstGeom prst="rect">
            <a:avLst/>
          </a:prstGeom>
        </p:spPr>
      </p:pic>
      <p:sp>
        <p:nvSpPr>
          <p:cNvPr id="14" name="Text 8"/>
          <p:cNvSpPr/>
          <p:nvPr/>
        </p:nvSpPr>
        <p:spPr>
          <a:xfrm>
            <a:off x="6688098" y="4252913"/>
            <a:ext cx="2647355" cy="292894"/>
          </a:xfrm>
          <a:prstGeom prst="rect">
            <a:avLst/>
          </a:prstGeom>
          <a:noFill/>
        </p:spPr>
        <p:txBody>
          <a:bodyPr wrap="none" lIns="0" tIns="0" rIns="0" bIns="0" rtlCol="0" anchor="t"/>
          <a:lstStyle/>
          <a:p>
            <a:pPr marL="0" indent="0" algn="l">
              <a:lnSpc>
                <a:spcPts val="2300"/>
              </a:lnSpc>
              <a:buNone/>
            </a:pPr>
            <a:r>
              <a:rPr lang="en-US" sz="1800" b="1" dirty="0">
                <a:solidFill>
                  <a:srgbClr val="272525"/>
                </a:solidFill>
                <a:latin typeface="Barlow Bold" pitchFamily="34" charset="0"/>
                <a:ea typeface="Barlow Bold" pitchFamily="34" charset="-122"/>
                <a:cs typeface="Barlow Bold" pitchFamily="34" charset="-120"/>
              </a:rPr>
              <a:t>Secure Data Management</a:t>
            </a:r>
            <a:endParaRPr lang="en-US" sz="1800" dirty="0"/>
          </a:p>
        </p:txBody>
      </p:sp>
      <p:sp>
        <p:nvSpPr>
          <p:cNvPr id="15" name="Text 9"/>
          <p:cNvSpPr/>
          <p:nvPr/>
        </p:nvSpPr>
        <p:spPr>
          <a:xfrm>
            <a:off x="6688098" y="4652605"/>
            <a:ext cx="7319129" cy="284798"/>
          </a:xfrm>
          <a:prstGeom prst="rect">
            <a:avLst/>
          </a:prstGeom>
          <a:noFill/>
        </p:spPr>
        <p:txBody>
          <a:bodyPr wrap="none" lIns="0" tIns="0" rIns="0" bIns="0" rtlCol="0" anchor="t"/>
          <a:lstStyle/>
          <a:p>
            <a:pPr marL="0" indent="0" algn="l">
              <a:lnSpc>
                <a:spcPts val="2200"/>
              </a:lnSpc>
              <a:buNone/>
            </a:pPr>
            <a:r>
              <a:rPr lang="en-US" sz="1400" dirty="0">
                <a:solidFill>
                  <a:srgbClr val="272525"/>
                </a:solidFill>
                <a:latin typeface="Montserrat" pitchFamily="34" charset="0"/>
                <a:ea typeface="Montserrat" pitchFamily="34" charset="-122"/>
                <a:cs typeface="Montserrat" pitchFamily="34" charset="-120"/>
              </a:rPr>
              <a:t>Authentication and access controls protect sensitive vehicle and user information</a:t>
            </a:r>
            <a:endParaRPr lang="en-US" sz="1400" dirty="0"/>
          </a:p>
        </p:txBody>
      </p:sp>
      <p:sp>
        <p:nvSpPr>
          <p:cNvPr id="16" name="Shape 10"/>
          <p:cNvSpPr/>
          <p:nvPr/>
        </p:nvSpPr>
        <p:spPr>
          <a:xfrm>
            <a:off x="6109573" y="5293400"/>
            <a:ext cx="400526" cy="400526"/>
          </a:xfrm>
          <a:prstGeom prst="roundRect">
            <a:avLst>
              <a:gd name="adj" fmla="val 40009"/>
            </a:avLst>
          </a:prstGeom>
          <a:solidFill>
            <a:srgbClr val="EEEFF5"/>
          </a:solidFill>
          <a:effectLst>
            <a:outerShdw blurRad="44450" dist="21590" dir="13500000" algn="bl" rotWithShape="0">
              <a:srgbClr val="FFFFFF">
                <a:alpha val="70000"/>
              </a:srgbClr>
            </a:outerShdw>
          </a:effectLst>
        </p:spPr>
      </p:sp>
      <p:pic>
        <p:nvPicPr>
          <p:cNvPr id="17" name="Image 4" descr="preencoded.png"/>
          <p:cNvPicPr>
            <a:picLocks noChangeAspect="1"/>
          </p:cNvPicPr>
          <p:nvPr/>
        </p:nvPicPr>
        <p:blipFill>
          <a:blip r:embed="rId5"/>
          <a:stretch>
            <a:fillRect/>
          </a:stretch>
        </p:blipFill>
        <p:spPr>
          <a:xfrm>
            <a:off x="6169283" y="5317986"/>
            <a:ext cx="281107" cy="351353"/>
          </a:xfrm>
          <a:prstGeom prst="rect">
            <a:avLst/>
          </a:prstGeom>
        </p:spPr>
      </p:pic>
      <p:sp>
        <p:nvSpPr>
          <p:cNvPr id="18" name="Text 11"/>
          <p:cNvSpPr/>
          <p:nvPr/>
        </p:nvSpPr>
        <p:spPr>
          <a:xfrm>
            <a:off x="6688098" y="5354598"/>
            <a:ext cx="2342793" cy="292894"/>
          </a:xfrm>
          <a:prstGeom prst="rect">
            <a:avLst/>
          </a:prstGeom>
          <a:noFill/>
        </p:spPr>
        <p:txBody>
          <a:bodyPr wrap="none" lIns="0" tIns="0" rIns="0" bIns="0" rtlCol="0" anchor="t"/>
          <a:lstStyle/>
          <a:p>
            <a:pPr marL="0" indent="0" algn="l">
              <a:lnSpc>
                <a:spcPts val="2300"/>
              </a:lnSpc>
              <a:buNone/>
            </a:pPr>
            <a:r>
              <a:rPr lang="en-US" sz="1800" b="1" dirty="0">
                <a:solidFill>
                  <a:srgbClr val="272525"/>
                </a:solidFill>
                <a:latin typeface="Barlow Bold" pitchFamily="34" charset="0"/>
                <a:ea typeface="Barlow Bold" pitchFamily="34" charset="-122"/>
                <a:cs typeface="Barlow Bold" pitchFamily="34" charset="-120"/>
              </a:rPr>
              <a:t>Future Opportunities</a:t>
            </a:r>
            <a:endParaRPr lang="en-US" sz="1800" dirty="0"/>
          </a:p>
        </p:txBody>
      </p:sp>
      <p:sp>
        <p:nvSpPr>
          <p:cNvPr id="19" name="Text 12"/>
          <p:cNvSpPr/>
          <p:nvPr/>
        </p:nvSpPr>
        <p:spPr>
          <a:xfrm>
            <a:off x="6688098" y="5754291"/>
            <a:ext cx="7319129" cy="284798"/>
          </a:xfrm>
          <a:prstGeom prst="rect">
            <a:avLst/>
          </a:prstGeom>
          <a:noFill/>
        </p:spPr>
        <p:txBody>
          <a:bodyPr wrap="none" lIns="0" tIns="0" rIns="0" bIns="0" rtlCol="0" anchor="t"/>
          <a:lstStyle/>
          <a:p>
            <a:pPr marL="0" indent="0" algn="l">
              <a:lnSpc>
                <a:spcPts val="2200"/>
              </a:lnSpc>
              <a:buNone/>
            </a:pPr>
            <a:r>
              <a:rPr lang="en-US" sz="1400" dirty="0">
                <a:solidFill>
                  <a:srgbClr val="272525"/>
                </a:solidFill>
                <a:latin typeface="Montserrat" pitchFamily="34" charset="0"/>
                <a:ea typeface="Montserrat" pitchFamily="34" charset="-122"/>
                <a:cs typeface="Montserrat" pitchFamily="34" charset="-120"/>
              </a:rPr>
              <a:t>AI-powered fault detection, maintenance reminders, and PDF export functionality</a:t>
            </a:r>
            <a:endParaRPr lang="en-US" sz="1400" dirty="0"/>
          </a:p>
        </p:txBody>
      </p:sp>
      <p:sp>
        <p:nvSpPr>
          <p:cNvPr id="20" name="Text 13"/>
          <p:cNvSpPr/>
          <p:nvPr/>
        </p:nvSpPr>
        <p:spPr>
          <a:xfrm>
            <a:off x="6109573" y="6239351"/>
            <a:ext cx="7897654" cy="1139190"/>
          </a:xfrm>
          <a:prstGeom prst="rect">
            <a:avLst/>
          </a:prstGeom>
          <a:noFill/>
        </p:spPr>
        <p:txBody>
          <a:bodyPr wrap="square" lIns="0" tIns="0" rIns="0" bIns="0" rtlCol="0" anchor="t"/>
          <a:lstStyle/>
          <a:p>
            <a:pPr marL="0" indent="0" algn="l">
              <a:lnSpc>
                <a:spcPts val="2200"/>
              </a:lnSpc>
              <a:buNone/>
            </a:pPr>
            <a:r>
              <a:rPr lang="en-US" sz="1400" dirty="0">
                <a:solidFill>
                  <a:srgbClr val="272525"/>
                </a:solidFill>
                <a:latin typeface="Montserrat" pitchFamily="34" charset="0"/>
                <a:ea typeface="Montserrat" pitchFamily="34" charset="-122"/>
                <a:cs typeface="Montserrat" pitchFamily="34" charset="-120"/>
              </a:rPr>
              <a:t>The Car Fault Finder app demonstrates how mobile and cloud technologies can create a practical, intelligent tool for automotive health management. Our database implementation provides the foundation for accurate diagnostics, enhanced user experience, and efficient vehicle maintenance.</a:t>
            </a:r>
            <a:endParaRPr lang="en-US" sz="1400" dirty="0"/>
          </a:p>
        </p:txBody>
      </p:sp>
      <p:pic>
        <p:nvPicPr>
          <p:cNvPr id="21" name="Picture 20" descr="20250609_222037"/>
          <p:cNvPicPr>
            <a:picLocks noChangeAspect="1"/>
          </p:cNvPicPr>
          <p:nvPr/>
        </p:nvPicPr>
        <p:blipFill>
          <a:blip r:embed="rId6"/>
          <a:stretch>
            <a:fillRect/>
          </a:stretch>
        </p:blipFill>
        <p:spPr>
          <a:xfrm>
            <a:off x="10948035" y="5193665"/>
            <a:ext cx="5099685" cy="50996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15288" y="495419"/>
            <a:ext cx="5080278" cy="591145"/>
          </a:xfrm>
          <a:prstGeom prst="rect">
            <a:avLst/>
          </a:prstGeom>
          <a:noFill/>
        </p:spPr>
        <p:txBody>
          <a:bodyPr wrap="none" lIns="0" tIns="0" rIns="0" bIns="0" rtlCol="0" anchor="t"/>
          <a:lstStyle/>
          <a:p>
            <a:pPr marL="0" indent="0" algn="l">
              <a:lnSpc>
                <a:spcPts val="4650"/>
              </a:lnSpc>
              <a:buNone/>
            </a:pPr>
            <a:r>
              <a:rPr lang="en-US" sz="3700" b="1" dirty="0">
                <a:solidFill>
                  <a:srgbClr val="7068F4"/>
                </a:solidFill>
                <a:latin typeface="Barlow Bold" pitchFamily="34" charset="0"/>
                <a:ea typeface="Barlow Bold" pitchFamily="34" charset="-122"/>
                <a:cs typeface="Barlow Bold" pitchFamily="34" charset="-120"/>
              </a:rPr>
              <a:t>Data Elements Overview</a:t>
            </a:r>
            <a:endParaRPr lang="en-US" sz="3700" dirty="0"/>
          </a:p>
        </p:txBody>
      </p:sp>
      <p:sp>
        <p:nvSpPr>
          <p:cNvPr id="4" name="Shape 1"/>
          <p:cNvSpPr/>
          <p:nvPr/>
        </p:nvSpPr>
        <p:spPr>
          <a:xfrm>
            <a:off x="6115288" y="1356003"/>
            <a:ext cx="7886224" cy="1337429"/>
          </a:xfrm>
          <a:prstGeom prst="roundRect">
            <a:avLst>
              <a:gd name="adj" fmla="val 12093"/>
            </a:avLst>
          </a:prstGeom>
          <a:solidFill>
            <a:srgbClr val="EEEFF5"/>
          </a:solidFill>
          <a:effectLst>
            <a:outerShdw blurRad="44450" dist="21590" dir="13500000" algn="bl" rotWithShape="0">
              <a:srgbClr val="FFFFFF">
                <a:alpha val="70000"/>
              </a:srgbClr>
            </a:outerShdw>
          </a:effectLst>
        </p:spPr>
      </p:sp>
      <p:sp>
        <p:nvSpPr>
          <p:cNvPr id="5" name="Text 2"/>
          <p:cNvSpPr/>
          <p:nvPr/>
        </p:nvSpPr>
        <p:spPr>
          <a:xfrm>
            <a:off x="6294953" y="1535668"/>
            <a:ext cx="2364462" cy="295513"/>
          </a:xfrm>
          <a:prstGeom prst="rect">
            <a:avLst/>
          </a:prstGeom>
          <a:noFill/>
        </p:spPr>
        <p:txBody>
          <a:bodyPr wrap="none" lIns="0" tIns="0" rIns="0" bIns="0" rtlCol="0" anchor="t"/>
          <a:lstStyle/>
          <a:p>
            <a:pPr marL="0" indent="0" algn="l">
              <a:lnSpc>
                <a:spcPts val="2300"/>
              </a:lnSpc>
              <a:buNone/>
            </a:pPr>
            <a:r>
              <a:rPr lang="en-US" sz="1850" b="1" dirty="0">
                <a:solidFill>
                  <a:srgbClr val="272525"/>
                </a:solidFill>
                <a:latin typeface="Barlow Bold" pitchFamily="34" charset="0"/>
                <a:ea typeface="Barlow Bold" pitchFamily="34" charset="-122"/>
                <a:cs typeface="Barlow Bold" pitchFamily="34" charset="-120"/>
              </a:rPr>
              <a:t>Input Data</a:t>
            </a:r>
            <a:endParaRPr lang="en-US" sz="1850" dirty="0"/>
          </a:p>
        </p:txBody>
      </p:sp>
      <p:sp>
        <p:nvSpPr>
          <p:cNvPr id="6" name="Text 3"/>
          <p:cNvSpPr/>
          <p:nvPr/>
        </p:nvSpPr>
        <p:spPr>
          <a:xfrm>
            <a:off x="6294953" y="1938933"/>
            <a:ext cx="7526893" cy="574834"/>
          </a:xfrm>
          <a:prstGeom prst="rect">
            <a:avLst/>
          </a:prstGeom>
          <a:noFill/>
        </p:spPr>
        <p:txBody>
          <a:bodyPr wrap="square" lIns="0" tIns="0" rIns="0" bIns="0" rtlCol="0" anchor="t"/>
          <a:lstStyle/>
          <a:p>
            <a:pPr marL="0" indent="0" algn="l">
              <a:lnSpc>
                <a:spcPts val="2250"/>
              </a:lnSpc>
              <a:buNone/>
            </a:pPr>
            <a:r>
              <a:rPr lang="en-US" sz="1400" dirty="0">
                <a:solidFill>
                  <a:srgbClr val="272525"/>
                </a:solidFill>
                <a:latin typeface="Montserrat" pitchFamily="34" charset="0"/>
                <a:ea typeface="Montserrat" pitchFamily="34" charset="-122"/>
                <a:cs typeface="Montserrat" pitchFamily="34" charset="-120"/>
              </a:rPr>
              <a:t>Data collected from users or external devices (OBD-II, audio recordings, camera images)</a:t>
            </a:r>
            <a:endParaRPr lang="en-US" sz="1400" dirty="0"/>
          </a:p>
        </p:txBody>
      </p:sp>
      <p:sp>
        <p:nvSpPr>
          <p:cNvPr id="7" name="Shape 4"/>
          <p:cNvSpPr/>
          <p:nvPr/>
        </p:nvSpPr>
        <p:spPr>
          <a:xfrm>
            <a:off x="6115288" y="2873097"/>
            <a:ext cx="7886224" cy="1050012"/>
          </a:xfrm>
          <a:prstGeom prst="roundRect">
            <a:avLst>
              <a:gd name="adj" fmla="val 15403"/>
            </a:avLst>
          </a:prstGeom>
          <a:solidFill>
            <a:srgbClr val="EEEFF5"/>
          </a:solidFill>
          <a:effectLst>
            <a:outerShdw blurRad="44450" dist="21590" dir="13500000" algn="bl" rotWithShape="0">
              <a:srgbClr val="FFFFFF">
                <a:alpha val="70000"/>
              </a:srgbClr>
            </a:outerShdw>
          </a:effectLst>
        </p:spPr>
      </p:sp>
      <p:sp>
        <p:nvSpPr>
          <p:cNvPr id="8" name="Text 5"/>
          <p:cNvSpPr/>
          <p:nvPr/>
        </p:nvSpPr>
        <p:spPr>
          <a:xfrm>
            <a:off x="6294953" y="3052763"/>
            <a:ext cx="2364462" cy="295513"/>
          </a:xfrm>
          <a:prstGeom prst="rect">
            <a:avLst/>
          </a:prstGeom>
          <a:noFill/>
        </p:spPr>
        <p:txBody>
          <a:bodyPr wrap="none" lIns="0" tIns="0" rIns="0" bIns="0" rtlCol="0" anchor="t"/>
          <a:lstStyle/>
          <a:p>
            <a:pPr marL="0" indent="0" algn="l">
              <a:lnSpc>
                <a:spcPts val="2300"/>
              </a:lnSpc>
              <a:buNone/>
            </a:pPr>
            <a:r>
              <a:rPr lang="en-US" sz="1850" b="1" dirty="0">
                <a:solidFill>
                  <a:srgbClr val="272525"/>
                </a:solidFill>
                <a:latin typeface="Barlow Bold" pitchFamily="34" charset="0"/>
                <a:ea typeface="Barlow Bold" pitchFamily="34" charset="-122"/>
                <a:cs typeface="Barlow Bold" pitchFamily="34" charset="-120"/>
              </a:rPr>
              <a:t>Output Data</a:t>
            </a:r>
            <a:endParaRPr lang="en-US" sz="1850" dirty="0"/>
          </a:p>
        </p:txBody>
      </p:sp>
      <p:sp>
        <p:nvSpPr>
          <p:cNvPr id="9" name="Text 6"/>
          <p:cNvSpPr/>
          <p:nvPr/>
        </p:nvSpPr>
        <p:spPr>
          <a:xfrm>
            <a:off x="6294953" y="3456027"/>
            <a:ext cx="7526893" cy="287417"/>
          </a:xfrm>
          <a:prstGeom prst="rect">
            <a:avLst/>
          </a:prstGeom>
          <a:noFill/>
        </p:spPr>
        <p:txBody>
          <a:bodyPr wrap="none" lIns="0" tIns="0" rIns="0" bIns="0" rtlCol="0" anchor="t"/>
          <a:lstStyle/>
          <a:p>
            <a:pPr marL="0" indent="0" algn="l">
              <a:lnSpc>
                <a:spcPts val="2250"/>
              </a:lnSpc>
              <a:buNone/>
            </a:pPr>
            <a:r>
              <a:rPr lang="en-US" sz="1400" dirty="0">
                <a:solidFill>
                  <a:srgbClr val="272525"/>
                </a:solidFill>
                <a:latin typeface="Montserrat" pitchFamily="34" charset="0"/>
                <a:ea typeface="Montserrat" pitchFamily="34" charset="-122"/>
                <a:cs typeface="Montserrat" pitchFamily="34" charset="-120"/>
              </a:rPr>
              <a:t>Diagnostic results, repair recommendations, and tutorial links presented to users</a:t>
            </a:r>
            <a:endParaRPr lang="en-US" sz="1400" dirty="0"/>
          </a:p>
        </p:txBody>
      </p:sp>
      <p:sp>
        <p:nvSpPr>
          <p:cNvPr id="10" name="Shape 7"/>
          <p:cNvSpPr/>
          <p:nvPr/>
        </p:nvSpPr>
        <p:spPr>
          <a:xfrm>
            <a:off x="6115288" y="4102775"/>
            <a:ext cx="7886224" cy="1050012"/>
          </a:xfrm>
          <a:prstGeom prst="roundRect">
            <a:avLst>
              <a:gd name="adj" fmla="val 15403"/>
            </a:avLst>
          </a:prstGeom>
          <a:solidFill>
            <a:srgbClr val="EEEFF5"/>
          </a:solidFill>
          <a:effectLst>
            <a:outerShdw blurRad="44450" dist="21590" dir="13500000" algn="bl" rotWithShape="0">
              <a:srgbClr val="FFFFFF">
                <a:alpha val="70000"/>
              </a:srgbClr>
            </a:outerShdw>
          </a:effectLst>
        </p:spPr>
      </p:sp>
      <p:sp>
        <p:nvSpPr>
          <p:cNvPr id="11" name="Text 8"/>
          <p:cNvSpPr/>
          <p:nvPr/>
        </p:nvSpPr>
        <p:spPr>
          <a:xfrm>
            <a:off x="6294953" y="4282440"/>
            <a:ext cx="2364462" cy="295513"/>
          </a:xfrm>
          <a:prstGeom prst="rect">
            <a:avLst/>
          </a:prstGeom>
          <a:noFill/>
        </p:spPr>
        <p:txBody>
          <a:bodyPr wrap="none" lIns="0" tIns="0" rIns="0" bIns="0" rtlCol="0" anchor="t"/>
          <a:lstStyle/>
          <a:p>
            <a:pPr marL="0" indent="0" algn="l">
              <a:lnSpc>
                <a:spcPts val="2300"/>
              </a:lnSpc>
              <a:buNone/>
            </a:pPr>
            <a:r>
              <a:rPr lang="en-US" sz="1850" b="1" dirty="0">
                <a:solidFill>
                  <a:srgbClr val="272525"/>
                </a:solidFill>
                <a:latin typeface="Barlow Bold" pitchFamily="34" charset="0"/>
                <a:ea typeface="Barlow Bold" pitchFamily="34" charset="-122"/>
                <a:cs typeface="Barlow Bold" pitchFamily="34" charset="-120"/>
              </a:rPr>
              <a:t>Reference Data</a:t>
            </a:r>
            <a:endParaRPr lang="en-US" sz="1850" dirty="0"/>
          </a:p>
        </p:txBody>
      </p:sp>
      <p:sp>
        <p:nvSpPr>
          <p:cNvPr id="12" name="Text 9"/>
          <p:cNvSpPr/>
          <p:nvPr/>
        </p:nvSpPr>
        <p:spPr>
          <a:xfrm>
            <a:off x="6294953" y="4685705"/>
            <a:ext cx="7526893" cy="287417"/>
          </a:xfrm>
          <a:prstGeom prst="rect">
            <a:avLst/>
          </a:prstGeom>
          <a:noFill/>
        </p:spPr>
        <p:txBody>
          <a:bodyPr wrap="none" lIns="0" tIns="0" rIns="0" bIns="0" rtlCol="0" anchor="t"/>
          <a:lstStyle/>
          <a:p>
            <a:pPr marL="0" indent="0" algn="l">
              <a:lnSpc>
                <a:spcPts val="2250"/>
              </a:lnSpc>
              <a:buNone/>
            </a:pPr>
            <a:r>
              <a:rPr lang="en-US" sz="1400" dirty="0">
                <a:solidFill>
                  <a:srgbClr val="272525"/>
                </a:solidFill>
                <a:latin typeface="Montserrat" pitchFamily="34" charset="0"/>
                <a:ea typeface="Montserrat" pitchFamily="34" charset="-122"/>
                <a:cs typeface="Montserrat" pitchFamily="34" charset="-120"/>
              </a:rPr>
              <a:t>Static information used for interpretation (OBD codes, sound classification models)</a:t>
            </a:r>
            <a:endParaRPr lang="en-US" sz="1400" dirty="0"/>
          </a:p>
        </p:txBody>
      </p:sp>
      <p:sp>
        <p:nvSpPr>
          <p:cNvPr id="13" name="Shape 10"/>
          <p:cNvSpPr/>
          <p:nvPr/>
        </p:nvSpPr>
        <p:spPr>
          <a:xfrm>
            <a:off x="6115288" y="5332452"/>
            <a:ext cx="7886224" cy="1050012"/>
          </a:xfrm>
          <a:prstGeom prst="roundRect">
            <a:avLst>
              <a:gd name="adj" fmla="val 15403"/>
            </a:avLst>
          </a:prstGeom>
          <a:solidFill>
            <a:srgbClr val="EEEFF5"/>
          </a:solidFill>
          <a:effectLst>
            <a:outerShdw blurRad="44450" dist="21590" dir="13500000" algn="bl" rotWithShape="0">
              <a:srgbClr val="FFFFFF">
                <a:alpha val="70000"/>
              </a:srgbClr>
            </a:outerShdw>
          </a:effectLst>
        </p:spPr>
      </p:sp>
      <p:sp>
        <p:nvSpPr>
          <p:cNvPr id="14" name="Text 11"/>
          <p:cNvSpPr/>
          <p:nvPr/>
        </p:nvSpPr>
        <p:spPr>
          <a:xfrm>
            <a:off x="6294953" y="5512118"/>
            <a:ext cx="2364462" cy="295513"/>
          </a:xfrm>
          <a:prstGeom prst="rect">
            <a:avLst/>
          </a:prstGeom>
          <a:noFill/>
        </p:spPr>
        <p:txBody>
          <a:bodyPr wrap="none" lIns="0" tIns="0" rIns="0" bIns="0" rtlCol="0" anchor="t"/>
          <a:lstStyle/>
          <a:p>
            <a:pPr marL="0" indent="0" algn="l">
              <a:lnSpc>
                <a:spcPts val="2300"/>
              </a:lnSpc>
              <a:buNone/>
            </a:pPr>
            <a:r>
              <a:rPr lang="en-US" sz="1850" b="1" dirty="0">
                <a:solidFill>
                  <a:srgbClr val="272525"/>
                </a:solidFill>
                <a:latin typeface="Barlow Bold" pitchFamily="34" charset="0"/>
                <a:ea typeface="Barlow Bold" pitchFamily="34" charset="-122"/>
                <a:cs typeface="Barlow Bold" pitchFamily="34" charset="-120"/>
              </a:rPr>
              <a:t>User Data</a:t>
            </a:r>
            <a:endParaRPr lang="en-US" sz="1850" dirty="0"/>
          </a:p>
        </p:txBody>
      </p:sp>
      <p:sp>
        <p:nvSpPr>
          <p:cNvPr id="15" name="Text 12"/>
          <p:cNvSpPr/>
          <p:nvPr/>
        </p:nvSpPr>
        <p:spPr>
          <a:xfrm>
            <a:off x="6294953" y="5915382"/>
            <a:ext cx="7526893" cy="287417"/>
          </a:xfrm>
          <a:prstGeom prst="rect">
            <a:avLst/>
          </a:prstGeom>
          <a:noFill/>
        </p:spPr>
        <p:txBody>
          <a:bodyPr wrap="none" lIns="0" tIns="0" rIns="0" bIns="0" rtlCol="0" anchor="t"/>
          <a:lstStyle/>
          <a:p>
            <a:pPr marL="0" indent="0" algn="l">
              <a:lnSpc>
                <a:spcPts val="2250"/>
              </a:lnSpc>
              <a:buNone/>
            </a:pPr>
            <a:r>
              <a:rPr lang="en-US" sz="1400" dirty="0">
                <a:solidFill>
                  <a:srgbClr val="272525"/>
                </a:solidFill>
                <a:latin typeface="Montserrat" pitchFamily="34" charset="0"/>
                <a:ea typeface="Montserrat" pitchFamily="34" charset="-122"/>
                <a:cs typeface="Montserrat" pitchFamily="34" charset="-120"/>
              </a:rPr>
              <a:t>Profile information and interaction history to personalize the experience</a:t>
            </a:r>
            <a:endParaRPr lang="en-US" sz="1400" dirty="0"/>
          </a:p>
        </p:txBody>
      </p:sp>
      <p:sp>
        <p:nvSpPr>
          <p:cNvPr id="16" name="Text 13"/>
          <p:cNvSpPr/>
          <p:nvPr/>
        </p:nvSpPr>
        <p:spPr>
          <a:xfrm>
            <a:off x="6115288" y="6584513"/>
            <a:ext cx="7886224" cy="1149667"/>
          </a:xfrm>
          <a:prstGeom prst="rect">
            <a:avLst/>
          </a:prstGeom>
          <a:noFill/>
        </p:spPr>
        <p:txBody>
          <a:bodyPr wrap="square" lIns="0" tIns="0" rIns="0" bIns="0" rtlCol="0" anchor="t"/>
          <a:lstStyle/>
          <a:p>
            <a:pPr marL="0" indent="0" algn="l">
              <a:lnSpc>
                <a:spcPts val="2250"/>
              </a:lnSpc>
              <a:buNone/>
            </a:pPr>
            <a:r>
              <a:rPr lang="en-US" sz="1400" dirty="0">
                <a:solidFill>
                  <a:srgbClr val="272525"/>
                </a:solidFill>
                <a:latin typeface="Montserrat" pitchFamily="34" charset="0"/>
                <a:ea typeface="Montserrat" pitchFamily="34" charset="-122"/>
                <a:cs typeface="Montserrat" pitchFamily="34" charset="-120"/>
              </a:rPr>
              <a:t>Our data elements are categorized to efficiently support the app's diagnostic capabilities while maintaining a clear separation between user-generated content and reference information. This structure enables accurate fault detection across multiple input methods.</a:t>
            </a:r>
            <a:endParaRPr lang="en-US" sz="1400" dirty="0"/>
          </a:p>
        </p:txBody>
      </p:sp>
      <p:pic>
        <p:nvPicPr>
          <p:cNvPr id="17" name="Picture 16" descr="20250609_222037"/>
          <p:cNvPicPr>
            <a:picLocks noChangeAspect="1"/>
          </p:cNvPicPr>
          <p:nvPr/>
        </p:nvPicPr>
        <p:blipFill>
          <a:blip r:embed="rId2"/>
          <a:stretch>
            <a:fillRect/>
          </a:stretch>
        </p:blipFill>
        <p:spPr>
          <a:xfrm>
            <a:off x="10948035" y="5193665"/>
            <a:ext cx="5099685" cy="50996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05922" y="555665"/>
            <a:ext cx="9835396" cy="663535"/>
          </a:xfrm>
          <a:prstGeom prst="rect">
            <a:avLst/>
          </a:prstGeom>
          <a:noFill/>
        </p:spPr>
        <p:txBody>
          <a:bodyPr wrap="none" lIns="0" tIns="0" rIns="0" bIns="0" rtlCol="0" anchor="t"/>
          <a:lstStyle/>
          <a:p>
            <a:pPr marL="0" indent="0" algn="l">
              <a:lnSpc>
                <a:spcPts val="5200"/>
              </a:lnSpc>
              <a:buNone/>
            </a:pPr>
            <a:r>
              <a:rPr lang="en-US" sz="4150" b="1" dirty="0">
                <a:solidFill>
                  <a:srgbClr val="7068F4"/>
                </a:solidFill>
                <a:latin typeface="Barlow Bold" pitchFamily="34" charset="0"/>
                <a:ea typeface="Barlow Bold" pitchFamily="34" charset="-122"/>
                <a:cs typeface="Barlow Bold" pitchFamily="34" charset="-120"/>
              </a:rPr>
              <a:t>Conceptual Design &amp; System Components</a:t>
            </a:r>
            <a:endParaRPr lang="en-US" sz="4150" dirty="0"/>
          </a:p>
        </p:txBody>
      </p:sp>
      <p:pic>
        <p:nvPicPr>
          <p:cNvPr id="3" name="Image 0" descr="preencoded.png"/>
          <p:cNvPicPr>
            <a:picLocks noChangeAspect="1"/>
          </p:cNvPicPr>
          <p:nvPr/>
        </p:nvPicPr>
        <p:blipFill>
          <a:blip r:embed="rId1"/>
          <a:stretch>
            <a:fillRect/>
          </a:stretch>
        </p:blipFill>
        <p:spPr>
          <a:xfrm>
            <a:off x="705922" y="1622584"/>
            <a:ext cx="1008578" cy="1210270"/>
          </a:xfrm>
          <a:prstGeom prst="rect">
            <a:avLst/>
          </a:prstGeom>
        </p:spPr>
      </p:pic>
      <p:sp>
        <p:nvSpPr>
          <p:cNvPr id="4" name="Text 1"/>
          <p:cNvSpPr/>
          <p:nvPr/>
        </p:nvSpPr>
        <p:spPr>
          <a:xfrm>
            <a:off x="2017038" y="1824276"/>
            <a:ext cx="3223736" cy="331708"/>
          </a:xfrm>
          <a:prstGeom prst="rect">
            <a:avLst/>
          </a:prstGeom>
          <a:noFill/>
        </p:spPr>
        <p:txBody>
          <a:bodyPr wrap="none" lIns="0" tIns="0" rIns="0" bIns="0" rtlCol="0" anchor="t"/>
          <a:lstStyle/>
          <a:p>
            <a:pPr marL="0" indent="0" algn="l">
              <a:lnSpc>
                <a:spcPts val="2600"/>
              </a:lnSpc>
              <a:buNone/>
            </a:pPr>
            <a:r>
              <a:rPr lang="en-US" sz="2050" b="1" dirty="0">
                <a:solidFill>
                  <a:srgbClr val="272525"/>
                </a:solidFill>
                <a:latin typeface="Barlow Bold" pitchFamily="34" charset="0"/>
                <a:ea typeface="Barlow Bold" pitchFamily="34" charset="-122"/>
                <a:cs typeface="Barlow Bold" pitchFamily="34" charset="-120"/>
              </a:rPr>
              <a:t>User Interface (Mobile App)</a:t>
            </a:r>
            <a:endParaRPr lang="en-US" sz="2050" dirty="0"/>
          </a:p>
        </p:txBody>
      </p:sp>
      <p:sp>
        <p:nvSpPr>
          <p:cNvPr id="5" name="Text 2"/>
          <p:cNvSpPr/>
          <p:nvPr/>
        </p:nvSpPr>
        <p:spPr>
          <a:xfrm>
            <a:off x="2017038" y="2276951"/>
            <a:ext cx="11907441" cy="322659"/>
          </a:xfrm>
          <a:prstGeom prst="rect">
            <a:avLst/>
          </a:prstGeom>
          <a:noFill/>
        </p:spPr>
        <p:txBody>
          <a:bodyPr wrap="none" lIns="0" tIns="0" rIns="0" bIns="0" rtlCol="0" anchor="t"/>
          <a:lstStyle/>
          <a:p>
            <a:pPr marL="0" indent="0" algn="l">
              <a:lnSpc>
                <a:spcPts val="2500"/>
              </a:lnSpc>
              <a:buNone/>
            </a:pPr>
            <a:r>
              <a:rPr lang="en-US" sz="1550" dirty="0">
                <a:solidFill>
                  <a:srgbClr val="272525"/>
                </a:solidFill>
                <a:latin typeface="Montserrat" pitchFamily="34" charset="0"/>
                <a:ea typeface="Montserrat" pitchFamily="34" charset="-122"/>
                <a:cs typeface="Montserrat" pitchFamily="34" charset="-120"/>
              </a:rPr>
              <a:t>Front-end through which users interact with diagnostic tools and view results</a:t>
            </a:r>
            <a:endParaRPr lang="en-US" sz="1550" dirty="0"/>
          </a:p>
        </p:txBody>
      </p:sp>
      <p:pic>
        <p:nvPicPr>
          <p:cNvPr id="6" name="Image 1" descr="preencoded.png"/>
          <p:cNvPicPr>
            <a:picLocks noChangeAspect="1"/>
          </p:cNvPicPr>
          <p:nvPr/>
        </p:nvPicPr>
        <p:blipFill>
          <a:blip r:embed="rId2"/>
          <a:stretch>
            <a:fillRect/>
          </a:stretch>
        </p:blipFill>
        <p:spPr>
          <a:xfrm>
            <a:off x="705922" y="2832854"/>
            <a:ext cx="1008578" cy="1210270"/>
          </a:xfrm>
          <a:prstGeom prst="rect">
            <a:avLst/>
          </a:prstGeom>
        </p:spPr>
      </p:pic>
      <p:sp>
        <p:nvSpPr>
          <p:cNvPr id="7" name="Text 3"/>
          <p:cNvSpPr/>
          <p:nvPr/>
        </p:nvSpPr>
        <p:spPr>
          <a:xfrm>
            <a:off x="2017038" y="3034546"/>
            <a:ext cx="2654141" cy="331708"/>
          </a:xfrm>
          <a:prstGeom prst="rect">
            <a:avLst/>
          </a:prstGeom>
          <a:noFill/>
        </p:spPr>
        <p:txBody>
          <a:bodyPr wrap="none" lIns="0" tIns="0" rIns="0" bIns="0" rtlCol="0" anchor="t"/>
          <a:lstStyle/>
          <a:p>
            <a:pPr marL="0" indent="0" algn="l">
              <a:lnSpc>
                <a:spcPts val="2600"/>
              </a:lnSpc>
              <a:buNone/>
            </a:pPr>
            <a:r>
              <a:rPr lang="en-US" sz="2050" b="1" dirty="0">
                <a:solidFill>
                  <a:srgbClr val="272525"/>
                </a:solidFill>
                <a:latin typeface="Barlow Bold" pitchFamily="34" charset="0"/>
                <a:ea typeface="Barlow Bold" pitchFamily="34" charset="-122"/>
                <a:cs typeface="Barlow Bold" pitchFamily="34" charset="-120"/>
              </a:rPr>
              <a:t>Diagnostic Engine</a:t>
            </a:r>
            <a:endParaRPr lang="en-US" sz="2050" dirty="0"/>
          </a:p>
        </p:txBody>
      </p:sp>
      <p:sp>
        <p:nvSpPr>
          <p:cNvPr id="8" name="Text 4"/>
          <p:cNvSpPr/>
          <p:nvPr/>
        </p:nvSpPr>
        <p:spPr>
          <a:xfrm>
            <a:off x="2017038" y="3487222"/>
            <a:ext cx="11907441" cy="322659"/>
          </a:xfrm>
          <a:prstGeom prst="rect">
            <a:avLst/>
          </a:prstGeom>
          <a:noFill/>
        </p:spPr>
        <p:txBody>
          <a:bodyPr wrap="none" lIns="0" tIns="0" rIns="0" bIns="0" rtlCol="0" anchor="t"/>
          <a:lstStyle/>
          <a:p>
            <a:pPr marL="0" indent="0" algn="l">
              <a:lnSpc>
                <a:spcPts val="2500"/>
              </a:lnSpc>
              <a:buNone/>
            </a:pPr>
            <a:r>
              <a:rPr lang="en-US" sz="1550" dirty="0">
                <a:solidFill>
                  <a:srgbClr val="272525"/>
                </a:solidFill>
                <a:latin typeface="Montserrat" pitchFamily="34" charset="0"/>
                <a:ea typeface="Montserrat" pitchFamily="34" charset="-122"/>
                <a:cs typeface="Montserrat" pitchFamily="34" charset="-120"/>
              </a:rPr>
              <a:t>Logic layer processing inputs from users, sensors, and ML models to generate results</a:t>
            </a:r>
            <a:endParaRPr lang="en-US" sz="1550" dirty="0"/>
          </a:p>
        </p:txBody>
      </p:sp>
      <p:pic>
        <p:nvPicPr>
          <p:cNvPr id="9" name="Image 2" descr="preencoded.png"/>
          <p:cNvPicPr>
            <a:picLocks noChangeAspect="1"/>
          </p:cNvPicPr>
          <p:nvPr/>
        </p:nvPicPr>
        <p:blipFill>
          <a:blip r:embed="rId3"/>
          <a:stretch>
            <a:fillRect/>
          </a:stretch>
        </p:blipFill>
        <p:spPr>
          <a:xfrm>
            <a:off x="705922" y="4043124"/>
            <a:ext cx="1008578" cy="1210270"/>
          </a:xfrm>
          <a:prstGeom prst="rect">
            <a:avLst/>
          </a:prstGeom>
        </p:spPr>
      </p:pic>
      <p:sp>
        <p:nvSpPr>
          <p:cNvPr id="10" name="Text 5"/>
          <p:cNvSpPr/>
          <p:nvPr/>
        </p:nvSpPr>
        <p:spPr>
          <a:xfrm>
            <a:off x="2017038" y="4244816"/>
            <a:ext cx="2654141" cy="331708"/>
          </a:xfrm>
          <a:prstGeom prst="rect">
            <a:avLst/>
          </a:prstGeom>
          <a:noFill/>
        </p:spPr>
        <p:txBody>
          <a:bodyPr wrap="none" lIns="0" tIns="0" rIns="0" bIns="0" rtlCol="0" anchor="t"/>
          <a:lstStyle/>
          <a:p>
            <a:pPr marL="0" indent="0" algn="l">
              <a:lnSpc>
                <a:spcPts val="2600"/>
              </a:lnSpc>
              <a:buNone/>
            </a:pPr>
            <a:r>
              <a:rPr lang="en-US" sz="2050" b="1" dirty="0">
                <a:solidFill>
                  <a:srgbClr val="272525"/>
                </a:solidFill>
                <a:latin typeface="Barlow Bold" pitchFamily="34" charset="0"/>
                <a:ea typeface="Barlow Bold" pitchFamily="34" charset="-122"/>
                <a:cs typeface="Barlow Bold" pitchFamily="34" charset="-120"/>
              </a:rPr>
              <a:t>Media Analysis Module</a:t>
            </a:r>
            <a:endParaRPr lang="en-US" sz="2050" dirty="0"/>
          </a:p>
        </p:txBody>
      </p:sp>
      <p:sp>
        <p:nvSpPr>
          <p:cNvPr id="11" name="Text 6"/>
          <p:cNvSpPr/>
          <p:nvPr/>
        </p:nvSpPr>
        <p:spPr>
          <a:xfrm>
            <a:off x="2017038" y="4697492"/>
            <a:ext cx="11907441" cy="322659"/>
          </a:xfrm>
          <a:prstGeom prst="rect">
            <a:avLst/>
          </a:prstGeom>
          <a:noFill/>
        </p:spPr>
        <p:txBody>
          <a:bodyPr wrap="none" lIns="0" tIns="0" rIns="0" bIns="0" rtlCol="0" anchor="t"/>
          <a:lstStyle/>
          <a:p>
            <a:pPr marL="0" indent="0" algn="l">
              <a:lnSpc>
                <a:spcPts val="2500"/>
              </a:lnSpc>
              <a:buNone/>
            </a:pPr>
            <a:r>
              <a:rPr lang="en-US" sz="1550" dirty="0">
                <a:solidFill>
                  <a:srgbClr val="272525"/>
                </a:solidFill>
                <a:latin typeface="Montserrat" pitchFamily="34" charset="0"/>
                <a:ea typeface="Montserrat" pitchFamily="34" charset="-122"/>
                <a:cs typeface="Montserrat" pitchFamily="34" charset="-120"/>
              </a:rPr>
              <a:t>Camera and audio processing components for interpreting dashboard lights and engine sounds</a:t>
            </a:r>
            <a:endParaRPr lang="en-US" sz="1550" dirty="0"/>
          </a:p>
        </p:txBody>
      </p:sp>
      <p:pic>
        <p:nvPicPr>
          <p:cNvPr id="12" name="Image 3" descr="preencoded.png"/>
          <p:cNvPicPr>
            <a:picLocks noChangeAspect="1"/>
          </p:cNvPicPr>
          <p:nvPr/>
        </p:nvPicPr>
        <p:blipFill>
          <a:blip r:embed="rId4"/>
          <a:stretch>
            <a:fillRect/>
          </a:stretch>
        </p:blipFill>
        <p:spPr>
          <a:xfrm>
            <a:off x="705922" y="5253395"/>
            <a:ext cx="1008578" cy="1210270"/>
          </a:xfrm>
          <a:prstGeom prst="rect">
            <a:avLst/>
          </a:prstGeom>
        </p:spPr>
      </p:pic>
      <p:sp>
        <p:nvSpPr>
          <p:cNvPr id="13" name="Text 7"/>
          <p:cNvSpPr/>
          <p:nvPr/>
        </p:nvSpPr>
        <p:spPr>
          <a:xfrm>
            <a:off x="2017038" y="5455087"/>
            <a:ext cx="2654141" cy="331708"/>
          </a:xfrm>
          <a:prstGeom prst="rect">
            <a:avLst/>
          </a:prstGeom>
          <a:noFill/>
        </p:spPr>
        <p:txBody>
          <a:bodyPr wrap="none" lIns="0" tIns="0" rIns="0" bIns="0" rtlCol="0" anchor="t"/>
          <a:lstStyle/>
          <a:p>
            <a:pPr marL="0" indent="0" algn="l">
              <a:lnSpc>
                <a:spcPts val="2600"/>
              </a:lnSpc>
              <a:buNone/>
            </a:pPr>
            <a:r>
              <a:rPr lang="en-US" sz="2050" b="1" dirty="0">
                <a:solidFill>
                  <a:srgbClr val="272525"/>
                </a:solidFill>
                <a:latin typeface="Barlow Bold" pitchFamily="34" charset="0"/>
                <a:ea typeface="Barlow Bold" pitchFamily="34" charset="-122"/>
                <a:cs typeface="Barlow Bold" pitchFamily="34" charset="-120"/>
              </a:rPr>
              <a:t>Reference Services</a:t>
            </a:r>
            <a:endParaRPr lang="en-US" sz="2050" dirty="0"/>
          </a:p>
        </p:txBody>
      </p:sp>
      <p:sp>
        <p:nvSpPr>
          <p:cNvPr id="14" name="Text 8"/>
          <p:cNvSpPr/>
          <p:nvPr/>
        </p:nvSpPr>
        <p:spPr>
          <a:xfrm>
            <a:off x="2017038" y="5907762"/>
            <a:ext cx="11907441" cy="322659"/>
          </a:xfrm>
          <a:prstGeom prst="rect">
            <a:avLst/>
          </a:prstGeom>
          <a:noFill/>
        </p:spPr>
        <p:txBody>
          <a:bodyPr wrap="none" lIns="0" tIns="0" rIns="0" bIns="0" rtlCol="0" anchor="t"/>
          <a:lstStyle/>
          <a:p>
            <a:pPr marL="0" indent="0" algn="l">
              <a:lnSpc>
                <a:spcPts val="2500"/>
              </a:lnSpc>
              <a:buNone/>
            </a:pPr>
            <a:r>
              <a:rPr lang="en-US" sz="1550" dirty="0">
                <a:solidFill>
                  <a:srgbClr val="272525"/>
                </a:solidFill>
                <a:latin typeface="Montserrat" pitchFamily="34" charset="0"/>
                <a:ea typeface="Montserrat" pitchFamily="34" charset="-122"/>
                <a:cs typeface="Montserrat" pitchFamily="34" charset="-120"/>
              </a:rPr>
              <a:t>Database of OBD-II codes, repair tutorials, and maintenance recommendations</a:t>
            </a:r>
            <a:endParaRPr lang="en-US" sz="1550" dirty="0"/>
          </a:p>
        </p:txBody>
      </p:sp>
      <p:pic>
        <p:nvPicPr>
          <p:cNvPr id="15" name="Image 4" descr="preencoded.png"/>
          <p:cNvPicPr>
            <a:picLocks noChangeAspect="1"/>
          </p:cNvPicPr>
          <p:nvPr/>
        </p:nvPicPr>
        <p:blipFill>
          <a:blip r:embed="rId5"/>
          <a:stretch>
            <a:fillRect/>
          </a:stretch>
        </p:blipFill>
        <p:spPr>
          <a:xfrm>
            <a:off x="705922" y="6463665"/>
            <a:ext cx="1008578" cy="1210270"/>
          </a:xfrm>
          <a:prstGeom prst="rect">
            <a:avLst/>
          </a:prstGeom>
        </p:spPr>
      </p:pic>
      <p:sp>
        <p:nvSpPr>
          <p:cNvPr id="16" name="Text 9"/>
          <p:cNvSpPr/>
          <p:nvPr/>
        </p:nvSpPr>
        <p:spPr>
          <a:xfrm>
            <a:off x="2017038" y="6665357"/>
            <a:ext cx="2654141" cy="331708"/>
          </a:xfrm>
          <a:prstGeom prst="rect">
            <a:avLst/>
          </a:prstGeom>
          <a:noFill/>
        </p:spPr>
        <p:txBody>
          <a:bodyPr wrap="none" lIns="0" tIns="0" rIns="0" bIns="0" rtlCol="0" anchor="t"/>
          <a:lstStyle/>
          <a:p>
            <a:pPr marL="0" indent="0" algn="l">
              <a:lnSpc>
                <a:spcPts val="2600"/>
              </a:lnSpc>
              <a:buNone/>
            </a:pPr>
            <a:r>
              <a:rPr lang="en-US" sz="2050" b="1" dirty="0">
                <a:solidFill>
                  <a:srgbClr val="272525"/>
                </a:solidFill>
                <a:latin typeface="Barlow Bold" pitchFamily="34" charset="0"/>
                <a:ea typeface="Barlow Bold" pitchFamily="34" charset="-122"/>
                <a:cs typeface="Barlow Bold" pitchFamily="34" charset="-120"/>
              </a:rPr>
              <a:t>Firebase Backend</a:t>
            </a:r>
            <a:endParaRPr lang="en-US" sz="2050" dirty="0"/>
          </a:p>
        </p:txBody>
      </p:sp>
      <p:sp>
        <p:nvSpPr>
          <p:cNvPr id="17" name="Text 10"/>
          <p:cNvSpPr/>
          <p:nvPr/>
        </p:nvSpPr>
        <p:spPr>
          <a:xfrm>
            <a:off x="2017038" y="7118033"/>
            <a:ext cx="11907441" cy="322659"/>
          </a:xfrm>
          <a:prstGeom prst="rect">
            <a:avLst/>
          </a:prstGeom>
          <a:noFill/>
        </p:spPr>
        <p:txBody>
          <a:bodyPr wrap="none" lIns="0" tIns="0" rIns="0" bIns="0" rtlCol="0" anchor="t"/>
          <a:lstStyle/>
          <a:p>
            <a:pPr marL="0" indent="0" algn="l">
              <a:lnSpc>
                <a:spcPts val="2500"/>
              </a:lnSpc>
              <a:buNone/>
            </a:pPr>
            <a:r>
              <a:rPr lang="en-US" sz="1550" dirty="0">
                <a:solidFill>
                  <a:srgbClr val="272525"/>
                </a:solidFill>
                <a:latin typeface="Montserrat" pitchFamily="34" charset="0"/>
                <a:ea typeface="Montserrat" pitchFamily="34" charset="-122"/>
                <a:cs typeface="Montserrat" pitchFamily="34" charset="-120"/>
              </a:rPr>
              <a:t>Cloud infrastructure managing user data, diagnostics history, and media storage</a:t>
            </a:r>
            <a:endParaRPr lang="en-US" sz="1550" dirty="0"/>
          </a:p>
        </p:txBody>
      </p:sp>
      <p:pic>
        <p:nvPicPr>
          <p:cNvPr id="18" name="Picture 17" descr="20250609_222037"/>
          <p:cNvPicPr>
            <a:picLocks noChangeAspect="1"/>
          </p:cNvPicPr>
          <p:nvPr/>
        </p:nvPicPr>
        <p:blipFill>
          <a:blip r:embed="rId6"/>
          <a:stretch>
            <a:fillRect/>
          </a:stretch>
        </p:blipFill>
        <p:spPr>
          <a:xfrm>
            <a:off x="10948035" y="5193665"/>
            <a:ext cx="5099685" cy="50996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2433638"/>
          </a:xfrm>
          <a:prstGeom prst="rect">
            <a:avLst/>
          </a:prstGeom>
        </p:spPr>
      </p:pic>
      <p:sp>
        <p:nvSpPr>
          <p:cNvPr id="3" name="Text 0"/>
          <p:cNvSpPr/>
          <p:nvPr/>
        </p:nvSpPr>
        <p:spPr>
          <a:xfrm>
            <a:off x="681395" y="3278624"/>
            <a:ext cx="5828467" cy="640318"/>
          </a:xfrm>
          <a:prstGeom prst="rect">
            <a:avLst/>
          </a:prstGeom>
          <a:noFill/>
        </p:spPr>
        <p:txBody>
          <a:bodyPr wrap="none" lIns="0" tIns="0" rIns="0" bIns="0" rtlCol="0" anchor="t"/>
          <a:lstStyle/>
          <a:p>
            <a:pPr marL="0" indent="0" algn="l">
              <a:lnSpc>
                <a:spcPts val="5000"/>
              </a:lnSpc>
              <a:buNone/>
            </a:pPr>
            <a:r>
              <a:rPr lang="en-US" sz="4000" b="1" dirty="0">
                <a:solidFill>
                  <a:srgbClr val="7068F4"/>
                </a:solidFill>
                <a:latin typeface="Barlow Bold" pitchFamily="34" charset="0"/>
                <a:ea typeface="Barlow Bold" pitchFamily="34" charset="-122"/>
                <a:cs typeface="Barlow Bold" pitchFamily="34" charset="-120"/>
              </a:rPr>
              <a:t>Entity-Relationship Model</a:t>
            </a:r>
            <a:endParaRPr lang="en-US" sz="4000" dirty="0"/>
          </a:p>
        </p:txBody>
      </p:sp>
      <p:sp>
        <p:nvSpPr>
          <p:cNvPr id="4" name="Text 1"/>
          <p:cNvSpPr/>
          <p:nvPr/>
        </p:nvSpPr>
        <p:spPr>
          <a:xfrm>
            <a:off x="681395" y="4210883"/>
            <a:ext cx="13267611" cy="311468"/>
          </a:xfrm>
          <a:prstGeom prst="rect">
            <a:avLst/>
          </a:prstGeom>
          <a:noFill/>
        </p:spPr>
        <p:txBody>
          <a:bodyPr wrap="none" lIns="0" tIns="0" rIns="0" bIns="0" rtlCol="0" anchor="t"/>
          <a:lstStyle/>
          <a:p>
            <a:pPr marL="0" indent="0" algn="l">
              <a:lnSpc>
                <a:spcPts val="2450"/>
              </a:lnSpc>
              <a:buNone/>
            </a:pPr>
            <a:r>
              <a:rPr lang="en-US" sz="1500" dirty="0">
                <a:solidFill>
                  <a:srgbClr val="272525"/>
                </a:solidFill>
                <a:latin typeface="Montserrat" pitchFamily="34" charset="0"/>
                <a:ea typeface="Montserrat" pitchFamily="34" charset="-122"/>
                <a:cs typeface="Montserrat" pitchFamily="34" charset="-120"/>
              </a:rPr>
              <a:t>Our ER diagram defines the relationships between key entities in the system, establishing the foundation for database implementation.</a:t>
            </a:r>
            <a:endParaRPr lang="en-US" sz="1500" dirty="0"/>
          </a:p>
        </p:txBody>
      </p:sp>
      <p:sp>
        <p:nvSpPr>
          <p:cNvPr id="5" name="Shape 2"/>
          <p:cNvSpPr/>
          <p:nvPr/>
        </p:nvSpPr>
        <p:spPr>
          <a:xfrm>
            <a:off x="681395" y="4741307"/>
            <a:ext cx="438031" cy="438031"/>
          </a:xfrm>
          <a:prstGeom prst="roundRect">
            <a:avLst>
              <a:gd name="adj" fmla="val 40003"/>
            </a:avLst>
          </a:prstGeom>
          <a:solidFill>
            <a:srgbClr val="EEEFF5"/>
          </a:solidFill>
          <a:effectLst>
            <a:outerShdw blurRad="48260" dist="24130" dir="13500000" algn="bl" rotWithShape="0">
              <a:srgbClr val="FFFFFF">
                <a:alpha val="70000"/>
              </a:srgbClr>
            </a:outerShdw>
          </a:effectLst>
        </p:spPr>
      </p:sp>
      <p:pic>
        <p:nvPicPr>
          <p:cNvPr id="6" name="Image 1" descr="preencoded.png"/>
          <p:cNvPicPr>
            <a:picLocks noChangeAspect="1"/>
          </p:cNvPicPr>
          <p:nvPr/>
        </p:nvPicPr>
        <p:blipFill>
          <a:blip r:embed="rId2"/>
          <a:stretch>
            <a:fillRect/>
          </a:stretch>
        </p:blipFill>
        <p:spPr>
          <a:xfrm>
            <a:off x="746700" y="4768155"/>
            <a:ext cx="307300" cy="384215"/>
          </a:xfrm>
          <a:prstGeom prst="rect">
            <a:avLst/>
          </a:prstGeom>
        </p:spPr>
      </p:pic>
      <p:sp>
        <p:nvSpPr>
          <p:cNvPr id="7" name="Text 3"/>
          <p:cNvSpPr/>
          <p:nvPr/>
        </p:nvSpPr>
        <p:spPr>
          <a:xfrm>
            <a:off x="1314093" y="4808220"/>
            <a:ext cx="2561749" cy="320278"/>
          </a:xfrm>
          <a:prstGeom prst="rect">
            <a:avLst/>
          </a:prstGeom>
          <a:noFill/>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User-Centered Design</a:t>
            </a:r>
            <a:endParaRPr lang="en-US" sz="2000" dirty="0"/>
          </a:p>
        </p:txBody>
      </p:sp>
      <p:sp>
        <p:nvSpPr>
          <p:cNvPr id="8" name="Text 4"/>
          <p:cNvSpPr/>
          <p:nvPr/>
        </p:nvSpPr>
        <p:spPr>
          <a:xfrm>
            <a:off x="1314093" y="5245298"/>
            <a:ext cx="5879425" cy="622935"/>
          </a:xfrm>
          <a:prstGeom prst="rect">
            <a:avLst/>
          </a:prstGeom>
          <a:noFill/>
        </p:spPr>
        <p:txBody>
          <a:bodyPr wrap="square" lIns="0" tIns="0" rIns="0" bIns="0" rtlCol="0" anchor="t"/>
          <a:lstStyle/>
          <a:p>
            <a:pPr marL="0" indent="0" algn="l">
              <a:lnSpc>
                <a:spcPts val="2450"/>
              </a:lnSpc>
              <a:buNone/>
            </a:pPr>
            <a:r>
              <a:rPr lang="en-US" sz="1500" dirty="0">
                <a:solidFill>
                  <a:srgbClr val="272525"/>
                </a:solidFill>
                <a:latin typeface="Montserrat" pitchFamily="34" charset="0"/>
                <a:ea typeface="Montserrat" pitchFamily="34" charset="-122"/>
                <a:cs typeface="Montserrat" pitchFamily="34" charset="-120"/>
              </a:rPr>
              <a:t>Each user can own multiple vehicles and initiate multiple diagnostic sessions, creating a personalized experience</a:t>
            </a:r>
            <a:endParaRPr lang="en-US" sz="1500" dirty="0"/>
          </a:p>
        </p:txBody>
      </p:sp>
      <p:sp>
        <p:nvSpPr>
          <p:cNvPr id="9" name="Shape 5"/>
          <p:cNvSpPr/>
          <p:nvPr/>
        </p:nvSpPr>
        <p:spPr>
          <a:xfrm>
            <a:off x="7436882" y="4741307"/>
            <a:ext cx="438031" cy="438031"/>
          </a:xfrm>
          <a:prstGeom prst="roundRect">
            <a:avLst>
              <a:gd name="adj" fmla="val 40003"/>
            </a:avLst>
          </a:prstGeom>
          <a:solidFill>
            <a:srgbClr val="EEEFF5"/>
          </a:solidFill>
          <a:effectLst>
            <a:outerShdw blurRad="48260" dist="24130" dir="13500000" algn="bl" rotWithShape="0">
              <a:srgbClr val="FFFFFF">
                <a:alpha val="70000"/>
              </a:srgbClr>
            </a:outerShdw>
          </a:effectLst>
        </p:spPr>
      </p:sp>
      <p:pic>
        <p:nvPicPr>
          <p:cNvPr id="10" name="Image 2" descr="preencoded.png"/>
          <p:cNvPicPr>
            <a:picLocks noChangeAspect="1"/>
          </p:cNvPicPr>
          <p:nvPr/>
        </p:nvPicPr>
        <p:blipFill>
          <a:blip r:embed="rId3"/>
          <a:stretch>
            <a:fillRect/>
          </a:stretch>
        </p:blipFill>
        <p:spPr>
          <a:xfrm>
            <a:off x="7502188" y="4768155"/>
            <a:ext cx="307300" cy="384215"/>
          </a:xfrm>
          <a:prstGeom prst="rect">
            <a:avLst/>
          </a:prstGeom>
        </p:spPr>
      </p:pic>
      <p:sp>
        <p:nvSpPr>
          <p:cNvPr id="11" name="Text 6"/>
          <p:cNvSpPr/>
          <p:nvPr/>
        </p:nvSpPr>
        <p:spPr>
          <a:xfrm>
            <a:off x="8069580" y="4808220"/>
            <a:ext cx="2561749" cy="320278"/>
          </a:xfrm>
          <a:prstGeom prst="rect">
            <a:avLst/>
          </a:prstGeom>
          <a:noFill/>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Vehicle Data Structure</a:t>
            </a:r>
            <a:endParaRPr lang="en-US" sz="2000" dirty="0"/>
          </a:p>
        </p:txBody>
      </p:sp>
      <p:sp>
        <p:nvSpPr>
          <p:cNvPr id="12" name="Text 7"/>
          <p:cNvSpPr/>
          <p:nvPr/>
        </p:nvSpPr>
        <p:spPr>
          <a:xfrm>
            <a:off x="8069580" y="5245298"/>
            <a:ext cx="5879425" cy="622935"/>
          </a:xfrm>
          <a:prstGeom prst="rect">
            <a:avLst/>
          </a:prstGeom>
          <a:noFill/>
        </p:spPr>
        <p:txBody>
          <a:bodyPr wrap="square" lIns="0" tIns="0" rIns="0" bIns="0" rtlCol="0" anchor="t"/>
          <a:lstStyle/>
          <a:p>
            <a:pPr marL="0" indent="0" algn="l">
              <a:lnSpc>
                <a:spcPts val="2450"/>
              </a:lnSpc>
              <a:buNone/>
            </a:pPr>
            <a:r>
              <a:rPr lang="en-US" sz="1500" dirty="0">
                <a:solidFill>
                  <a:srgbClr val="272525"/>
                </a:solidFill>
                <a:latin typeface="Montserrat" pitchFamily="34" charset="0"/>
                <a:ea typeface="Montserrat" pitchFamily="34" charset="-122"/>
                <a:cs typeface="Montserrat" pitchFamily="34" charset="-120"/>
              </a:rPr>
              <a:t>Vehicle entities store make, model, year, and OBD support status, linking to maintenance records</a:t>
            </a:r>
            <a:endParaRPr lang="en-US" sz="1500" dirty="0"/>
          </a:p>
        </p:txBody>
      </p:sp>
      <p:sp>
        <p:nvSpPr>
          <p:cNvPr id="13" name="Shape 8"/>
          <p:cNvSpPr/>
          <p:nvPr/>
        </p:nvSpPr>
        <p:spPr>
          <a:xfrm>
            <a:off x="681395" y="6257568"/>
            <a:ext cx="438031" cy="438031"/>
          </a:xfrm>
          <a:prstGeom prst="roundRect">
            <a:avLst>
              <a:gd name="adj" fmla="val 40003"/>
            </a:avLst>
          </a:prstGeom>
          <a:solidFill>
            <a:srgbClr val="EEEFF5"/>
          </a:solidFill>
          <a:effectLst>
            <a:outerShdw blurRad="48260" dist="24130" dir="13500000" algn="bl" rotWithShape="0">
              <a:srgbClr val="FFFFFF">
                <a:alpha val="70000"/>
              </a:srgbClr>
            </a:outerShdw>
          </a:effectLst>
        </p:spPr>
      </p:sp>
      <p:pic>
        <p:nvPicPr>
          <p:cNvPr id="14" name="Image 3" descr="preencoded.png"/>
          <p:cNvPicPr>
            <a:picLocks noChangeAspect="1"/>
          </p:cNvPicPr>
          <p:nvPr/>
        </p:nvPicPr>
        <p:blipFill>
          <a:blip r:embed="rId4"/>
          <a:stretch>
            <a:fillRect/>
          </a:stretch>
        </p:blipFill>
        <p:spPr>
          <a:xfrm>
            <a:off x="746700" y="6284416"/>
            <a:ext cx="307300" cy="384215"/>
          </a:xfrm>
          <a:prstGeom prst="rect">
            <a:avLst/>
          </a:prstGeom>
        </p:spPr>
      </p:pic>
      <p:sp>
        <p:nvSpPr>
          <p:cNvPr id="15" name="Text 9"/>
          <p:cNvSpPr/>
          <p:nvPr/>
        </p:nvSpPr>
        <p:spPr>
          <a:xfrm>
            <a:off x="1314093" y="6324481"/>
            <a:ext cx="2806422" cy="320278"/>
          </a:xfrm>
          <a:prstGeom prst="rect">
            <a:avLst/>
          </a:prstGeom>
          <a:noFill/>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Diagnostic Relationships</a:t>
            </a:r>
            <a:endParaRPr lang="en-US" sz="2000" dirty="0"/>
          </a:p>
        </p:txBody>
      </p:sp>
      <p:sp>
        <p:nvSpPr>
          <p:cNvPr id="16" name="Text 10"/>
          <p:cNvSpPr/>
          <p:nvPr/>
        </p:nvSpPr>
        <p:spPr>
          <a:xfrm>
            <a:off x="1314093" y="6761559"/>
            <a:ext cx="5879425" cy="622935"/>
          </a:xfrm>
          <a:prstGeom prst="rect">
            <a:avLst/>
          </a:prstGeom>
          <a:noFill/>
        </p:spPr>
        <p:txBody>
          <a:bodyPr wrap="square" lIns="0" tIns="0" rIns="0" bIns="0" rtlCol="0" anchor="t"/>
          <a:lstStyle/>
          <a:p>
            <a:pPr marL="0" indent="0" algn="l">
              <a:lnSpc>
                <a:spcPts val="2450"/>
              </a:lnSpc>
              <a:buNone/>
            </a:pPr>
            <a:r>
              <a:rPr lang="en-US" sz="1500" dirty="0">
                <a:solidFill>
                  <a:srgbClr val="272525"/>
                </a:solidFill>
                <a:latin typeface="Montserrat" pitchFamily="34" charset="0"/>
                <a:ea typeface="Montserrat" pitchFamily="34" charset="-122"/>
                <a:cs typeface="Montserrat" pitchFamily="34" charset="-120"/>
              </a:rPr>
              <a:t>Diagnostic sessions connect to media inputs (images/audio) and produce results with recommendations</a:t>
            </a:r>
            <a:endParaRPr lang="en-US" sz="1500" dirty="0"/>
          </a:p>
        </p:txBody>
      </p:sp>
      <p:sp>
        <p:nvSpPr>
          <p:cNvPr id="17" name="Shape 11"/>
          <p:cNvSpPr/>
          <p:nvPr/>
        </p:nvSpPr>
        <p:spPr>
          <a:xfrm>
            <a:off x="7436882" y="6257568"/>
            <a:ext cx="438031" cy="438031"/>
          </a:xfrm>
          <a:prstGeom prst="roundRect">
            <a:avLst>
              <a:gd name="adj" fmla="val 40003"/>
            </a:avLst>
          </a:prstGeom>
          <a:solidFill>
            <a:srgbClr val="EEEFF5"/>
          </a:solidFill>
          <a:effectLst>
            <a:outerShdw blurRad="48260" dist="24130" dir="13500000" algn="bl" rotWithShape="0">
              <a:srgbClr val="FFFFFF">
                <a:alpha val="70000"/>
              </a:srgbClr>
            </a:outerShdw>
          </a:effectLst>
        </p:spPr>
      </p:sp>
      <p:pic>
        <p:nvPicPr>
          <p:cNvPr id="18" name="Image 4" descr="preencoded.png"/>
          <p:cNvPicPr>
            <a:picLocks noChangeAspect="1"/>
          </p:cNvPicPr>
          <p:nvPr/>
        </p:nvPicPr>
        <p:blipFill>
          <a:blip r:embed="rId5"/>
          <a:stretch>
            <a:fillRect/>
          </a:stretch>
        </p:blipFill>
        <p:spPr>
          <a:xfrm>
            <a:off x="7502188" y="6284416"/>
            <a:ext cx="307300" cy="384215"/>
          </a:xfrm>
          <a:prstGeom prst="rect">
            <a:avLst/>
          </a:prstGeom>
        </p:spPr>
      </p:pic>
      <p:sp>
        <p:nvSpPr>
          <p:cNvPr id="19" name="Text 12"/>
          <p:cNvSpPr/>
          <p:nvPr/>
        </p:nvSpPr>
        <p:spPr>
          <a:xfrm>
            <a:off x="8069580" y="6324481"/>
            <a:ext cx="2561749" cy="320278"/>
          </a:xfrm>
          <a:prstGeom prst="rect">
            <a:avLst/>
          </a:prstGeom>
          <a:noFill/>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Maintenance Tracking</a:t>
            </a:r>
            <a:endParaRPr lang="en-US" sz="2000" dirty="0"/>
          </a:p>
        </p:txBody>
      </p:sp>
      <p:sp>
        <p:nvSpPr>
          <p:cNvPr id="20" name="Text 13"/>
          <p:cNvSpPr/>
          <p:nvPr/>
        </p:nvSpPr>
        <p:spPr>
          <a:xfrm>
            <a:off x="8069580" y="6761559"/>
            <a:ext cx="5879425" cy="622935"/>
          </a:xfrm>
          <a:prstGeom prst="rect">
            <a:avLst/>
          </a:prstGeom>
          <a:noFill/>
        </p:spPr>
        <p:txBody>
          <a:bodyPr wrap="square" lIns="0" tIns="0" rIns="0" bIns="0" rtlCol="0" anchor="t"/>
          <a:lstStyle/>
          <a:p>
            <a:pPr marL="0" indent="0" algn="l">
              <a:lnSpc>
                <a:spcPts val="2450"/>
              </a:lnSpc>
              <a:buNone/>
            </a:pPr>
            <a:r>
              <a:rPr lang="en-US" sz="1500" dirty="0">
                <a:solidFill>
                  <a:srgbClr val="272525"/>
                </a:solidFill>
                <a:latin typeface="Montserrat" pitchFamily="34" charset="0"/>
                <a:ea typeface="Montserrat" pitchFamily="34" charset="-122"/>
                <a:cs typeface="Montserrat" pitchFamily="34" charset="-120"/>
              </a:rPr>
              <a:t>Maintenance tasks link to vehicles with timestamps, intervals, and reminder settings</a:t>
            </a:r>
            <a:endParaRPr lang="en-US" sz="1500" dirty="0"/>
          </a:p>
        </p:txBody>
      </p:sp>
      <p:pic>
        <p:nvPicPr>
          <p:cNvPr id="21" name="Picture 20" descr="20250609_222037"/>
          <p:cNvPicPr>
            <a:picLocks noChangeAspect="1"/>
          </p:cNvPicPr>
          <p:nvPr/>
        </p:nvPicPr>
        <p:blipFill>
          <a:blip r:embed="rId6"/>
          <a:stretch>
            <a:fillRect/>
          </a:stretch>
        </p:blipFill>
        <p:spPr>
          <a:xfrm>
            <a:off x="10948035" y="5193665"/>
            <a:ext cx="5099685" cy="50996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05326" y="554236"/>
            <a:ext cx="5881092" cy="662940"/>
          </a:xfrm>
          <a:prstGeom prst="rect">
            <a:avLst/>
          </a:prstGeom>
          <a:noFill/>
        </p:spPr>
        <p:txBody>
          <a:bodyPr wrap="none" lIns="0" tIns="0" rIns="0" bIns="0" rtlCol="0" anchor="t"/>
          <a:lstStyle/>
          <a:p>
            <a:pPr marL="0" indent="0" algn="l">
              <a:lnSpc>
                <a:spcPts val="5200"/>
              </a:lnSpc>
              <a:buNone/>
            </a:pPr>
            <a:r>
              <a:rPr lang="en-US" sz="4150" b="1" dirty="0">
                <a:solidFill>
                  <a:srgbClr val="7068F4"/>
                </a:solidFill>
                <a:latin typeface="Barlow Bold" pitchFamily="34" charset="0"/>
                <a:ea typeface="Barlow Bold" pitchFamily="34" charset="-122"/>
                <a:cs typeface="Barlow Bold" pitchFamily="34" charset="-120"/>
              </a:rPr>
              <a:t>Firebase Implementation</a:t>
            </a:r>
            <a:endParaRPr lang="en-US" sz="4150" dirty="0"/>
          </a:p>
        </p:txBody>
      </p:sp>
      <p:pic>
        <p:nvPicPr>
          <p:cNvPr id="3" name="Image 0" descr="preencoded.png"/>
          <p:cNvPicPr>
            <a:picLocks noChangeAspect="1"/>
          </p:cNvPicPr>
          <p:nvPr/>
        </p:nvPicPr>
        <p:blipFill>
          <a:blip r:embed="rId1"/>
          <a:stretch>
            <a:fillRect/>
          </a:stretch>
        </p:blipFill>
        <p:spPr>
          <a:xfrm>
            <a:off x="3192185" y="1620203"/>
            <a:ext cx="1635919" cy="1177528"/>
          </a:xfrm>
          <a:prstGeom prst="rect">
            <a:avLst/>
          </a:prstGeom>
        </p:spPr>
      </p:pic>
      <p:pic>
        <p:nvPicPr>
          <p:cNvPr id="4" name="Image 1" descr="preencoded.png"/>
          <p:cNvPicPr>
            <a:picLocks noChangeAspect="1"/>
          </p:cNvPicPr>
          <p:nvPr/>
        </p:nvPicPr>
        <p:blipFill>
          <a:blip r:embed="rId2"/>
          <a:stretch>
            <a:fillRect/>
          </a:stretch>
        </p:blipFill>
        <p:spPr>
          <a:xfrm>
            <a:off x="3868460" y="2178129"/>
            <a:ext cx="283369" cy="354211"/>
          </a:xfrm>
          <a:prstGeom prst="rect">
            <a:avLst/>
          </a:prstGeom>
        </p:spPr>
      </p:pic>
      <p:sp>
        <p:nvSpPr>
          <p:cNvPr id="5" name="Text 1"/>
          <p:cNvSpPr/>
          <p:nvPr/>
        </p:nvSpPr>
        <p:spPr>
          <a:xfrm>
            <a:off x="5029557" y="1821656"/>
            <a:ext cx="2754511" cy="331351"/>
          </a:xfrm>
          <a:prstGeom prst="rect">
            <a:avLst/>
          </a:prstGeom>
          <a:noFill/>
        </p:spPr>
        <p:txBody>
          <a:bodyPr wrap="none" lIns="0" tIns="0" rIns="0" bIns="0" rtlCol="0" anchor="t"/>
          <a:lstStyle/>
          <a:p>
            <a:pPr marL="0" indent="0" algn="l">
              <a:lnSpc>
                <a:spcPts val="2600"/>
              </a:lnSpc>
              <a:buNone/>
            </a:pPr>
            <a:r>
              <a:rPr lang="en-US" sz="2050" b="1" dirty="0">
                <a:solidFill>
                  <a:srgbClr val="272525"/>
                </a:solidFill>
                <a:latin typeface="Barlow Bold" pitchFamily="34" charset="0"/>
                <a:ea typeface="Barlow Bold" pitchFamily="34" charset="-122"/>
                <a:cs typeface="Barlow Bold" pitchFamily="34" charset="-120"/>
              </a:rPr>
              <a:t>Scalable Cloud Solution</a:t>
            </a:r>
            <a:endParaRPr lang="en-US" sz="2050" dirty="0"/>
          </a:p>
        </p:txBody>
      </p:sp>
      <p:sp>
        <p:nvSpPr>
          <p:cNvPr id="6" name="Text 2"/>
          <p:cNvSpPr/>
          <p:nvPr/>
        </p:nvSpPr>
        <p:spPr>
          <a:xfrm>
            <a:off x="5029557" y="2273856"/>
            <a:ext cx="5544622" cy="322421"/>
          </a:xfrm>
          <a:prstGeom prst="rect">
            <a:avLst/>
          </a:prstGeom>
          <a:noFill/>
        </p:spPr>
        <p:txBody>
          <a:bodyPr wrap="none" lIns="0" tIns="0" rIns="0" bIns="0" rtlCol="0" anchor="t"/>
          <a:lstStyle/>
          <a:p>
            <a:pPr marL="0" indent="0" algn="l">
              <a:lnSpc>
                <a:spcPts val="2500"/>
              </a:lnSpc>
              <a:buNone/>
            </a:pPr>
            <a:r>
              <a:rPr lang="en-US" sz="1550" dirty="0">
                <a:solidFill>
                  <a:srgbClr val="272525"/>
                </a:solidFill>
                <a:latin typeface="Montserrat" pitchFamily="34" charset="0"/>
                <a:ea typeface="Montserrat" pitchFamily="34" charset="-122"/>
                <a:cs typeface="Montserrat" pitchFamily="34" charset="-120"/>
              </a:rPr>
              <a:t>Supports growing user base and expanding feature set</a:t>
            </a:r>
            <a:endParaRPr lang="en-US" sz="1550" dirty="0"/>
          </a:p>
        </p:txBody>
      </p:sp>
      <p:sp>
        <p:nvSpPr>
          <p:cNvPr id="7" name="Shape 3"/>
          <p:cNvSpPr/>
          <p:nvPr/>
        </p:nvSpPr>
        <p:spPr>
          <a:xfrm>
            <a:off x="4878467" y="2813328"/>
            <a:ext cx="8996243" cy="11430"/>
          </a:xfrm>
          <a:prstGeom prst="roundRect">
            <a:avLst>
              <a:gd name="adj" fmla="val 1586976"/>
            </a:avLst>
          </a:prstGeom>
          <a:solidFill>
            <a:srgbClr val="C1C3D0"/>
          </a:solidFill>
        </p:spPr>
      </p:sp>
      <p:pic>
        <p:nvPicPr>
          <p:cNvPr id="8" name="Image 2" descr="preencoded.png"/>
          <p:cNvPicPr>
            <a:picLocks noChangeAspect="1"/>
          </p:cNvPicPr>
          <p:nvPr/>
        </p:nvPicPr>
        <p:blipFill>
          <a:blip r:embed="rId3"/>
          <a:stretch>
            <a:fillRect/>
          </a:stretch>
        </p:blipFill>
        <p:spPr>
          <a:xfrm>
            <a:off x="2374225" y="2848094"/>
            <a:ext cx="3271838" cy="1177528"/>
          </a:xfrm>
          <a:prstGeom prst="rect">
            <a:avLst/>
          </a:prstGeom>
        </p:spPr>
      </p:pic>
      <p:pic>
        <p:nvPicPr>
          <p:cNvPr id="9" name="Image 3" descr="preencoded.png"/>
          <p:cNvPicPr>
            <a:picLocks noChangeAspect="1"/>
          </p:cNvPicPr>
          <p:nvPr/>
        </p:nvPicPr>
        <p:blipFill>
          <a:blip r:embed="rId4"/>
          <a:stretch>
            <a:fillRect/>
          </a:stretch>
        </p:blipFill>
        <p:spPr>
          <a:xfrm>
            <a:off x="3868341" y="3259693"/>
            <a:ext cx="283369" cy="354211"/>
          </a:xfrm>
          <a:prstGeom prst="rect">
            <a:avLst/>
          </a:prstGeom>
        </p:spPr>
      </p:pic>
      <p:sp>
        <p:nvSpPr>
          <p:cNvPr id="10" name="Text 4"/>
          <p:cNvSpPr/>
          <p:nvPr/>
        </p:nvSpPr>
        <p:spPr>
          <a:xfrm>
            <a:off x="5847517" y="3049548"/>
            <a:ext cx="3180040" cy="331351"/>
          </a:xfrm>
          <a:prstGeom prst="rect">
            <a:avLst/>
          </a:prstGeom>
          <a:noFill/>
        </p:spPr>
        <p:txBody>
          <a:bodyPr wrap="none" lIns="0" tIns="0" rIns="0" bIns="0" rtlCol="0" anchor="t"/>
          <a:lstStyle/>
          <a:p>
            <a:pPr marL="0" indent="0" algn="l">
              <a:lnSpc>
                <a:spcPts val="2600"/>
              </a:lnSpc>
              <a:buNone/>
            </a:pPr>
            <a:r>
              <a:rPr lang="en-US" sz="2050" b="1" dirty="0">
                <a:solidFill>
                  <a:srgbClr val="272525"/>
                </a:solidFill>
                <a:latin typeface="Barlow Bold" pitchFamily="34" charset="0"/>
                <a:ea typeface="Barlow Bold" pitchFamily="34" charset="-122"/>
                <a:cs typeface="Barlow Bold" pitchFamily="34" charset="-120"/>
              </a:rPr>
              <a:t>Real-time Data Capabilities</a:t>
            </a:r>
            <a:endParaRPr lang="en-US" sz="2050" dirty="0"/>
          </a:p>
        </p:txBody>
      </p:sp>
      <p:sp>
        <p:nvSpPr>
          <p:cNvPr id="11" name="Text 5"/>
          <p:cNvSpPr/>
          <p:nvPr/>
        </p:nvSpPr>
        <p:spPr>
          <a:xfrm>
            <a:off x="5847517" y="3501747"/>
            <a:ext cx="6057781" cy="322421"/>
          </a:xfrm>
          <a:prstGeom prst="rect">
            <a:avLst/>
          </a:prstGeom>
          <a:noFill/>
        </p:spPr>
        <p:txBody>
          <a:bodyPr wrap="none" lIns="0" tIns="0" rIns="0" bIns="0" rtlCol="0" anchor="t"/>
          <a:lstStyle/>
          <a:p>
            <a:pPr marL="0" indent="0" algn="l">
              <a:lnSpc>
                <a:spcPts val="2500"/>
              </a:lnSpc>
              <a:buNone/>
            </a:pPr>
            <a:r>
              <a:rPr lang="en-US" sz="1550" dirty="0">
                <a:solidFill>
                  <a:srgbClr val="272525"/>
                </a:solidFill>
                <a:latin typeface="Montserrat" pitchFamily="34" charset="0"/>
                <a:ea typeface="Montserrat" pitchFamily="34" charset="-122"/>
                <a:cs typeface="Montserrat" pitchFamily="34" charset="-120"/>
              </a:rPr>
              <a:t>Instant updates for diagnostic results and maintenance logs</a:t>
            </a:r>
            <a:endParaRPr lang="en-US" sz="1550" dirty="0"/>
          </a:p>
        </p:txBody>
      </p:sp>
      <p:sp>
        <p:nvSpPr>
          <p:cNvPr id="12" name="Shape 6"/>
          <p:cNvSpPr/>
          <p:nvPr/>
        </p:nvSpPr>
        <p:spPr>
          <a:xfrm>
            <a:off x="5696426" y="4041219"/>
            <a:ext cx="8178284" cy="11430"/>
          </a:xfrm>
          <a:prstGeom prst="roundRect">
            <a:avLst>
              <a:gd name="adj" fmla="val 1586976"/>
            </a:avLst>
          </a:prstGeom>
          <a:solidFill>
            <a:srgbClr val="C1C3D0"/>
          </a:solidFill>
        </p:spPr>
      </p:sp>
      <p:pic>
        <p:nvPicPr>
          <p:cNvPr id="13" name="Image 4" descr="preencoded.png"/>
          <p:cNvPicPr>
            <a:picLocks noChangeAspect="1"/>
          </p:cNvPicPr>
          <p:nvPr/>
        </p:nvPicPr>
        <p:blipFill>
          <a:blip r:embed="rId5"/>
          <a:stretch>
            <a:fillRect/>
          </a:stretch>
        </p:blipFill>
        <p:spPr>
          <a:xfrm>
            <a:off x="1556266" y="4075986"/>
            <a:ext cx="4907756" cy="1177528"/>
          </a:xfrm>
          <a:prstGeom prst="rect">
            <a:avLst/>
          </a:prstGeom>
        </p:spPr>
      </p:pic>
      <p:pic>
        <p:nvPicPr>
          <p:cNvPr id="14" name="Image 5" descr="preencoded.png"/>
          <p:cNvPicPr>
            <a:picLocks noChangeAspect="1"/>
          </p:cNvPicPr>
          <p:nvPr/>
        </p:nvPicPr>
        <p:blipFill>
          <a:blip r:embed="rId6"/>
          <a:stretch>
            <a:fillRect/>
          </a:stretch>
        </p:blipFill>
        <p:spPr>
          <a:xfrm>
            <a:off x="3868460" y="4487585"/>
            <a:ext cx="283369" cy="354211"/>
          </a:xfrm>
          <a:prstGeom prst="rect">
            <a:avLst/>
          </a:prstGeom>
        </p:spPr>
      </p:pic>
      <p:sp>
        <p:nvSpPr>
          <p:cNvPr id="15" name="Text 7"/>
          <p:cNvSpPr/>
          <p:nvPr/>
        </p:nvSpPr>
        <p:spPr>
          <a:xfrm>
            <a:off x="6665476" y="4277439"/>
            <a:ext cx="2651879" cy="331351"/>
          </a:xfrm>
          <a:prstGeom prst="rect">
            <a:avLst/>
          </a:prstGeom>
          <a:noFill/>
        </p:spPr>
        <p:txBody>
          <a:bodyPr wrap="none" lIns="0" tIns="0" rIns="0" bIns="0" rtlCol="0" anchor="t"/>
          <a:lstStyle/>
          <a:p>
            <a:pPr marL="0" indent="0" algn="l">
              <a:lnSpc>
                <a:spcPts val="2600"/>
              </a:lnSpc>
              <a:buNone/>
            </a:pPr>
            <a:r>
              <a:rPr lang="en-US" sz="2050" b="1" dirty="0">
                <a:solidFill>
                  <a:srgbClr val="272525"/>
                </a:solidFill>
                <a:latin typeface="Barlow Bold" pitchFamily="34" charset="0"/>
                <a:ea typeface="Barlow Bold" pitchFamily="34" charset="-122"/>
                <a:cs typeface="Barlow Bold" pitchFamily="34" charset="-120"/>
              </a:rPr>
              <a:t>Flutter Integration</a:t>
            </a:r>
            <a:endParaRPr lang="en-US" sz="2050" dirty="0"/>
          </a:p>
        </p:txBody>
      </p:sp>
      <p:sp>
        <p:nvSpPr>
          <p:cNvPr id="16" name="Text 8"/>
          <p:cNvSpPr/>
          <p:nvPr/>
        </p:nvSpPr>
        <p:spPr>
          <a:xfrm>
            <a:off x="6665476" y="4729639"/>
            <a:ext cx="5398651" cy="322421"/>
          </a:xfrm>
          <a:prstGeom prst="rect">
            <a:avLst/>
          </a:prstGeom>
          <a:noFill/>
        </p:spPr>
        <p:txBody>
          <a:bodyPr wrap="none" lIns="0" tIns="0" rIns="0" bIns="0" rtlCol="0" anchor="t"/>
          <a:lstStyle/>
          <a:p>
            <a:pPr marL="0" indent="0" algn="l">
              <a:lnSpc>
                <a:spcPts val="2500"/>
              </a:lnSpc>
              <a:buNone/>
            </a:pPr>
            <a:r>
              <a:rPr lang="en-US" sz="1550" dirty="0">
                <a:solidFill>
                  <a:srgbClr val="272525"/>
                </a:solidFill>
                <a:latin typeface="Montserrat" pitchFamily="34" charset="0"/>
                <a:ea typeface="Montserrat" pitchFamily="34" charset="-122"/>
                <a:cs typeface="Montserrat" pitchFamily="34" charset="-120"/>
              </a:rPr>
              <a:t>Seamless connection between frontend and backend</a:t>
            </a:r>
            <a:endParaRPr lang="en-US" sz="1550" dirty="0"/>
          </a:p>
        </p:txBody>
      </p:sp>
      <p:sp>
        <p:nvSpPr>
          <p:cNvPr id="17" name="Shape 9"/>
          <p:cNvSpPr/>
          <p:nvPr/>
        </p:nvSpPr>
        <p:spPr>
          <a:xfrm>
            <a:off x="6514386" y="5269111"/>
            <a:ext cx="7360325" cy="11430"/>
          </a:xfrm>
          <a:prstGeom prst="roundRect">
            <a:avLst>
              <a:gd name="adj" fmla="val 1586976"/>
            </a:avLst>
          </a:prstGeom>
          <a:solidFill>
            <a:srgbClr val="C1C3D0"/>
          </a:solidFill>
        </p:spPr>
      </p:sp>
      <p:pic>
        <p:nvPicPr>
          <p:cNvPr id="18" name="Image 6" descr="preencoded.png"/>
          <p:cNvPicPr>
            <a:picLocks noChangeAspect="1"/>
          </p:cNvPicPr>
          <p:nvPr/>
        </p:nvPicPr>
        <p:blipFill>
          <a:blip r:embed="rId7"/>
          <a:stretch>
            <a:fillRect/>
          </a:stretch>
        </p:blipFill>
        <p:spPr>
          <a:xfrm>
            <a:off x="738307" y="5303877"/>
            <a:ext cx="6543675" cy="1177528"/>
          </a:xfrm>
          <a:prstGeom prst="rect">
            <a:avLst/>
          </a:prstGeom>
        </p:spPr>
      </p:pic>
      <p:pic>
        <p:nvPicPr>
          <p:cNvPr id="19" name="Image 7" descr="preencoded.png"/>
          <p:cNvPicPr>
            <a:picLocks noChangeAspect="1"/>
          </p:cNvPicPr>
          <p:nvPr/>
        </p:nvPicPr>
        <p:blipFill>
          <a:blip r:embed="rId8"/>
          <a:stretch>
            <a:fillRect/>
          </a:stretch>
        </p:blipFill>
        <p:spPr>
          <a:xfrm>
            <a:off x="3868460" y="5715476"/>
            <a:ext cx="283369" cy="354211"/>
          </a:xfrm>
          <a:prstGeom prst="rect">
            <a:avLst/>
          </a:prstGeom>
        </p:spPr>
      </p:pic>
      <p:sp>
        <p:nvSpPr>
          <p:cNvPr id="20" name="Text 10"/>
          <p:cNvSpPr/>
          <p:nvPr/>
        </p:nvSpPr>
        <p:spPr>
          <a:xfrm>
            <a:off x="7483435" y="5505331"/>
            <a:ext cx="2651879" cy="331351"/>
          </a:xfrm>
          <a:prstGeom prst="rect">
            <a:avLst/>
          </a:prstGeom>
          <a:noFill/>
        </p:spPr>
        <p:txBody>
          <a:bodyPr wrap="none" lIns="0" tIns="0" rIns="0" bIns="0" rtlCol="0" anchor="t"/>
          <a:lstStyle/>
          <a:p>
            <a:pPr marL="0" indent="0" algn="l">
              <a:lnSpc>
                <a:spcPts val="2600"/>
              </a:lnSpc>
              <a:buNone/>
            </a:pPr>
            <a:r>
              <a:rPr lang="en-US" sz="2050" b="1" dirty="0">
                <a:solidFill>
                  <a:srgbClr val="272525"/>
                </a:solidFill>
                <a:latin typeface="Barlow Bold" pitchFamily="34" charset="0"/>
                <a:ea typeface="Barlow Bold" pitchFamily="34" charset="-122"/>
                <a:cs typeface="Barlow Bold" pitchFamily="34" charset="-120"/>
              </a:rPr>
              <a:t>Robust Security</a:t>
            </a:r>
            <a:endParaRPr lang="en-US" sz="2050" dirty="0"/>
          </a:p>
        </p:txBody>
      </p:sp>
      <p:sp>
        <p:nvSpPr>
          <p:cNvPr id="21" name="Text 11"/>
          <p:cNvSpPr/>
          <p:nvPr/>
        </p:nvSpPr>
        <p:spPr>
          <a:xfrm>
            <a:off x="7483435" y="5957530"/>
            <a:ext cx="4354711" cy="322421"/>
          </a:xfrm>
          <a:prstGeom prst="rect">
            <a:avLst/>
          </a:prstGeom>
          <a:noFill/>
        </p:spPr>
        <p:txBody>
          <a:bodyPr wrap="none" lIns="0" tIns="0" rIns="0" bIns="0" rtlCol="0" anchor="t"/>
          <a:lstStyle/>
          <a:p>
            <a:pPr marL="0" indent="0" algn="l">
              <a:lnSpc>
                <a:spcPts val="2500"/>
              </a:lnSpc>
              <a:buNone/>
            </a:pPr>
            <a:r>
              <a:rPr lang="en-US" sz="1550" dirty="0">
                <a:solidFill>
                  <a:srgbClr val="272525"/>
                </a:solidFill>
                <a:latin typeface="Montserrat" pitchFamily="34" charset="0"/>
                <a:ea typeface="Montserrat" pitchFamily="34" charset="-122"/>
                <a:cs typeface="Montserrat" pitchFamily="34" charset="-120"/>
              </a:rPr>
              <a:t>Authentication and data protection built-in</a:t>
            </a:r>
            <a:endParaRPr lang="en-US" sz="1550" dirty="0"/>
          </a:p>
        </p:txBody>
      </p:sp>
      <p:sp>
        <p:nvSpPr>
          <p:cNvPr id="22" name="Text 12"/>
          <p:cNvSpPr/>
          <p:nvPr/>
        </p:nvSpPr>
        <p:spPr>
          <a:xfrm>
            <a:off x="705326" y="6708100"/>
            <a:ext cx="13219748" cy="967264"/>
          </a:xfrm>
          <a:prstGeom prst="rect">
            <a:avLst/>
          </a:prstGeom>
          <a:noFill/>
        </p:spPr>
        <p:txBody>
          <a:bodyPr wrap="square" lIns="0" tIns="0" rIns="0" bIns="0" rtlCol="0" anchor="t"/>
          <a:lstStyle/>
          <a:p>
            <a:pPr marL="0" indent="0" algn="l">
              <a:lnSpc>
                <a:spcPts val="2500"/>
              </a:lnSpc>
              <a:buNone/>
            </a:pPr>
            <a:r>
              <a:rPr lang="en-US" sz="1550" dirty="0">
                <a:solidFill>
                  <a:srgbClr val="272525"/>
                </a:solidFill>
                <a:latin typeface="Montserrat" pitchFamily="34" charset="0"/>
                <a:ea typeface="Montserrat" pitchFamily="34" charset="-122"/>
                <a:cs typeface="Montserrat" pitchFamily="34" charset="-120"/>
              </a:rPr>
              <a:t>We selected Firebase as our primary cloud platform due to its comprehensive suite of services that align perfectly with our application needs. Firebase provides a unified backend that handles authentication, data storage, file management, and cross-device synchronization with minimal configuration.</a:t>
            </a:r>
            <a:endParaRPr lang="en-US" sz="1550" dirty="0"/>
          </a:p>
        </p:txBody>
      </p:sp>
      <p:pic>
        <p:nvPicPr>
          <p:cNvPr id="23" name="Picture 22" descr="20250609_222037"/>
          <p:cNvPicPr>
            <a:picLocks noChangeAspect="1"/>
          </p:cNvPicPr>
          <p:nvPr/>
        </p:nvPicPr>
        <p:blipFill>
          <a:blip r:embed="rId9"/>
          <a:stretch>
            <a:fillRect/>
          </a:stretch>
        </p:blipFill>
        <p:spPr>
          <a:xfrm>
            <a:off x="10948035" y="5193665"/>
            <a:ext cx="5099685" cy="50996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58309" y="1405652"/>
            <a:ext cx="6375678" cy="712708"/>
          </a:xfrm>
          <a:prstGeom prst="rect">
            <a:avLst/>
          </a:prstGeom>
          <a:noFill/>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Database Schema Design</a:t>
            </a:r>
            <a:endParaRPr lang="en-US" sz="4450" dirty="0"/>
          </a:p>
        </p:txBody>
      </p:sp>
      <p:sp>
        <p:nvSpPr>
          <p:cNvPr id="3" name="Text 1"/>
          <p:cNvSpPr/>
          <p:nvPr/>
        </p:nvSpPr>
        <p:spPr>
          <a:xfrm>
            <a:off x="758309" y="2659856"/>
            <a:ext cx="2850713" cy="356235"/>
          </a:xfrm>
          <a:prstGeom prst="rect">
            <a:avLst/>
          </a:prstGeom>
          <a:noFill/>
        </p:spPr>
        <p:txBody>
          <a:bodyPr wrap="none" lIns="0" tIns="0" rIns="0" bIns="0" rtlCol="0" anchor="t"/>
          <a:lstStyle/>
          <a:p>
            <a:pPr marL="0" indent="0" algn="l">
              <a:lnSpc>
                <a:spcPts val="2800"/>
              </a:lnSpc>
              <a:buNone/>
            </a:pPr>
            <a:r>
              <a:rPr lang="en-US" sz="2200" b="1" dirty="0">
                <a:solidFill>
                  <a:srgbClr val="7068F4"/>
                </a:solidFill>
                <a:latin typeface="Barlow Bold" pitchFamily="34" charset="0"/>
                <a:ea typeface="Barlow Bold" pitchFamily="34" charset="-122"/>
                <a:cs typeface="Barlow Bold" pitchFamily="34" charset="-120"/>
              </a:rPr>
              <a:t>User Documents</a:t>
            </a:r>
            <a:endParaRPr lang="en-US" sz="2200" dirty="0"/>
          </a:p>
        </p:txBody>
      </p:sp>
      <p:sp>
        <p:nvSpPr>
          <p:cNvPr id="4" name="Text 2"/>
          <p:cNvSpPr/>
          <p:nvPr/>
        </p:nvSpPr>
        <p:spPr>
          <a:xfrm>
            <a:off x="758309" y="3232666"/>
            <a:ext cx="2881908" cy="346710"/>
          </a:xfrm>
          <a:prstGeom prst="rect">
            <a:avLst/>
          </a:prstGeom>
          <a:noFill/>
        </p:spPr>
        <p:txBody>
          <a:bodyPr wrap="none" lIns="0" tIns="0" rIns="0" bIns="0" rtlCol="0" anchor="t"/>
          <a:lstStyle/>
          <a:p>
            <a:pPr marL="342900" indent="-342900" algn="l">
              <a:lnSpc>
                <a:spcPts val="2700"/>
              </a:lnSpc>
              <a:buSzPct val="100000"/>
              <a:buChar char="•"/>
            </a:pPr>
            <a:r>
              <a:rPr lang="en-US" sz="1700" dirty="0">
                <a:solidFill>
                  <a:srgbClr val="272525"/>
                </a:solidFill>
                <a:latin typeface="Montserrat" pitchFamily="34" charset="0"/>
                <a:ea typeface="Montserrat" pitchFamily="34" charset="-122"/>
                <a:cs typeface="Montserrat" pitchFamily="34" charset="-120"/>
              </a:rPr>
              <a:t>Profile information</a:t>
            </a:r>
            <a:endParaRPr lang="en-US" sz="1700" dirty="0"/>
          </a:p>
        </p:txBody>
      </p:sp>
      <p:sp>
        <p:nvSpPr>
          <p:cNvPr id="5" name="Text 3"/>
          <p:cNvSpPr/>
          <p:nvPr/>
        </p:nvSpPr>
        <p:spPr>
          <a:xfrm>
            <a:off x="758309" y="3655100"/>
            <a:ext cx="2881908" cy="346710"/>
          </a:xfrm>
          <a:prstGeom prst="rect">
            <a:avLst/>
          </a:prstGeom>
          <a:noFill/>
        </p:spPr>
        <p:txBody>
          <a:bodyPr wrap="none" lIns="0" tIns="0" rIns="0" bIns="0" rtlCol="0" anchor="t"/>
          <a:lstStyle/>
          <a:p>
            <a:pPr marL="342900" indent="-342900" algn="l">
              <a:lnSpc>
                <a:spcPts val="2700"/>
              </a:lnSpc>
              <a:buSzPct val="100000"/>
              <a:buChar char="•"/>
            </a:pPr>
            <a:r>
              <a:rPr lang="en-US" sz="1700" dirty="0">
                <a:solidFill>
                  <a:srgbClr val="272525"/>
                </a:solidFill>
                <a:latin typeface="Montserrat" pitchFamily="34" charset="0"/>
                <a:ea typeface="Montserrat" pitchFamily="34" charset="-122"/>
                <a:cs typeface="Montserrat" pitchFamily="34" charset="-120"/>
              </a:rPr>
              <a:t>Authentication details</a:t>
            </a:r>
            <a:endParaRPr lang="en-US" sz="1700" dirty="0"/>
          </a:p>
        </p:txBody>
      </p:sp>
      <p:sp>
        <p:nvSpPr>
          <p:cNvPr id="6" name="Text 4"/>
          <p:cNvSpPr/>
          <p:nvPr/>
        </p:nvSpPr>
        <p:spPr>
          <a:xfrm>
            <a:off x="758309" y="4077533"/>
            <a:ext cx="2881908" cy="346710"/>
          </a:xfrm>
          <a:prstGeom prst="rect">
            <a:avLst/>
          </a:prstGeom>
          <a:noFill/>
        </p:spPr>
        <p:txBody>
          <a:bodyPr wrap="none" lIns="0" tIns="0" rIns="0" bIns="0" rtlCol="0" anchor="t"/>
          <a:lstStyle/>
          <a:p>
            <a:pPr marL="342900" indent="-342900" algn="l">
              <a:lnSpc>
                <a:spcPts val="2700"/>
              </a:lnSpc>
              <a:buSzPct val="100000"/>
              <a:buChar char="•"/>
            </a:pPr>
            <a:r>
              <a:rPr lang="en-US" sz="1700" dirty="0">
                <a:solidFill>
                  <a:srgbClr val="272525"/>
                </a:solidFill>
                <a:latin typeface="Montserrat" pitchFamily="34" charset="0"/>
                <a:ea typeface="Montserrat" pitchFamily="34" charset="-122"/>
                <a:cs typeface="Montserrat" pitchFamily="34" charset="-120"/>
              </a:rPr>
              <a:t>Preferences</a:t>
            </a:r>
            <a:endParaRPr lang="en-US" sz="1700" dirty="0"/>
          </a:p>
        </p:txBody>
      </p:sp>
      <p:sp>
        <p:nvSpPr>
          <p:cNvPr id="7" name="Text 5"/>
          <p:cNvSpPr/>
          <p:nvPr/>
        </p:nvSpPr>
        <p:spPr>
          <a:xfrm>
            <a:off x="4176474" y="2659856"/>
            <a:ext cx="2850713" cy="356235"/>
          </a:xfrm>
          <a:prstGeom prst="rect">
            <a:avLst/>
          </a:prstGeom>
          <a:noFill/>
        </p:spPr>
        <p:txBody>
          <a:bodyPr wrap="none" lIns="0" tIns="0" rIns="0" bIns="0" rtlCol="0" anchor="t"/>
          <a:lstStyle/>
          <a:p>
            <a:pPr marL="0" indent="0" algn="l">
              <a:lnSpc>
                <a:spcPts val="2800"/>
              </a:lnSpc>
              <a:buNone/>
            </a:pPr>
            <a:r>
              <a:rPr lang="en-US" sz="2200" b="1" dirty="0">
                <a:solidFill>
                  <a:srgbClr val="7068F4"/>
                </a:solidFill>
                <a:latin typeface="Barlow Bold" pitchFamily="34" charset="0"/>
                <a:ea typeface="Barlow Bold" pitchFamily="34" charset="-122"/>
                <a:cs typeface="Barlow Bold" pitchFamily="34" charset="-120"/>
              </a:rPr>
              <a:t>Vehicle Collection</a:t>
            </a:r>
            <a:endParaRPr lang="en-US" sz="2200" dirty="0"/>
          </a:p>
        </p:txBody>
      </p:sp>
      <p:sp>
        <p:nvSpPr>
          <p:cNvPr id="8" name="Text 6"/>
          <p:cNvSpPr/>
          <p:nvPr/>
        </p:nvSpPr>
        <p:spPr>
          <a:xfrm>
            <a:off x="4176474" y="3232666"/>
            <a:ext cx="2881908" cy="346710"/>
          </a:xfrm>
          <a:prstGeom prst="rect">
            <a:avLst/>
          </a:prstGeom>
          <a:noFill/>
        </p:spPr>
        <p:txBody>
          <a:bodyPr wrap="none" lIns="0" tIns="0" rIns="0" bIns="0" rtlCol="0" anchor="t"/>
          <a:lstStyle/>
          <a:p>
            <a:pPr marL="342900" indent="-342900" algn="l">
              <a:lnSpc>
                <a:spcPts val="2700"/>
              </a:lnSpc>
              <a:buSzPct val="100000"/>
              <a:buChar char="•"/>
            </a:pPr>
            <a:r>
              <a:rPr lang="en-US" sz="1700" dirty="0">
                <a:solidFill>
                  <a:srgbClr val="272525"/>
                </a:solidFill>
                <a:latin typeface="Montserrat" pitchFamily="34" charset="0"/>
                <a:ea typeface="Montserrat" pitchFamily="34" charset="-122"/>
                <a:cs typeface="Montserrat" pitchFamily="34" charset="-120"/>
              </a:rPr>
              <a:t>Brand and model</a:t>
            </a:r>
            <a:endParaRPr lang="en-US" sz="1700" dirty="0"/>
          </a:p>
        </p:txBody>
      </p:sp>
      <p:sp>
        <p:nvSpPr>
          <p:cNvPr id="9" name="Text 7"/>
          <p:cNvSpPr/>
          <p:nvPr/>
        </p:nvSpPr>
        <p:spPr>
          <a:xfrm>
            <a:off x="4176474" y="3655100"/>
            <a:ext cx="2881908" cy="346710"/>
          </a:xfrm>
          <a:prstGeom prst="rect">
            <a:avLst/>
          </a:prstGeom>
          <a:noFill/>
        </p:spPr>
        <p:txBody>
          <a:bodyPr wrap="none" lIns="0" tIns="0" rIns="0" bIns="0" rtlCol="0" anchor="t"/>
          <a:lstStyle/>
          <a:p>
            <a:pPr marL="342900" indent="-342900" algn="l">
              <a:lnSpc>
                <a:spcPts val="2700"/>
              </a:lnSpc>
              <a:buSzPct val="100000"/>
              <a:buChar char="•"/>
            </a:pPr>
            <a:r>
              <a:rPr lang="en-US" sz="1700" dirty="0">
                <a:solidFill>
                  <a:srgbClr val="272525"/>
                </a:solidFill>
                <a:latin typeface="Montserrat" pitchFamily="34" charset="0"/>
                <a:ea typeface="Montserrat" pitchFamily="34" charset="-122"/>
                <a:cs typeface="Montserrat" pitchFamily="34" charset="-120"/>
              </a:rPr>
              <a:t>Year and specifications</a:t>
            </a:r>
            <a:endParaRPr lang="en-US" sz="1700" dirty="0"/>
          </a:p>
        </p:txBody>
      </p:sp>
      <p:sp>
        <p:nvSpPr>
          <p:cNvPr id="10" name="Text 8"/>
          <p:cNvSpPr/>
          <p:nvPr/>
        </p:nvSpPr>
        <p:spPr>
          <a:xfrm>
            <a:off x="4176474" y="4077533"/>
            <a:ext cx="2881908" cy="346710"/>
          </a:xfrm>
          <a:prstGeom prst="rect">
            <a:avLst/>
          </a:prstGeom>
          <a:noFill/>
        </p:spPr>
        <p:txBody>
          <a:bodyPr wrap="none" lIns="0" tIns="0" rIns="0" bIns="0" rtlCol="0" anchor="t"/>
          <a:lstStyle/>
          <a:p>
            <a:pPr marL="342900" indent="-342900" algn="l">
              <a:lnSpc>
                <a:spcPts val="2700"/>
              </a:lnSpc>
              <a:buSzPct val="100000"/>
              <a:buChar char="•"/>
            </a:pPr>
            <a:r>
              <a:rPr lang="en-US" sz="1700" dirty="0">
                <a:solidFill>
                  <a:srgbClr val="272525"/>
                </a:solidFill>
                <a:latin typeface="Montserrat" pitchFamily="34" charset="0"/>
                <a:ea typeface="Montserrat" pitchFamily="34" charset="-122"/>
                <a:cs typeface="Montserrat" pitchFamily="34" charset="-120"/>
              </a:rPr>
              <a:t>OBD-II compatibility</a:t>
            </a:r>
            <a:endParaRPr lang="en-US" sz="1700" dirty="0"/>
          </a:p>
        </p:txBody>
      </p:sp>
      <p:sp>
        <p:nvSpPr>
          <p:cNvPr id="11" name="Text 9"/>
          <p:cNvSpPr/>
          <p:nvPr/>
        </p:nvSpPr>
        <p:spPr>
          <a:xfrm>
            <a:off x="7594640" y="2659856"/>
            <a:ext cx="2850713" cy="356235"/>
          </a:xfrm>
          <a:prstGeom prst="rect">
            <a:avLst/>
          </a:prstGeom>
          <a:noFill/>
        </p:spPr>
        <p:txBody>
          <a:bodyPr wrap="none" lIns="0" tIns="0" rIns="0" bIns="0" rtlCol="0" anchor="t"/>
          <a:lstStyle/>
          <a:p>
            <a:pPr marL="0" indent="0" algn="l">
              <a:lnSpc>
                <a:spcPts val="2800"/>
              </a:lnSpc>
              <a:buNone/>
            </a:pPr>
            <a:r>
              <a:rPr lang="en-US" sz="2200" b="1" dirty="0">
                <a:solidFill>
                  <a:srgbClr val="7068F4"/>
                </a:solidFill>
                <a:latin typeface="Barlow Bold" pitchFamily="34" charset="0"/>
                <a:ea typeface="Barlow Bold" pitchFamily="34" charset="-122"/>
                <a:cs typeface="Barlow Bold" pitchFamily="34" charset="-120"/>
              </a:rPr>
              <a:t>Maintenance Logs</a:t>
            </a:r>
            <a:endParaRPr lang="en-US" sz="2200" dirty="0"/>
          </a:p>
        </p:txBody>
      </p:sp>
      <p:sp>
        <p:nvSpPr>
          <p:cNvPr id="12" name="Text 10"/>
          <p:cNvSpPr/>
          <p:nvPr/>
        </p:nvSpPr>
        <p:spPr>
          <a:xfrm>
            <a:off x="7594640" y="3232666"/>
            <a:ext cx="2881908" cy="346710"/>
          </a:xfrm>
          <a:prstGeom prst="rect">
            <a:avLst/>
          </a:prstGeom>
          <a:noFill/>
        </p:spPr>
        <p:txBody>
          <a:bodyPr wrap="none" lIns="0" tIns="0" rIns="0" bIns="0" rtlCol="0" anchor="t"/>
          <a:lstStyle/>
          <a:p>
            <a:pPr marL="342900" indent="-342900" algn="l">
              <a:lnSpc>
                <a:spcPts val="2700"/>
              </a:lnSpc>
              <a:buSzPct val="100000"/>
              <a:buChar char="•"/>
            </a:pPr>
            <a:r>
              <a:rPr lang="en-US" sz="1700" dirty="0">
                <a:solidFill>
                  <a:srgbClr val="272525"/>
                </a:solidFill>
                <a:latin typeface="Montserrat" pitchFamily="34" charset="0"/>
                <a:ea typeface="Montserrat" pitchFamily="34" charset="-122"/>
                <a:cs typeface="Montserrat" pitchFamily="34" charset="-120"/>
              </a:rPr>
              <a:t>Service date and type</a:t>
            </a:r>
            <a:endParaRPr lang="en-US" sz="1700" dirty="0"/>
          </a:p>
        </p:txBody>
      </p:sp>
      <p:sp>
        <p:nvSpPr>
          <p:cNvPr id="13" name="Text 11"/>
          <p:cNvSpPr/>
          <p:nvPr/>
        </p:nvSpPr>
        <p:spPr>
          <a:xfrm>
            <a:off x="7594640" y="3655100"/>
            <a:ext cx="2881908" cy="346710"/>
          </a:xfrm>
          <a:prstGeom prst="rect">
            <a:avLst/>
          </a:prstGeom>
          <a:noFill/>
        </p:spPr>
        <p:txBody>
          <a:bodyPr wrap="none" lIns="0" tIns="0" rIns="0" bIns="0" rtlCol="0" anchor="t"/>
          <a:lstStyle/>
          <a:p>
            <a:pPr marL="342900" indent="-342900" algn="l">
              <a:lnSpc>
                <a:spcPts val="2700"/>
              </a:lnSpc>
              <a:buSzPct val="100000"/>
              <a:buChar char="•"/>
            </a:pPr>
            <a:r>
              <a:rPr lang="en-US" sz="1700" dirty="0">
                <a:solidFill>
                  <a:srgbClr val="272525"/>
                </a:solidFill>
                <a:latin typeface="Montserrat" pitchFamily="34" charset="0"/>
                <a:ea typeface="Montserrat" pitchFamily="34" charset="-122"/>
                <a:cs typeface="Montserrat" pitchFamily="34" charset="-120"/>
              </a:rPr>
              <a:t>Mileage and cost</a:t>
            </a:r>
            <a:endParaRPr lang="en-US" sz="1700" dirty="0"/>
          </a:p>
        </p:txBody>
      </p:sp>
      <p:sp>
        <p:nvSpPr>
          <p:cNvPr id="14" name="Text 12"/>
          <p:cNvSpPr/>
          <p:nvPr/>
        </p:nvSpPr>
        <p:spPr>
          <a:xfrm>
            <a:off x="7594640" y="4077533"/>
            <a:ext cx="2881908" cy="693420"/>
          </a:xfrm>
          <a:prstGeom prst="rect">
            <a:avLst/>
          </a:prstGeom>
          <a:noFill/>
        </p:spPr>
        <p:txBody>
          <a:bodyPr wrap="square" lIns="0" tIns="0" rIns="0" bIns="0" rtlCol="0" anchor="t"/>
          <a:lstStyle/>
          <a:p>
            <a:pPr marL="342900" indent="-342900" algn="l">
              <a:lnSpc>
                <a:spcPts val="2700"/>
              </a:lnSpc>
              <a:buSzPct val="100000"/>
              <a:buChar char="•"/>
            </a:pPr>
            <a:r>
              <a:rPr lang="en-US" sz="1700" dirty="0">
                <a:solidFill>
                  <a:srgbClr val="272525"/>
                </a:solidFill>
                <a:latin typeface="Montserrat" pitchFamily="34" charset="0"/>
                <a:ea typeface="Montserrat" pitchFamily="34" charset="-122"/>
                <a:cs typeface="Montserrat" pitchFamily="34" charset="-120"/>
              </a:rPr>
              <a:t>Service center information</a:t>
            </a:r>
            <a:endParaRPr lang="en-US" sz="1700" dirty="0"/>
          </a:p>
        </p:txBody>
      </p:sp>
      <p:sp>
        <p:nvSpPr>
          <p:cNvPr id="15" name="Text 13"/>
          <p:cNvSpPr/>
          <p:nvPr/>
        </p:nvSpPr>
        <p:spPr>
          <a:xfrm>
            <a:off x="11012805" y="2659856"/>
            <a:ext cx="2850713" cy="356235"/>
          </a:xfrm>
          <a:prstGeom prst="rect">
            <a:avLst/>
          </a:prstGeom>
          <a:noFill/>
        </p:spPr>
        <p:txBody>
          <a:bodyPr wrap="none" lIns="0" tIns="0" rIns="0" bIns="0" rtlCol="0" anchor="t"/>
          <a:lstStyle/>
          <a:p>
            <a:pPr marL="0" indent="0" algn="l">
              <a:lnSpc>
                <a:spcPts val="2800"/>
              </a:lnSpc>
              <a:buNone/>
            </a:pPr>
            <a:r>
              <a:rPr lang="en-US" sz="2200" b="1" dirty="0">
                <a:solidFill>
                  <a:srgbClr val="7068F4"/>
                </a:solidFill>
                <a:latin typeface="Barlow Bold" pitchFamily="34" charset="0"/>
                <a:ea typeface="Barlow Bold" pitchFamily="34" charset="-122"/>
                <a:cs typeface="Barlow Bold" pitchFamily="34" charset="-120"/>
              </a:rPr>
              <a:t>Diagnostic Records</a:t>
            </a:r>
            <a:endParaRPr lang="en-US" sz="2200" dirty="0"/>
          </a:p>
        </p:txBody>
      </p:sp>
      <p:sp>
        <p:nvSpPr>
          <p:cNvPr id="16" name="Text 14"/>
          <p:cNvSpPr/>
          <p:nvPr/>
        </p:nvSpPr>
        <p:spPr>
          <a:xfrm>
            <a:off x="11012805" y="3232666"/>
            <a:ext cx="2881908" cy="693420"/>
          </a:xfrm>
          <a:prstGeom prst="rect">
            <a:avLst/>
          </a:prstGeom>
          <a:noFill/>
        </p:spPr>
        <p:txBody>
          <a:bodyPr wrap="square" lIns="0" tIns="0" rIns="0" bIns="0" rtlCol="0" anchor="t"/>
          <a:lstStyle/>
          <a:p>
            <a:pPr marL="342900" indent="-342900" algn="l">
              <a:lnSpc>
                <a:spcPts val="2700"/>
              </a:lnSpc>
              <a:buSzPct val="100000"/>
              <a:buChar char="•"/>
            </a:pPr>
            <a:r>
              <a:rPr lang="en-US" sz="1700" dirty="0">
                <a:solidFill>
                  <a:srgbClr val="272525"/>
                </a:solidFill>
                <a:latin typeface="Montserrat" pitchFamily="34" charset="0"/>
                <a:ea typeface="Montserrat" pitchFamily="34" charset="-122"/>
                <a:cs typeface="Montserrat" pitchFamily="34" charset="-120"/>
              </a:rPr>
              <a:t>Fault codes and descriptions</a:t>
            </a:r>
            <a:endParaRPr lang="en-US" sz="1700" dirty="0"/>
          </a:p>
        </p:txBody>
      </p:sp>
      <p:sp>
        <p:nvSpPr>
          <p:cNvPr id="17" name="Text 15"/>
          <p:cNvSpPr/>
          <p:nvPr/>
        </p:nvSpPr>
        <p:spPr>
          <a:xfrm>
            <a:off x="11012805" y="4001810"/>
            <a:ext cx="2881908" cy="693420"/>
          </a:xfrm>
          <a:prstGeom prst="rect">
            <a:avLst/>
          </a:prstGeom>
          <a:noFill/>
        </p:spPr>
        <p:txBody>
          <a:bodyPr wrap="square" lIns="0" tIns="0" rIns="0" bIns="0" rtlCol="0" anchor="t"/>
          <a:lstStyle/>
          <a:p>
            <a:pPr marL="342900" indent="-342900" algn="l">
              <a:lnSpc>
                <a:spcPts val="2700"/>
              </a:lnSpc>
              <a:buSzPct val="100000"/>
              <a:buChar char="•"/>
            </a:pPr>
            <a:r>
              <a:rPr lang="en-US" sz="1700" dirty="0">
                <a:solidFill>
                  <a:srgbClr val="272525"/>
                </a:solidFill>
                <a:latin typeface="Montserrat" pitchFamily="34" charset="0"/>
                <a:ea typeface="Montserrat" pitchFamily="34" charset="-122"/>
                <a:cs typeface="Montserrat" pitchFamily="34" charset="-120"/>
              </a:rPr>
              <a:t>Media references (images/audio)</a:t>
            </a:r>
            <a:endParaRPr lang="en-US" sz="1700" dirty="0"/>
          </a:p>
        </p:txBody>
      </p:sp>
      <p:sp>
        <p:nvSpPr>
          <p:cNvPr id="18" name="Text 16"/>
          <p:cNvSpPr/>
          <p:nvPr/>
        </p:nvSpPr>
        <p:spPr>
          <a:xfrm>
            <a:off x="11012805" y="4770953"/>
            <a:ext cx="2881908" cy="693420"/>
          </a:xfrm>
          <a:prstGeom prst="rect">
            <a:avLst/>
          </a:prstGeom>
          <a:noFill/>
        </p:spPr>
        <p:txBody>
          <a:bodyPr wrap="square" lIns="0" tIns="0" rIns="0" bIns="0" rtlCol="0" anchor="t"/>
          <a:lstStyle/>
          <a:p>
            <a:pPr marL="342900" indent="-342900" algn="l">
              <a:lnSpc>
                <a:spcPts val="2700"/>
              </a:lnSpc>
              <a:buSzPct val="100000"/>
              <a:buChar char="•"/>
            </a:pPr>
            <a:r>
              <a:rPr lang="en-US" sz="1700" dirty="0">
                <a:solidFill>
                  <a:srgbClr val="272525"/>
                </a:solidFill>
                <a:latin typeface="Montserrat" pitchFamily="34" charset="0"/>
                <a:ea typeface="Montserrat" pitchFamily="34" charset="-122"/>
                <a:cs typeface="Montserrat" pitchFamily="34" charset="-120"/>
              </a:rPr>
              <a:t>Timestamp and location data</a:t>
            </a:r>
            <a:endParaRPr lang="en-US" sz="1700" dirty="0"/>
          </a:p>
        </p:txBody>
      </p:sp>
      <p:sp>
        <p:nvSpPr>
          <p:cNvPr id="19" name="Text 17"/>
          <p:cNvSpPr/>
          <p:nvPr/>
        </p:nvSpPr>
        <p:spPr>
          <a:xfrm>
            <a:off x="758309" y="5783818"/>
            <a:ext cx="13113782" cy="1040130"/>
          </a:xfrm>
          <a:prstGeom prst="rect">
            <a:avLst/>
          </a:prstGeom>
          <a:noFill/>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Our modular and extensible schema design enables efficient querying and management of user data while maintaining clear separation between different data types. This structure supports the app's core functionality while allowing for future expansion.</a:t>
            </a:r>
            <a:endParaRPr lang="en-US" sz="1700" dirty="0"/>
          </a:p>
        </p:txBody>
      </p:sp>
      <p:pic>
        <p:nvPicPr>
          <p:cNvPr id="20" name="Picture 19" descr="20250609_222037"/>
          <p:cNvPicPr>
            <a:picLocks noChangeAspect="1"/>
          </p:cNvPicPr>
          <p:nvPr/>
        </p:nvPicPr>
        <p:blipFill>
          <a:blip r:embed="rId1"/>
          <a:stretch>
            <a:fillRect/>
          </a:stretch>
        </p:blipFill>
        <p:spPr>
          <a:xfrm>
            <a:off x="10948035" y="5193665"/>
            <a:ext cx="5099685" cy="50996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58309" y="604957"/>
            <a:ext cx="7368183" cy="712708"/>
          </a:xfrm>
          <a:prstGeom prst="rect">
            <a:avLst/>
          </a:prstGeom>
          <a:noFill/>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Key Features Implementation</a:t>
            </a:r>
            <a:endParaRPr lang="en-US" sz="4450" dirty="0"/>
          </a:p>
        </p:txBody>
      </p:sp>
      <p:sp>
        <p:nvSpPr>
          <p:cNvPr id="3" name="Text 1"/>
          <p:cNvSpPr/>
          <p:nvPr/>
        </p:nvSpPr>
        <p:spPr>
          <a:xfrm>
            <a:off x="1844635" y="2140625"/>
            <a:ext cx="2850713" cy="356235"/>
          </a:xfrm>
          <a:prstGeom prst="rect">
            <a:avLst/>
          </a:prstGeom>
          <a:noFill/>
        </p:spPr>
        <p:txBody>
          <a:bodyPr wrap="none" lIns="0" tIns="0" rIns="0" bIns="0" rtlCol="0" anchor="t"/>
          <a:lstStyle/>
          <a:p>
            <a:pPr marL="0" indent="0" algn="r">
              <a:lnSpc>
                <a:spcPts val="2800"/>
              </a:lnSpc>
              <a:buNone/>
            </a:pPr>
            <a:r>
              <a:rPr lang="en-US" sz="2200" b="1" dirty="0">
                <a:solidFill>
                  <a:srgbClr val="272525"/>
                </a:solidFill>
                <a:latin typeface="Barlow Bold" pitchFamily="34" charset="0"/>
                <a:ea typeface="Barlow Bold" pitchFamily="34" charset="-122"/>
                <a:cs typeface="Barlow Bold" pitchFamily="34" charset="-120"/>
              </a:rPr>
              <a:t>Maintenance Book</a:t>
            </a:r>
            <a:endParaRPr lang="en-US" sz="2200" dirty="0"/>
          </a:p>
        </p:txBody>
      </p:sp>
      <p:sp>
        <p:nvSpPr>
          <p:cNvPr id="4" name="Text 2"/>
          <p:cNvSpPr/>
          <p:nvPr/>
        </p:nvSpPr>
        <p:spPr>
          <a:xfrm>
            <a:off x="758309" y="2626757"/>
            <a:ext cx="3937040" cy="693420"/>
          </a:xfrm>
          <a:prstGeom prst="rect">
            <a:avLst/>
          </a:prstGeom>
          <a:noFill/>
        </p:spPr>
        <p:txBody>
          <a:bodyPr wrap="square" lIns="0" tIns="0" rIns="0" bIns="0" rtlCol="0" anchor="t"/>
          <a:lstStyle/>
          <a:p>
            <a:pPr marL="0" indent="0" algn="r">
              <a:lnSpc>
                <a:spcPts val="2700"/>
              </a:lnSpc>
              <a:buNone/>
            </a:pPr>
            <a:r>
              <a:rPr lang="en-US" sz="1700" dirty="0">
                <a:solidFill>
                  <a:srgbClr val="272525"/>
                </a:solidFill>
                <a:latin typeface="Montserrat" pitchFamily="34" charset="0"/>
                <a:ea typeface="Montserrat" pitchFamily="34" charset="-122"/>
                <a:cs typeface="Montserrat" pitchFamily="34" charset="-120"/>
              </a:rPr>
              <a:t>Tracks service history with date, mileage, cost, and location data</a:t>
            </a:r>
            <a:endParaRPr lang="en-US" sz="1700" dirty="0"/>
          </a:p>
        </p:txBody>
      </p:sp>
      <p:pic>
        <p:nvPicPr>
          <p:cNvPr id="5" name="Image 0" descr="preencoded.png"/>
          <p:cNvPicPr>
            <a:picLocks noChangeAspect="1"/>
          </p:cNvPicPr>
          <p:nvPr/>
        </p:nvPicPr>
        <p:blipFill>
          <a:blip r:embed="rId1"/>
          <a:stretch>
            <a:fillRect/>
          </a:stretch>
        </p:blipFill>
        <p:spPr>
          <a:xfrm>
            <a:off x="5020270" y="1750933"/>
            <a:ext cx="4589740" cy="4589740"/>
          </a:xfrm>
          <a:prstGeom prst="rect">
            <a:avLst/>
          </a:prstGeom>
        </p:spPr>
      </p:pic>
      <p:pic>
        <p:nvPicPr>
          <p:cNvPr id="6" name="Image 1" descr="preencoded.png"/>
          <p:cNvPicPr>
            <a:picLocks noChangeAspect="1"/>
          </p:cNvPicPr>
          <p:nvPr/>
        </p:nvPicPr>
        <p:blipFill>
          <a:blip r:embed="rId2"/>
          <a:stretch>
            <a:fillRect/>
          </a:stretch>
        </p:blipFill>
        <p:spPr>
          <a:xfrm>
            <a:off x="6229290" y="2528828"/>
            <a:ext cx="324088" cy="405170"/>
          </a:xfrm>
          <a:prstGeom prst="rect">
            <a:avLst/>
          </a:prstGeom>
        </p:spPr>
      </p:pic>
      <p:sp>
        <p:nvSpPr>
          <p:cNvPr id="7" name="Text 3"/>
          <p:cNvSpPr/>
          <p:nvPr/>
        </p:nvSpPr>
        <p:spPr>
          <a:xfrm>
            <a:off x="9934932" y="2140625"/>
            <a:ext cx="2850713" cy="356235"/>
          </a:xfrm>
          <a:prstGeom prst="rect">
            <a:avLst/>
          </a:prstGeom>
          <a:noFill/>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Dashboard Scanning</a:t>
            </a:r>
            <a:endParaRPr lang="en-US" sz="2200" dirty="0"/>
          </a:p>
        </p:txBody>
      </p:sp>
      <p:sp>
        <p:nvSpPr>
          <p:cNvPr id="8" name="Text 4"/>
          <p:cNvSpPr/>
          <p:nvPr/>
        </p:nvSpPr>
        <p:spPr>
          <a:xfrm>
            <a:off x="9934932" y="2626757"/>
            <a:ext cx="3937159" cy="693420"/>
          </a:xfrm>
          <a:prstGeom prst="rect">
            <a:avLst/>
          </a:prstGeom>
          <a:noFill/>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Maps detected warning lights to explanations and recommendations</a:t>
            </a:r>
            <a:endParaRPr lang="en-US" sz="1700" dirty="0"/>
          </a:p>
        </p:txBody>
      </p:sp>
      <p:pic>
        <p:nvPicPr>
          <p:cNvPr id="9" name="Image 2" descr="preencoded.png"/>
          <p:cNvPicPr>
            <a:picLocks noChangeAspect="1"/>
          </p:cNvPicPr>
          <p:nvPr/>
        </p:nvPicPr>
        <p:blipFill>
          <a:blip r:embed="rId3"/>
          <a:stretch>
            <a:fillRect/>
          </a:stretch>
        </p:blipFill>
        <p:spPr>
          <a:xfrm>
            <a:off x="5020270" y="1750933"/>
            <a:ext cx="4589740" cy="4589740"/>
          </a:xfrm>
          <a:prstGeom prst="rect">
            <a:avLst/>
          </a:prstGeom>
        </p:spPr>
      </p:pic>
      <p:pic>
        <p:nvPicPr>
          <p:cNvPr id="10" name="Image 3" descr="preencoded.png"/>
          <p:cNvPicPr>
            <a:picLocks noChangeAspect="1"/>
          </p:cNvPicPr>
          <p:nvPr/>
        </p:nvPicPr>
        <p:blipFill>
          <a:blip r:embed="rId4"/>
          <a:stretch>
            <a:fillRect/>
          </a:stretch>
        </p:blipFill>
        <p:spPr>
          <a:xfrm>
            <a:off x="8467308" y="2919472"/>
            <a:ext cx="324088" cy="405170"/>
          </a:xfrm>
          <a:prstGeom prst="rect">
            <a:avLst/>
          </a:prstGeom>
        </p:spPr>
      </p:pic>
      <p:sp>
        <p:nvSpPr>
          <p:cNvPr id="11" name="Text 5"/>
          <p:cNvSpPr/>
          <p:nvPr/>
        </p:nvSpPr>
        <p:spPr>
          <a:xfrm>
            <a:off x="9934932" y="4424601"/>
            <a:ext cx="2850713" cy="356235"/>
          </a:xfrm>
          <a:prstGeom prst="rect">
            <a:avLst/>
          </a:prstGeom>
          <a:noFill/>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Engine Sound Analysis</a:t>
            </a:r>
            <a:endParaRPr lang="en-US" sz="2200" dirty="0"/>
          </a:p>
        </p:txBody>
      </p:sp>
      <p:sp>
        <p:nvSpPr>
          <p:cNvPr id="12" name="Text 6"/>
          <p:cNvSpPr/>
          <p:nvPr/>
        </p:nvSpPr>
        <p:spPr>
          <a:xfrm>
            <a:off x="9934932" y="4910733"/>
            <a:ext cx="3937159" cy="1040130"/>
          </a:xfrm>
          <a:prstGeom prst="rect">
            <a:avLst/>
          </a:prstGeom>
          <a:noFill/>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Records, stores, and compares engine sounds against reference files</a:t>
            </a:r>
            <a:endParaRPr lang="en-US" sz="1700" dirty="0"/>
          </a:p>
        </p:txBody>
      </p:sp>
      <p:pic>
        <p:nvPicPr>
          <p:cNvPr id="13" name="Image 4" descr="preencoded.png"/>
          <p:cNvPicPr>
            <a:picLocks noChangeAspect="1"/>
          </p:cNvPicPr>
          <p:nvPr/>
        </p:nvPicPr>
        <p:blipFill>
          <a:blip r:embed="rId5"/>
          <a:stretch>
            <a:fillRect/>
          </a:stretch>
        </p:blipFill>
        <p:spPr>
          <a:xfrm>
            <a:off x="5020270" y="1750933"/>
            <a:ext cx="4589740" cy="4589740"/>
          </a:xfrm>
          <a:prstGeom prst="rect">
            <a:avLst/>
          </a:prstGeom>
        </p:spPr>
      </p:pic>
      <p:pic>
        <p:nvPicPr>
          <p:cNvPr id="14" name="Image 5" descr="preencoded.png"/>
          <p:cNvPicPr>
            <a:picLocks noChangeAspect="1"/>
          </p:cNvPicPr>
          <p:nvPr/>
        </p:nvPicPr>
        <p:blipFill>
          <a:blip r:embed="rId6"/>
          <a:stretch>
            <a:fillRect/>
          </a:stretch>
        </p:blipFill>
        <p:spPr>
          <a:xfrm>
            <a:off x="8076664" y="5157490"/>
            <a:ext cx="324088" cy="405170"/>
          </a:xfrm>
          <a:prstGeom prst="rect">
            <a:avLst/>
          </a:prstGeom>
        </p:spPr>
      </p:pic>
      <p:sp>
        <p:nvSpPr>
          <p:cNvPr id="15" name="Text 7"/>
          <p:cNvSpPr/>
          <p:nvPr/>
        </p:nvSpPr>
        <p:spPr>
          <a:xfrm>
            <a:off x="1844635" y="4424601"/>
            <a:ext cx="2850713" cy="356235"/>
          </a:xfrm>
          <a:prstGeom prst="rect">
            <a:avLst/>
          </a:prstGeom>
          <a:noFill/>
        </p:spPr>
        <p:txBody>
          <a:bodyPr wrap="none" lIns="0" tIns="0" rIns="0" bIns="0" rtlCol="0" anchor="t"/>
          <a:lstStyle/>
          <a:p>
            <a:pPr marL="0" indent="0" algn="r">
              <a:lnSpc>
                <a:spcPts val="2800"/>
              </a:lnSpc>
              <a:buNone/>
            </a:pPr>
            <a:r>
              <a:rPr lang="en-US" sz="2200" b="1" dirty="0">
                <a:solidFill>
                  <a:srgbClr val="272525"/>
                </a:solidFill>
                <a:latin typeface="Barlow Bold" pitchFamily="34" charset="0"/>
                <a:ea typeface="Barlow Bold" pitchFamily="34" charset="-122"/>
                <a:cs typeface="Barlow Bold" pitchFamily="34" charset="-120"/>
              </a:rPr>
              <a:t>Vehicle Information</a:t>
            </a:r>
            <a:endParaRPr lang="en-US" sz="2200" dirty="0"/>
          </a:p>
        </p:txBody>
      </p:sp>
      <p:sp>
        <p:nvSpPr>
          <p:cNvPr id="16" name="Text 8"/>
          <p:cNvSpPr/>
          <p:nvPr/>
        </p:nvSpPr>
        <p:spPr>
          <a:xfrm>
            <a:off x="758309" y="4910733"/>
            <a:ext cx="3937040" cy="1040130"/>
          </a:xfrm>
          <a:prstGeom prst="rect">
            <a:avLst/>
          </a:prstGeom>
          <a:noFill/>
        </p:spPr>
        <p:txBody>
          <a:bodyPr wrap="square" lIns="0" tIns="0" rIns="0" bIns="0" rtlCol="0" anchor="t"/>
          <a:lstStyle/>
          <a:p>
            <a:pPr marL="0" indent="0" algn="r">
              <a:lnSpc>
                <a:spcPts val="2700"/>
              </a:lnSpc>
              <a:buNone/>
            </a:pPr>
            <a:r>
              <a:rPr lang="en-US" sz="1700" dirty="0">
                <a:solidFill>
                  <a:srgbClr val="272525"/>
                </a:solidFill>
                <a:latin typeface="Montserrat" pitchFamily="34" charset="0"/>
                <a:ea typeface="Montserrat" pitchFamily="34" charset="-122"/>
                <a:cs typeface="Montserrat" pitchFamily="34" charset="-120"/>
              </a:rPr>
              <a:t>Stores car details from the Autre-Other form for personalized experience</a:t>
            </a:r>
            <a:endParaRPr lang="en-US" sz="1700" dirty="0"/>
          </a:p>
        </p:txBody>
      </p:sp>
      <p:pic>
        <p:nvPicPr>
          <p:cNvPr id="17" name="Image 6" descr="preencoded.png"/>
          <p:cNvPicPr>
            <a:picLocks noChangeAspect="1"/>
          </p:cNvPicPr>
          <p:nvPr/>
        </p:nvPicPr>
        <p:blipFill>
          <a:blip r:embed="rId7"/>
          <a:stretch>
            <a:fillRect/>
          </a:stretch>
        </p:blipFill>
        <p:spPr>
          <a:xfrm>
            <a:off x="5020270" y="1750933"/>
            <a:ext cx="4589740" cy="4589740"/>
          </a:xfrm>
          <a:prstGeom prst="rect">
            <a:avLst/>
          </a:prstGeom>
        </p:spPr>
      </p:pic>
      <p:pic>
        <p:nvPicPr>
          <p:cNvPr id="18" name="Image 7" descr="preencoded.png"/>
          <p:cNvPicPr>
            <a:picLocks noChangeAspect="1"/>
          </p:cNvPicPr>
          <p:nvPr/>
        </p:nvPicPr>
        <p:blipFill>
          <a:blip r:embed="rId8"/>
          <a:stretch>
            <a:fillRect/>
          </a:stretch>
        </p:blipFill>
        <p:spPr>
          <a:xfrm>
            <a:off x="5838646" y="4766846"/>
            <a:ext cx="324088" cy="405170"/>
          </a:xfrm>
          <a:prstGeom prst="rect">
            <a:avLst/>
          </a:prstGeom>
        </p:spPr>
      </p:pic>
      <p:sp>
        <p:nvSpPr>
          <p:cNvPr id="19" name="Text 9"/>
          <p:cNvSpPr/>
          <p:nvPr/>
        </p:nvSpPr>
        <p:spPr>
          <a:xfrm>
            <a:off x="758309" y="6584394"/>
            <a:ext cx="13113782" cy="1040130"/>
          </a:xfrm>
          <a:prstGeom prst="rect">
            <a:avLst/>
          </a:prstGeom>
          <a:noFill/>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Each feature is backed by specific Firestore collections and Firebase Storage components, with dedicated controllers handling CRUD operations based on user actions. This architecture ensures consistent data management across all app functions.</a:t>
            </a:r>
            <a:endParaRPr lang="en-US" sz="1700" dirty="0"/>
          </a:p>
        </p:txBody>
      </p:sp>
      <p:pic>
        <p:nvPicPr>
          <p:cNvPr id="20" name="Picture 19" descr="20250609_222037"/>
          <p:cNvPicPr>
            <a:picLocks noChangeAspect="1"/>
          </p:cNvPicPr>
          <p:nvPr/>
        </p:nvPicPr>
        <p:blipFill>
          <a:blip r:embed="rId9"/>
          <a:stretch>
            <a:fillRect/>
          </a:stretch>
        </p:blipFill>
        <p:spPr>
          <a:xfrm>
            <a:off x="10948035" y="5193665"/>
            <a:ext cx="5099685" cy="50996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32815"/>
          </a:xfrm>
          <a:prstGeom prst="rect">
            <a:avLst/>
          </a:prstGeom>
        </p:spPr>
      </p:pic>
      <p:sp>
        <p:nvSpPr>
          <p:cNvPr id="3" name="Text 0"/>
          <p:cNvSpPr/>
          <p:nvPr/>
        </p:nvSpPr>
        <p:spPr>
          <a:xfrm>
            <a:off x="715804" y="562451"/>
            <a:ext cx="7197447" cy="672822"/>
          </a:xfrm>
          <a:prstGeom prst="rect">
            <a:avLst/>
          </a:prstGeom>
          <a:noFill/>
        </p:spPr>
        <p:txBody>
          <a:bodyPr wrap="none" lIns="0" tIns="0" rIns="0" bIns="0" rtlCol="0" anchor="t"/>
          <a:lstStyle/>
          <a:p>
            <a:pPr marL="0" indent="0" algn="l">
              <a:lnSpc>
                <a:spcPts val="5250"/>
              </a:lnSpc>
              <a:buNone/>
            </a:pPr>
            <a:r>
              <a:rPr lang="en-US" sz="4200" b="1" dirty="0">
                <a:solidFill>
                  <a:srgbClr val="7068F4"/>
                </a:solidFill>
                <a:latin typeface="Barlow Bold" pitchFamily="34" charset="0"/>
                <a:ea typeface="Barlow Bold" pitchFamily="34" charset="-122"/>
                <a:cs typeface="Barlow Bold" pitchFamily="34" charset="-120"/>
              </a:rPr>
              <a:t>Backend Data Model Structure</a:t>
            </a:r>
            <a:endParaRPr lang="en-US" sz="4200" dirty="0"/>
          </a:p>
        </p:txBody>
      </p:sp>
      <p:sp>
        <p:nvSpPr>
          <p:cNvPr id="4" name="Shape 1"/>
          <p:cNvSpPr/>
          <p:nvPr/>
        </p:nvSpPr>
        <p:spPr>
          <a:xfrm>
            <a:off x="715804" y="1541978"/>
            <a:ext cx="7712392" cy="4589621"/>
          </a:xfrm>
          <a:prstGeom prst="roundRect">
            <a:avLst>
              <a:gd name="adj" fmla="val 4011"/>
            </a:avLst>
          </a:prstGeom>
          <a:noFill/>
          <a:ln w="7620">
            <a:solidFill>
              <a:srgbClr val="000000">
                <a:alpha val="8000"/>
              </a:srgbClr>
            </a:solidFill>
            <a:prstDash val="solid"/>
          </a:ln>
        </p:spPr>
      </p:sp>
      <p:sp>
        <p:nvSpPr>
          <p:cNvPr id="5" name="Shape 2"/>
          <p:cNvSpPr/>
          <p:nvPr/>
        </p:nvSpPr>
        <p:spPr>
          <a:xfrm>
            <a:off x="723424" y="1549598"/>
            <a:ext cx="7696319" cy="587693"/>
          </a:xfrm>
          <a:prstGeom prst="rect">
            <a:avLst/>
          </a:prstGeom>
          <a:solidFill>
            <a:srgbClr val="FFFFFF">
              <a:alpha val="4000"/>
            </a:srgbClr>
          </a:solidFill>
        </p:spPr>
      </p:sp>
      <p:sp>
        <p:nvSpPr>
          <p:cNvPr id="6" name="Text 3"/>
          <p:cNvSpPr/>
          <p:nvPr/>
        </p:nvSpPr>
        <p:spPr>
          <a:xfrm>
            <a:off x="928926" y="1679853"/>
            <a:ext cx="2152412" cy="327184"/>
          </a:xfrm>
          <a:prstGeom prst="rect">
            <a:avLst/>
          </a:prstGeom>
          <a:noFill/>
        </p:spPr>
        <p:txBody>
          <a:bodyPr wrap="none" lIns="0" tIns="0" rIns="0" bIns="0" rtlCol="0" anchor="t"/>
          <a:lstStyle/>
          <a:p>
            <a:pPr marL="0" indent="0" algn="l">
              <a:lnSpc>
                <a:spcPts val="2550"/>
              </a:lnSpc>
              <a:buNone/>
            </a:pPr>
            <a:r>
              <a:rPr lang="en-US" sz="1600" dirty="0">
                <a:solidFill>
                  <a:srgbClr val="272525"/>
                </a:solidFill>
                <a:latin typeface="Montserrat" pitchFamily="34" charset="0"/>
                <a:ea typeface="Montserrat" pitchFamily="34" charset="-122"/>
                <a:cs typeface="Montserrat" pitchFamily="34" charset="-120"/>
              </a:rPr>
              <a:t>Collection</a:t>
            </a:r>
            <a:endParaRPr lang="en-US" sz="1600" dirty="0"/>
          </a:p>
        </p:txBody>
      </p:sp>
      <p:sp>
        <p:nvSpPr>
          <p:cNvPr id="7" name="Text 4"/>
          <p:cNvSpPr/>
          <p:nvPr/>
        </p:nvSpPr>
        <p:spPr>
          <a:xfrm>
            <a:off x="3497818" y="1679853"/>
            <a:ext cx="2148602" cy="327184"/>
          </a:xfrm>
          <a:prstGeom prst="rect">
            <a:avLst/>
          </a:prstGeom>
          <a:noFill/>
        </p:spPr>
        <p:txBody>
          <a:bodyPr wrap="none" lIns="0" tIns="0" rIns="0" bIns="0" rtlCol="0" anchor="t"/>
          <a:lstStyle/>
          <a:p>
            <a:pPr marL="0" indent="0" algn="l">
              <a:lnSpc>
                <a:spcPts val="2550"/>
              </a:lnSpc>
              <a:buNone/>
            </a:pPr>
            <a:r>
              <a:rPr lang="en-US" sz="1600" dirty="0">
                <a:solidFill>
                  <a:srgbClr val="272525"/>
                </a:solidFill>
                <a:latin typeface="Montserrat" pitchFamily="34" charset="0"/>
                <a:ea typeface="Montserrat" pitchFamily="34" charset="-122"/>
                <a:cs typeface="Montserrat" pitchFamily="34" charset="-120"/>
              </a:rPr>
              <a:t>Document ID</a:t>
            </a:r>
            <a:endParaRPr lang="en-US" sz="1600" dirty="0"/>
          </a:p>
        </p:txBody>
      </p:sp>
      <p:sp>
        <p:nvSpPr>
          <p:cNvPr id="8" name="Text 5"/>
          <p:cNvSpPr/>
          <p:nvPr/>
        </p:nvSpPr>
        <p:spPr>
          <a:xfrm>
            <a:off x="6062901" y="1679853"/>
            <a:ext cx="2152412" cy="327184"/>
          </a:xfrm>
          <a:prstGeom prst="rect">
            <a:avLst/>
          </a:prstGeom>
          <a:noFill/>
        </p:spPr>
        <p:txBody>
          <a:bodyPr wrap="none" lIns="0" tIns="0" rIns="0" bIns="0" rtlCol="0" anchor="t"/>
          <a:lstStyle/>
          <a:p>
            <a:pPr marL="0" indent="0" algn="l">
              <a:lnSpc>
                <a:spcPts val="2550"/>
              </a:lnSpc>
              <a:buNone/>
            </a:pPr>
            <a:r>
              <a:rPr lang="en-US" sz="1600" dirty="0">
                <a:solidFill>
                  <a:srgbClr val="272525"/>
                </a:solidFill>
                <a:latin typeface="Montserrat" pitchFamily="34" charset="0"/>
                <a:ea typeface="Montserrat" pitchFamily="34" charset="-122"/>
                <a:cs typeface="Montserrat" pitchFamily="34" charset="-120"/>
              </a:rPr>
              <a:t>Key Fields</a:t>
            </a:r>
            <a:endParaRPr lang="en-US" sz="1600" dirty="0"/>
          </a:p>
        </p:txBody>
      </p:sp>
      <p:sp>
        <p:nvSpPr>
          <p:cNvPr id="9" name="Shape 6"/>
          <p:cNvSpPr/>
          <p:nvPr/>
        </p:nvSpPr>
        <p:spPr>
          <a:xfrm>
            <a:off x="723424" y="2137291"/>
            <a:ext cx="7696319" cy="914876"/>
          </a:xfrm>
          <a:prstGeom prst="rect">
            <a:avLst/>
          </a:prstGeom>
          <a:solidFill>
            <a:srgbClr val="000000">
              <a:alpha val="4000"/>
            </a:srgbClr>
          </a:solidFill>
        </p:spPr>
      </p:sp>
      <p:sp>
        <p:nvSpPr>
          <p:cNvPr id="10" name="Text 7"/>
          <p:cNvSpPr/>
          <p:nvPr/>
        </p:nvSpPr>
        <p:spPr>
          <a:xfrm>
            <a:off x="928926" y="2267545"/>
            <a:ext cx="2152412" cy="327184"/>
          </a:xfrm>
          <a:prstGeom prst="rect">
            <a:avLst/>
          </a:prstGeom>
          <a:noFill/>
        </p:spPr>
        <p:txBody>
          <a:bodyPr wrap="none" lIns="0" tIns="0" rIns="0" bIns="0" rtlCol="0" anchor="t"/>
          <a:lstStyle/>
          <a:p>
            <a:pPr marL="0" indent="0" algn="l">
              <a:lnSpc>
                <a:spcPts val="2550"/>
              </a:lnSpc>
              <a:buNone/>
            </a:pPr>
            <a:r>
              <a:rPr lang="en-US" sz="1600" dirty="0">
                <a:solidFill>
                  <a:srgbClr val="272525"/>
                </a:solidFill>
                <a:latin typeface="Montserrat" pitchFamily="34" charset="0"/>
                <a:ea typeface="Montserrat" pitchFamily="34" charset="-122"/>
                <a:cs typeface="Montserrat" pitchFamily="34" charset="-120"/>
              </a:rPr>
              <a:t>cars</a:t>
            </a:r>
            <a:endParaRPr lang="en-US" sz="1600" dirty="0"/>
          </a:p>
        </p:txBody>
      </p:sp>
      <p:sp>
        <p:nvSpPr>
          <p:cNvPr id="11" name="Text 8"/>
          <p:cNvSpPr/>
          <p:nvPr/>
        </p:nvSpPr>
        <p:spPr>
          <a:xfrm>
            <a:off x="3497818" y="2267545"/>
            <a:ext cx="2148602" cy="654368"/>
          </a:xfrm>
          <a:prstGeom prst="rect">
            <a:avLst/>
          </a:prstGeom>
          <a:noFill/>
        </p:spPr>
        <p:txBody>
          <a:bodyPr wrap="square" lIns="0" tIns="0" rIns="0" bIns="0" rtlCol="0" anchor="t"/>
          <a:lstStyle/>
          <a:p>
            <a:pPr marL="0" indent="0" algn="l">
              <a:lnSpc>
                <a:spcPts val="2550"/>
              </a:lnSpc>
              <a:buNone/>
            </a:pPr>
            <a:r>
              <a:rPr lang="en-US" sz="1600" dirty="0">
                <a:solidFill>
                  <a:srgbClr val="272525"/>
                </a:solidFill>
                <a:latin typeface="Montserrat" pitchFamily="34" charset="0"/>
                <a:ea typeface="Montserrat" pitchFamily="34" charset="-122"/>
                <a:cs typeface="Montserrat" pitchFamily="34" charset="-120"/>
              </a:rPr>
              <a:t>userID/auto-generated</a:t>
            </a:r>
            <a:endParaRPr lang="en-US" sz="1600" dirty="0"/>
          </a:p>
        </p:txBody>
      </p:sp>
      <p:sp>
        <p:nvSpPr>
          <p:cNvPr id="12" name="Text 9"/>
          <p:cNvSpPr/>
          <p:nvPr/>
        </p:nvSpPr>
        <p:spPr>
          <a:xfrm>
            <a:off x="6062901" y="2267545"/>
            <a:ext cx="2152412" cy="327184"/>
          </a:xfrm>
          <a:prstGeom prst="rect">
            <a:avLst/>
          </a:prstGeom>
          <a:noFill/>
        </p:spPr>
        <p:txBody>
          <a:bodyPr wrap="none" lIns="0" tIns="0" rIns="0" bIns="0" rtlCol="0" anchor="t"/>
          <a:lstStyle/>
          <a:p>
            <a:pPr marL="0" indent="0" algn="l">
              <a:lnSpc>
                <a:spcPts val="2550"/>
              </a:lnSpc>
              <a:buNone/>
            </a:pPr>
            <a:r>
              <a:rPr lang="en-US" sz="1600" dirty="0">
                <a:solidFill>
                  <a:srgbClr val="272525"/>
                </a:solidFill>
                <a:latin typeface="Montserrat" pitchFamily="34" charset="0"/>
                <a:ea typeface="Montserrat" pitchFamily="34" charset="-122"/>
                <a:cs typeface="Montserrat" pitchFamily="34" charset="-120"/>
              </a:rPr>
              <a:t>brand, model, email</a:t>
            </a:r>
            <a:endParaRPr lang="en-US" sz="1600" dirty="0"/>
          </a:p>
        </p:txBody>
      </p:sp>
      <p:sp>
        <p:nvSpPr>
          <p:cNvPr id="13" name="Shape 10"/>
          <p:cNvSpPr/>
          <p:nvPr/>
        </p:nvSpPr>
        <p:spPr>
          <a:xfrm>
            <a:off x="723424" y="3052167"/>
            <a:ext cx="7696319" cy="914876"/>
          </a:xfrm>
          <a:prstGeom prst="rect">
            <a:avLst/>
          </a:prstGeom>
          <a:solidFill>
            <a:srgbClr val="FFFFFF">
              <a:alpha val="4000"/>
            </a:srgbClr>
          </a:solidFill>
        </p:spPr>
      </p:sp>
      <p:sp>
        <p:nvSpPr>
          <p:cNvPr id="14" name="Text 11"/>
          <p:cNvSpPr/>
          <p:nvPr/>
        </p:nvSpPr>
        <p:spPr>
          <a:xfrm>
            <a:off x="928926" y="3182422"/>
            <a:ext cx="2152412" cy="327184"/>
          </a:xfrm>
          <a:prstGeom prst="rect">
            <a:avLst/>
          </a:prstGeom>
          <a:noFill/>
        </p:spPr>
        <p:txBody>
          <a:bodyPr wrap="none" lIns="0" tIns="0" rIns="0" bIns="0" rtlCol="0" anchor="t"/>
          <a:lstStyle/>
          <a:p>
            <a:pPr marL="0" indent="0" algn="l">
              <a:lnSpc>
                <a:spcPts val="2550"/>
              </a:lnSpc>
              <a:buNone/>
            </a:pPr>
            <a:r>
              <a:rPr lang="en-US" sz="1600" dirty="0">
                <a:solidFill>
                  <a:srgbClr val="272525"/>
                </a:solidFill>
                <a:latin typeface="Montserrat" pitchFamily="34" charset="0"/>
                <a:ea typeface="Montserrat" pitchFamily="34" charset="-122"/>
                <a:cs typeface="Montserrat" pitchFamily="34" charset="-120"/>
              </a:rPr>
              <a:t>recordings</a:t>
            </a:r>
            <a:endParaRPr lang="en-US" sz="1600" dirty="0"/>
          </a:p>
        </p:txBody>
      </p:sp>
      <p:sp>
        <p:nvSpPr>
          <p:cNvPr id="15" name="Text 12"/>
          <p:cNvSpPr/>
          <p:nvPr/>
        </p:nvSpPr>
        <p:spPr>
          <a:xfrm>
            <a:off x="3497818" y="3182422"/>
            <a:ext cx="2148602" cy="327184"/>
          </a:xfrm>
          <a:prstGeom prst="rect">
            <a:avLst/>
          </a:prstGeom>
          <a:noFill/>
        </p:spPr>
        <p:txBody>
          <a:bodyPr wrap="none" lIns="0" tIns="0" rIns="0" bIns="0" rtlCol="0" anchor="t"/>
          <a:lstStyle/>
          <a:p>
            <a:pPr marL="0" indent="0" algn="l">
              <a:lnSpc>
                <a:spcPts val="2550"/>
              </a:lnSpc>
              <a:buNone/>
            </a:pPr>
            <a:r>
              <a:rPr lang="en-US" sz="1600" dirty="0">
                <a:solidFill>
                  <a:srgbClr val="272525"/>
                </a:solidFill>
                <a:latin typeface="Montserrat" pitchFamily="34" charset="0"/>
                <a:ea typeface="Montserrat" pitchFamily="34" charset="-122"/>
                <a:cs typeface="Montserrat" pitchFamily="34" charset="-120"/>
              </a:rPr>
              <a:t>userID/timestamp</a:t>
            </a:r>
            <a:endParaRPr lang="en-US" sz="1600" dirty="0"/>
          </a:p>
        </p:txBody>
      </p:sp>
      <p:sp>
        <p:nvSpPr>
          <p:cNvPr id="16" name="Text 13"/>
          <p:cNvSpPr/>
          <p:nvPr/>
        </p:nvSpPr>
        <p:spPr>
          <a:xfrm>
            <a:off x="6062901" y="3182422"/>
            <a:ext cx="2152412" cy="654368"/>
          </a:xfrm>
          <a:prstGeom prst="rect">
            <a:avLst/>
          </a:prstGeom>
          <a:noFill/>
        </p:spPr>
        <p:txBody>
          <a:bodyPr wrap="square" lIns="0" tIns="0" rIns="0" bIns="0" rtlCol="0" anchor="t"/>
          <a:lstStyle/>
          <a:p>
            <a:pPr marL="0" indent="0" algn="l">
              <a:lnSpc>
                <a:spcPts val="2550"/>
              </a:lnSpc>
              <a:buNone/>
            </a:pPr>
            <a:r>
              <a:rPr lang="en-US" sz="1600" dirty="0">
                <a:solidFill>
                  <a:srgbClr val="272525"/>
                </a:solidFill>
                <a:latin typeface="Montserrat" pitchFamily="34" charset="0"/>
                <a:ea typeface="Montserrat" pitchFamily="34" charset="-122"/>
                <a:cs typeface="Montserrat" pitchFamily="34" charset="-120"/>
              </a:rPr>
              <a:t>userId, cloudURL, comparedResult</a:t>
            </a:r>
            <a:endParaRPr lang="en-US" sz="1600" dirty="0"/>
          </a:p>
        </p:txBody>
      </p:sp>
      <p:sp>
        <p:nvSpPr>
          <p:cNvPr id="17" name="Shape 14"/>
          <p:cNvSpPr/>
          <p:nvPr/>
        </p:nvSpPr>
        <p:spPr>
          <a:xfrm>
            <a:off x="723424" y="3967043"/>
            <a:ext cx="7696319" cy="914876"/>
          </a:xfrm>
          <a:prstGeom prst="rect">
            <a:avLst/>
          </a:prstGeom>
          <a:solidFill>
            <a:srgbClr val="000000">
              <a:alpha val="4000"/>
            </a:srgbClr>
          </a:solidFill>
        </p:spPr>
      </p:sp>
      <p:sp>
        <p:nvSpPr>
          <p:cNvPr id="18" name="Text 15"/>
          <p:cNvSpPr/>
          <p:nvPr/>
        </p:nvSpPr>
        <p:spPr>
          <a:xfrm>
            <a:off x="928926" y="4097298"/>
            <a:ext cx="2152412" cy="327184"/>
          </a:xfrm>
          <a:prstGeom prst="rect">
            <a:avLst/>
          </a:prstGeom>
          <a:noFill/>
        </p:spPr>
        <p:txBody>
          <a:bodyPr wrap="none" lIns="0" tIns="0" rIns="0" bIns="0" rtlCol="0" anchor="t"/>
          <a:lstStyle/>
          <a:p>
            <a:pPr marL="0" indent="0" algn="l">
              <a:lnSpc>
                <a:spcPts val="2550"/>
              </a:lnSpc>
              <a:buNone/>
            </a:pPr>
            <a:r>
              <a:rPr lang="en-US" sz="1600" dirty="0">
                <a:solidFill>
                  <a:srgbClr val="272525"/>
                </a:solidFill>
                <a:latin typeface="Montserrat" pitchFamily="34" charset="0"/>
                <a:ea typeface="Montserrat" pitchFamily="34" charset="-122"/>
                <a:cs typeface="Montserrat" pitchFamily="34" charset="-120"/>
              </a:rPr>
              <a:t>maintenance_logs</a:t>
            </a:r>
            <a:endParaRPr lang="en-US" sz="1600" dirty="0"/>
          </a:p>
        </p:txBody>
      </p:sp>
      <p:sp>
        <p:nvSpPr>
          <p:cNvPr id="19" name="Text 16"/>
          <p:cNvSpPr/>
          <p:nvPr/>
        </p:nvSpPr>
        <p:spPr>
          <a:xfrm>
            <a:off x="3497818" y="4097298"/>
            <a:ext cx="2148602" cy="654368"/>
          </a:xfrm>
          <a:prstGeom prst="rect">
            <a:avLst/>
          </a:prstGeom>
          <a:noFill/>
        </p:spPr>
        <p:txBody>
          <a:bodyPr wrap="square" lIns="0" tIns="0" rIns="0" bIns="0" rtlCol="0" anchor="t"/>
          <a:lstStyle/>
          <a:p>
            <a:pPr marL="0" indent="0" algn="l">
              <a:lnSpc>
                <a:spcPts val="2550"/>
              </a:lnSpc>
              <a:buNone/>
            </a:pPr>
            <a:r>
              <a:rPr lang="en-US" sz="1600" dirty="0">
                <a:solidFill>
                  <a:srgbClr val="272525"/>
                </a:solidFill>
                <a:latin typeface="Montserrat" pitchFamily="34" charset="0"/>
                <a:ea typeface="Montserrat" pitchFamily="34" charset="-122"/>
                <a:cs typeface="Montserrat" pitchFamily="34" charset="-120"/>
              </a:rPr>
              <a:t>logID (auto-generated)</a:t>
            </a:r>
            <a:endParaRPr lang="en-US" sz="1600" dirty="0"/>
          </a:p>
        </p:txBody>
      </p:sp>
      <p:sp>
        <p:nvSpPr>
          <p:cNvPr id="20" name="Text 17"/>
          <p:cNvSpPr/>
          <p:nvPr/>
        </p:nvSpPr>
        <p:spPr>
          <a:xfrm>
            <a:off x="6062901" y="4097298"/>
            <a:ext cx="2152412" cy="654368"/>
          </a:xfrm>
          <a:prstGeom prst="rect">
            <a:avLst/>
          </a:prstGeom>
          <a:noFill/>
        </p:spPr>
        <p:txBody>
          <a:bodyPr wrap="square" lIns="0" tIns="0" rIns="0" bIns="0" rtlCol="0" anchor="t"/>
          <a:lstStyle/>
          <a:p>
            <a:pPr marL="0" indent="0" algn="l">
              <a:lnSpc>
                <a:spcPts val="2550"/>
              </a:lnSpc>
              <a:buNone/>
            </a:pPr>
            <a:r>
              <a:rPr lang="en-US" sz="1600" dirty="0">
                <a:solidFill>
                  <a:srgbClr val="272525"/>
                </a:solidFill>
                <a:latin typeface="Montserrat" pitchFamily="34" charset="0"/>
                <a:ea typeface="Montserrat" pitchFamily="34" charset="-122"/>
                <a:cs typeface="Montserrat" pitchFamily="34" charset="-120"/>
              </a:rPr>
              <a:t>userId, carBrand, description, date</a:t>
            </a:r>
            <a:endParaRPr lang="en-US" sz="1600" dirty="0"/>
          </a:p>
        </p:txBody>
      </p:sp>
      <p:sp>
        <p:nvSpPr>
          <p:cNvPr id="21" name="Shape 18"/>
          <p:cNvSpPr/>
          <p:nvPr/>
        </p:nvSpPr>
        <p:spPr>
          <a:xfrm>
            <a:off x="723424" y="4881920"/>
            <a:ext cx="7696319" cy="1242060"/>
          </a:xfrm>
          <a:prstGeom prst="rect">
            <a:avLst/>
          </a:prstGeom>
          <a:solidFill>
            <a:srgbClr val="FFFFFF">
              <a:alpha val="4000"/>
            </a:srgbClr>
          </a:solidFill>
        </p:spPr>
      </p:sp>
      <p:sp>
        <p:nvSpPr>
          <p:cNvPr id="22" name="Text 19"/>
          <p:cNvSpPr/>
          <p:nvPr/>
        </p:nvSpPr>
        <p:spPr>
          <a:xfrm>
            <a:off x="928926" y="5012174"/>
            <a:ext cx="2152412" cy="327184"/>
          </a:xfrm>
          <a:prstGeom prst="rect">
            <a:avLst/>
          </a:prstGeom>
          <a:noFill/>
        </p:spPr>
        <p:txBody>
          <a:bodyPr wrap="none" lIns="0" tIns="0" rIns="0" bIns="0" rtlCol="0" anchor="t"/>
          <a:lstStyle/>
          <a:p>
            <a:pPr marL="0" indent="0" algn="l">
              <a:lnSpc>
                <a:spcPts val="2550"/>
              </a:lnSpc>
              <a:buNone/>
            </a:pPr>
            <a:r>
              <a:rPr lang="en-US" sz="1600" dirty="0">
                <a:solidFill>
                  <a:srgbClr val="272525"/>
                </a:solidFill>
                <a:latin typeface="Montserrat" pitchFamily="34" charset="0"/>
                <a:ea typeface="Montserrat" pitchFamily="34" charset="-122"/>
                <a:cs typeface="Montserrat" pitchFamily="34" charset="-120"/>
              </a:rPr>
              <a:t>dashboard_scans</a:t>
            </a:r>
            <a:endParaRPr lang="en-US" sz="1600" dirty="0"/>
          </a:p>
        </p:txBody>
      </p:sp>
      <p:sp>
        <p:nvSpPr>
          <p:cNvPr id="23" name="Text 20"/>
          <p:cNvSpPr/>
          <p:nvPr/>
        </p:nvSpPr>
        <p:spPr>
          <a:xfrm>
            <a:off x="3497818" y="5012174"/>
            <a:ext cx="2148602" cy="654368"/>
          </a:xfrm>
          <a:prstGeom prst="rect">
            <a:avLst/>
          </a:prstGeom>
          <a:noFill/>
        </p:spPr>
        <p:txBody>
          <a:bodyPr wrap="square" lIns="0" tIns="0" rIns="0" bIns="0" rtlCol="0" anchor="t"/>
          <a:lstStyle/>
          <a:p>
            <a:pPr marL="0" indent="0" algn="l">
              <a:lnSpc>
                <a:spcPts val="2550"/>
              </a:lnSpc>
              <a:buNone/>
            </a:pPr>
            <a:r>
              <a:rPr lang="en-US" sz="1600" dirty="0">
                <a:solidFill>
                  <a:srgbClr val="272525"/>
                </a:solidFill>
                <a:latin typeface="Montserrat" pitchFamily="34" charset="0"/>
                <a:ea typeface="Montserrat" pitchFamily="34" charset="-122"/>
                <a:cs typeface="Montserrat" pitchFamily="34" charset="-120"/>
              </a:rPr>
              <a:t>scanID (auto-generated)</a:t>
            </a:r>
            <a:endParaRPr lang="en-US" sz="1600" dirty="0"/>
          </a:p>
        </p:txBody>
      </p:sp>
      <p:sp>
        <p:nvSpPr>
          <p:cNvPr id="24" name="Text 21"/>
          <p:cNvSpPr/>
          <p:nvPr/>
        </p:nvSpPr>
        <p:spPr>
          <a:xfrm>
            <a:off x="6062901" y="5012174"/>
            <a:ext cx="2152412" cy="981551"/>
          </a:xfrm>
          <a:prstGeom prst="rect">
            <a:avLst/>
          </a:prstGeom>
          <a:noFill/>
        </p:spPr>
        <p:txBody>
          <a:bodyPr wrap="square" lIns="0" tIns="0" rIns="0" bIns="0" rtlCol="0" anchor="t"/>
          <a:lstStyle/>
          <a:p>
            <a:pPr marL="0" indent="0" algn="l">
              <a:lnSpc>
                <a:spcPts val="2550"/>
              </a:lnSpc>
              <a:buNone/>
            </a:pPr>
            <a:r>
              <a:rPr lang="en-US" sz="1600" dirty="0">
                <a:solidFill>
                  <a:srgbClr val="272525"/>
                </a:solidFill>
                <a:latin typeface="Montserrat" pitchFamily="34" charset="0"/>
                <a:ea typeface="Montserrat" pitchFamily="34" charset="-122"/>
                <a:cs typeface="Montserrat" pitchFamily="34" charset="-120"/>
              </a:rPr>
              <a:t>userId, warningLight, description</a:t>
            </a:r>
            <a:endParaRPr lang="en-US" sz="1600" dirty="0"/>
          </a:p>
        </p:txBody>
      </p:sp>
      <p:sp>
        <p:nvSpPr>
          <p:cNvPr id="25" name="Text 22"/>
          <p:cNvSpPr/>
          <p:nvPr/>
        </p:nvSpPr>
        <p:spPr>
          <a:xfrm>
            <a:off x="715804" y="6361628"/>
            <a:ext cx="7712392" cy="1308735"/>
          </a:xfrm>
          <a:prstGeom prst="rect">
            <a:avLst/>
          </a:prstGeom>
          <a:noFill/>
        </p:spPr>
        <p:txBody>
          <a:bodyPr wrap="square" lIns="0" tIns="0" rIns="0" bIns="0" rtlCol="0" anchor="t"/>
          <a:lstStyle/>
          <a:p>
            <a:pPr marL="0" indent="0" algn="l">
              <a:lnSpc>
                <a:spcPts val="2550"/>
              </a:lnSpc>
              <a:buNone/>
            </a:pPr>
            <a:r>
              <a:rPr lang="en-US" sz="1600" dirty="0">
                <a:solidFill>
                  <a:srgbClr val="272525"/>
                </a:solidFill>
                <a:latin typeface="Montserrat" pitchFamily="34" charset="0"/>
                <a:ea typeface="Montserrat" pitchFamily="34" charset="-122"/>
                <a:cs typeface="Montserrat" pitchFamily="34" charset="-120"/>
              </a:rPr>
              <a:t>Our Firestore structure organizes data into logical collections that mirror the app's functionality. Each document contains fields relevant to its purpose, with appropriate indexing on commonly queried fields to optimize performance.</a:t>
            </a:r>
            <a:endParaRPr lang="en-US" sz="1600" dirty="0"/>
          </a:p>
        </p:txBody>
      </p:sp>
      <p:pic>
        <p:nvPicPr>
          <p:cNvPr id="26" name="Picture 25" descr="20250609_222037"/>
          <p:cNvPicPr>
            <a:picLocks noChangeAspect="1"/>
          </p:cNvPicPr>
          <p:nvPr/>
        </p:nvPicPr>
        <p:blipFill>
          <a:blip r:embed="rId2"/>
          <a:stretch>
            <a:fillRect/>
          </a:stretch>
        </p:blipFill>
        <p:spPr>
          <a:xfrm>
            <a:off x="10948035" y="5193665"/>
            <a:ext cx="5099685" cy="50996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58309" y="719257"/>
            <a:ext cx="9385102" cy="712708"/>
          </a:xfrm>
          <a:prstGeom prst="rect">
            <a:avLst/>
          </a:prstGeom>
          <a:noFill/>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Security &amp; Performance Optimization</a:t>
            </a:r>
            <a:endParaRPr lang="en-US" sz="4450" dirty="0"/>
          </a:p>
        </p:txBody>
      </p:sp>
      <p:sp>
        <p:nvSpPr>
          <p:cNvPr id="3" name="Shape 1"/>
          <p:cNvSpPr/>
          <p:nvPr/>
        </p:nvSpPr>
        <p:spPr>
          <a:xfrm>
            <a:off x="758309" y="1865233"/>
            <a:ext cx="2185511" cy="1265992"/>
          </a:xfrm>
          <a:prstGeom prst="roundRect">
            <a:avLst>
              <a:gd name="adj" fmla="val 15403"/>
            </a:avLst>
          </a:prstGeom>
          <a:solidFill>
            <a:srgbClr val="EEEFF5"/>
          </a:solidFill>
          <a:effectLst>
            <a:outerShdw blurRad="53340" dist="26670" dir="13500000" algn="bl" rotWithShape="0">
              <a:srgbClr val="FFFFFF">
                <a:alpha val="70000"/>
              </a:srgbClr>
            </a:outerShdw>
          </a:effectLst>
        </p:spPr>
      </p:sp>
      <p:pic>
        <p:nvPicPr>
          <p:cNvPr id="4" name="Image 0" descr="preencoded.png"/>
          <p:cNvPicPr>
            <a:picLocks noChangeAspect="1"/>
          </p:cNvPicPr>
          <p:nvPr/>
        </p:nvPicPr>
        <p:blipFill>
          <a:blip r:embed="rId1"/>
          <a:stretch>
            <a:fillRect/>
          </a:stretch>
        </p:blipFill>
        <p:spPr>
          <a:xfrm>
            <a:off x="1698665" y="2307788"/>
            <a:ext cx="304681" cy="380762"/>
          </a:xfrm>
          <a:prstGeom prst="rect">
            <a:avLst/>
          </a:prstGeom>
        </p:spPr>
      </p:pic>
      <p:sp>
        <p:nvSpPr>
          <p:cNvPr id="5" name="Text 2"/>
          <p:cNvSpPr/>
          <p:nvPr/>
        </p:nvSpPr>
        <p:spPr>
          <a:xfrm>
            <a:off x="3160395" y="2081808"/>
            <a:ext cx="4127421" cy="356235"/>
          </a:xfrm>
          <a:prstGeom prst="rect">
            <a:avLst/>
          </a:prstGeom>
          <a:noFill/>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Authentication &amp; Access Control</a:t>
            </a:r>
            <a:endParaRPr lang="en-US" sz="2200" dirty="0"/>
          </a:p>
        </p:txBody>
      </p:sp>
      <p:sp>
        <p:nvSpPr>
          <p:cNvPr id="6" name="Text 3"/>
          <p:cNvSpPr/>
          <p:nvPr/>
        </p:nvSpPr>
        <p:spPr>
          <a:xfrm>
            <a:off x="3160395" y="2567940"/>
            <a:ext cx="7497604" cy="346710"/>
          </a:xfrm>
          <a:prstGeom prst="rect">
            <a:avLst/>
          </a:prstGeom>
          <a:noFill/>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Firebase Authentication restricts data access to authorized users only</a:t>
            </a:r>
            <a:endParaRPr lang="en-US" sz="1700" dirty="0"/>
          </a:p>
        </p:txBody>
      </p:sp>
      <p:sp>
        <p:nvSpPr>
          <p:cNvPr id="7" name="Shape 4"/>
          <p:cNvSpPr/>
          <p:nvPr/>
        </p:nvSpPr>
        <p:spPr>
          <a:xfrm>
            <a:off x="3052048" y="3115985"/>
            <a:ext cx="10711815" cy="15240"/>
          </a:xfrm>
          <a:prstGeom prst="roundRect">
            <a:avLst>
              <a:gd name="adj" fmla="val 1279500"/>
            </a:avLst>
          </a:prstGeom>
          <a:solidFill>
            <a:srgbClr val="C1C3D0"/>
          </a:solidFill>
        </p:spPr>
      </p:sp>
      <p:sp>
        <p:nvSpPr>
          <p:cNvPr id="8" name="Shape 5"/>
          <p:cNvSpPr/>
          <p:nvPr/>
        </p:nvSpPr>
        <p:spPr>
          <a:xfrm>
            <a:off x="758309" y="3239452"/>
            <a:ext cx="4371142" cy="1265992"/>
          </a:xfrm>
          <a:prstGeom prst="roundRect">
            <a:avLst>
              <a:gd name="adj" fmla="val 15403"/>
            </a:avLst>
          </a:prstGeom>
          <a:solidFill>
            <a:srgbClr val="EEEFF5"/>
          </a:solidFill>
          <a:effectLst>
            <a:outerShdw blurRad="53340" dist="26670" dir="13500000" algn="bl" rotWithShape="0">
              <a:srgbClr val="FFFFFF">
                <a:alpha val="70000"/>
              </a:srgbClr>
            </a:outerShdw>
          </a:effectLst>
        </p:spPr>
      </p:sp>
      <p:pic>
        <p:nvPicPr>
          <p:cNvPr id="9" name="Image 1" descr="preencoded.png"/>
          <p:cNvPicPr>
            <a:picLocks noChangeAspect="1"/>
          </p:cNvPicPr>
          <p:nvPr/>
        </p:nvPicPr>
        <p:blipFill>
          <a:blip r:embed="rId2"/>
          <a:stretch>
            <a:fillRect/>
          </a:stretch>
        </p:blipFill>
        <p:spPr>
          <a:xfrm>
            <a:off x="2791539" y="3682008"/>
            <a:ext cx="304681" cy="380762"/>
          </a:xfrm>
          <a:prstGeom prst="rect">
            <a:avLst/>
          </a:prstGeom>
        </p:spPr>
      </p:pic>
      <p:sp>
        <p:nvSpPr>
          <p:cNvPr id="10" name="Text 6"/>
          <p:cNvSpPr/>
          <p:nvPr/>
        </p:nvSpPr>
        <p:spPr>
          <a:xfrm>
            <a:off x="5346025" y="3456027"/>
            <a:ext cx="2850713" cy="356235"/>
          </a:xfrm>
          <a:prstGeom prst="rect">
            <a:avLst/>
          </a:prstGeom>
          <a:noFill/>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Security Rules</a:t>
            </a:r>
            <a:endParaRPr lang="en-US" sz="2200" dirty="0"/>
          </a:p>
        </p:txBody>
      </p:sp>
      <p:sp>
        <p:nvSpPr>
          <p:cNvPr id="11" name="Text 7"/>
          <p:cNvSpPr/>
          <p:nvPr/>
        </p:nvSpPr>
        <p:spPr>
          <a:xfrm>
            <a:off x="5346025" y="3942159"/>
            <a:ext cx="6811328" cy="346710"/>
          </a:xfrm>
          <a:prstGeom prst="rect">
            <a:avLst/>
          </a:prstGeom>
          <a:noFill/>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Custom Firestore rules protect sensitive data based on user IDs</a:t>
            </a:r>
            <a:endParaRPr lang="en-US" sz="1700" dirty="0"/>
          </a:p>
        </p:txBody>
      </p:sp>
      <p:sp>
        <p:nvSpPr>
          <p:cNvPr id="12" name="Shape 8"/>
          <p:cNvSpPr/>
          <p:nvPr/>
        </p:nvSpPr>
        <p:spPr>
          <a:xfrm>
            <a:off x="5237678" y="4490204"/>
            <a:ext cx="8526185" cy="15240"/>
          </a:xfrm>
          <a:prstGeom prst="roundRect">
            <a:avLst>
              <a:gd name="adj" fmla="val 1279500"/>
            </a:avLst>
          </a:prstGeom>
          <a:solidFill>
            <a:srgbClr val="C1C3D0"/>
          </a:solidFill>
        </p:spPr>
      </p:sp>
      <p:sp>
        <p:nvSpPr>
          <p:cNvPr id="13" name="Shape 9"/>
          <p:cNvSpPr/>
          <p:nvPr/>
        </p:nvSpPr>
        <p:spPr>
          <a:xfrm>
            <a:off x="758309" y="4613672"/>
            <a:ext cx="6556891" cy="1612702"/>
          </a:xfrm>
          <a:prstGeom prst="roundRect">
            <a:avLst>
              <a:gd name="adj" fmla="val 12091"/>
            </a:avLst>
          </a:prstGeom>
          <a:solidFill>
            <a:srgbClr val="EEEFF5"/>
          </a:solidFill>
          <a:effectLst>
            <a:outerShdw blurRad="53340" dist="26670" dir="13500000" algn="bl" rotWithShape="0">
              <a:srgbClr val="FFFFFF">
                <a:alpha val="70000"/>
              </a:srgbClr>
            </a:outerShdw>
          </a:effectLst>
        </p:spPr>
      </p:sp>
      <p:pic>
        <p:nvPicPr>
          <p:cNvPr id="14" name="Image 2" descr="preencoded.png"/>
          <p:cNvPicPr>
            <a:picLocks noChangeAspect="1"/>
          </p:cNvPicPr>
          <p:nvPr/>
        </p:nvPicPr>
        <p:blipFill>
          <a:blip r:embed="rId3"/>
          <a:stretch>
            <a:fillRect/>
          </a:stretch>
        </p:blipFill>
        <p:spPr>
          <a:xfrm>
            <a:off x="3884414" y="5229582"/>
            <a:ext cx="304681" cy="380762"/>
          </a:xfrm>
          <a:prstGeom prst="rect">
            <a:avLst/>
          </a:prstGeom>
        </p:spPr>
      </p:pic>
      <p:sp>
        <p:nvSpPr>
          <p:cNvPr id="15" name="Text 10"/>
          <p:cNvSpPr/>
          <p:nvPr/>
        </p:nvSpPr>
        <p:spPr>
          <a:xfrm>
            <a:off x="7531775" y="4830247"/>
            <a:ext cx="2850713" cy="356235"/>
          </a:xfrm>
          <a:prstGeom prst="rect">
            <a:avLst/>
          </a:prstGeom>
          <a:noFill/>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Performance Tuning</a:t>
            </a:r>
            <a:endParaRPr lang="en-US" sz="2200" dirty="0"/>
          </a:p>
        </p:txBody>
      </p:sp>
      <p:sp>
        <p:nvSpPr>
          <p:cNvPr id="16" name="Text 11"/>
          <p:cNvSpPr/>
          <p:nvPr/>
        </p:nvSpPr>
        <p:spPr>
          <a:xfrm>
            <a:off x="7531775" y="5316379"/>
            <a:ext cx="6123742" cy="693420"/>
          </a:xfrm>
          <a:prstGeom prst="rect">
            <a:avLst/>
          </a:prstGeom>
          <a:noFill/>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Strategic indexing and local caching for frequently accessed data</a:t>
            </a:r>
            <a:endParaRPr lang="en-US" sz="1700" dirty="0"/>
          </a:p>
        </p:txBody>
      </p:sp>
      <p:sp>
        <p:nvSpPr>
          <p:cNvPr id="17" name="Text 12"/>
          <p:cNvSpPr/>
          <p:nvPr/>
        </p:nvSpPr>
        <p:spPr>
          <a:xfrm>
            <a:off x="758309" y="6470094"/>
            <a:ext cx="13113782" cy="1040130"/>
          </a:xfrm>
          <a:prstGeom prst="rect">
            <a:avLst/>
          </a:prstGeom>
          <a:noFill/>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We implemented comprehensive security measures to protect user data while ensuring optimal performance. Firebase Security Rules restrict access based on user authentication, while performance optimizations like batch operations and lazy loading improve responsiveness even with large datasets.</a:t>
            </a:r>
            <a:endParaRPr lang="en-US" sz="1700" dirty="0"/>
          </a:p>
        </p:txBody>
      </p:sp>
      <p:pic>
        <p:nvPicPr>
          <p:cNvPr id="18" name="Picture 17" descr="20250609_222037"/>
          <p:cNvPicPr>
            <a:picLocks noChangeAspect="1"/>
          </p:cNvPicPr>
          <p:nvPr/>
        </p:nvPicPr>
        <p:blipFill>
          <a:blip r:embed="rId4"/>
          <a:stretch>
            <a:fillRect/>
          </a:stretch>
        </p:blipFill>
        <p:spPr>
          <a:xfrm>
            <a:off x="10948035" y="5193665"/>
            <a:ext cx="5099685" cy="50996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6072</Words>
  <Application>WPS Presentation</Application>
  <PresentationFormat>On-screen Show (16:9)</PresentationFormat>
  <Paragraphs>216</Paragraphs>
  <Slides>10</Slides>
  <Notes>10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vt:i4>
      </vt:variant>
    </vt:vector>
  </HeadingPairs>
  <TitlesOfParts>
    <vt:vector size="28" baseType="lpstr">
      <vt:lpstr>Arial</vt:lpstr>
      <vt:lpstr>SimSun</vt:lpstr>
      <vt:lpstr>Wingdings</vt:lpstr>
      <vt:lpstr>Barlow Bold</vt:lpstr>
      <vt:lpstr>Segoe Print</vt:lpstr>
      <vt:lpstr>Barlow Bold</vt:lpstr>
      <vt:lpstr>Barlow Bold</vt:lpstr>
      <vt:lpstr>Montserrat</vt:lpstr>
      <vt:lpstr>Montserrat</vt:lpstr>
      <vt:lpstr>Montserrat</vt:lpstr>
      <vt:lpstr>Montserrat Bold</vt:lpstr>
      <vt:lpstr>Montserrat Bold</vt:lpstr>
      <vt:lpstr>Montserrat Bold</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Sofor Julius</cp:lastModifiedBy>
  <cp:revision>3</cp:revision>
  <dcterms:created xsi:type="dcterms:W3CDTF">2025-06-09T21:14:00Z</dcterms:created>
  <dcterms:modified xsi:type="dcterms:W3CDTF">2025-06-09T21:23:33Z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C25355E7CF9247D2A1B74119CF8375E2_12</vt:lpwstr>
  </property>
  <property fmtid="{D5CDD505-2E9C-101B-9397-08002B2CF9AE}" pid="3" name="KSOProductBuildVer">
    <vt:lpwstr>1033-12.2.0.21179</vt:lpwstr>
  </property>
</Properties>
</file>