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56" r:id="rId3"/>
  </p:sldMasterIdLst>
  <p:notesMasterIdLst>
    <p:notesMasterId r:id="rId5"/>
  </p:notesMasterIdLst>
  <p:sldIdLst>
    <p:sldId id="256" r:id="rId4"/>
    <p:sldId id="263" r:id="rId6"/>
    <p:sldId id="264" r:id="rId7"/>
    <p:sldId id="265" r:id="rId8"/>
    <p:sldId id="259" r:id="rId9"/>
    <p:sldId id="268" r:id="rId10"/>
    <p:sldId id="260" r:id="rId11"/>
    <p:sldId id="261" r:id="rId12"/>
    <p:sldId id="271" r:id="rId13"/>
    <p:sldId id="273" r:id="rId14"/>
  </p:sldIdLst>
  <p:sldSz cx="14630400" cy="8229600"/>
  <p:notesSz cx="8229600" cy="14630400"/>
  <p:embeddedFontLst>
    <p:embeddedFont>
      <p:font typeface="Montserrat" pitchFamily="34" charset="0"/>
      <p:regular r:id="rId18"/>
    </p:embeddedFont>
    <p:embeddedFont>
      <p:font typeface="Montserrat" pitchFamily="34" charset="-122"/>
      <p:regular r:id="rId19"/>
    </p:embeddedFont>
    <p:embeddedFont>
      <p:font typeface="Montserrat" pitchFamily="34" charset="-12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6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 showGuides="1">
      <p:cViewPr varScale="1">
        <p:scale>
          <a:sx n="60" d="100"/>
          <a:sy n="60" d="100"/>
        </p:scale>
        <p:origin x="-612" y="-96"/>
      </p:cViewPr>
      <p:guideLst>
        <p:guide orient="horz" pos="2596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AF1A7-0E7C-440C-B146-C63C7E21AE3D}" type="datetimeFigureOut">
              <a:rPr lang="en-GB" smtClean="0"/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7F3CC-434D-4A7D-8C3D-A5E96BA70E88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185" y="374221"/>
            <a:ext cx="7627382" cy="142541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Car Fault Diagnostic Mobile Application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331732"/>
            <a:ext cx="7627382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758309" y="528506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104900" y="6624707"/>
            <a:ext cx="2602468" cy="3792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 smtClean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</a:t>
            </a:r>
            <a:r>
              <a:rPr lang="en-US" sz="2100" b="1" dirty="0" smtClean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y </a:t>
            </a:r>
            <a:r>
              <a:rPr lang="en-US" sz="2100" b="1" dirty="0" smtClean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Group 18</a:t>
            </a:r>
            <a:endParaRPr lang="en-US" sz="21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4496" y="2309602"/>
            <a:ext cx="73152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 smtClean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This presentation explores the comprehensive system modeling and design for a Car Fault Diagnosis Mobile Application developed by </a:t>
            </a:r>
            <a:r>
              <a:rPr lang="en-US" dirty="0" smtClean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the members of </a:t>
            </a:r>
            <a:r>
              <a:rPr lang="en-US" dirty="0" smtClean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Group 18. The project demonstrates advanced system analysis techniques through multiple UML diagrams.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0654" y="4546401"/>
            <a:ext cx="73152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700"/>
              </a:lnSpc>
            </a:pPr>
            <a:r>
              <a:rPr lang="en-US" dirty="0" smtClean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We will examine six critical diagrams that illustrate the application's architecture, functionality, and deployment strategy. Each diagram provides unique insights into different aspects of the system, from high-level context to detailed implementation structures.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Picture 10" descr="UseCaseDiagram1"/>
          <p:cNvPicPr/>
          <p:nvPr/>
        </p:nvPicPr>
        <p:blipFill>
          <a:blip r:embed="rId1"/>
          <a:srcRect r="3159" b="8691"/>
          <a:stretch>
            <a:fillRect/>
          </a:stretch>
        </p:blipFill>
        <p:spPr>
          <a:xfrm>
            <a:off x="0" y="635"/>
            <a:ext cx="14630400" cy="8113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222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218" y="3443049"/>
            <a:ext cx="7302579" cy="7055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Context Diagram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90218" y="4487228"/>
            <a:ext cx="4199453" cy="3121462"/>
          </a:xfrm>
          <a:prstGeom prst="roundRect">
            <a:avLst>
              <a:gd name="adj" fmla="val 3038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3580" y="4720590"/>
            <a:ext cx="2822258" cy="3526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Central System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3580" y="5208627"/>
            <a:ext cx="3732728" cy="2166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The Car Fault Diagnosis System processes input data, analyzes fault codes, and provides diagnostic reports, repair tips, and cost estimates to various external entities.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5414" y="4487228"/>
            <a:ext cx="4199453" cy="3121462"/>
          </a:xfrm>
          <a:prstGeom prst="roundRect">
            <a:avLst>
              <a:gd name="adj" fmla="val 3038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48776" y="4720590"/>
            <a:ext cx="2822258" cy="3526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External Entities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8776" y="5208627"/>
            <a:ext cx="3732728" cy="21666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Five key entities interact with the system: Car Owner/Driver, Mechanic, OBD-II Device, YouTube, and Stakeholders, each with specific input/output relationships.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610" y="4487228"/>
            <a:ext cx="4199453" cy="3121462"/>
          </a:xfrm>
          <a:prstGeom prst="roundRect">
            <a:avLst>
              <a:gd name="adj" fmla="val 3038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3972" y="4720590"/>
            <a:ext cx="2822258" cy="3526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Exchange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3972" y="5208627"/>
            <a:ext cx="3732728" cy="180558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Bidirectional communication occurs with users and mechanics, while OBD-II devices provide input only and YouTube provides output only for repair videos.</a:t>
            </a:r>
            <a:endParaRPr lang="en-US" sz="1750" dirty="0"/>
          </a:p>
        </p:txBody>
      </p:sp>
      <p:pic>
        <p:nvPicPr>
          <p:cNvPr id="13" name="Picture 12" descr="hal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395" y="6057900"/>
            <a:ext cx="456501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31068" y="827603"/>
            <a:ext cx="6090880" cy="6143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Level 1 Data Flow Diagram</a:t>
            </a:r>
            <a:endParaRPr lang="en-US" sz="4400" dirty="0">
              <a:solidFill>
                <a:srgbClr val="1B1B27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052167" y="1736765"/>
            <a:ext cx="22860" cy="5665232"/>
          </a:xfrm>
          <a:prstGeom prst="roundRect">
            <a:avLst>
              <a:gd name="adj" fmla="val 361178"/>
            </a:avLst>
          </a:prstGeom>
          <a:solidFill>
            <a:srgbClr val="B8BFDF"/>
          </a:solidFill>
        </p:spPr>
      </p:sp>
      <p:sp>
        <p:nvSpPr>
          <p:cNvPr id="5" name="Shape 2"/>
          <p:cNvSpPr/>
          <p:nvPr/>
        </p:nvSpPr>
        <p:spPr>
          <a:xfrm>
            <a:off x="3250406" y="1946434"/>
            <a:ext cx="589717" cy="22860"/>
          </a:xfrm>
          <a:prstGeom prst="roundRect">
            <a:avLst>
              <a:gd name="adj" fmla="val 361178"/>
            </a:avLst>
          </a:prstGeom>
          <a:solidFill>
            <a:srgbClr val="B8BFDF"/>
          </a:solidFill>
        </p:spPr>
      </p:sp>
      <p:sp>
        <p:nvSpPr>
          <p:cNvPr id="6" name="Shape 3"/>
          <p:cNvSpPr/>
          <p:nvPr/>
        </p:nvSpPr>
        <p:spPr>
          <a:xfrm>
            <a:off x="2831068" y="1736765"/>
            <a:ext cx="442198" cy="442198"/>
          </a:xfrm>
          <a:prstGeom prst="roundRect">
            <a:avLst>
              <a:gd name="adj" fmla="val 1867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904768" y="1773615"/>
            <a:ext cx="294799" cy="3684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8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4035028" y="1804273"/>
            <a:ext cx="2528292" cy="3071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Automatic Diagnostic</a:t>
            </a:r>
            <a:endParaRPr lang="en-US" sz="24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035028" y="2229326"/>
            <a:ext cx="6564154" cy="628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Retrieves data from OBD-2 device and forwards fault codes to interpretation and diagnostic units for automated analysis.</a:t>
            </a:r>
            <a:endParaRPr lang="en-US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3250406" y="3461028"/>
            <a:ext cx="589717" cy="22860"/>
          </a:xfrm>
          <a:prstGeom prst="roundRect">
            <a:avLst>
              <a:gd name="adj" fmla="val 361178"/>
            </a:avLst>
          </a:prstGeom>
          <a:solidFill>
            <a:srgbClr val="B8BFDF"/>
          </a:solidFill>
        </p:spPr>
      </p:sp>
      <p:sp>
        <p:nvSpPr>
          <p:cNvPr id="11" name="Shape 8"/>
          <p:cNvSpPr/>
          <p:nvPr/>
        </p:nvSpPr>
        <p:spPr>
          <a:xfrm>
            <a:off x="2831068" y="3251359"/>
            <a:ext cx="442198" cy="442198"/>
          </a:xfrm>
          <a:prstGeom prst="roundRect">
            <a:avLst>
              <a:gd name="adj" fmla="val 1867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904768" y="3288209"/>
            <a:ext cx="294799" cy="3684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8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4035028" y="3318867"/>
            <a:ext cx="2457212" cy="3071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Manual Diagnostic</a:t>
            </a:r>
            <a:endParaRPr lang="en-US" sz="24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4035028" y="3743920"/>
            <a:ext cx="6564154" cy="628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Accepts user-input symptoms and forwards them to the diagnostic unit for comprehensive fault analysis and interpretation.</a:t>
            </a:r>
            <a:endParaRPr lang="en-US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3250406" y="4975622"/>
            <a:ext cx="589717" cy="22860"/>
          </a:xfrm>
          <a:prstGeom prst="roundRect">
            <a:avLst>
              <a:gd name="adj" fmla="val 361178"/>
            </a:avLst>
          </a:prstGeom>
          <a:solidFill>
            <a:srgbClr val="B8BFDF"/>
          </a:solidFill>
        </p:spPr>
      </p:sp>
      <p:sp>
        <p:nvSpPr>
          <p:cNvPr id="16" name="Shape 13"/>
          <p:cNvSpPr/>
          <p:nvPr/>
        </p:nvSpPr>
        <p:spPr>
          <a:xfrm>
            <a:off x="2831068" y="4765953"/>
            <a:ext cx="442198" cy="442198"/>
          </a:xfrm>
          <a:prstGeom prst="roundRect">
            <a:avLst>
              <a:gd name="adj" fmla="val 1867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2904768" y="4802803"/>
            <a:ext cx="294799" cy="3684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8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4035028" y="4833461"/>
            <a:ext cx="2457212" cy="3071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Code Interpretation</a:t>
            </a:r>
            <a:endParaRPr lang="en-US" sz="24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4035028" y="5258514"/>
            <a:ext cx="6564154" cy="628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Sends retrieved OBD-2 codes to the database for interpretation and displays human-readable explanations to users.</a:t>
            </a:r>
            <a:endParaRPr lang="en-US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20" name="Shape 17"/>
          <p:cNvSpPr/>
          <p:nvPr/>
        </p:nvSpPr>
        <p:spPr>
          <a:xfrm>
            <a:off x="3250406" y="6490216"/>
            <a:ext cx="589717" cy="22860"/>
          </a:xfrm>
          <a:prstGeom prst="roundRect">
            <a:avLst>
              <a:gd name="adj" fmla="val 361178"/>
            </a:avLst>
          </a:prstGeom>
          <a:solidFill>
            <a:srgbClr val="B8BFDF"/>
          </a:solidFill>
        </p:spPr>
      </p:sp>
      <p:sp>
        <p:nvSpPr>
          <p:cNvPr id="21" name="Shape 18"/>
          <p:cNvSpPr/>
          <p:nvPr/>
        </p:nvSpPr>
        <p:spPr>
          <a:xfrm>
            <a:off x="2831068" y="6280547"/>
            <a:ext cx="442198" cy="442198"/>
          </a:xfrm>
          <a:prstGeom prst="roundRect">
            <a:avLst>
              <a:gd name="adj" fmla="val 18672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2904768" y="6317397"/>
            <a:ext cx="294799" cy="3684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8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23" name="Text 20"/>
          <p:cNvSpPr/>
          <p:nvPr/>
        </p:nvSpPr>
        <p:spPr>
          <a:xfrm>
            <a:off x="4035028" y="6348055"/>
            <a:ext cx="2459712" cy="3071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Maintenance Display</a:t>
            </a:r>
            <a:endParaRPr lang="en-US" sz="24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4035028" y="6773108"/>
            <a:ext cx="6564154" cy="62888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Shows relevant maintenance instructions and repair tutorials using database information and YouTube API integration.</a:t>
            </a:r>
            <a:endParaRPr lang="en-US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pic>
        <p:nvPicPr>
          <p:cNvPr id="2" name="Picture 1" descr="hal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4395" y="6057900"/>
            <a:ext cx="456501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hal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3190" y="6327775"/>
            <a:ext cx="3974465" cy="3378200"/>
          </a:xfrm>
          <a:prstGeom prst="rect">
            <a:avLst/>
          </a:prstGeom>
        </p:spPr>
      </p:pic>
      <p:pic>
        <p:nvPicPr>
          <p:cNvPr id="9" name="Picture 9" descr="DFDDiagram1"/>
          <p:cNvPicPr/>
          <p:nvPr/>
        </p:nvPicPr>
        <p:blipFill>
          <a:blip r:embed="rId2"/>
          <a:srcRect l="12575" t="4818" r="3696" b="4864"/>
          <a:stretch>
            <a:fillRect/>
          </a:stretch>
        </p:blipFill>
        <p:spPr>
          <a:xfrm>
            <a:off x="-114300" y="-635"/>
            <a:ext cx="147447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11159" y="1131570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66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System Interactions</a:t>
            </a:r>
            <a:endParaRPr lang="en-US" sz="6600" b="1" dirty="0">
              <a:solidFill>
                <a:srgbClr val="7068F4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4754880" y="2169200"/>
            <a:ext cx="30480" cy="492883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</p:spPr>
      </p:sp>
      <p:sp>
        <p:nvSpPr>
          <p:cNvPr id="5" name="Shape 2"/>
          <p:cNvSpPr/>
          <p:nvPr/>
        </p:nvSpPr>
        <p:spPr>
          <a:xfrm>
            <a:off x="4968121" y="2397681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</p:spPr>
      </p:sp>
      <p:sp>
        <p:nvSpPr>
          <p:cNvPr id="6" name="Shape 3"/>
          <p:cNvSpPr/>
          <p:nvPr/>
        </p:nvSpPr>
        <p:spPr>
          <a:xfrm>
            <a:off x="4511159" y="216920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4583847" y="2199144"/>
            <a:ext cx="342067" cy="4275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4000" b="1" dirty="0">
              <a:solidFill>
                <a:srgbClr val="27252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838111" y="2243614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Initiation</a:t>
            </a:r>
            <a:endParaRPr lang="en-US" sz="3600" b="1" dirty="0">
              <a:solidFill>
                <a:srgbClr val="27252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838111" y="2783721"/>
            <a:ext cx="6300430" cy="3467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Diagnostic request via mobile app</a:t>
            </a:r>
            <a:endParaRPr lang="en-US" sz="240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4968121" y="3738205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</p:spPr>
      </p:sp>
      <p:sp>
        <p:nvSpPr>
          <p:cNvPr id="11" name="Shape 8"/>
          <p:cNvSpPr/>
          <p:nvPr/>
        </p:nvSpPr>
        <p:spPr>
          <a:xfrm>
            <a:off x="4511159" y="350972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4583847" y="3539669"/>
            <a:ext cx="342067" cy="4275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4000" b="1" dirty="0">
              <a:solidFill>
                <a:srgbClr val="27252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5838111" y="3584138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Collection</a:t>
            </a:r>
            <a:endParaRPr lang="en-US" sz="3600" b="1" dirty="0">
              <a:solidFill>
                <a:srgbClr val="27252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5617766" y="4258866"/>
            <a:ext cx="6300430" cy="3467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Bluetooth OBD2 scanner connection</a:t>
            </a:r>
            <a:endParaRPr lang="en-US" sz="240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4968121" y="5078730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</p:spPr>
      </p:sp>
      <p:sp>
        <p:nvSpPr>
          <p:cNvPr id="16" name="Shape 13"/>
          <p:cNvSpPr/>
          <p:nvPr/>
        </p:nvSpPr>
        <p:spPr>
          <a:xfrm>
            <a:off x="4511159" y="485024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4583847" y="4880193"/>
            <a:ext cx="342067" cy="4275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4000" b="1" dirty="0">
              <a:solidFill>
                <a:srgbClr val="27252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5838111" y="4924663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Server Processing</a:t>
            </a:r>
            <a:endParaRPr lang="en-US" sz="3600" b="1" dirty="0">
              <a:solidFill>
                <a:srgbClr val="27252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5838111" y="5599390"/>
            <a:ext cx="6300430" cy="3467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Code interpretation and analysis</a:t>
            </a:r>
            <a:endParaRPr lang="en-US" sz="240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sp>
        <p:nvSpPr>
          <p:cNvPr id="20" name="Shape 17"/>
          <p:cNvSpPr/>
          <p:nvPr/>
        </p:nvSpPr>
        <p:spPr>
          <a:xfrm>
            <a:off x="4968121" y="6419255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</p:spPr>
      </p:sp>
      <p:sp>
        <p:nvSpPr>
          <p:cNvPr id="21" name="Shape 18"/>
          <p:cNvSpPr/>
          <p:nvPr/>
        </p:nvSpPr>
        <p:spPr>
          <a:xfrm>
            <a:off x="4511159" y="619077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22" name="Text 19"/>
          <p:cNvSpPr/>
          <p:nvPr/>
        </p:nvSpPr>
        <p:spPr>
          <a:xfrm>
            <a:off x="4583847" y="6220718"/>
            <a:ext cx="342067" cy="4275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4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4000" b="1" dirty="0">
              <a:solidFill>
                <a:srgbClr val="27252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</p:txBody>
      </p:sp>
      <p:sp>
        <p:nvSpPr>
          <p:cNvPr id="23" name="Text 20"/>
          <p:cNvSpPr/>
          <p:nvPr/>
        </p:nvSpPr>
        <p:spPr>
          <a:xfrm>
            <a:off x="5838111" y="6265188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 Display</a:t>
            </a:r>
            <a:endParaRPr lang="en-US" sz="3600" b="1" dirty="0">
              <a:solidFill>
                <a:srgbClr val="272525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5838111" y="6939915"/>
            <a:ext cx="6300430" cy="3467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Diagnostic results and tutorials</a:t>
            </a:r>
            <a:endParaRPr lang="en-US" sz="2400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pic>
        <p:nvPicPr>
          <p:cNvPr id="2" name="Picture 1" descr="hal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4395" y="6075680"/>
            <a:ext cx="456501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Picture 1"/>
          <p:cNvPicPr/>
          <p:nvPr/>
        </p:nvPicPr>
        <p:blipFill>
          <a:blip r:embed="rId1"/>
          <a:srcRect l="9683"/>
          <a:stretch>
            <a:fillRect/>
          </a:stretch>
        </p:blipFill>
        <p:spPr>
          <a:xfrm>
            <a:off x="635" y="5080"/>
            <a:ext cx="14629130" cy="82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10949" y="1940401"/>
            <a:ext cx="5701546" cy="71270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Class Structure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085981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164229" y="3302556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Class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64229" y="3788688"/>
            <a:ext cx="3272314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userID, name, email, preferences, diagnoseCar()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869692" y="3085981"/>
            <a:ext cx="3705463" cy="1612702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1086267" y="3302556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DiagnosticSystem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1086267" y="3788688"/>
            <a:ext cx="3272314" cy="6934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Automatic/manual diagnosis, code interpretation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4915257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164229" y="5131832"/>
            <a:ext cx="2850713" cy="3562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Preferences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64229" y="5617964"/>
            <a:ext cx="7194233" cy="3467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Preferred mode and language settings</a:t>
            </a:r>
            <a:endParaRPr lang="en-US" sz="1700" dirty="0"/>
          </a:p>
        </p:txBody>
      </p:sp>
      <p:pic>
        <p:nvPicPr>
          <p:cNvPr id="14" name="Picture 14" descr="ClassDiagram1"/>
          <p:cNvPicPr/>
          <p:nvPr/>
        </p:nvPicPr>
        <p:blipFill>
          <a:blip r:embed="rId1"/>
          <a:srcRect r="2699" b="4128"/>
          <a:stretch>
            <a:fillRect/>
          </a:stretch>
        </p:blipFill>
        <p:spPr>
          <a:xfrm>
            <a:off x="97155" y="-635"/>
            <a:ext cx="6806565" cy="8053705"/>
          </a:xfrm>
          <a:prstGeom prst="rect">
            <a:avLst/>
          </a:prstGeom>
        </p:spPr>
      </p:pic>
      <p:pic>
        <p:nvPicPr>
          <p:cNvPr id="2" name="Picture 1" descr="hal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395" y="6057900"/>
            <a:ext cx="4565015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8527" y="470178"/>
            <a:ext cx="5035272" cy="5625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Deployment Architecture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598527" y="1460183"/>
            <a:ext cx="2250043" cy="28122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Mobile Device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98527" y="1912382"/>
            <a:ext cx="4199096" cy="2734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App, camera, microphone, Bluetooth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222438" y="1460183"/>
            <a:ext cx="2250043" cy="28122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Backend Server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22438" y="1912382"/>
            <a:ext cx="4199096" cy="2734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Diagnostic engine, databases, analysis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9846350" y="1460183"/>
            <a:ext cx="2250043" cy="28122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OBD-2 Device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46350" y="1912382"/>
            <a:ext cx="4199096" cy="27348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Vehicle interface and data retrieval</a:t>
            </a:r>
            <a:endParaRPr lang="en-US" sz="13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805" y="2665730"/>
            <a:ext cx="14032230" cy="5563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72314" y="523399"/>
            <a:ext cx="6182558" cy="59483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4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 Case Diagram Analysis</a:t>
            </a:r>
            <a:endParaRPr lang="en-US" sz="4800" dirty="0">
              <a:solidFill>
                <a:srgbClr val="1B1B27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314" y="1403747"/>
            <a:ext cx="951786" cy="114216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09611" y="1594009"/>
            <a:ext cx="2379464" cy="2974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Primary Actor</a:t>
            </a:r>
            <a:endParaRPr lang="en-US" sz="28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6" name="Text 2"/>
          <p:cNvSpPr/>
          <p:nvPr/>
        </p:nvSpPr>
        <p:spPr>
          <a:xfrm>
            <a:off x="4509611" y="2005608"/>
            <a:ext cx="6574155" cy="3045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User initiates all interactions</a:t>
            </a:r>
            <a:endParaRPr lang="en-US" sz="200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314" y="2545913"/>
            <a:ext cx="951786" cy="11421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509611" y="2736175"/>
            <a:ext cx="2409587" cy="2974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Diagnostic Functions</a:t>
            </a:r>
            <a:endParaRPr lang="en-US" sz="28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9" name="Text 4"/>
          <p:cNvSpPr/>
          <p:nvPr/>
        </p:nvSpPr>
        <p:spPr>
          <a:xfrm>
            <a:off x="4509611" y="3147774"/>
            <a:ext cx="6574155" cy="3045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Automatic and manual diagnosis options</a:t>
            </a:r>
            <a:endParaRPr lang="en-US" sz="200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14" y="3688080"/>
            <a:ext cx="951786" cy="114216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509611" y="3878342"/>
            <a:ext cx="2379464" cy="2974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Input Methods</a:t>
            </a:r>
            <a:endParaRPr lang="en-US" sz="28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4509611" y="4289941"/>
            <a:ext cx="6574155" cy="3045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Visual, auditory, and haptic symptoms</a:t>
            </a:r>
            <a:endParaRPr lang="en-US" sz="200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314" y="4830247"/>
            <a:ext cx="951786" cy="114216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509611" y="5020508"/>
            <a:ext cx="2379464" cy="29741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8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Support Features</a:t>
            </a:r>
            <a:endParaRPr lang="en-US" sz="2800" dirty="0">
              <a:solidFill>
                <a:srgbClr val="404155"/>
              </a:solidFill>
              <a:latin typeface="Corben" pitchFamily="34" charset="0"/>
              <a:ea typeface="Corben" pitchFamily="34" charset="-122"/>
              <a:cs typeface="Corben" pitchFamily="34" charset="-12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4509611" y="5432107"/>
            <a:ext cx="6574155" cy="3045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Repair tutorials and maintenance guides</a:t>
            </a:r>
            <a:endParaRPr lang="en-US" sz="200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1127125" y="6162675"/>
            <a:ext cx="12333605" cy="15227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The diagram models interactions between users and the Car Fault Mobile Application, including diagnostic capabilities, repair content access, and interpretation of OBD-2 codes, dashboard warning lights, and engine sounds. Include relationships show mandatory dependencies between use cases, ensuring proper system flow and precondition fulfillment.</a:t>
            </a:r>
            <a:endParaRPr lang="en-US" sz="2000" dirty="0">
              <a:solidFill>
                <a:srgbClr val="404155"/>
              </a:solidFill>
              <a:latin typeface="Nobile" panose="02000503050000020004" pitchFamily="34" charset="0"/>
              <a:ea typeface="Nobile" panose="02000503050000020004" pitchFamily="34" charset="-122"/>
              <a:cs typeface="Nobile" panose="02000503050000020004" pitchFamily="34" charset="-120"/>
            </a:endParaRPr>
          </a:p>
        </p:txBody>
      </p:sp>
      <p:pic>
        <p:nvPicPr>
          <p:cNvPr id="2" name="Picture 1" descr="hal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4395" y="6057900"/>
            <a:ext cx="4565015" cy="3880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WPS Presentation</Application>
  <PresentationFormat>Custom</PresentationFormat>
  <Paragraphs>122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37" baseType="lpstr">
      <vt:lpstr>Arial</vt:lpstr>
      <vt:lpstr>SimSun</vt:lpstr>
      <vt:lpstr>Wingdings</vt:lpstr>
      <vt:lpstr>Barlow Bold</vt:lpstr>
      <vt:lpstr>Segoe Print</vt:lpstr>
      <vt:lpstr>Barlow Bold</vt:lpstr>
      <vt:lpstr>Barlow Bold</vt:lpstr>
      <vt:lpstr>Montserrat Bold</vt:lpstr>
      <vt:lpstr>Montserrat Bold</vt:lpstr>
      <vt:lpstr>Montserrat Bold</vt:lpstr>
      <vt:lpstr>Nobile</vt:lpstr>
      <vt:lpstr>Nobile</vt:lpstr>
      <vt:lpstr>Nobile</vt:lpstr>
      <vt:lpstr>Corben</vt:lpstr>
      <vt:lpstr>Corben</vt:lpstr>
      <vt:lpstr>Corben</vt:lpstr>
      <vt:lpstr>Montserrat</vt:lpstr>
      <vt:lpstr>Montserrat</vt:lpstr>
      <vt:lpstr>Montserrat</vt:lpstr>
      <vt:lpstr>Calibri</vt:lpstr>
      <vt:lpstr>Yu Gothic UI</vt:lpstr>
      <vt:lpstr>Microsoft YaHei</vt:lpstr>
      <vt:lpstr>Arial Unicode MS</vt:lpstr>
      <vt:lpstr>MingLiU-ExtB</vt:lpstr>
      <vt:lpstr>PMingLiU-ExtB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Sofor Julius</cp:lastModifiedBy>
  <cp:revision>9</cp:revision>
  <dcterms:created xsi:type="dcterms:W3CDTF">2025-05-26T21:31:00Z</dcterms:created>
  <dcterms:modified xsi:type="dcterms:W3CDTF">2025-05-26T22:41:58Z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378AA6FEC3BE4AF9BE061AA1B7CCC294_12</vt:lpwstr>
  </property>
  <property fmtid="{D5CDD505-2E9C-101B-9397-08002B2CF9AE}" pid="3" name="KSOProductBuildVer">
    <vt:lpwstr>1033-12.2.0.19307</vt:lpwstr>
  </property>
</Properties>
</file>