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handoutMasterIdLst>
    <p:handoutMasterId r:id="rId34"/>
  </p:handoutMasterIdLst>
  <p:sldIdLst>
    <p:sldId id="267" r:id="rId5"/>
    <p:sldId id="279" r:id="rId6"/>
    <p:sldId id="298" r:id="rId7"/>
    <p:sldId id="278" r:id="rId8"/>
    <p:sldId id="268" r:id="rId9"/>
    <p:sldId id="280" r:id="rId10"/>
    <p:sldId id="281" r:id="rId11"/>
    <p:sldId id="301" r:id="rId12"/>
    <p:sldId id="282" r:id="rId13"/>
    <p:sldId id="275"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76" r:id="rId30"/>
    <p:sldId id="299" r:id="rId31"/>
    <p:sldId id="30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09" d="100"/>
          <a:sy n="109" d="100"/>
        </p:scale>
        <p:origin x="720" y="184"/>
      </p:cViewPr>
      <p:guideLst>
        <p:guide pos="3840"/>
        <p:guide orient="horz" pos="2160"/>
      </p:guideLst>
    </p:cSldViewPr>
  </p:slideViewPr>
  <p:notesTextViewPr>
    <p:cViewPr>
      <p:scale>
        <a:sx n="1" d="1"/>
        <a:sy n="1" d="1"/>
      </p:scale>
      <p:origin x="0" y="0"/>
    </p:cViewPr>
  </p:notesTextViewPr>
  <p:notesViewPr>
    <p:cSldViewPr snapToGrid="0">
      <p:cViewPr varScale="1">
        <p:scale>
          <a:sx n="96" d="100"/>
          <a:sy n="96" d="100"/>
        </p:scale>
        <p:origin x="28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hyperlink" Target="https://www.kaggle.com/datasets/iamsouravbanerjee/house-rent-prediction-dataset" TargetMode="External"/><Relationship Id="rId5" Type="http://schemas.openxmlformats.org/officeDocument/2006/relationships/image" Target="../media/image12.svg"/><Relationship Id="rId4"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5" Type="http://schemas.openxmlformats.org/officeDocument/2006/relationships/hyperlink" Target="https://www.kaggle.com/datasets/iamsouravbanerjee/house-rent-prediction-dataset" TargetMode="External"/><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07080-FFE6-443A-B181-109888A1468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2427046-3655-44C3-84B7-2C30FAB2D04A}">
      <dgm:prSet/>
      <dgm:spPr/>
      <dgm:t>
        <a:bodyPr/>
        <a:lstStyle/>
        <a:p>
          <a:r>
            <a:rPr lang="en-AU"/>
            <a:t>Abstract </a:t>
          </a:r>
          <a:endParaRPr lang="en-US"/>
        </a:p>
      </dgm:t>
    </dgm:pt>
    <dgm:pt modelId="{873B083C-C535-46C2-9CFE-9EF351B614FF}" type="parTrans" cxnId="{6105D866-C3A6-437E-B981-04FE53A1CF79}">
      <dgm:prSet/>
      <dgm:spPr/>
      <dgm:t>
        <a:bodyPr/>
        <a:lstStyle/>
        <a:p>
          <a:endParaRPr lang="en-US"/>
        </a:p>
      </dgm:t>
    </dgm:pt>
    <dgm:pt modelId="{20EFB2E1-1EDD-4C47-AA9F-B1DC5C24ADFF}" type="sibTrans" cxnId="{6105D866-C3A6-437E-B981-04FE53A1CF79}">
      <dgm:prSet/>
      <dgm:spPr/>
      <dgm:t>
        <a:bodyPr/>
        <a:lstStyle/>
        <a:p>
          <a:endParaRPr lang="en-US"/>
        </a:p>
      </dgm:t>
    </dgm:pt>
    <dgm:pt modelId="{B41E9E0A-99F3-46AA-839D-4417B3E45570}">
      <dgm:prSet/>
      <dgm:spPr/>
      <dgm:t>
        <a:bodyPr/>
        <a:lstStyle/>
        <a:p>
          <a:r>
            <a:rPr lang="en-AU"/>
            <a:t>Introduction </a:t>
          </a:r>
          <a:endParaRPr lang="en-US"/>
        </a:p>
      </dgm:t>
    </dgm:pt>
    <dgm:pt modelId="{419CFBB9-A44C-4BBC-A5AF-744348C6D5D4}" type="parTrans" cxnId="{689BCA6C-4884-4A20-88F2-62F4CA5BD713}">
      <dgm:prSet/>
      <dgm:spPr/>
      <dgm:t>
        <a:bodyPr/>
        <a:lstStyle/>
        <a:p>
          <a:endParaRPr lang="en-US"/>
        </a:p>
      </dgm:t>
    </dgm:pt>
    <dgm:pt modelId="{698AB82B-924D-42BC-A1CD-9EDCEA11A1E8}" type="sibTrans" cxnId="{689BCA6C-4884-4A20-88F2-62F4CA5BD713}">
      <dgm:prSet/>
      <dgm:spPr/>
      <dgm:t>
        <a:bodyPr/>
        <a:lstStyle/>
        <a:p>
          <a:endParaRPr lang="en-US"/>
        </a:p>
      </dgm:t>
    </dgm:pt>
    <dgm:pt modelId="{B8FAB612-0FC8-44B5-9E69-1C31950A464C}">
      <dgm:prSet/>
      <dgm:spPr/>
      <dgm:t>
        <a:bodyPr/>
        <a:lstStyle/>
        <a:p>
          <a:r>
            <a:rPr lang="en-AU"/>
            <a:t>Goal </a:t>
          </a:r>
          <a:endParaRPr lang="en-US"/>
        </a:p>
      </dgm:t>
    </dgm:pt>
    <dgm:pt modelId="{3D594872-37A3-45F0-9A2F-3F953495387C}" type="parTrans" cxnId="{60B69252-2B4E-4CDB-B943-D55551C28857}">
      <dgm:prSet/>
      <dgm:spPr/>
      <dgm:t>
        <a:bodyPr/>
        <a:lstStyle/>
        <a:p>
          <a:endParaRPr lang="en-US"/>
        </a:p>
      </dgm:t>
    </dgm:pt>
    <dgm:pt modelId="{F0C64F9F-491C-49E7-9DB9-5FB07C10BDA3}" type="sibTrans" cxnId="{60B69252-2B4E-4CDB-B943-D55551C28857}">
      <dgm:prSet/>
      <dgm:spPr/>
      <dgm:t>
        <a:bodyPr/>
        <a:lstStyle/>
        <a:p>
          <a:endParaRPr lang="en-US"/>
        </a:p>
      </dgm:t>
    </dgm:pt>
    <dgm:pt modelId="{A7C341F8-B211-4528-B636-29EB36BB7A82}">
      <dgm:prSet/>
      <dgm:spPr/>
      <dgm:t>
        <a:bodyPr/>
        <a:lstStyle/>
        <a:p>
          <a:r>
            <a:rPr lang="en-AU" dirty="0"/>
            <a:t>Purpose </a:t>
          </a:r>
          <a:endParaRPr lang="en-US" dirty="0"/>
        </a:p>
      </dgm:t>
    </dgm:pt>
    <dgm:pt modelId="{703DDF6D-E279-47EC-87A9-E4579E08B5AD}" type="parTrans" cxnId="{45A2352A-7C9D-45F9-A14F-8A7743CD3CDD}">
      <dgm:prSet/>
      <dgm:spPr/>
      <dgm:t>
        <a:bodyPr/>
        <a:lstStyle/>
        <a:p>
          <a:endParaRPr lang="en-US"/>
        </a:p>
      </dgm:t>
    </dgm:pt>
    <dgm:pt modelId="{5109D6A5-0AE8-49B6-B755-C028EBB7A520}" type="sibTrans" cxnId="{45A2352A-7C9D-45F9-A14F-8A7743CD3CDD}">
      <dgm:prSet/>
      <dgm:spPr/>
      <dgm:t>
        <a:bodyPr/>
        <a:lstStyle/>
        <a:p>
          <a:endParaRPr lang="en-US"/>
        </a:p>
      </dgm:t>
    </dgm:pt>
    <dgm:pt modelId="{0D0D874F-F917-41F1-B565-6E5050418473}">
      <dgm:prSet/>
      <dgm:spPr/>
      <dgm:t>
        <a:bodyPr/>
        <a:lstStyle/>
        <a:p>
          <a:r>
            <a:rPr lang="en-AU"/>
            <a:t>Project Summary </a:t>
          </a:r>
          <a:endParaRPr lang="en-US"/>
        </a:p>
      </dgm:t>
    </dgm:pt>
    <dgm:pt modelId="{95A99837-B065-4D8D-B6A7-7600516FE78E}" type="parTrans" cxnId="{CD72CB94-3D50-4D72-9A00-7CE5D2538DBD}">
      <dgm:prSet/>
      <dgm:spPr/>
      <dgm:t>
        <a:bodyPr/>
        <a:lstStyle/>
        <a:p>
          <a:endParaRPr lang="en-US"/>
        </a:p>
      </dgm:t>
    </dgm:pt>
    <dgm:pt modelId="{D4D1E168-9B6E-412F-B439-64EB530D29AA}" type="sibTrans" cxnId="{CD72CB94-3D50-4D72-9A00-7CE5D2538DBD}">
      <dgm:prSet/>
      <dgm:spPr/>
      <dgm:t>
        <a:bodyPr/>
        <a:lstStyle/>
        <a:p>
          <a:endParaRPr lang="en-US"/>
        </a:p>
      </dgm:t>
    </dgm:pt>
    <dgm:pt modelId="{929DF684-B71D-43EE-A358-EBC73AD3BC89}">
      <dgm:prSet/>
      <dgm:spPr/>
      <dgm:t>
        <a:bodyPr/>
        <a:lstStyle/>
        <a:p>
          <a:r>
            <a:rPr lang="en-AU"/>
            <a:t>Technology Used </a:t>
          </a:r>
          <a:endParaRPr lang="en-US"/>
        </a:p>
      </dgm:t>
    </dgm:pt>
    <dgm:pt modelId="{DE3E558E-D25D-4FE5-A14C-3D08313F62E8}" type="parTrans" cxnId="{AD5EFA6B-ABA8-491F-93AB-32BFC476845E}">
      <dgm:prSet/>
      <dgm:spPr/>
      <dgm:t>
        <a:bodyPr/>
        <a:lstStyle/>
        <a:p>
          <a:endParaRPr lang="en-US"/>
        </a:p>
      </dgm:t>
    </dgm:pt>
    <dgm:pt modelId="{A93ABC20-0995-42C5-8688-259AD426A6D4}" type="sibTrans" cxnId="{AD5EFA6B-ABA8-491F-93AB-32BFC476845E}">
      <dgm:prSet/>
      <dgm:spPr/>
      <dgm:t>
        <a:bodyPr/>
        <a:lstStyle/>
        <a:p>
          <a:endParaRPr lang="en-US"/>
        </a:p>
      </dgm:t>
    </dgm:pt>
    <dgm:pt modelId="{4BCD2005-3D9C-4F0C-85EE-B65E41AD853D}">
      <dgm:prSet/>
      <dgm:spPr/>
      <dgm:t>
        <a:bodyPr/>
        <a:lstStyle/>
        <a:p>
          <a:r>
            <a:rPr lang="en-AU"/>
            <a:t>Tools Used </a:t>
          </a:r>
          <a:endParaRPr lang="en-US"/>
        </a:p>
      </dgm:t>
    </dgm:pt>
    <dgm:pt modelId="{016CDA5E-C348-422E-96E2-759B56207665}" type="parTrans" cxnId="{E7A0C230-7394-4FAB-AC2A-174495F321F0}">
      <dgm:prSet/>
      <dgm:spPr/>
      <dgm:t>
        <a:bodyPr/>
        <a:lstStyle/>
        <a:p>
          <a:endParaRPr lang="en-US"/>
        </a:p>
      </dgm:t>
    </dgm:pt>
    <dgm:pt modelId="{F57E6C32-0825-4AAF-9F88-D823D4F0A773}" type="sibTrans" cxnId="{E7A0C230-7394-4FAB-AC2A-174495F321F0}">
      <dgm:prSet/>
      <dgm:spPr/>
      <dgm:t>
        <a:bodyPr/>
        <a:lstStyle/>
        <a:p>
          <a:endParaRPr lang="en-US"/>
        </a:p>
      </dgm:t>
    </dgm:pt>
    <dgm:pt modelId="{0E77D677-B673-401F-9FC6-A77B32CE70B4}">
      <dgm:prSet/>
      <dgm:spPr/>
      <dgm:t>
        <a:bodyPr/>
        <a:lstStyle/>
        <a:p>
          <a:r>
            <a:rPr lang="en-AU"/>
            <a:t>Output Screen</a:t>
          </a:r>
          <a:endParaRPr lang="en-US"/>
        </a:p>
      </dgm:t>
    </dgm:pt>
    <dgm:pt modelId="{176EEC99-1AB8-4CEF-B9EB-6D91461D7A17}" type="parTrans" cxnId="{8F92F2C1-6DD3-4C4C-A9F3-A1680C26A722}">
      <dgm:prSet/>
      <dgm:spPr/>
      <dgm:t>
        <a:bodyPr/>
        <a:lstStyle/>
        <a:p>
          <a:endParaRPr lang="en-US"/>
        </a:p>
      </dgm:t>
    </dgm:pt>
    <dgm:pt modelId="{55CB3736-0DE6-4C5E-AC4F-060ABB3C8576}" type="sibTrans" cxnId="{8F92F2C1-6DD3-4C4C-A9F3-A1680C26A722}">
      <dgm:prSet/>
      <dgm:spPr/>
      <dgm:t>
        <a:bodyPr/>
        <a:lstStyle/>
        <a:p>
          <a:endParaRPr lang="en-US"/>
        </a:p>
      </dgm:t>
    </dgm:pt>
    <dgm:pt modelId="{3FD35B3F-734A-8D43-AB17-E09D5FBBCE66}" type="pres">
      <dgm:prSet presAssocID="{03E07080-FFE6-443A-B181-109888A14688}" presName="diagram" presStyleCnt="0">
        <dgm:presLayoutVars>
          <dgm:dir/>
          <dgm:resizeHandles val="exact"/>
        </dgm:presLayoutVars>
      </dgm:prSet>
      <dgm:spPr/>
    </dgm:pt>
    <dgm:pt modelId="{72FE3F65-795F-1647-80C9-CDCCAD13A045}" type="pres">
      <dgm:prSet presAssocID="{E2427046-3655-44C3-84B7-2C30FAB2D04A}" presName="node" presStyleLbl="node1" presStyleIdx="0" presStyleCnt="8">
        <dgm:presLayoutVars>
          <dgm:bulletEnabled val="1"/>
        </dgm:presLayoutVars>
      </dgm:prSet>
      <dgm:spPr/>
    </dgm:pt>
    <dgm:pt modelId="{EBEEB965-464B-5F46-9931-941927868411}" type="pres">
      <dgm:prSet presAssocID="{20EFB2E1-1EDD-4C47-AA9F-B1DC5C24ADFF}" presName="sibTrans" presStyleCnt="0"/>
      <dgm:spPr/>
    </dgm:pt>
    <dgm:pt modelId="{29302501-444C-7143-A46D-C259C919FFA7}" type="pres">
      <dgm:prSet presAssocID="{B41E9E0A-99F3-46AA-839D-4417B3E45570}" presName="node" presStyleLbl="node1" presStyleIdx="1" presStyleCnt="8">
        <dgm:presLayoutVars>
          <dgm:bulletEnabled val="1"/>
        </dgm:presLayoutVars>
      </dgm:prSet>
      <dgm:spPr/>
    </dgm:pt>
    <dgm:pt modelId="{48C30C3C-4E74-4F45-A35B-0FD39949169A}" type="pres">
      <dgm:prSet presAssocID="{698AB82B-924D-42BC-A1CD-9EDCEA11A1E8}" presName="sibTrans" presStyleCnt="0"/>
      <dgm:spPr/>
    </dgm:pt>
    <dgm:pt modelId="{B9F61BA8-CCE9-7945-A9C0-859B0DCDB194}" type="pres">
      <dgm:prSet presAssocID="{B8FAB612-0FC8-44B5-9E69-1C31950A464C}" presName="node" presStyleLbl="node1" presStyleIdx="2" presStyleCnt="8">
        <dgm:presLayoutVars>
          <dgm:bulletEnabled val="1"/>
        </dgm:presLayoutVars>
      </dgm:prSet>
      <dgm:spPr/>
    </dgm:pt>
    <dgm:pt modelId="{919A67DC-F524-8045-B16B-5AAC9F480387}" type="pres">
      <dgm:prSet presAssocID="{F0C64F9F-491C-49E7-9DB9-5FB07C10BDA3}" presName="sibTrans" presStyleCnt="0"/>
      <dgm:spPr/>
    </dgm:pt>
    <dgm:pt modelId="{283CAB83-3470-3B4C-A485-853A917B5A22}" type="pres">
      <dgm:prSet presAssocID="{A7C341F8-B211-4528-B636-29EB36BB7A82}" presName="node" presStyleLbl="node1" presStyleIdx="3" presStyleCnt="8">
        <dgm:presLayoutVars>
          <dgm:bulletEnabled val="1"/>
        </dgm:presLayoutVars>
      </dgm:prSet>
      <dgm:spPr/>
    </dgm:pt>
    <dgm:pt modelId="{634AB457-5815-3C48-AD55-6FF1F9644F3E}" type="pres">
      <dgm:prSet presAssocID="{5109D6A5-0AE8-49B6-B755-C028EBB7A520}" presName="sibTrans" presStyleCnt="0"/>
      <dgm:spPr/>
    </dgm:pt>
    <dgm:pt modelId="{47843190-B1B7-9F4F-96C8-051BFA11683A}" type="pres">
      <dgm:prSet presAssocID="{0D0D874F-F917-41F1-B565-6E5050418473}" presName="node" presStyleLbl="node1" presStyleIdx="4" presStyleCnt="8">
        <dgm:presLayoutVars>
          <dgm:bulletEnabled val="1"/>
        </dgm:presLayoutVars>
      </dgm:prSet>
      <dgm:spPr/>
    </dgm:pt>
    <dgm:pt modelId="{A752D2EA-537D-4449-954D-F5C6DF71A2E2}" type="pres">
      <dgm:prSet presAssocID="{D4D1E168-9B6E-412F-B439-64EB530D29AA}" presName="sibTrans" presStyleCnt="0"/>
      <dgm:spPr/>
    </dgm:pt>
    <dgm:pt modelId="{6B7D9367-B4FE-8948-826D-2D9F4A5631A0}" type="pres">
      <dgm:prSet presAssocID="{929DF684-B71D-43EE-A358-EBC73AD3BC89}" presName="node" presStyleLbl="node1" presStyleIdx="5" presStyleCnt="8">
        <dgm:presLayoutVars>
          <dgm:bulletEnabled val="1"/>
        </dgm:presLayoutVars>
      </dgm:prSet>
      <dgm:spPr/>
    </dgm:pt>
    <dgm:pt modelId="{74D0C2DF-0C33-8043-9105-3CADC3C6C736}" type="pres">
      <dgm:prSet presAssocID="{A93ABC20-0995-42C5-8688-259AD426A6D4}" presName="sibTrans" presStyleCnt="0"/>
      <dgm:spPr/>
    </dgm:pt>
    <dgm:pt modelId="{0924C027-47B5-5D4A-80AA-1F292187E2F6}" type="pres">
      <dgm:prSet presAssocID="{4BCD2005-3D9C-4F0C-85EE-B65E41AD853D}" presName="node" presStyleLbl="node1" presStyleIdx="6" presStyleCnt="8">
        <dgm:presLayoutVars>
          <dgm:bulletEnabled val="1"/>
        </dgm:presLayoutVars>
      </dgm:prSet>
      <dgm:spPr/>
    </dgm:pt>
    <dgm:pt modelId="{00507145-C20E-DA48-B87F-925C89270D23}" type="pres">
      <dgm:prSet presAssocID="{F57E6C32-0825-4AAF-9F88-D823D4F0A773}" presName="sibTrans" presStyleCnt="0"/>
      <dgm:spPr/>
    </dgm:pt>
    <dgm:pt modelId="{BB90AE64-16A4-0147-BF67-788890213BEB}" type="pres">
      <dgm:prSet presAssocID="{0E77D677-B673-401F-9FC6-A77B32CE70B4}" presName="node" presStyleLbl="node1" presStyleIdx="7" presStyleCnt="8">
        <dgm:presLayoutVars>
          <dgm:bulletEnabled val="1"/>
        </dgm:presLayoutVars>
      </dgm:prSet>
      <dgm:spPr/>
    </dgm:pt>
  </dgm:ptLst>
  <dgm:cxnLst>
    <dgm:cxn modelId="{45A2352A-7C9D-45F9-A14F-8A7743CD3CDD}" srcId="{03E07080-FFE6-443A-B181-109888A14688}" destId="{A7C341F8-B211-4528-B636-29EB36BB7A82}" srcOrd="3" destOrd="0" parTransId="{703DDF6D-E279-47EC-87A9-E4579E08B5AD}" sibTransId="{5109D6A5-0AE8-49B6-B755-C028EBB7A520}"/>
    <dgm:cxn modelId="{E7A0C230-7394-4FAB-AC2A-174495F321F0}" srcId="{03E07080-FFE6-443A-B181-109888A14688}" destId="{4BCD2005-3D9C-4F0C-85EE-B65E41AD853D}" srcOrd="6" destOrd="0" parTransId="{016CDA5E-C348-422E-96E2-759B56207665}" sibTransId="{F57E6C32-0825-4AAF-9F88-D823D4F0A773}"/>
    <dgm:cxn modelId="{E0A11631-F3DB-2F49-9D44-202292F06CCB}" type="presOf" srcId="{A7C341F8-B211-4528-B636-29EB36BB7A82}" destId="{283CAB83-3470-3B4C-A485-853A917B5A22}" srcOrd="0" destOrd="0" presId="urn:microsoft.com/office/officeart/2005/8/layout/default"/>
    <dgm:cxn modelId="{46EE8C32-FF1B-FA49-A7D5-C08ACA54DD8E}" type="presOf" srcId="{0E77D677-B673-401F-9FC6-A77B32CE70B4}" destId="{BB90AE64-16A4-0147-BF67-788890213BEB}" srcOrd="0" destOrd="0" presId="urn:microsoft.com/office/officeart/2005/8/layout/default"/>
    <dgm:cxn modelId="{32CC4B44-F5CF-0945-94B2-DC61F9B6DC9F}" type="presOf" srcId="{0D0D874F-F917-41F1-B565-6E5050418473}" destId="{47843190-B1B7-9F4F-96C8-051BFA11683A}" srcOrd="0" destOrd="0" presId="urn:microsoft.com/office/officeart/2005/8/layout/default"/>
    <dgm:cxn modelId="{60B69252-2B4E-4CDB-B943-D55551C28857}" srcId="{03E07080-FFE6-443A-B181-109888A14688}" destId="{B8FAB612-0FC8-44B5-9E69-1C31950A464C}" srcOrd="2" destOrd="0" parTransId="{3D594872-37A3-45F0-9A2F-3F953495387C}" sibTransId="{F0C64F9F-491C-49E7-9DB9-5FB07C10BDA3}"/>
    <dgm:cxn modelId="{6105D866-C3A6-437E-B981-04FE53A1CF79}" srcId="{03E07080-FFE6-443A-B181-109888A14688}" destId="{E2427046-3655-44C3-84B7-2C30FAB2D04A}" srcOrd="0" destOrd="0" parTransId="{873B083C-C535-46C2-9CFE-9EF351B614FF}" sibTransId="{20EFB2E1-1EDD-4C47-AA9F-B1DC5C24ADFF}"/>
    <dgm:cxn modelId="{AD5EFA6B-ABA8-491F-93AB-32BFC476845E}" srcId="{03E07080-FFE6-443A-B181-109888A14688}" destId="{929DF684-B71D-43EE-A358-EBC73AD3BC89}" srcOrd="5" destOrd="0" parTransId="{DE3E558E-D25D-4FE5-A14C-3D08313F62E8}" sibTransId="{A93ABC20-0995-42C5-8688-259AD426A6D4}"/>
    <dgm:cxn modelId="{689BCA6C-4884-4A20-88F2-62F4CA5BD713}" srcId="{03E07080-FFE6-443A-B181-109888A14688}" destId="{B41E9E0A-99F3-46AA-839D-4417B3E45570}" srcOrd="1" destOrd="0" parTransId="{419CFBB9-A44C-4BBC-A5AF-744348C6D5D4}" sibTransId="{698AB82B-924D-42BC-A1CD-9EDCEA11A1E8}"/>
    <dgm:cxn modelId="{8C781F72-C329-AD42-A877-A623301C657F}" type="presOf" srcId="{929DF684-B71D-43EE-A358-EBC73AD3BC89}" destId="{6B7D9367-B4FE-8948-826D-2D9F4A5631A0}" srcOrd="0" destOrd="0" presId="urn:microsoft.com/office/officeart/2005/8/layout/default"/>
    <dgm:cxn modelId="{854AC194-4E83-BA48-9170-DA54A03B0EA0}" type="presOf" srcId="{4BCD2005-3D9C-4F0C-85EE-B65E41AD853D}" destId="{0924C027-47B5-5D4A-80AA-1F292187E2F6}" srcOrd="0" destOrd="0" presId="urn:microsoft.com/office/officeart/2005/8/layout/default"/>
    <dgm:cxn modelId="{CD72CB94-3D50-4D72-9A00-7CE5D2538DBD}" srcId="{03E07080-FFE6-443A-B181-109888A14688}" destId="{0D0D874F-F917-41F1-B565-6E5050418473}" srcOrd="4" destOrd="0" parTransId="{95A99837-B065-4D8D-B6A7-7600516FE78E}" sibTransId="{D4D1E168-9B6E-412F-B439-64EB530D29AA}"/>
    <dgm:cxn modelId="{4679F5A0-18D4-0641-BB06-C8902911B9BB}" type="presOf" srcId="{B41E9E0A-99F3-46AA-839D-4417B3E45570}" destId="{29302501-444C-7143-A46D-C259C919FFA7}" srcOrd="0" destOrd="0" presId="urn:microsoft.com/office/officeart/2005/8/layout/default"/>
    <dgm:cxn modelId="{B2AD7CAA-40F7-3A45-BA2D-6950179BA1E3}" type="presOf" srcId="{E2427046-3655-44C3-84B7-2C30FAB2D04A}" destId="{72FE3F65-795F-1647-80C9-CDCCAD13A045}" srcOrd="0" destOrd="0" presId="urn:microsoft.com/office/officeart/2005/8/layout/default"/>
    <dgm:cxn modelId="{8F92F2C1-6DD3-4C4C-A9F3-A1680C26A722}" srcId="{03E07080-FFE6-443A-B181-109888A14688}" destId="{0E77D677-B673-401F-9FC6-A77B32CE70B4}" srcOrd="7" destOrd="0" parTransId="{176EEC99-1AB8-4CEF-B9EB-6D91461D7A17}" sibTransId="{55CB3736-0DE6-4C5E-AC4F-060ABB3C8576}"/>
    <dgm:cxn modelId="{2DABBECE-D2FC-4747-840E-261070EB2C39}" type="presOf" srcId="{B8FAB612-0FC8-44B5-9E69-1C31950A464C}" destId="{B9F61BA8-CCE9-7945-A9C0-859B0DCDB194}" srcOrd="0" destOrd="0" presId="urn:microsoft.com/office/officeart/2005/8/layout/default"/>
    <dgm:cxn modelId="{8941B3FC-29A7-6C4A-96A2-08FCB4177AA1}" type="presOf" srcId="{03E07080-FFE6-443A-B181-109888A14688}" destId="{3FD35B3F-734A-8D43-AB17-E09D5FBBCE66}" srcOrd="0" destOrd="0" presId="urn:microsoft.com/office/officeart/2005/8/layout/default"/>
    <dgm:cxn modelId="{89C0FCA1-4AE6-474C-B298-A72D86D7FDBF}" type="presParOf" srcId="{3FD35B3F-734A-8D43-AB17-E09D5FBBCE66}" destId="{72FE3F65-795F-1647-80C9-CDCCAD13A045}" srcOrd="0" destOrd="0" presId="urn:microsoft.com/office/officeart/2005/8/layout/default"/>
    <dgm:cxn modelId="{C7E49591-3F46-B54E-BE5E-F2FA9890C2F9}" type="presParOf" srcId="{3FD35B3F-734A-8D43-AB17-E09D5FBBCE66}" destId="{EBEEB965-464B-5F46-9931-941927868411}" srcOrd="1" destOrd="0" presId="urn:microsoft.com/office/officeart/2005/8/layout/default"/>
    <dgm:cxn modelId="{6E12DE8B-4E9F-3844-92FF-EEF9281CB431}" type="presParOf" srcId="{3FD35B3F-734A-8D43-AB17-E09D5FBBCE66}" destId="{29302501-444C-7143-A46D-C259C919FFA7}" srcOrd="2" destOrd="0" presId="urn:microsoft.com/office/officeart/2005/8/layout/default"/>
    <dgm:cxn modelId="{C2F99C3B-1393-6248-979D-88AC164553D6}" type="presParOf" srcId="{3FD35B3F-734A-8D43-AB17-E09D5FBBCE66}" destId="{48C30C3C-4E74-4F45-A35B-0FD39949169A}" srcOrd="3" destOrd="0" presId="urn:microsoft.com/office/officeart/2005/8/layout/default"/>
    <dgm:cxn modelId="{77FC6E62-D106-9448-B756-1215C46FEFE7}" type="presParOf" srcId="{3FD35B3F-734A-8D43-AB17-E09D5FBBCE66}" destId="{B9F61BA8-CCE9-7945-A9C0-859B0DCDB194}" srcOrd="4" destOrd="0" presId="urn:microsoft.com/office/officeart/2005/8/layout/default"/>
    <dgm:cxn modelId="{32FE6FC5-ED52-3B40-B399-9FC3635C6DF5}" type="presParOf" srcId="{3FD35B3F-734A-8D43-AB17-E09D5FBBCE66}" destId="{919A67DC-F524-8045-B16B-5AAC9F480387}" srcOrd="5" destOrd="0" presId="urn:microsoft.com/office/officeart/2005/8/layout/default"/>
    <dgm:cxn modelId="{5D0F5030-29D4-4D43-9371-DE64E391E7D0}" type="presParOf" srcId="{3FD35B3F-734A-8D43-AB17-E09D5FBBCE66}" destId="{283CAB83-3470-3B4C-A485-853A917B5A22}" srcOrd="6" destOrd="0" presId="urn:microsoft.com/office/officeart/2005/8/layout/default"/>
    <dgm:cxn modelId="{40895F74-3950-174E-9E49-13D9A7728C32}" type="presParOf" srcId="{3FD35B3F-734A-8D43-AB17-E09D5FBBCE66}" destId="{634AB457-5815-3C48-AD55-6FF1F9644F3E}" srcOrd="7" destOrd="0" presId="urn:microsoft.com/office/officeart/2005/8/layout/default"/>
    <dgm:cxn modelId="{32425B7B-1142-5D41-A24A-8F2CDA74AA57}" type="presParOf" srcId="{3FD35B3F-734A-8D43-AB17-E09D5FBBCE66}" destId="{47843190-B1B7-9F4F-96C8-051BFA11683A}" srcOrd="8" destOrd="0" presId="urn:microsoft.com/office/officeart/2005/8/layout/default"/>
    <dgm:cxn modelId="{1BA655EF-2D8E-BB49-BFF9-FB8C6571DA5D}" type="presParOf" srcId="{3FD35B3F-734A-8D43-AB17-E09D5FBBCE66}" destId="{A752D2EA-537D-4449-954D-F5C6DF71A2E2}" srcOrd="9" destOrd="0" presId="urn:microsoft.com/office/officeart/2005/8/layout/default"/>
    <dgm:cxn modelId="{07B068AA-A50B-2346-82E6-19CCC342BDEA}" type="presParOf" srcId="{3FD35B3F-734A-8D43-AB17-E09D5FBBCE66}" destId="{6B7D9367-B4FE-8948-826D-2D9F4A5631A0}" srcOrd="10" destOrd="0" presId="urn:microsoft.com/office/officeart/2005/8/layout/default"/>
    <dgm:cxn modelId="{513195BA-C44C-064F-8F1D-07D7ED482186}" type="presParOf" srcId="{3FD35B3F-734A-8D43-AB17-E09D5FBBCE66}" destId="{74D0C2DF-0C33-8043-9105-3CADC3C6C736}" srcOrd="11" destOrd="0" presId="urn:microsoft.com/office/officeart/2005/8/layout/default"/>
    <dgm:cxn modelId="{D549F921-F59A-E349-A37A-AA7AD1C44587}" type="presParOf" srcId="{3FD35B3F-734A-8D43-AB17-E09D5FBBCE66}" destId="{0924C027-47B5-5D4A-80AA-1F292187E2F6}" srcOrd="12" destOrd="0" presId="urn:microsoft.com/office/officeart/2005/8/layout/default"/>
    <dgm:cxn modelId="{953FF51F-CDEE-EA42-9771-25C3512B0942}" type="presParOf" srcId="{3FD35B3F-734A-8D43-AB17-E09D5FBBCE66}" destId="{00507145-C20E-DA48-B87F-925C89270D23}" srcOrd="13" destOrd="0" presId="urn:microsoft.com/office/officeart/2005/8/layout/default"/>
    <dgm:cxn modelId="{84DC651A-51D4-9540-BE49-1BC852C7D3F1}" type="presParOf" srcId="{3FD35B3F-734A-8D43-AB17-E09D5FBBCE66}" destId="{BB90AE64-16A4-0147-BF67-788890213BEB}" srcOrd="14"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CCD094-2A3F-4B64-8C6F-CD3CA16702C0}"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B9A1857C-E070-425A-9DA7-838E16704540}">
      <dgm:prSet/>
      <dgm:spPr/>
      <dgm:t>
        <a:bodyPr/>
        <a:lstStyle/>
        <a:p>
          <a:r>
            <a:rPr lang="en-AU"/>
            <a:t>Real estate in least transparent industry in our ecosystem. </a:t>
          </a:r>
          <a:endParaRPr lang="en-US"/>
        </a:p>
      </dgm:t>
    </dgm:pt>
    <dgm:pt modelId="{94CFF615-5A42-446A-88DD-934C43DB99CB}" type="parTrans" cxnId="{D2D09BD6-E45B-4451-A3B5-581DDBC85EC9}">
      <dgm:prSet/>
      <dgm:spPr/>
      <dgm:t>
        <a:bodyPr/>
        <a:lstStyle/>
        <a:p>
          <a:endParaRPr lang="en-US"/>
        </a:p>
      </dgm:t>
    </dgm:pt>
    <dgm:pt modelId="{7FA25D19-48E2-4008-B01E-1343B3512440}" type="sibTrans" cxnId="{D2D09BD6-E45B-4451-A3B5-581DDBC85EC9}">
      <dgm:prSet/>
      <dgm:spPr/>
      <dgm:t>
        <a:bodyPr/>
        <a:lstStyle/>
        <a:p>
          <a:endParaRPr lang="en-US"/>
        </a:p>
      </dgm:t>
    </dgm:pt>
    <dgm:pt modelId="{1F6BC7AC-1D35-4FA7-BB9E-F16DE5D9891B}">
      <dgm:prSet/>
      <dgm:spPr/>
      <dgm:t>
        <a:bodyPr/>
        <a:lstStyle/>
        <a:p>
          <a:r>
            <a:rPr lang="en-AU"/>
            <a:t>Rental prices increase every year, so there is a need for a system to predict house prices in the future. </a:t>
          </a:r>
          <a:endParaRPr lang="en-US"/>
        </a:p>
      </dgm:t>
    </dgm:pt>
    <dgm:pt modelId="{A4B61546-3593-4326-A8DA-3CDA6EC88517}" type="parTrans" cxnId="{7B986746-FD61-4510-89F4-9F0FE8D33756}">
      <dgm:prSet/>
      <dgm:spPr/>
      <dgm:t>
        <a:bodyPr/>
        <a:lstStyle/>
        <a:p>
          <a:endParaRPr lang="en-US"/>
        </a:p>
      </dgm:t>
    </dgm:pt>
    <dgm:pt modelId="{94FF6CB3-B928-4CE1-9FB4-006EBC954406}" type="sibTrans" cxnId="{7B986746-FD61-4510-89F4-9F0FE8D33756}">
      <dgm:prSet/>
      <dgm:spPr/>
      <dgm:t>
        <a:bodyPr/>
        <a:lstStyle/>
        <a:p>
          <a:endParaRPr lang="en-US"/>
        </a:p>
      </dgm:t>
    </dgm:pt>
    <dgm:pt modelId="{C6242379-628C-4E3C-AA96-7C48242F3803}">
      <dgm:prSet/>
      <dgm:spPr/>
      <dgm:t>
        <a:bodyPr/>
        <a:lstStyle/>
        <a:p>
          <a:r>
            <a:rPr lang="en-AU"/>
            <a:t>Predicting Rental Prices with real factors. </a:t>
          </a:r>
          <a:endParaRPr lang="en-US"/>
        </a:p>
      </dgm:t>
    </dgm:pt>
    <dgm:pt modelId="{3FD05427-55C5-43DA-B9AF-963C2BA6B415}" type="parTrans" cxnId="{0D4861EA-33D7-48AC-B597-2552E40A318B}">
      <dgm:prSet/>
      <dgm:spPr/>
      <dgm:t>
        <a:bodyPr/>
        <a:lstStyle/>
        <a:p>
          <a:endParaRPr lang="en-US"/>
        </a:p>
      </dgm:t>
    </dgm:pt>
    <dgm:pt modelId="{BC900012-B893-4CE1-8BA8-FBD4CB153976}" type="sibTrans" cxnId="{0D4861EA-33D7-48AC-B597-2552E40A318B}">
      <dgm:prSet/>
      <dgm:spPr/>
      <dgm:t>
        <a:bodyPr/>
        <a:lstStyle/>
        <a:p>
          <a:endParaRPr lang="en-US"/>
        </a:p>
      </dgm:t>
    </dgm:pt>
    <dgm:pt modelId="{AD424BD0-1874-4E58-8D97-BF0BB9C0DC80}">
      <dgm:prSet/>
      <dgm:spPr/>
      <dgm:t>
        <a:bodyPr/>
        <a:lstStyle/>
        <a:p>
          <a:r>
            <a:rPr lang="en-AU"/>
            <a:t>We aim to make evaluations based on every basic parameter that is considered while determining the price</a:t>
          </a:r>
          <a:endParaRPr lang="en-US"/>
        </a:p>
      </dgm:t>
    </dgm:pt>
    <dgm:pt modelId="{4F279AD8-BD14-4BF5-92E1-715DE5007FAD}" type="parTrans" cxnId="{679EF3C8-1E00-4A12-8D95-056DD6DEC9A6}">
      <dgm:prSet/>
      <dgm:spPr/>
      <dgm:t>
        <a:bodyPr/>
        <a:lstStyle/>
        <a:p>
          <a:endParaRPr lang="en-US"/>
        </a:p>
      </dgm:t>
    </dgm:pt>
    <dgm:pt modelId="{BFF2265A-EE8C-4821-AB6C-F9A34E2AD820}" type="sibTrans" cxnId="{679EF3C8-1E00-4A12-8D95-056DD6DEC9A6}">
      <dgm:prSet/>
      <dgm:spPr/>
      <dgm:t>
        <a:bodyPr/>
        <a:lstStyle/>
        <a:p>
          <a:endParaRPr lang="en-US"/>
        </a:p>
      </dgm:t>
    </dgm:pt>
    <dgm:pt modelId="{B379BEEE-0580-1F4F-9274-3B45D0EBE285}" type="pres">
      <dgm:prSet presAssocID="{DECCD094-2A3F-4B64-8C6F-CD3CA16702C0}" presName="matrix" presStyleCnt="0">
        <dgm:presLayoutVars>
          <dgm:chMax val="1"/>
          <dgm:dir/>
          <dgm:resizeHandles val="exact"/>
        </dgm:presLayoutVars>
      </dgm:prSet>
      <dgm:spPr/>
    </dgm:pt>
    <dgm:pt modelId="{5C031D5B-CC93-6049-AFA3-D10EEE5B52F9}" type="pres">
      <dgm:prSet presAssocID="{DECCD094-2A3F-4B64-8C6F-CD3CA16702C0}" presName="diamond" presStyleLbl="bgShp" presStyleIdx="0" presStyleCnt="1"/>
      <dgm:spPr/>
    </dgm:pt>
    <dgm:pt modelId="{283C1B78-EAC9-CC44-935E-882CD4CFA63E}" type="pres">
      <dgm:prSet presAssocID="{DECCD094-2A3F-4B64-8C6F-CD3CA16702C0}" presName="quad1" presStyleLbl="node1" presStyleIdx="0" presStyleCnt="4">
        <dgm:presLayoutVars>
          <dgm:chMax val="0"/>
          <dgm:chPref val="0"/>
          <dgm:bulletEnabled val="1"/>
        </dgm:presLayoutVars>
      </dgm:prSet>
      <dgm:spPr/>
    </dgm:pt>
    <dgm:pt modelId="{C31141F0-DC05-024D-9A05-F101BEF4F04D}" type="pres">
      <dgm:prSet presAssocID="{DECCD094-2A3F-4B64-8C6F-CD3CA16702C0}" presName="quad2" presStyleLbl="node1" presStyleIdx="1" presStyleCnt="4">
        <dgm:presLayoutVars>
          <dgm:chMax val="0"/>
          <dgm:chPref val="0"/>
          <dgm:bulletEnabled val="1"/>
        </dgm:presLayoutVars>
      </dgm:prSet>
      <dgm:spPr/>
    </dgm:pt>
    <dgm:pt modelId="{24C3AE13-8E28-5948-9D72-F1C365356F3B}" type="pres">
      <dgm:prSet presAssocID="{DECCD094-2A3F-4B64-8C6F-CD3CA16702C0}" presName="quad3" presStyleLbl="node1" presStyleIdx="2" presStyleCnt="4">
        <dgm:presLayoutVars>
          <dgm:chMax val="0"/>
          <dgm:chPref val="0"/>
          <dgm:bulletEnabled val="1"/>
        </dgm:presLayoutVars>
      </dgm:prSet>
      <dgm:spPr/>
    </dgm:pt>
    <dgm:pt modelId="{55AF68D6-1E58-E24E-8B1D-20355B3553A3}" type="pres">
      <dgm:prSet presAssocID="{DECCD094-2A3F-4B64-8C6F-CD3CA16702C0}" presName="quad4" presStyleLbl="node1" presStyleIdx="3" presStyleCnt="4">
        <dgm:presLayoutVars>
          <dgm:chMax val="0"/>
          <dgm:chPref val="0"/>
          <dgm:bulletEnabled val="1"/>
        </dgm:presLayoutVars>
      </dgm:prSet>
      <dgm:spPr/>
    </dgm:pt>
  </dgm:ptLst>
  <dgm:cxnLst>
    <dgm:cxn modelId="{56370A22-BE17-4747-A83D-63B93F892EF7}" type="presOf" srcId="{AD424BD0-1874-4E58-8D97-BF0BB9C0DC80}" destId="{55AF68D6-1E58-E24E-8B1D-20355B3553A3}" srcOrd="0" destOrd="0" presId="urn:microsoft.com/office/officeart/2005/8/layout/matrix3"/>
    <dgm:cxn modelId="{7B986746-FD61-4510-89F4-9F0FE8D33756}" srcId="{DECCD094-2A3F-4B64-8C6F-CD3CA16702C0}" destId="{1F6BC7AC-1D35-4FA7-BB9E-F16DE5D9891B}" srcOrd="1" destOrd="0" parTransId="{A4B61546-3593-4326-A8DA-3CDA6EC88517}" sibTransId="{94FF6CB3-B928-4CE1-9FB4-006EBC954406}"/>
    <dgm:cxn modelId="{7F69BC89-D295-D745-8731-1EDC31D3DEF8}" type="presOf" srcId="{C6242379-628C-4E3C-AA96-7C48242F3803}" destId="{24C3AE13-8E28-5948-9D72-F1C365356F3B}" srcOrd="0" destOrd="0" presId="urn:microsoft.com/office/officeart/2005/8/layout/matrix3"/>
    <dgm:cxn modelId="{679EF3C8-1E00-4A12-8D95-056DD6DEC9A6}" srcId="{DECCD094-2A3F-4B64-8C6F-CD3CA16702C0}" destId="{AD424BD0-1874-4E58-8D97-BF0BB9C0DC80}" srcOrd="3" destOrd="0" parTransId="{4F279AD8-BD14-4BF5-92E1-715DE5007FAD}" sibTransId="{BFF2265A-EE8C-4821-AB6C-F9A34E2AD820}"/>
    <dgm:cxn modelId="{8AB989D1-305A-D141-9063-D4489AB45EA2}" type="presOf" srcId="{1F6BC7AC-1D35-4FA7-BB9E-F16DE5D9891B}" destId="{C31141F0-DC05-024D-9A05-F101BEF4F04D}" srcOrd="0" destOrd="0" presId="urn:microsoft.com/office/officeart/2005/8/layout/matrix3"/>
    <dgm:cxn modelId="{D2D09BD6-E45B-4451-A3B5-581DDBC85EC9}" srcId="{DECCD094-2A3F-4B64-8C6F-CD3CA16702C0}" destId="{B9A1857C-E070-425A-9DA7-838E16704540}" srcOrd="0" destOrd="0" parTransId="{94CFF615-5A42-446A-88DD-934C43DB99CB}" sibTransId="{7FA25D19-48E2-4008-B01E-1343B3512440}"/>
    <dgm:cxn modelId="{4E35AAD7-DF5B-204B-A3C4-9E57876BCAB6}" type="presOf" srcId="{B9A1857C-E070-425A-9DA7-838E16704540}" destId="{283C1B78-EAC9-CC44-935E-882CD4CFA63E}" srcOrd="0" destOrd="0" presId="urn:microsoft.com/office/officeart/2005/8/layout/matrix3"/>
    <dgm:cxn modelId="{0D4861EA-33D7-48AC-B597-2552E40A318B}" srcId="{DECCD094-2A3F-4B64-8C6F-CD3CA16702C0}" destId="{C6242379-628C-4E3C-AA96-7C48242F3803}" srcOrd="2" destOrd="0" parTransId="{3FD05427-55C5-43DA-B9AF-963C2BA6B415}" sibTransId="{BC900012-B893-4CE1-8BA8-FBD4CB153976}"/>
    <dgm:cxn modelId="{D71D5DEE-7543-C947-9313-89EB333DE40C}" type="presOf" srcId="{DECCD094-2A3F-4B64-8C6F-CD3CA16702C0}" destId="{B379BEEE-0580-1F4F-9274-3B45D0EBE285}" srcOrd="0" destOrd="0" presId="urn:microsoft.com/office/officeart/2005/8/layout/matrix3"/>
    <dgm:cxn modelId="{779E6E77-189C-6544-B9EC-4BEB91BEFD03}" type="presParOf" srcId="{B379BEEE-0580-1F4F-9274-3B45D0EBE285}" destId="{5C031D5B-CC93-6049-AFA3-D10EEE5B52F9}" srcOrd="0" destOrd="0" presId="urn:microsoft.com/office/officeart/2005/8/layout/matrix3"/>
    <dgm:cxn modelId="{0801101B-5059-E045-91DF-868B3F70E395}" type="presParOf" srcId="{B379BEEE-0580-1F4F-9274-3B45D0EBE285}" destId="{283C1B78-EAC9-CC44-935E-882CD4CFA63E}" srcOrd="1" destOrd="0" presId="urn:microsoft.com/office/officeart/2005/8/layout/matrix3"/>
    <dgm:cxn modelId="{FCF254AD-627A-124D-B60C-F47679160B07}" type="presParOf" srcId="{B379BEEE-0580-1F4F-9274-3B45D0EBE285}" destId="{C31141F0-DC05-024D-9A05-F101BEF4F04D}" srcOrd="2" destOrd="0" presId="urn:microsoft.com/office/officeart/2005/8/layout/matrix3"/>
    <dgm:cxn modelId="{5ECCA57A-F412-194C-8829-06675FE1DB1C}" type="presParOf" srcId="{B379BEEE-0580-1F4F-9274-3B45D0EBE285}" destId="{24C3AE13-8E28-5948-9D72-F1C365356F3B}" srcOrd="3" destOrd="0" presId="urn:microsoft.com/office/officeart/2005/8/layout/matrix3"/>
    <dgm:cxn modelId="{3D379B99-11F5-D848-9E42-C0054AB6A10E}" type="presParOf" srcId="{B379BEEE-0580-1F4F-9274-3B45D0EBE285}" destId="{55AF68D6-1E58-E24E-8B1D-20355B3553A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0D03FC-B685-4487-8F54-107F495183D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596C615-1A07-430E-BF25-4CFDF2CC8ACF}">
      <dgm:prSet custT="1"/>
      <dgm:spPr/>
      <dgm:t>
        <a:bodyPr/>
        <a:lstStyle/>
        <a:p>
          <a:pPr>
            <a:lnSpc>
              <a:spcPct val="100000"/>
            </a:lnSpc>
          </a:pPr>
          <a:r>
            <a:rPr lang="en-AU" sz="4000" b="1" i="0" dirty="0"/>
            <a:t>Data</a:t>
          </a:r>
          <a:r>
            <a:rPr lang="en-AU" sz="1100" b="1" i="0" dirty="0"/>
            <a:t> </a:t>
          </a:r>
          <a:r>
            <a:rPr lang="en-AU" sz="4400" b="1" i="0" dirty="0"/>
            <a:t>collection</a:t>
          </a:r>
          <a:endParaRPr lang="en-US" sz="4400" dirty="0"/>
        </a:p>
      </dgm:t>
    </dgm:pt>
    <dgm:pt modelId="{7968037B-94E2-44DA-8BE0-A32554555901}" type="parTrans" cxnId="{68E0827B-E799-4BAD-8502-6894F55694FE}">
      <dgm:prSet/>
      <dgm:spPr/>
      <dgm:t>
        <a:bodyPr/>
        <a:lstStyle/>
        <a:p>
          <a:endParaRPr lang="en-US"/>
        </a:p>
      </dgm:t>
    </dgm:pt>
    <dgm:pt modelId="{6C72DFF0-682B-413E-8C74-EEEFB1EC2B46}" type="sibTrans" cxnId="{68E0827B-E799-4BAD-8502-6894F55694FE}">
      <dgm:prSet/>
      <dgm:spPr/>
      <dgm:t>
        <a:bodyPr/>
        <a:lstStyle/>
        <a:p>
          <a:endParaRPr lang="en-US"/>
        </a:p>
      </dgm:t>
    </dgm:pt>
    <dgm:pt modelId="{ECB92A23-DF35-4F4B-A8A8-3107C6C4F8E0}">
      <dgm:prSet custT="1"/>
      <dgm:spPr/>
      <dgm:t>
        <a:bodyPr/>
        <a:lstStyle/>
        <a:p>
          <a:pPr>
            <a:lnSpc>
              <a:spcPct val="100000"/>
            </a:lnSpc>
          </a:pPr>
          <a:r>
            <a:rPr lang="en-AU" sz="1600" b="0" i="0" dirty="0"/>
            <a:t>The dataset used in this project was obtained from </a:t>
          </a:r>
          <a:r>
            <a:rPr lang="en-AU" sz="1600" b="0" i="0" u="sng" dirty="0">
              <a:hlinkClick xmlns:r="http://schemas.openxmlformats.org/officeDocument/2006/relationships" r:id="rId1"/>
            </a:rPr>
            <a:t>Kaggle</a:t>
          </a:r>
          <a:r>
            <a:rPr lang="en-AU" sz="1600" b="0" i="0" dirty="0"/>
            <a:t>. It has information on about 4700+ houses available for rent with different parameters ranging from; size to the number of bedrooms, halls, and kitchens to the locality, and furnishing status, among others.</a:t>
          </a:r>
          <a:endParaRPr lang="en-US" sz="1600" dirty="0"/>
        </a:p>
      </dgm:t>
    </dgm:pt>
    <dgm:pt modelId="{6B77D766-C1AD-453A-B070-9AF80A614C5C}" type="parTrans" cxnId="{ED7A8FD2-D4E0-4EC1-9253-2E15A5D6E00D}">
      <dgm:prSet/>
      <dgm:spPr/>
      <dgm:t>
        <a:bodyPr/>
        <a:lstStyle/>
        <a:p>
          <a:endParaRPr lang="en-US"/>
        </a:p>
      </dgm:t>
    </dgm:pt>
    <dgm:pt modelId="{F6B5875B-52D8-4DF0-8605-54212CFF1DD2}" type="sibTrans" cxnId="{ED7A8FD2-D4E0-4EC1-9253-2E15A5D6E00D}">
      <dgm:prSet/>
      <dgm:spPr/>
      <dgm:t>
        <a:bodyPr/>
        <a:lstStyle/>
        <a:p>
          <a:endParaRPr lang="en-US"/>
        </a:p>
      </dgm:t>
    </dgm:pt>
    <dgm:pt modelId="{76A54E46-464C-4621-9C11-02ED0C4FD138}" type="pres">
      <dgm:prSet presAssocID="{530D03FC-B685-4487-8F54-107F495183D8}" presName="root" presStyleCnt="0">
        <dgm:presLayoutVars>
          <dgm:dir/>
          <dgm:resizeHandles val="exact"/>
        </dgm:presLayoutVars>
      </dgm:prSet>
      <dgm:spPr/>
    </dgm:pt>
    <dgm:pt modelId="{1E5EDF8C-A2DC-45F1-9306-8946525EB8CD}" type="pres">
      <dgm:prSet presAssocID="{3596C615-1A07-430E-BF25-4CFDF2CC8ACF}" presName="compNode" presStyleCnt="0"/>
      <dgm:spPr/>
    </dgm:pt>
    <dgm:pt modelId="{39765106-C447-469F-8735-95DB29D38C19}" type="pres">
      <dgm:prSet presAssocID="{3596C615-1A07-430E-BF25-4CFDF2CC8ACF}"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atabase"/>
        </a:ext>
      </dgm:extLst>
    </dgm:pt>
    <dgm:pt modelId="{2AFC6FF0-3211-493A-95D2-404B562741E6}" type="pres">
      <dgm:prSet presAssocID="{3596C615-1A07-430E-BF25-4CFDF2CC8ACF}" presName="spaceRect" presStyleCnt="0"/>
      <dgm:spPr/>
    </dgm:pt>
    <dgm:pt modelId="{19BDCE8D-9F1B-402A-A143-639B5CDC6FF6}" type="pres">
      <dgm:prSet presAssocID="{3596C615-1A07-430E-BF25-4CFDF2CC8ACF}" presName="textRect" presStyleLbl="revTx" presStyleIdx="0" presStyleCnt="2">
        <dgm:presLayoutVars>
          <dgm:chMax val="1"/>
          <dgm:chPref val="1"/>
        </dgm:presLayoutVars>
      </dgm:prSet>
      <dgm:spPr/>
    </dgm:pt>
    <dgm:pt modelId="{8C3A34B8-AD01-427D-B281-F905FF6F0B30}" type="pres">
      <dgm:prSet presAssocID="{6C72DFF0-682B-413E-8C74-EEEFB1EC2B46}" presName="sibTrans" presStyleCnt="0"/>
      <dgm:spPr/>
    </dgm:pt>
    <dgm:pt modelId="{C132D3AA-D856-4177-940B-1CD24063A991}" type="pres">
      <dgm:prSet presAssocID="{ECB92A23-DF35-4F4B-A8A8-3107C6C4F8E0}" presName="compNode" presStyleCnt="0"/>
      <dgm:spPr/>
    </dgm:pt>
    <dgm:pt modelId="{0772338E-4308-402F-98CF-E1BCDD4DBB29}" type="pres">
      <dgm:prSet presAssocID="{ECB92A23-DF35-4F4B-A8A8-3107C6C4F8E0}"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tatistics"/>
        </a:ext>
      </dgm:extLst>
    </dgm:pt>
    <dgm:pt modelId="{1821B1B9-DD1B-494A-9A66-D7537544BDEF}" type="pres">
      <dgm:prSet presAssocID="{ECB92A23-DF35-4F4B-A8A8-3107C6C4F8E0}" presName="spaceRect" presStyleCnt="0"/>
      <dgm:spPr/>
    </dgm:pt>
    <dgm:pt modelId="{68A6889A-CA26-4553-A819-0277A7205745}" type="pres">
      <dgm:prSet presAssocID="{ECB92A23-DF35-4F4B-A8A8-3107C6C4F8E0}" presName="textRect" presStyleLbl="revTx" presStyleIdx="1" presStyleCnt="2" custScaleX="111735">
        <dgm:presLayoutVars>
          <dgm:chMax val="1"/>
          <dgm:chPref val="1"/>
        </dgm:presLayoutVars>
      </dgm:prSet>
      <dgm:spPr/>
    </dgm:pt>
  </dgm:ptLst>
  <dgm:cxnLst>
    <dgm:cxn modelId="{30D19876-D604-43EC-B0E7-C26237278EB9}" type="presOf" srcId="{ECB92A23-DF35-4F4B-A8A8-3107C6C4F8E0}" destId="{68A6889A-CA26-4553-A819-0277A7205745}" srcOrd="0" destOrd="0" presId="urn:microsoft.com/office/officeart/2018/2/layout/IconLabelList"/>
    <dgm:cxn modelId="{AE15B97A-8F3C-42A1-8A91-5E4BD14382EB}" type="presOf" srcId="{3596C615-1A07-430E-BF25-4CFDF2CC8ACF}" destId="{19BDCE8D-9F1B-402A-A143-639B5CDC6FF6}" srcOrd="0" destOrd="0" presId="urn:microsoft.com/office/officeart/2018/2/layout/IconLabelList"/>
    <dgm:cxn modelId="{68E0827B-E799-4BAD-8502-6894F55694FE}" srcId="{530D03FC-B685-4487-8F54-107F495183D8}" destId="{3596C615-1A07-430E-BF25-4CFDF2CC8ACF}" srcOrd="0" destOrd="0" parTransId="{7968037B-94E2-44DA-8BE0-A32554555901}" sibTransId="{6C72DFF0-682B-413E-8C74-EEEFB1EC2B46}"/>
    <dgm:cxn modelId="{ED7A8FD2-D4E0-4EC1-9253-2E15A5D6E00D}" srcId="{530D03FC-B685-4487-8F54-107F495183D8}" destId="{ECB92A23-DF35-4F4B-A8A8-3107C6C4F8E0}" srcOrd="1" destOrd="0" parTransId="{6B77D766-C1AD-453A-B070-9AF80A614C5C}" sibTransId="{F6B5875B-52D8-4DF0-8605-54212CFF1DD2}"/>
    <dgm:cxn modelId="{6C7651DD-68E3-4F07-AF07-67213CA38F92}" type="presOf" srcId="{530D03FC-B685-4487-8F54-107F495183D8}" destId="{76A54E46-464C-4621-9C11-02ED0C4FD138}" srcOrd="0" destOrd="0" presId="urn:microsoft.com/office/officeart/2018/2/layout/IconLabelList"/>
    <dgm:cxn modelId="{BADB9C98-0C0D-47FF-B714-A95C5D46277D}" type="presParOf" srcId="{76A54E46-464C-4621-9C11-02ED0C4FD138}" destId="{1E5EDF8C-A2DC-45F1-9306-8946525EB8CD}" srcOrd="0" destOrd="0" presId="urn:microsoft.com/office/officeart/2018/2/layout/IconLabelList"/>
    <dgm:cxn modelId="{A9DBD161-0CAB-40B5-BB61-40745CEFB07C}" type="presParOf" srcId="{1E5EDF8C-A2DC-45F1-9306-8946525EB8CD}" destId="{39765106-C447-469F-8735-95DB29D38C19}" srcOrd="0" destOrd="0" presId="urn:microsoft.com/office/officeart/2018/2/layout/IconLabelList"/>
    <dgm:cxn modelId="{2C780870-7C01-4E1E-9FB9-3D035668314D}" type="presParOf" srcId="{1E5EDF8C-A2DC-45F1-9306-8946525EB8CD}" destId="{2AFC6FF0-3211-493A-95D2-404B562741E6}" srcOrd="1" destOrd="0" presId="urn:microsoft.com/office/officeart/2018/2/layout/IconLabelList"/>
    <dgm:cxn modelId="{DAA76A71-A7E9-4C0E-A95F-CAFC00983E4A}" type="presParOf" srcId="{1E5EDF8C-A2DC-45F1-9306-8946525EB8CD}" destId="{19BDCE8D-9F1B-402A-A143-639B5CDC6FF6}" srcOrd="2" destOrd="0" presId="urn:microsoft.com/office/officeart/2018/2/layout/IconLabelList"/>
    <dgm:cxn modelId="{4ECEA1D6-005D-4D38-B3AD-9BE9CC0734BE}" type="presParOf" srcId="{76A54E46-464C-4621-9C11-02ED0C4FD138}" destId="{8C3A34B8-AD01-427D-B281-F905FF6F0B30}" srcOrd="1" destOrd="0" presId="urn:microsoft.com/office/officeart/2018/2/layout/IconLabelList"/>
    <dgm:cxn modelId="{3D9C642B-CF8F-4232-BEBE-92E0C0C23730}" type="presParOf" srcId="{76A54E46-464C-4621-9C11-02ED0C4FD138}" destId="{C132D3AA-D856-4177-940B-1CD24063A991}" srcOrd="2" destOrd="0" presId="urn:microsoft.com/office/officeart/2018/2/layout/IconLabelList"/>
    <dgm:cxn modelId="{117D5B78-012B-4581-B6A2-CF9F180CF0CE}" type="presParOf" srcId="{C132D3AA-D856-4177-940B-1CD24063A991}" destId="{0772338E-4308-402F-98CF-E1BCDD4DBB29}" srcOrd="0" destOrd="0" presId="urn:microsoft.com/office/officeart/2018/2/layout/IconLabelList"/>
    <dgm:cxn modelId="{892026C2-F810-4933-BBB8-15F6AC5D5E8E}" type="presParOf" srcId="{C132D3AA-D856-4177-940B-1CD24063A991}" destId="{1821B1B9-DD1B-494A-9A66-D7537544BDEF}" srcOrd="1" destOrd="0" presId="urn:microsoft.com/office/officeart/2018/2/layout/IconLabelList"/>
    <dgm:cxn modelId="{ECBB620E-58AF-4FD4-AC41-D66C8070D65A}" type="presParOf" srcId="{C132D3AA-D856-4177-940B-1CD24063A991}" destId="{68A6889A-CA26-4553-A819-0277A720574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E3F65-795F-1647-80C9-CDCCAD13A045}">
      <dsp:nvSpPr>
        <dsp:cNvPr id="0" name=""/>
        <dsp:cNvSpPr/>
      </dsp:nvSpPr>
      <dsp:spPr>
        <a:xfrm>
          <a:off x="2319" y="487563"/>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a:t>Abstract </a:t>
          </a:r>
          <a:endParaRPr lang="en-US" sz="2400" kern="1200"/>
        </a:p>
      </dsp:txBody>
      <dsp:txXfrm>
        <a:off x="2319" y="487563"/>
        <a:ext cx="1839774" cy="1103864"/>
      </dsp:txXfrm>
    </dsp:sp>
    <dsp:sp modelId="{29302501-444C-7143-A46D-C259C919FFA7}">
      <dsp:nvSpPr>
        <dsp:cNvPr id="0" name=""/>
        <dsp:cNvSpPr/>
      </dsp:nvSpPr>
      <dsp:spPr>
        <a:xfrm>
          <a:off x="2026070" y="487563"/>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a:t>Introduction </a:t>
          </a:r>
          <a:endParaRPr lang="en-US" sz="2400" kern="1200"/>
        </a:p>
      </dsp:txBody>
      <dsp:txXfrm>
        <a:off x="2026070" y="487563"/>
        <a:ext cx="1839774" cy="1103864"/>
      </dsp:txXfrm>
    </dsp:sp>
    <dsp:sp modelId="{B9F61BA8-CCE9-7945-A9C0-859B0DCDB194}">
      <dsp:nvSpPr>
        <dsp:cNvPr id="0" name=""/>
        <dsp:cNvSpPr/>
      </dsp:nvSpPr>
      <dsp:spPr>
        <a:xfrm>
          <a:off x="4049822" y="487563"/>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a:t>Goal </a:t>
          </a:r>
          <a:endParaRPr lang="en-US" sz="2400" kern="1200"/>
        </a:p>
      </dsp:txBody>
      <dsp:txXfrm>
        <a:off x="4049822" y="487563"/>
        <a:ext cx="1839774" cy="1103864"/>
      </dsp:txXfrm>
    </dsp:sp>
    <dsp:sp modelId="{283CAB83-3470-3B4C-A485-853A917B5A22}">
      <dsp:nvSpPr>
        <dsp:cNvPr id="0" name=""/>
        <dsp:cNvSpPr/>
      </dsp:nvSpPr>
      <dsp:spPr>
        <a:xfrm>
          <a:off x="6073573" y="487563"/>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Purpose </a:t>
          </a:r>
          <a:endParaRPr lang="en-US" sz="2400" kern="1200" dirty="0"/>
        </a:p>
      </dsp:txBody>
      <dsp:txXfrm>
        <a:off x="6073573" y="487563"/>
        <a:ext cx="1839774" cy="1103864"/>
      </dsp:txXfrm>
    </dsp:sp>
    <dsp:sp modelId="{47843190-B1B7-9F4F-96C8-051BFA11683A}">
      <dsp:nvSpPr>
        <dsp:cNvPr id="0" name=""/>
        <dsp:cNvSpPr/>
      </dsp:nvSpPr>
      <dsp:spPr>
        <a:xfrm>
          <a:off x="2319" y="1775405"/>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a:t>Project Summary </a:t>
          </a:r>
          <a:endParaRPr lang="en-US" sz="2400" kern="1200"/>
        </a:p>
      </dsp:txBody>
      <dsp:txXfrm>
        <a:off x="2319" y="1775405"/>
        <a:ext cx="1839774" cy="1103864"/>
      </dsp:txXfrm>
    </dsp:sp>
    <dsp:sp modelId="{6B7D9367-B4FE-8948-826D-2D9F4A5631A0}">
      <dsp:nvSpPr>
        <dsp:cNvPr id="0" name=""/>
        <dsp:cNvSpPr/>
      </dsp:nvSpPr>
      <dsp:spPr>
        <a:xfrm>
          <a:off x="2026070" y="1775405"/>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a:t>Technology Used </a:t>
          </a:r>
          <a:endParaRPr lang="en-US" sz="2400" kern="1200"/>
        </a:p>
      </dsp:txBody>
      <dsp:txXfrm>
        <a:off x="2026070" y="1775405"/>
        <a:ext cx="1839774" cy="1103864"/>
      </dsp:txXfrm>
    </dsp:sp>
    <dsp:sp modelId="{0924C027-47B5-5D4A-80AA-1F292187E2F6}">
      <dsp:nvSpPr>
        <dsp:cNvPr id="0" name=""/>
        <dsp:cNvSpPr/>
      </dsp:nvSpPr>
      <dsp:spPr>
        <a:xfrm>
          <a:off x="4049822" y="1775405"/>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a:t>Tools Used </a:t>
          </a:r>
          <a:endParaRPr lang="en-US" sz="2400" kern="1200"/>
        </a:p>
      </dsp:txBody>
      <dsp:txXfrm>
        <a:off x="4049822" y="1775405"/>
        <a:ext cx="1839774" cy="1103864"/>
      </dsp:txXfrm>
    </dsp:sp>
    <dsp:sp modelId="{BB90AE64-16A4-0147-BF67-788890213BEB}">
      <dsp:nvSpPr>
        <dsp:cNvPr id="0" name=""/>
        <dsp:cNvSpPr/>
      </dsp:nvSpPr>
      <dsp:spPr>
        <a:xfrm>
          <a:off x="6073573" y="1775405"/>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a:t>Output Screen</a:t>
          </a:r>
          <a:endParaRPr lang="en-US" sz="2400" kern="1200"/>
        </a:p>
      </dsp:txBody>
      <dsp:txXfrm>
        <a:off x="6073573" y="1775405"/>
        <a:ext cx="1839774" cy="1103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31D5B-CC93-6049-AFA3-D10EEE5B52F9}">
      <dsp:nvSpPr>
        <dsp:cNvPr id="0" name=""/>
        <dsp:cNvSpPr/>
      </dsp:nvSpPr>
      <dsp:spPr>
        <a:xfrm>
          <a:off x="0" y="544327"/>
          <a:ext cx="3933512" cy="393351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C1B78-EAC9-CC44-935E-882CD4CFA63E}">
      <dsp:nvSpPr>
        <dsp:cNvPr id="0" name=""/>
        <dsp:cNvSpPr/>
      </dsp:nvSpPr>
      <dsp:spPr>
        <a:xfrm>
          <a:off x="373683" y="918010"/>
          <a:ext cx="1534069" cy="15340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a:t>Real estate in least transparent industry in our ecosystem. </a:t>
          </a:r>
          <a:endParaRPr lang="en-US" sz="1200" kern="1200"/>
        </a:p>
      </dsp:txBody>
      <dsp:txXfrm>
        <a:off x="448570" y="992897"/>
        <a:ext cx="1384295" cy="1384295"/>
      </dsp:txXfrm>
    </dsp:sp>
    <dsp:sp modelId="{C31141F0-DC05-024D-9A05-F101BEF4F04D}">
      <dsp:nvSpPr>
        <dsp:cNvPr id="0" name=""/>
        <dsp:cNvSpPr/>
      </dsp:nvSpPr>
      <dsp:spPr>
        <a:xfrm>
          <a:off x="2025758" y="918010"/>
          <a:ext cx="1534069" cy="15340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a:t>Rental prices increase every year, so there is a need for a system to predict house prices in the future. </a:t>
          </a:r>
          <a:endParaRPr lang="en-US" sz="1200" kern="1200"/>
        </a:p>
      </dsp:txBody>
      <dsp:txXfrm>
        <a:off x="2100645" y="992897"/>
        <a:ext cx="1384295" cy="1384295"/>
      </dsp:txXfrm>
    </dsp:sp>
    <dsp:sp modelId="{24C3AE13-8E28-5948-9D72-F1C365356F3B}">
      <dsp:nvSpPr>
        <dsp:cNvPr id="0" name=""/>
        <dsp:cNvSpPr/>
      </dsp:nvSpPr>
      <dsp:spPr>
        <a:xfrm>
          <a:off x="373683" y="2570085"/>
          <a:ext cx="1534069" cy="15340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a:t>Predicting Rental Prices with real factors. </a:t>
          </a:r>
          <a:endParaRPr lang="en-US" sz="1200" kern="1200"/>
        </a:p>
      </dsp:txBody>
      <dsp:txXfrm>
        <a:off x="448570" y="2644972"/>
        <a:ext cx="1384295" cy="1384295"/>
      </dsp:txXfrm>
    </dsp:sp>
    <dsp:sp modelId="{55AF68D6-1E58-E24E-8B1D-20355B3553A3}">
      <dsp:nvSpPr>
        <dsp:cNvPr id="0" name=""/>
        <dsp:cNvSpPr/>
      </dsp:nvSpPr>
      <dsp:spPr>
        <a:xfrm>
          <a:off x="2025758" y="2570085"/>
          <a:ext cx="1534069" cy="15340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a:t>We aim to make evaluations based on every basic parameter that is considered while determining the price</a:t>
          </a:r>
          <a:endParaRPr lang="en-US" sz="1200" kern="1200"/>
        </a:p>
      </dsp:txBody>
      <dsp:txXfrm>
        <a:off x="2100645" y="2644972"/>
        <a:ext cx="1384295" cy="13842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65106-C447-469F-8735-95DB29D38C19}">
      <dsp:nvSpPr>
        <dsp:cNvPr id="0" name=""/>
        <dsp:cNvSpPr/>
      </dsp:nvSpPr>
      <dsp:spPr>
        <a:xfrm>
          <a:off x="868600" y="612325"/>
          <a:ext cx="1412437" cy="14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BDCE8D-9F1B-402A-A143-639B5CDC6FF6}">
      <dsp:nvSpPr>
        <dsp:cNvPr id="0" name=""/>
        <dsp:cNvSpPr/>
      </dsp:nvSpPr>
      <dsp:spPr>
        <a:xfrm>
          <a:off x="5444" y="2606699"/>
          <a:ext cx="3138750" cy="18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pPr>
          <a:r>
            <a:rPr lang="en-AU" sz="4000" b="1" i="0" kern="1200" dirty="0"/>
            <a:t>Data</a:t>
          </a:r>
          <a:r>
            <a:rPr lang="en-AU" sz="1100" b="1" i="0" kern="1200" dirty="0"/>
            <a:t> </a:t>
          </a:r>
          <a:r>
            <a:rPr lang="en-AU" sz="4400" b="1" i="0" kern="1200" dirty="0"/>
            <a:t>collection</a:t>
          </a:r>
          <a:endParaRPr lang="en-US" sz="4400" kern="1200" dirty="0"/>
        </a:p>
      </dsp:txBody>
      <dsp:txXfrm>
        <a:off x="5444" y="2606699"/>
        <a:ext cx="3138750" cy="1885196"/>
      </dsp:txXfrm>
    </dsp:sp>
    <dsp:sp modelId="{0772338E-4308-402F-98CF-E1BCDD4DBB29}">
      <dsp:nvSpPr>
        <dsp:cNvPr id="0" name=""/>
        <dsp:cNvSpPr/>
      </dsp:nvSpPr>
      <dsp:spPr>
        <a:xfrm>
          <a:off x="4740798" y="612325"/>
          <a:ext cx="1412437" cy="14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A6889A-CA26-4553-A819-0277A7205745}">
      <dsp:nvSpPr>
        <dsp:cNvPr id="0" name=""/>
        <dsp:cNvSpPr/>
      </dsp:nvSpPr>
      <dsp:spPr>
        <a:xfrm>
          <a:off x="3693475" y="2606699"/>
          <a:ext cx="3507082" cy="18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b="0" i="0" kern="1200" dirty="0"/>
            <a:t>The dataset used in this project was obtained from </a:t>
          </a:r>
          <a:r>
            <a:rPr lang="en-AU" sz="1600" b="0" i="0" u="sng" kern="1200" dirty="0">
              <a:hlinkClick xmlns:r="http://schemas.openxmlformats.org/officeDocument/2006/relationships" r:id="rId5"/>
            </a:rPr>
            <a:t>Kaggle</a:t>
          </a:r>
          <a:r>
            <a:rPr lang="en-AU" sz="1600" b="0" i="0" kern="1200" dirty="0"/>
            <a:t>. It has information on about 4700+ houses available for rent with different parameters ranging from; size to the number of bedrooms, halls, and kitchens to the locality, and furnishing status, among others.</a:t>
          </a:r>
          <a:endParaRPr lang="en-US" sz="1600" kern="1200" dirty="0"/>
        </a:p>
      </dsp:txBody>
      <dsp:txXfrm>
        <a:off x="3693475" y="2606699"/>
        <a:ext cx="3507082" cy="18851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DCDFF99-753C-48C7-82AD-B75AE881B84E}" type="datetime1">
              <a:rPr lang="en-GB" smtClean="0"/>
              <a:t>23/01/2023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n-GB" smtClean="0"/>
              <a:t>‹#›</a:t>
            </a:fld>
            <a:endParaRPr lang="en-GB"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7F7F754-ADAB-4306-AAD7-8813B4E037DF}" type="datetime1">
              <a:rPr lang="en-GB" noProof="0" smtClean="0"/>
              <a:t>23/01/2023</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3AEF9EC-8318-4FF6-847E-A85BBD2B7E49}" type="slidenum">
              <a:rPr lang="en-GB" noProof="0" smtClean="0"/>
              <a:t>‹#›</a:t>
            </a:fld>
            <a:endParaRPr lang="en-GB" noProof="0"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23AEF9EC-8318-4FF6-847E-A85BBD2B7E49}" type="slidenum">
              <a:rPr lang="en-GB" smtClean="0"/>
              <a:t>1</a:t>
            </a:fld>
            <a:endParaRPr lang="en-GB" dirty="0"/>
          </a:p>
        </p:txBody>
      </p:sp>
    </p:spTree>
    <p:extLst>
      <p:ext uri="{BB962C8B-B14F-4D97-AF65-F5344CB8AC3E}">
        <p14:creationId xmlns:p14="http://schemas.microsoft.com/office/powerpoint/2010/main" val="304737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23AEF9EC-8318-4FF6-847E-A85BBD2B7E49}" type="slidenum">
              <a:rPr lang="en-GB" smtClean="0"/>
              <a:t>5</a:t>
            </a:fld>
            <a:endParaRPr lang="en-GB" dirty="0"/>
          </a:p>
        </p:txBody>
      </p:sp>
    </p:spTree>
    <p:extLst>
      <p:ext uri="{BB962C8B-B14F-4D97-AF65-F5344CB8AC3E}">
        <p14:creationId xmlns:p14="http://schemas.microsoft.com/office/powerpoint/2010/main" val="264810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23AEF9EC-8318-4FF6-847E-A85BBD2B7E49}" type="slidenum">
              <a:rPr lang="en-GB" smtClean="0"/>
              <a:t>10</a:t>
            </a:fld>
            <a:endParaRPr lang="en-GB" dirty="0"/>
          </a:p>
        </p:txBody>
      </p:sp>
    </p:spTree>
    <p:extLst>
      <p:ext uri="{BB962C8B-B14F-4D97-AF65-F5344CB8AC3E}">
        <p14:creationId xmlns:p14="http://schemas.microsoft.com/office/powerpoint/2010/main" val="333979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23AEF9EC-8318-4FF6-847E-A85BBD2B7E49}" type="slidenum">
              <a:rPr lang="en-GB" smtClean="0"/>
              <a:t>26</a:t>
            </a:fld>
            <a:endParaRPr lang="en-GB" dirty="0"/>
          </a:p>
        </p:txBody>
      </p:sp>
    </p:spTree>
    <p:extLst>
      <p:ext uri="{BB962C8B-B14F-4D97-AF65-F5344CB8AC3E}">
        <p14:creationId xmlns:p14="http://schemas.microsoft.com/office/powerpoint/2010/main" val="388160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1/23/23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7424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C9412830-0FD7-4AC1-A22A-557A2421EF90}" type="datetime1">
              <a:rPr lang="en-GB" noProof="0" smtClean="0"/>
              <a:t>23/01/2023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143333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1DBC72FB-1A05-40A5-B078-2792C72D9ACF}" type="datetime1">
              <a:rPr lang="en-GB" noProof="0" smtClean="0"/>
              <a:t>23/01/2023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56246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7BAD14BC-D9D5-4A95-98A4-A3A18D4C7164}" type="datetime1">
              <a:rPr lang="en-GB" noProof="0" smtClean="0"/>
              <a:t>23/01/2023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1760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rtl="0"/>
            <a:fld id="{2A4DD474-8EDE-4F90-85CC-5C5981D30773}" type="datetime1">
              <a:rPr lang="en-GB" noProof="0" smtClean="0"/>
              <a:t>23/01/2023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55104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rtl="0"/>
            <a:fld id="{41BD3799-517B-4423-A5B9-37FE56D63645}" type="datetime1">
              <a:rPr lang="en-GB" noProof="0" smtClean="0"/>
              <a:t>23/01/2023</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5054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rtl="0"/>
            <a:fld id="{643C5ABE-753A-4C27-B767-7CABC569BAEA}" type="datetime1">
              <a:rPr lang="en-GB" noProof="0" smtClean="0"/>
              <a:t>23/01/2023</a:t>
            </a:fld>
            <a:endParaRPr lang="en-GB" noProof="0" dirty="0"/>
          </a:p>
        </p:txBody>
      </p:sp>
      <p:sp>
        <p:nvSpPr>
          <p:cNvPr id="8" name="Footer Placeholder 7"/>
          <p:cNvSpPr>
            <a:spLocks noGrp="1"/>
          </p:cNvSpPr>
          <p:nvPr>
            <p:ph type="ftr" sz="quarter" idx="11"/>
          </p:nvPr>
        </p:nvSpPr>
        <p:spPr/>
        <p:txBody>
          <a:bodyPr/>
          <a:lstStyle/>
          <a:p>
            <a:pPr rtl="0"/>
            <a:r>
              <a:rPr lang="en-GB" noProof="0"/>
              <a:t>Add a footer</a:t>
            </a:r>
            <a:endParaRPr lang="en-GB" noProof="0" dirty="0"/>
          </a:p>
        </p:txBody>
      </p:sp>
      <p:sp>
        <p:nvSpPr>
          <p:cNvPr id="9" name="Slide Number Placeholder 8"/>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10748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rtl="0"/>
            <a:fld id="{A1812E24-964E-4BE9-B4F6-D0D56A165D04}" type="datetime1">
              <a:rPr lang="en-GB" noProof="0" smtClean="0"/>
              <a:t>23/01/2023</a:t>
            </a:fld>
            <a:endParaRPr lang="en-GB" noProof="0" dirty="0"/>
          </a:p>
        </p:txBody>
      </p:sp>
      <p:sp>
        <p:nvSpPr>
          <p:cNvPr id="4" name="Footer Placeholder 3"/>
          <p:cNvSpPr>
            <a:spLocks noGrp="1"/>
          </p:cNvSpPr>
          <p:nvPr>
            <p:ph type="ftr" sz="quarter" idx="11"/>
          </p:nvPr>
        </p:nvSpPr>
        <p:spPr/>
        <p:txBody>
          <a:bodyPr/>
          <a:lstStyle/>
          <a:p>
            <a:pPr rtl="0"/>
            <a:r>
              <a:rPr lang="en-GB" noProof="0"/>
              <a:t>Add a footer</a:t>
            </a:r>
            <a:endParaRPr lang="en-GB" noProof="0" dirty="0"/>
          </a:p>
        </p:txBody>
      </p:sp>
      <p:sp>
        <p:nvSpPr>
          <p:cNvPr id="5" name="Slide Number Placeholder 4"/>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7494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rtl="0"/>
            <a:fld id="{BBA76722-363A-4A08-8B75-DB08A31B3E5E}" type="datetime1">
              <a:rPr lang="en-GB" noProof="0" smtClean="0"/>
              <a:t>23/01/2023</a:t>
            </a:fld>
            <a:endParaRPr lang="en-GB" noProof="0" dirty="0"/>
          </a:p>
        </p:txBody>
      </p:sp>
      <p:sp>
        <p:nvSpPr>
          <p:cNvPr id="3" name="Footer Placeholder 2"/>
          <p:cNvSpPr>
            <a:spLocks noGrp="1"/>
          </p:cNvSpPr>
          <p:nvPr>
            <p:ph type="ftr" sz="quarter" idx="11"/>
          </p:nvPr>
        </p:nvSpPr>
        <p:spPr/>
        <p:txBody>
          <a:bodyPr/>
          <a:lstStyle/>
          <a:p>
            <a:pPr rtl="0"/>
            <a:r>
              <a:rPr lang="en-GB" noProof="0"/>
              <a:t>Add a footer</a:t>
            </a:r>
            <a:endParaRPr lang="en-GB" noProof="0" dirty="0"/>
          </a:p>
        </p:txBody>
      </p:sp>
      <p:sp>
        <p:nvSpPr>
          <p:cNvPr id="4" name="Slide Number Placeholder 3"/>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92697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pPr rtl="0"/>
            <a:fld id="{00A0AE09-638D-4DA0-A885-75A111487B34}" type="datetime1">
              <a:rPr lang="en-GB" noProof="0" smtClean="0"/>
              <a:t>23/01/2023</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
        <p:nvSpPr>
          <p:cNvPr id="8" name="Rectangle 7">
            <a:extLst>
              <a:ext uri="{FF2B5EF4-FFF2-40B4-BE49-F238E27FC236}">
                <a16:creationId xmlns:a16="http://schemas.microsoft.com/office/drawing/2014/main" id="{FF96CE99-644A-22D4-1481-1A7F3E8F8357}"/>
              </a:ext>
            </a:extLst>
          </p:cNvPr>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98409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1/23/23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8633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rtl="0"/>
            <a:fld id="{80FD7968-E87A-4E07-BB9C-92FFC1C46264}" type="datetime1">
              <a:rPr lang="en-GB" noProof="0" smtClean="0"/>
              <a:t>23/01/2023</a:t>
            </a:fld>
            <a:endParaRPr lang="en-GB" noProof="0"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pPr rtl="0"/>
            <a:r>
              <a:rPr lang="en-GB" noProof="0"/>
              <a:t>Add a footer</a:t>
            </a:r>
            <a:endParaRPr lang="en-GB" noProof="0"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rtl="0"/>
            <a:fld id="{E31375A4-56A4-47D6-9801-1991572033F7}" type="slidenum">
              <a:rPr lang="en-GB" noProof="0" smtClean="0"/>
              <a:pPr/>
              <a:t>‹#›</a:t>
            </a:fld>
            <a:endParaRPr lang="en-GB" noProof="0"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48316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pixabay.com/en/team-spirit-teamwork-together-team-1497021/" TargetMode="Externa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pxhere.com/es/photo/1585043" TargetMode="Externa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activerain.com/blogsview/5037073/aurora-4-bedroom-homes-for-rent-" TargetMode="External"/><Relationship Id="rId5" Type="http://schemas.openxmlformats.org/officeDocument/2006/relationships/image" Target="../media/image6.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9659" y="713678"/>
            <a:ext cx="6794009" cy="5341434"/>
          </a:xfrm>
        </p:spPr>
        <p:txBody>
          <a:bodyPr rtlCol="0">
            <a:normAutofit/>
          </a:bodyPr>
          <a:lstStyle/>
          <a:p>
            <a:pPr rtl="0"/>
            <a:r>
              <a:rPr lang="en-GB" dirty="0"/>
              <a:t>WELCOME </a:t>
            </a:r>
            <a:br>
              <a:rPr lang="en-GB" dirty="0"/>
            </a:br>
            <a:r>
              <a:rPr lang="en-GB" dirty="0"/>
              <a:t>       TO </a:t>
            </a:r>
            <a:br>
              <a:rPr lang="en-GB" dirty="0"/>
            </a:br>
            <a:r>
              <a:rPr lang="en-GB" dirty="0"/>
              <a:t>PROJECT 04</a:t>
            </a:r>
            <a:br>
              <a:rPr lang="en-GB" dirty="0"/>
            </a:br>
            <a:br>
              <a:rPr lang="en-GB" dirty="0"/>
            </a:br>
            <a:r>
              <a:rPr lang="en-GB" dirty="0"/>
              <a:t> PRESENTATION</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30" name="Freeform: Shape 2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4" name="Rectangle 33">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Oval 39">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040F8A-3FB4-ABD4-4052-0070E3DCFB72}"/>
              </a:ext>
            </a:extLst>
          </p:cNvPr>
          <p:cNvSpPr txBox="1"/>
          <p:nvPr/>
        </p:nvSpPr>
        <p:spPr>
          <a:xfrm>
            <a:off x="2188901" y="808056"/>
            <a:ext cx="8381238" cy="1077229"/>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a:latin typeface="+mj-lt"/>
                <a:ea typeface="+mj-ea"/>
                <a:cs typeface="+mj-cs"/>
              </a:rPr>
              <a:t>PROJECT SUMMERY</a:t>
            </a:r>
          </a:p>
        </p:txBody>
      </p:sp>
      <p:sp>
        <p:nvSpPr>
          <p:cNvPr id="3" name="TextBox 2">
            <a:extLst>
              <a:ext uri="{FF2B5EF4-FFF2-40B4-BE49-F238E27FC236}">
                <a16:creationId xmlns:a16="http://schemas.microsoft.com/office/drawing/2014/main" id="{0DA7E6DC-8E3A-4B4F-FB17-1CA5B46F8CB5}"/>
              </a:ext>
            </a:extLst>
          </p:cNvPr>
          <p:cNvSpPr txBox="1"/>
          <p:nvPr/>
        </p:nvSpPr>
        <p:spPr>
          <a:xfrm>
            <a:off x="2256639" y="2052116"/>
            <a:ext cx="6572814" cy="3997828"/>
          </a:xfrm>
          <a:prstGeom prst="rect">
            <a:avLst/>
          </a:prstGeom>
        </p:spPr>
        <p:txBody>
          <a:bodyPr vert="horz" lIns="91440" tIns="45720" rIns="91440" bIns="45720" rtlCol="0" anchor="t">
            <a:noAutofit/>
          </a:bodyPr>
          <a:lstStyle/>
          <a:p>
            <a:pPr defTabSz="914400">
              <a:lnSpc>
                <a:spcPct val="120000"/>
              </a:lnSpc>
              <a:spcAft>
                <a:spcPts val="600"/>
              </a:spcAft>
              <a:buClr>
                <a:schemeClr val="accent6"/>
              </a:buClr>
              <a:buSzPct val="90000"/>
              <a:buFont typeface="Wingdings" panose="05000000000000000000" pitchFamily="2" charset="2"/>
              <a:buChar char="§"/>
            </a:pPr>
            <a:r>
              <a:rPr lang="en-US" sz="2800" dirty="0"/>
              <a:t>Our Project is a machine learning model, based on certain specifications of your future home it will try to guess the most accurate price. </a:t>
            </a:r>
          </a:p>
          <a:p>
            <a:pPr defTabSz="914400">
              <a:lnSpc>
                <a:spcPct val="120000"/>
              </a:lnSpc>
              <a:spcAft>
                <a:spcPts val="600"/>
              </a:spcAft>
              <a:buClr>
                <a:schemeClr val="accent6"/>
              </a:buClr>
              <a:buSzPct val="90000"/>
              <a:buFont typeface="Wingdings" panose="05000000000000000000" pitchFamily="2" charset="2"/>
              <a:buChar char="§"/>
            </a:pPr>
            <a:endParaRPr lang="en-US" sz="2800" dirty="0"/>
          </a:p>
          <a:p>
            <a:pPr defTabSz="914400">
              <a:lnSpc>
                <a:spcPct val="120000"/>
              </a:lnSpc>
              <a:spcAft>
                <a:spcPts val="600"/>
              </a:spcAft>
              <a:buClr>
                <a:schemeClr val="accent6"/>
              </a:buClr>
              <a:buSzPct val="90000"/>
              <a:buFont typeface="Wingdings" panose="05000000000000000000" pitchFamily="2" charset="2"/>
              <a:buChar char="§"/>
            </a:pPr>
            <a:r>
              <a:rPr lang="en-US" sz="2800" dirty="0"/>
              <a:t>Information such as state, city, area etc.</a:t>
            </a:r>
          </a:p>
        </p:txBody>
      </p:sp>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4961F17-D0E4-4576-8697-C062B28F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2DF1AEC-0327-4A10-AED3-E227ACAEBC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C839742D-6F41-4E7D-9C32-1D9825B40F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5F3ADA23-8B3C-4029-923E-81303CBEA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9EAE543-FFF6-43C7-AD71-A9856C6E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CC25244-D899-EC92-0906-7A2C51EB5EBC}"/>
              </a:ext>
            </a:extLst>
          </p:cNvPr>
          <p:cNvPicPr>
            <a:picLocks noChangeAspect="1"/>
          </p:cNvPicPr>
          <p:nvPr/>
        </p:nvPicPr>
        <p:blipFill rotWithShape="1">
          <a:blip r:embed="rId5"/>
          <a:srcRect l="1247" r="53069"/>
          <a:stretch/>
        </p:blipFill>
        <p:spPr>
          <a:xfrm>
            <a:off x="1005401" y="1449659"/>
            <a:ext cx="4392639" cy="5408568"/>
          </a:xfrm>
          <a:prstGeom prst="rect">
            <a:avLst/>
          </a:prstGeom>
          <a:ln w="12700">
            <a:solidFill>
              <a:schemeClr val="tx1"/>
            </a:solidFill>
          </a:ln>
        </p:spPr>
      </p:pic>
      <p:sp>
        <p:nvSpPr>
          <p:cNvPr id="33" name="Rectangle 32">
            <a:extLst>
              <a:ext uri="{FF2B5EF4-FFF2-40B4-BE49-F238E27FC236}">
                <a16:creationId xmlns:a16="http://schemas.microsoft.com/office/drawing/2014/main" id="{8D7E355E-8304-4C50-B384-7DAC68D87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207E8B-83BD-FE61-42E7-1368A157F628}"/>
              </a:ext>
            </a:extLst>
          </p:cNvPr>
          <p:cNvSpPr txBox="1"/>
          <p:nvPr/>
        </p:nvSpPr>
        <p:spPr>
          <a:xfrm>
            <a:off x="6713034" y="282265"/>
            <a:ext cx="4516924" cy="6107384"/>
          </a:xfrm>
          <a:prstGeom prst="rect">
            <a:avLst/>
          </a:prstGeom>
        </p:spPr>
        <p:txBody>
          <a:bodyPr vert="horz" lIns="91440" tIns="45720" rIns="91440" bIns="45720" rtlCol="0" anchor="ctr">
            <a:normAutofit fontScale="85000" lnSpcReduction="10000"/>
          </a:bodyPr>
          <a:lstStyle/>
          <a:p>
            <a:pPr defTabSz="914400">
              <a:lnSpc>
                <a:spcPct val="110000"/>
              </a:lnSpc>
              <a:spcAft>
                <a:spcPts val="600"/>
              </a:spcAft>
              <a:buClr>
                <a:schemeClr val="accent6"/>
              </a:buClr>
              <a:buSzPct val="90000"/>
              <a:buFont typeface="Wingdings" panose="05000000000000000000" pitchFamily="2" charset="2"/>
              <a:buChar char="§"/>
            </a:pPr>
            <a:r>
              <a:rPr lang="en-US" sz="3200" b="0" i="0" dirty="0"/>
              <a:t>The basic procedures implemented to achieve the goals of this research are:</a:t>
            </a:r>
          </a:p>
          <a:p>
            <a:pPr defTabSz="914400">
              <a:lnSpc>
                <a:spcPct val="110000"/>
              </a:lnSpc>
              <a:spcAft>
                <a:spcPts val="600"/>
              </a:spcAft>
              <a:buClr>
                <a:schemeClr val="accent6"/>
              </a:buClr>
              <a:buSzPct val="90000"/>
              <a:buFont typeface="Wingdings" panose="05000000000000000000" pitchFamily="2" charset="2"/>
              <a:buChar char="§"/>
            </a:pPr>
            <a:endParaRPr lang="en-US" sz="1200" dirty="0"/>
          </a:p>
          <a:p>
            <a:pPr defTabSz="914400">
              <a:lnSpc>
                <a:spcPct val="110000"/>
              </a:lnSpc>
              <a:spcAft>
                <a:spcPts val="600"/>
              </a:spcAft>
              <a:buClr>
                <a:schemeClr val="accent6"/>
              </a:buClr>
              <a:buSzPct val="90000"/>
              <a:buFont typeface="Wingdings" panose="05000000000000000000" pitchFamily="2" charset="2"/>
              <a:buChar char="§"/>
            </a:pPr>
            <a:endParaRPr lang="en-US" sz="2800" b="0" i="0" dirty="0"/>
          </a:p>
          <a:p>
            <a:pPr defTabSz="914400">
              <a:lnSpc>
                <a:spcPct val="110000"/>
              </a:lnSpc>
              <a:spcAft>
                <a:spcPts val="600"/>
              </a:spcAft>
              <a:buClr>
                <a:schemeClr val="accent6"/>
              </a:buClr>
              <a:buSzPct val="90000"/>
              <a:buFont typeface="Wingdings" panose="05000000000000000000" pitchFamily="2" charset="2"/>
              <a:buChar char="§"/>
            </a:pPr>
            <a:r>
              <a:rPr lang="en-US" sz="2800" b="0" i="0" dirty="0"/>
              <a:t>1. Data collection</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2. Data cleaning an exploration</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3. Feature encoding</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4. Train-test split validation</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5. Feature scaling</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6. Modelling</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7. Model evaluation</a:t>
            </a:r>
          </a:p>
          <a:p>
            <a:pPr defTabSz="914400">
              <a:lnSpc>
                <a:spcPct val="110000"/>
              </a:lnSpc>
              <a:spcAft>
                <a:spcPts val="600"/>
              </a:spcAft>
              <a:buClr>
                <a:schemeClr val="accent6"/>
              </a:buClr>
              <a:buSzPct val="90000"/>
              <a:buFont typeface="Wingdings" panose="05000000000000000000" pitchFamily="2" charset="2"/>
              <a:buChar char="§"/>
            </a:pPr>
            <a:br>
              <a:rPr lang="en-US" sz="1200" dirty="0"/>
            </a:br>
            <a:endParaRPr lang="en-US" sz="1200" dirty="0"/>
          </a:p>
        </p:txBody>
      </p:sp>
      <p:sp>
        <p:nvSpPr>
          <p:cNvPr id="35" name="Rectangle 34">
            <a:extLst>
              <a:ext uri="{FF2B5EF4-FFF2-40B4-BE49-F238E27FC236}">
                <a16:creationId xmlns:a16="http://schemas.microsoft.com/office/drawing/2014/main" id="{0178E784-3C81-4963-ACD9-58EF41CE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86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TextBox 2">
            <a:extLst>
              <a:ext uri="{FF2B5EF4-FFF2-40B4-BE49-F238E27FC236}">
                <a16:creationId xmlns:a16="http://schemas.microsoft.com/office/drawing/2014/main" id="{3B5AE29A-9807-2EEB-B141-2A00A035C094}"/>
              </a:ext>
            </a:extLst>
          </p:cNvPr>
          <p:cNvGraphicFramePr/>
          <p:nvPr>
            <p:extLst>
              <p:ext uri="{D42A27DB-BD31-4B8C-83A1-F6EECF244321}">
                <p14:modId xmlns:p14="http://schemas.microsoft.com/office/powerpoint/2010/main" val="350002128"/>
              </p:ext>
            </p:extLst>
          </p:nvPr>
        </p:nvGraphicFramePr>
        <p:xfrm>
          <a:off x="1505415" y="535259"/>
          <a:ext cx="7206003" cy="5104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57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13F5FEE-4ACD-565A-38F4-64D025A2516E}"/>
              </a:ext>
            </a:extLst>
          </p:cNvPr>
          <p:cNvPicPr>
            <a:picLocks noChangeAspect="1"/>
          </p:cNvPicPr>
          <p:nvPr/>
        </p:nvPicPr>
        <p:blipFill>
          <a:blip r:embed="rId3"/>
          <a:stretch>
            <a:fillRect/>
          </a:stretch>
        </p:blipFill>
        <p:spPr>
          <a:xfrm>
            <a:off x="1328446" y="1353503"/>
            <a:ext cx="9719948" cy="4155277"/>
          </a:xfrm>
          <a:prstGeom prst="rect">
            <a:avLst/>
          </a:prstGeom>
        </p:spPr>
      </p:pic>
    </p:spTree>
    <p:extLst>
      <p:ext uri="{BB962C8B-B14F-4D97-AF65-F5344CB8AC3E}">
        <p14:creationId xmlns:p14="http://schemas.microsoft.com/office/powerpoint/2010/main" val="282537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E0B36-DAA1-52BF-BB81-6D792222558E}"/>
              </a:ext>
            </a:extLst>
          </p:cNvPr>
          <p:cNvSpPr txBox="1"/>
          <p:nvPr/>
        </p:nvSpPr>
        <p:spPr>
          <a:xfrm>
            <a:off x="2641209" y="1144230"/>
            <a:ext cx="6713806" cy="4093428"/>
          </a:xfrm>
          <a:prstGeom prst="rect">
            <a:avLst/>
          </a:prstGeom>
          <a:noFill/>
        </p:spPr>
        <p:txBody>
          <a:bodyPr wrap="square">
            <a:spAutoFit/>
          </a:bodyPr>
          <a:lstStyle/>
          <a:p>
            <a:pPr algn="l"/>
            <a:r>
              <a:rPr lang="en-AU" sz="4000" b="1" i="0">
                <a:effectLst/>
                <a:latin typeface="sohne"/>
              </a:rPr>
              <a:t>Data cleaning and exploration</a:t>
            </a:r>
          </a:p>
          <a:p>
            <a:pPr algn="l"/>
            <a:endParaRPr lang="en-AU" sz="4000" b="1" i="0">
              <a:effectLst/>
              <a:latin typeface="sohne"/>
            </a:endParaRPr>
          </a:p>
          <a:p>
            <a:pPr algn="l"/>
            <a:r>
              <a:rPr lang="en-AU" sz="3600" b="0" i="0">
                <a:solidFill>
                  <a:srgbClr val="92D050"/>
                </a:solidFill>
                <a:effectLst/>
                <a:latin typeface="source-serif-pro"/>
              </a:rPr>
              <a:t>After appropriate checking, we discovered that the dataset is void of null and duplicate values. This depicts that the dataset is kind of clean from the onset.</a:t>
            </a:r>
            <a:endParaRPr lang="en-AU" sz="3600" b="0" i="0" dirty="0">
              <a:solidFill>
                <a:srgbClr val="92D050"/>
              </a:solidFill>
              <a:effectLst/>
              <a:latin typeface="source-serif-pro"/>
            </a:endParaRPr>
          </a:p>
        </p:txBody>
      </p:sp>
    </p:spTree>
    <p:extLst>
      <p:ext uri="{BB962C8B-B14F-4D97-AF65-F5344CB8AC3E}">
        <p14:creationId xmlns:p14="http://schemas.microsoft.com/office/powerpoint/2010/main" val="163798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8A59D35-7831-5ED8-C2BC-850260C4C985}"/>
              </a:ext>
            </a:extLst>
          </p:cNvPr>
          <p:cNvPicPr>
            <a:picLocks noChangeAspect="1"/>
          </p:cNvPicPr>
          <p:nvPr/>
        </p:nvPicPr>
        <p:blipFill rotWithShape="1">
          <a:blip r:embed="rId3"/>
          <a:srcRect r="10707" b="-1"/>
          <a:stretch/>
        </p:blipFill>
        <p:spPr>
          <a:xfrm>
            <a:off x="1006713" y="10"/>
            <a:ext cx="10379041" cy="6857990"/>
          </a:xfrm>
          <a:prstGeom prst="rect">
            <a:avLst/>
          </a:prstGeom>
        </p:spPr>
      </p:pic>
    </p:spTree>
    <p:extLst>
      <p:ext uri="{BB962C8B-B14F-4D97-AF65-F5344CB8AC3E}">
        <p14:creationId xmlns:p14="http://schemas.microsoft.com/office/powerpoint/2010/main" val="411050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5CF4F0-25DF-8CDD-C7FD-DBB023C95C84}"/>
              </a:ext>
            </a:extLst>
          </p:cNvPr>
          <p:cNvSpPr txBox="1"/>
          <p:nvPr/>
        </p:nvSpPr>
        <p:spPr>
          <a:xfrm>
            <a:off x="2514599" y="1533770"/>
            <a:ext cx="6098344" cy="2862322"/>
          </a:xfrm>
          <a:prstGeom prst="rect">
            <a:avLst/>
          </a:prstGeom>
          <a:noFill/>
        </p:spPr>
        <p:txBody>
          <a:bodyPr wrap="square">
            <a:spAutoFit/>
          </a:bodyPr>
          <a:lstStyle/>
          <a:p>
            <a:r>
              <a:rPr lang="en-AU" sz="3600" b="0" i="0" dirty="0">
                <a:solidFill>
                  <a:srgbClr val="92D050"/>
                </a:solidFill>
                <a:effectLst/>
                <a:latin typeface="source-serif-pro"/>
              </a:rPr>
              <a:t>Going further, </a:t>
            </a:r>
            <a:r>
              <a:rPr lang="en-AU" sz="3600" dirty="0">
                <a:solidFill>
                  <a:srgbClr val="92D050"/>
                </a:solidFill>
                <a:latin typeface="source-serif-pro"/>
              </a:rPr>
              <a:t>We </a:t>
            </a:r>
            <a:r>
              <a:rPr lang="en-AU" sz="3600" b="0" i="0" dirty="0">
                <a:solidFill>
                  <a:srgbClr val="92D050"/>
                </a:solidFill>
                <a:effectLst/>
                <a:latin typeface="source-serif-pro"/>
              </a:rPr>
              <a:t>explored the data to check if there are trends between the explanatory variables and the target variable</a:t>
            </a:r>
            <a:r>
              <a:rPr lang="en-AU" sz="2400" b="0" i="0" dirty="0">
                <a:solidFill>
                  <a:srgbClr val="92D050"/>
                </a:solidFill>
                <a:effectLst/>
                <a:latin typeface="source-serif-pro"/>
              </a:rPr>
              <a:t>.</a:t>
            </a:r>
            <a:endParaRPr lang="en-US" sz="2400" dirty="0">
              <a:solidFill>
                <a:srgbClr val="92D050"/>
              </a:solidFill>
            </a:endParaRPr>
          </a:p>
        </p:txBody>
      </p:sp>
    </p:spTree>
    <p:extLst>
      <p:ext uri="{BB962C8B-B14F-4D97-AF65-F5344CB8AC3E}">
        <p14:creationId xmlns:p14="http://schemas.microsoft.com/office/powerpoint/2010/main" val="343383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pic>
        <p:nvPicPr>
          <p:cNvPr id="3" name="Picture 2" descr="Chart, scatter chart&#10;&#10;Description automatically generated">
            <a:extLst>
              <a:ext uri="{FF2B5EF4-FFF2-40B4-BE49-F238E27FC236}">
                <a16:creationId xmlns:a16="http://schemas.microsoft.com/office/drawing/2014/main" id="{5A5A23A1-6517-C93F-D792-67DA1CDFEE78}"/>
              </a:ext>
            </a:extLst>
          </p:cNvPr>
          <p:cNvPicPr>
            <a:picLocks noChangeAspect="1"/>
          </p:cNvPicPr>
          <p:nvPr/>
        </p:nvPicPr>
        <p:blipFill>
          <a:blip r:embed="rId3"/>
          <a:stretch>
            <a:fillRect/>
          </a:stretch>
        </p:blipFill>
        <p:spPr>
          <a:xfrm>
            <a:off x="1209100" y="643467"/>
            <a:ext cx="9773799" cy="5571066"/>
          </a:xfrm>
          <a:prstGeom prst="rect">
            <a:avLst/>
          </a:prstGeom>
        </p:spPr>
      </p:pic>
    </p:spTree>
    <p:extLst>
      <p:ext uri="{BB962C8B-B14F-4D97-AF65-F5344CB8AC3E}">
        <p14:creationId xmlns:p14="http://schemas.microsoft.com/office/powerpoint/2010/main" val="282609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E1AA84-2743-D165-FDFA-D35BC6050CF3}"/>
              </a:ext>
            </a:extLst>
          </p:cNvPr>
          <p:cNvSpPr txBox="1"/>
          <p:nvPr/>
        </p:nvSpPr>
        <p:spPr>
          <a:xfrm>
            <a:off x="1702191" y="464235"/>
            <a:ext cx="7445325" cy="5632311"/>
          </a:xfrm>
          <a:prstGeom prst="rect">
            <a:avLst/>
          </a:prstGeom>
          <a:noFill/>
        </p:spPr>
        <p:txBody>
          <a:bodyPr wrap="square">
            <a:spAutoFit/>
          </a:bodyPr>
          <a:lstStyle/>
          <a:p>
            <a:pPr algn="l"/>
            <a:r>
              <a:rPr lang="en-AU" sz="3600" dirty="0">
                <a:solidFill>
                  <a:srgbClr val="92D050"/>
                </a:solidFill>
                <a:latin typeface="source-serif-pro"/>
              </a:rPr>
              <a:t>We have </a:t>
            </a:r>
            <a:r>
              <a:rPr lang="en-AU" sz="3600" b="0" i="0" dirty="0">
                <a:solidFill>
                  <a:srgbClr val="92D050"/>
                </a:solidFill>
                <a:effectLst/>
                <a:latin typeface="source-serif-pro"/>
              </a:rPr>
              <a:t>noticed an extreme value for the target variable but we decided not to remove it. This is because it is possible to have extremely high house rent.</a:t>
            </a:r>
          </a:p>
          <a:p>
            <a:pPr algn="l"/>
            <a:r>
              <a:rPr lang="en-AU" sz="3600" b="0" i="0" dirty="0">
                <a:solidFill>
                  <a:srgbClr val="92D050"/>
                </a:solidFill>
                <a:effectLst/>
                <a:latin typeface="source-serif-pro"/>
              </a:rPr>
              <a:t>Checking the data types of most of the columns, </a:t>
            </a:r>
            <a:r>
              <a:rPr lang="en-AU" sz="3600" dirty="0">
                <a:solidFill>
                  <a:srgbClr val="92D050"/>
                </a:solidFill>
                <a:latin typeface="source-serif-pro"/>
              </a:rPr>
              <a:t>we </a:t>
            </a:r>
            <a:r>
              <a:rPr lang="en-AU" sz="3600" b="0" i="0" dirty="0">
                <a:solidFill>
                  <a:srgbClr val="92D050"/>
                </a:solidFill>
                <a:effectLst/>
                <a:latin typeface="source-serif-pro"/>
              </a:rPr>
              <a:t>discovered that most of the features are categorical. This leads to the next step.</a:t>
            </a:r>
          </a:p>
          <a:p>
            <a:br>
              <a:rPr lang="en-AU" dirty="0"/>
            </a:br>
            <a:endParaRPr lang="en-US" dirty="0"/>
          </a:p>
        </p:txBody>
      </p:sp>
    </p:spTree>
    <p:extLst>
      <p:ext uri="{BB962C8B-B14F-4D97-AF65-F5344CB8AC3E}">
        <p14:creationId xmlns:p14="http://schemas.microsoft.com/office/powerpoint/2010/main" val="294109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D603B-9B22-CEE7-DF5B-5BDD49DDFFCF}"/>
              </a:ext>
            </a:extLst>
          </p:cNvPr>
          <p:cNvSpPr txBox="1"/>
          <p:nvPr/>
        </p:nvSpPr>
        <p:spPr>
          <a:xfrm>
            <a:off x="2711547" y="612844"/>
            <a:ext cx="6098344" cy="5693866"/>
          </a:xfrm>
          <a:prstGeom prst="rect">
            <a:avLst/>
          </a:prstGeom>
          <a:noFill/>
        </p:spPr>
        <p:txBody>
          <a:bodyPr wrap="square">
            <a:spAutoFit/>
          </a:bodyPr>
          <a:lstStyle/>
          <a:p>
            <a:pPr algn="l"/>
            <a:r>
              <a:rPr lang="en-AU" sz="4000" b="1" i="0" dirty="0">
                <a:effectLst/>
                <a:latin typeface="sohne"/>
              </a:rPr>
              <a:t>Feature Encoding</a:t>
            </a:r>
          </a:p>
          <a:p>
            <a:pPr algn="l"/>
            <a:endParaRPr lang="en-AU" sz="3600" b="1" dirty="0">
              <a:solidFill>
                <a:srgbClr val="92D050"/>
              </a:solidFill>
              <a:latin typeface="sohne"/>
            </a:endParaRPr>
          </a:p>
          <a:p>
            <a:pPr algn="l"/>
            <a:endParaRPr lang="en-AU" sz="3600" b="1" i="0" dirty="0">
              <a:solidFill>
                <a:srgbClr val="92D050"/>
              </a:solidFill>
              <a:effectLst/>
              <a:latin typeface="sohne"/>
            </a:endParaRPr>
          </a:p>
          <a:p>
            <a:pPr algn="l"/>
            <a:r>
              <a:rPr lang="en-AU" sz="2800" b="0" i="0" dirty="0">
                <a:solidFill>
                  <a:srgbClr val="92D050"/>
                </a:solidFill>
                <a:effectLst/>
                <a:latin typeface="source-serif-pro"/>
              </a:rPr>
              <a:t>The categorical features have to be converted to numerical features for efficient modelling. Further examination shows that the categorical features have pretty much labels, therefore using one hot encoding will likely lead to high dimensionality. Therefore, Scikit-</a:t>
            </a:r>
            <a:r>
              <a:rPr lang="en-AU" sz="2800" b="0" i="0" dirty="0" err="1">
                <a:solidFill>
                  <a:srgbClr val="92D050"/>
                </a:solidFill>
                <a:effectLst/>
                <a:latin typeface="source-serif-pro"/>
              </a:rPr>
              <a:t>learn’s</a:t>
            </a:r>
            <a:r>
              <a:rPr lang="en-AU" sz="2800" b="0" i="0" dirty="0">
                <a:solidFill>
                  <a:srgbClr val="92D050"/>
                </a:solidFill>
                <a:effectLst/>
                <a:latin typeface="source-serif-pro"/>
              </a:rPr>
              <a:t> label encoder was used to encode the features.</a:t>
            </a:r>
          </a:p>
        </p:txBody>
      </p:sp>
    </p:spTree>
    <p:extLst>
      <p:ext uri="{BB962C8B-B14F-4D97-AF65-F5344CB8AC3E}">
        <p14:creationId xmlns:p14="http://schemas.microsoft.com/office/powerpoint/2010/main" val="282786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TextBox 28">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31" name="Rectangle 30">
            <a:extLst>
              <a:ext uri="{FF2B5EF4-FFF2-40B4-BE49-F238E27FC236}">
                <a16:creationId xmlns:a16="http://schemas.microsoft.com/office/drawing/2014/main" id="{62C9A412-6D33-4176-9157-E3B99D3AC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4B943304-F883-42A9-840F-CC318A256D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5" name="Picture 34">
            <a:extLst>
              <a:ext uri="{FF2B5EF4-FFF2-40B4-BE49-F238E27FC236}">
                <a16:creationId xmlns:a16="http://schemas.microsoft.com/office/drawing/2014/main" id="{1AAFC6A7-C24E-4A7C-9566-DB74CCFEF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F2A188AC-153B-4A00-B5A5-794810FA0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61FC670-9D36-4874-9280-16FEDEA4C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36FD2F9-5FC0-4B1C-A95A-266B3379C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005E5DD-19A9-EE78-F2D2-B49D15D1E84C}"/>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SUBMITTED BY :-</a:t>
            </a:r>
          </a:p>
        </p:txBody>
      </p:sp>
      <p:pic>
        <p:nvPicPr>
          <p:cNvPr id="7" name="Picture 6" descr="A picture containing text&#10;&#10;Description automatically generated">
            <a:extLst>
              <a:ext uri="{FF2B5EF4-FFF2-40B4-BE49-F238E27FC236}">
                <a16:creationId xmlns:a16="http://schemas.microsoft.com/office/drawing/2014/main" id="{55F8B5F3-DB76-61E2-18AE-4103898A751E}"/>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7952" r="3660" b="-4"/>
          <a:stretch/>
        </p:blipFill>
        <p:spPr>
          <a:xfrm>
            <a:off x="2286938" y="2364159"/>
            <a:ext cx="4454381" cy="3364051"/>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2" name="Text Placeholder 3">
            <a:extLst>
              <a:ext uri="{FF2B5EF4-FFF2-40B4-BE49-F238E27FC236}">
                <a16:creationId xmlns:a16="http://schemas.microsoft.com/office/drawing/2014/main" id="{ABDCA345-B1BB-6ABD-97B0-F4A170245873}"/>
              </a:ext>
            </a:extLst>
          </p:cNvPr>
          <p:cNvSpPr>
            <a:spLocks noGrp="1"/>
          </p:cNvSpPr>
          <p:nvPr>
            <p:ph sz="half" idx="1"/>
          </p:nvPr>
        </p:nvSpPr>
        <p:spPr>
          <a:xfrm>
            <a:off x="7412020" y="2052116"/>
            <a:ext cx="3164142" cy="3997828"/>
          </a:xfrm>
        </p:spPr>
        <p:txBody>
          <a:bodyPr vert="horz" lIns="91440" tIns="45720" rIns="91440" bIns="45720" rtlCol="0" anchor="ctr">
            <a:normAutofit/>
          </a:bodyPr>
          <a:lstStyle/>
          <a:p>
            <a:pPr marL="285750" indent="-285750"/>
            <a:r>
              <a:rPr lang="en-US" sz="1600"/>
              <a:t>JOSH MARTIN</a:t>
            </a:r>
          </a:p>
          <a:p>
            <a:pPr marL="285750" indent="-285750"/>
            <a:r>
              <a:rPr lang="en-US" sz="1600"/>
              <a:t>ARCHANA  KARRI</a:t>
            </a:r>
          </a:p>
          <a:p>
            <a:pPr marL="285750" indent="-285750"/>
            <a:r>
              <a:rPr lang="en-US" sz="1600"/>
              <a:t>UDESHI PEREIRA</a:t>
            </a:r>
          </a:p>
        </p:txBody>
      </p:sp>
      <p:sp>
        <p:nvSpPr>
          <p:cNvPr id="43" name="Rectangle 42">
            <a:extLst>
              <a:ext uri="{FF2B5EF4-FFF2-40B4-BE49-F238E27FC236}">
                <a16:creationId xmlns:a16="http://schemas.microsoft.com/office/drawing/2014/main" id="{8C547AF4-DD54-40F6-9F0C-1D4C014EB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99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 name="Picture 2" descr="A picture containing table&#10;&#10;Description automatically generated">
            <a:extLst>
              <a:ext uri="{FF2B5EF4-FFF2-40B4-BE49-F238E27FC236}">
                <a16:creationId xmlns:a16="http://schemas.microsoft.com/office/drawing/2014/main" id="{3275AC82-D3BC-5EAE-7BE3-758E3243B9F4}"/>
              </a:ext>
            </a:extLst>
          </p:cNvPr>
          <p:cNvPicPr>
            <a:picLocks noChangeAspect="1"/>
          </p:cNvPicPr>
          <p:nvPr/>
        </p:nvPicPr>
        <p:blipFill>
          <a:blip r:embed="rId3"/>
          <a:stretch>
            <a:fillRect/>
          </a:stretch>
        </p:blipFill>
        <p:spPr>
          <a:xfrm>
            <a:off x="1328446" y="539457"/>
            <a:ext cx="9719948" cy="5783369"/>
          </a:xfrm>
          <a:prstGeom prst="rect">
            <a:avLst/>
          </a:prstGeom>
        </p:spPr>
      </p:pic>
    </p:spTree>
    <p:extLst>
      <p:ext uri="{BB962C8B-B14F-4D97-AF65-F5344CB8AC3E}">
        <p14:creationId xmlns:p14="http://schemas.microsoft.com/office/powerpoint/2010/main" val="88508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53FC3-7384-B556-9A96-53C88B27AC9E}"/>
              </a:ext>
            </a:extLst>
          </p:cNvPr>
          <p:cNvSpPr txBox="1"/>
          <p:nvPr/>
        </p:nvSpPr>
        <p:spPr>
          <a:xfrm>
            <a:off x="2824089" y="1720840"/>
            <a:ext cx="6098344" cy="3416320"/>
          </a:xfrm>
          <a:prstGeom prst="rect">
            <a:avLst/>
          </a:prstGeom>
          <a:noFill/>
        </p:spPr>
        <p:txBody>
          <a:bodyPr wrap="square">
            <a:spAutoFit/>
          </a:bodyPr>
          <a:lstStyle/>
          <a:p>
            <a:pPr algn="l"/>
            <a:r>
              <a:rPr lang="en-AU" sz="3600" b="0" i="0" dirty="0">
                <a:solidFill>
                  <a:srgbClr val="92D050"/>
                </a:solidFill>
                <a:effectLst/>
                <a:latin typeface="source-serif-pro"/>
              </a:rPr>
              <a:t>After encoding the features, </a:t>
            </a:r>
            <a:r>
              <a:rPr lang="en-AU" sz="3600" dirty="0">
                <a:solidFill>
                  <a:srgbClr val="92D050"/>
                </a:solidFill>
                <a:latin typeface="source-serif-pro"/>
              </a:rPr>
              <a:t>We </a:t>
            </a:r>
            <a:r>
              <a:rPr lang="en-AU" sz="3600" b="0" i="0" dirty="0">
                <a:solidFill>
                  <a:srgbClr val="92D050"/>
                </a:solidFill>
                <a:effectLst/>
                <a:latin typeface="source-serif-pro"/>
              </a:rPr>
              <a:t>decided to visualize the correlation of the features as shown on the heat map below.</a:t>
            </a:r>
          </a:p>
          <a:p>
            <a:br>
              <a:rPr lang="en-AU" sz="3600" dirty="0">
                <a:solidFill>
                  <a:srgbClr val="92D050"/>
                </a:solidFill>
                <a:effectLst/>
              </a:rPr>
            </a:br>
            <a:endParaRPr lang="en-AU" sz="3600" dirty="0">
              <a:solidFill>
                <a:srgbClr val="92D050"/>
              </a:solidFill>
              <a:effectLst/>
            </a:endParaRPr>
          </a:p>
        </p:txBody>
      </p:sp>
    </p:spTree>
    <p:extLst>
      <p:ext uri="{BB962C8B-B14F-4D97-AF65-F5344CB8AC3E}">
        <p14:creationId xmlns:p14="http://schemas.microsoft.com/office/powerpoint/2010/main" val="184414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 name="Picture 2" descr="Graphical user interface, chart&#10;&#10;Description automatically generated">
            <a:extLst>
              <a:ext uri="{FF2B5EF4-FFF2-40B4-BE49-F238E27FC236}">
                <a16:creationId xmlns:a16="http://schemas.microsoft.com/office/drawing/2014/main" id="{862ADEF6-53AC-57D3-3267-3B355D76570B}"/>
              </a:ext>
            </a:extLst>
          </p:cNvPr>
          <p:cNvPicPr>
            <a:picLocks noChangeAspect="1"/>
          </p:cNvPicPr>
          <p:nvPr/>
        </p:nvPicPr>
        <p:blipFill>
          <a:blip r:embed="rId3"/>
          <a:stretch>
            <a:fillRect/>
          </a:stretch>
        </p:blipFill>
        <p:spPr>
          <a:xfrm>
            <a:off x="1671874" y="326017"/>
            <a:ext cx="9033091" cy="6210250"/>
          </a:xfrm>
          <a:prstGeom prst="rect">
            <a:avLst/>
          </a:prstGeom>
        </p:spPr>
      </p:pic>
    </p:spTree>
    <p:extLst>
      <p:ext uri="{BB962C8B-B14F-4D97-AF65-F5344CB8AC3E}">
        <p14:creationId xmlns:p14="http://schemas.microsoft.com/office/powerpoint/2010/main" val="403157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69B88-0C46-66F2-4EF9-DFE612959001}"/>
              </a:ext>
            </a:extLst>
          </p:cNvPr>
          <p:cNvSpPr txBox="1"/>
          <p:nvPr/>
        </p:nvSpPr>
        <p:spPr>
          <a:xfrm>
            <a:off x="2697479" y="1432117"/>
            <a:ext cx="6098344" cy="5201424"/>
          </a:xfrm>
          <a:prstGeom prst="rect">
            <a:avLst/>
          </a:prstGeom>
          <a:noFill/>
        </p:spPr>
        <p:txBody>
          <a:bodyPr wrap="square">
            <a:spAutoFit/>
          </a:bodyPr>
          <a:lstStyle/>
          <a:p>
            <a:pPr algn="l"/>
            <a:r>
              <a:rPr lang="en-AU" sz="4000" b="1" i="0" dirty="0">
                <a:effectLst/>
                <a:latin typeface="sohne"/>
              </a:rPr>
              <a:t>Train-test split validation</a:t>
            </a:r>
          </a:p>
          <a:p>
            <a:pPr algn="l"/>
            <a:endParaRPr lang="en-AU" sz="4000" b="1" i="0" dirty="0">
              <a:effectLst/>
              <a:latin typeface="sohne"/>
            </a:endParaRPr>
          </a:p>
          <a:p>
            <a:pPr algn="l"/>
            <a:r>
              <a:rPr lang="en-AU" sz="2800" b="0" i="0" dirty="0">
                <a:solidFill>
                  <a:srgbClr val="92D050"/>
                </a:solidFill>
                <a:effectLst/>
                <a:latin typeface="source-serif-pro"/>
              </a:rPr>
              <a:t>The dataset is split into explanatory variables — X and target variable — y. Then, further, split into train and test data in ratio 70:30 respectively. Splitting the data helps to assess the model’s performance on unseen data after being trained on the training data. Scikit-</a:t>
            </a:r>
            <a:r>
              <a:rPr lang="en-AU" sz="2800" b="0" i="0" dirty="0" err="1">
                <a:solidFill>
                  <a:srgbClr val="92D050"/>
                </a:solidFill>
                <a:effectLst/>
                <a:latin typeface="source-serif-pro"/>
              </a:rPr>
              <a:t>learn’s</a:t>
            </a:r>
            <a:r>
              <a:rPr lang="en-AU" sz="2800" b="0" i="0" dirty="0">
                <a:solidFill>
                  <a:srgbClr val="92D050"/>
                </a:solidFill>
                <a:effectLst/>
                <a:latin typeface="source-serif-pro"/>
              </a:rPr>
              <a:t> train-test split is used to accomplish this task.</a:t>
            </a:r>
          </a:p>
        </p:txBody>
      </p:sp>
    </p:spTree>
    <p:extLst>
      <p:ext uri="{BB962C8B-B14F-4D97-AF65-F5344CB8AC3E}">
        <p14:creationId xmlns:p14="http://schemas.microsoft.com/office/powerpoint/2010/main" val="195201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08B5F3-1877-6EA8-49CC-54AEB6930429}"/>
              </a:ext>
            </a:extLst>
          </p:cNvPr>
          <p:cNvSpPr txBox="1"/>
          <p:nvPr/>
        </p:nvSpPr>
        <p:spPr>
          <a:xfrm>
            <a:off x="2753751" y="1232991"/>
            <a:ext cx="6098344" cy="4770537"/>
          </a:xfrm>
          <a:prstGeom prst="rect">
            <a:avLst/>
          </a:prstGeom>
          <a:noFill/>
        </p:spPr>
        <p:txBody>
          <a:bodyPr wrap="square">
            <a:spAutoFit/>
          </a:bodyPr>
          <a:lstStyle/>
          <a:p>
            <a:pPr algn="l"/>
            <a:r>
              <a:rPr lang="en-AU" sz="4000" b="1" i="0" dirty="0">
                <a:effectLst/>
                <a:latin typeface="sohne"/>
              </a:rPr>
              <a:t>Feature scaling</a:t>
            </a:r>
          </a:p>
          <a:p>
            <a:pPr algn="l"/>
            <a:endParaRPr lang="en-AU" sz="4000" b="1" i="0" dirty="0">
              <a:effectLst/>
              <a:latin typeface="sohne"/>
            </a:endParaRPr>
          </a:p>
          <a:p>
            <a:pPr algn="l"/>
            <a:r>
              <a:rPr lang="en-AU" sz="2800" b="0" i="0" dirty="0">
                <a:solidFill>
                  <a:srgbClr val="92D050"/>
                </a:solidFill>
                <a:effectLst/>
                <a:latin typeface="source-serif-pro"/>
              </a:rPr>
              <a:t>Before going into </a:t>
            </a:r>
            <a:r>
              <a:rPr lang="en-AU" sz="2800" b="0" i="0" dirty="0" err="1">
                <a:solidFill>
                  <a:srgbClr val="92D050"/>
                </a:solidFill>
                <a:effectLst/>
                <a:latin typeface="source-serif-pro"/>
              </a:rPr>
              <a:t>modeling</a:t>
            </a:r>
            <a:r>
              <a:rPr lang="en-AU" sz="2800" b="0" i="0" dirty="0">
                <a:solidFill>
                  <a:srgbClr val="92D050"/>
                </a:solidFill>
                <a:effectLst/>
                <a:latin typeface="source-serif-pro"/>
              </a:rPr>
              <a:t> proper, the data needs to be scaled to handle skewed features. Scikit-</a:t>
            </a:r>
            <a:r>
              <a:rPr lang="en-AU" sz="2800" b="0" i="0" dirty="0" err="1">
                <a:solidFill>
                  <a:srgbClr val="92D050"/>
                </a:solidFill>
                <a:effectLst/>
                <a:latin typeface="source-serif-pro"/>
              </a:rPr>
              <a:t>learn’s</a:t>
            </a:r>
            <a:r>
              <a:rPr lang="en-AU" sz="2800" b="0" i="0" dirty="0">
                <a:solidFill>
                  <a:srgbClr val="92D050"/>
                </a:solidFill>
                <a:effectLst/>
                <a:latin typeface="source-serif-pro"/>
              </a:rPr>
              <a:t> standard scaler ensures that for each feature the mean is 0 and the variance is 1, bringing all the features to the same magnitude. Doing this will significantly affect the model’s performance.</a:t>
            </a:r>
          </a:p>
        </p:txBody>
      </p:sp>
    </p:spTree>
    <p:extLst>
      <p:ext uri="{BB962C8B-B14F-4D97-AF65-F5344CB8AC3E}">
        <p14:creationId xmlns:p14="http://schemas.microsoft.com/office/powerpoint/2010/main" val="343339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1" name="Rectangle 20">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5" name="Picture 24">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extBox 1">
            <a:extLst>
              <a:ext uri="{FF2B5EF4-FFF2-40B4-BE49-F238E27FC236}">
                <a16:creationId xmlns:a16="http://schemas.microsoft.com/office/drawing/2014/main" id="{AE732821-538D-0F05-EB03-9D76FB48D7B4}"/>
              </a:ext>
            </a:extLst>
          </p:cNvPr>
          <p:cNvSpPr txBox="1"/>
          <p:nvPr/>
        </p:nvSpPr>
        <p:spPr>
          <a:xfrm>
            <a:off x="3039048" y="2568817"/>
            <a:ext cx="7155598" cy="313396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600" dirty="0">
                <a:solidFill>
                  <a:srgbClr val="1F2D29"/>
                </a:solidFill>
                <a:latin typeface="+mj-lt"/>
                <a:ea typeface="+mj-ea"/>
                <a:cs typeface="+mj-cs"/>
              </a:rPr>
              <a:t>MODELLING</a:t>
            </a:r>
          </a:p>
        </p:txBody>
      </p:sp>
      <p:sp>
        <p:nvSpPr>
          <p:cNvPr id="27" name="Rectangle 2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ight Triangle 28">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C769F42-3C4C-B58C-D17A-B890C0E7F325}"/>
              </a:ext>
            </a:extLst>
          </p:cNvPr>
          <p:cNvSpPr txBox="1"/>
          <p:nvPr/>
        </p:nvSpPr>
        <p:spPr>
          <a:xfrm>
            <a:off x="8941881" y="4979963"/>
            <a:ext cx="1745029" cy="369332"/>
          </a:xfrm>
          <a:prstGeom prst="rect">
            <a:avLst/>
          </a:prstGeom>
          <a:noFill/>
        </p:spPr>
        <p:txBody>
          <a:bodyPr wrap="none" rtlCol="0">
            <a:spAutoFit/>
          </a:bodyPr>
          <a:lstStyle/>
          <a:p>
            <a:r>
              <a:rPr lang="en-US" dirty="0"/>
              <a:t>JOSH MARTIN</a:t>
            </a:r>
          </a:p>
        </p:txBody>
      </p:sp>
    </p:spTree>
    <p:extLst>
      <p:ext uri="{BB962C8B-B14F-4D97-AF65-F5344CB8AC3E}">
        <p14:creationId xmlns:p14="http://schemas.microsoft.com/office/powerpoint/2010/main" val="38902456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7EC275-4915-0760-9B91-70F27DA6B7E1}"/>
              </a:ext>
            </a:extLst>
          </p:cNvPr>
          <p:cNvSpPr txBox="1"/>
          <p:nvPr/>
        </p:nvSpPr>
        <p:spPr>
          <a:xfrm>
            <a:off x="970671" y="859065"/>
            <a:ext cx="8176845" cy="5386090"/>
          </a:xfrm>
          <a:prstGeom prst="rect">
            <a:avLst/>
          </a:prstGeom>
          <a:noFill/>
        </p:spPr>
        <p:txBody>
          <a:bodyPr wrap="square">
            <a:spAutoFit/>
          </a:bodyPr>
          <a:lstStyle/>
          <a:p>
            <a:pPr algn="l"/>
            <a:r>
              <a:rPr lang="en-AU" sz="1600" b="0" i="0" dirty="0">
                <a:solidFill>
                  <a:srgbClr val="92D050"/>
                </a:solidFill>
                <a:effectLst/>
                <a:latin typeface="Inter"/>
              </a:rPr>
              <a:t>Machine Learning Model Building </a:t>
            </a:r>
            <a:r>
              <a:rPr lang="en-AU" sz="1600" b="0" i="0" dirty="0">
                <a:solidFill>
                  <a:srgbClr val="000000"/>
                </a:solidFill>
                <a:effectLst/>
                <a:latin typeface="Inter"/>
              </a:rPr>
              <a:t>Pipeline: Data Analysis</a:t>
            </a:r>
          </a:p>
          <a:p>
            <a:pPr algn="l"/>
            <a:r>
              <a:rPr lang="en-AU" sz="1600" b="0" i="0" dirty="0">
                <a:effectLst/>
                <a:latin typeface="Inter"/>
              </a:rPr>
              <a:t>In this following notebook, we will go through the Data Analysis step in the Machine Learning model building pipeline. There will be a notebook for each one of the Machine Learning Pipeline steps:</a:t>
            </a:r>
          </a:p>
          <a:p>
            <a:pPr algn="l">
              <a:buFont typeface="+mj-lt"/>
              <a:buAutoNum type="arabicPeriod"/>
            </a:pPr>
            <a:r>
              <a:rPr lang="en-AU" sz="1600" b="0" i="0" dirty="0">
                <a:effectLst/>
                <a:latin typeface="Inter"/>
              </a:rPr>
              <a:t>Data Analysis</a:t>
            </a:r>
          </a:p>
          <a:p>
            <a:pPr algn="l"/>
            <a:r>
              <a:rPr lang="en-AU" sz="1600" dirty="0">
                <a:latin typeface="Inter"/>
              </a:rPr>
              <a:t>2. Feature Engineering</a:t>
            </a:r>
          </a:p>
          <a:p>
            <a:pPr algn="l"/>
            <a:r>
              <a:rPr lang="en-AU" sz="1600" b="0" i="0" dirty="0">
                <a:effectLst/>
                <a:latin typeface="Inter"/>
              </a:rPr>
              <a:t>3. Model Building</a:t>
            </a:r>
          </a:p>
          <a:p>
            <a:pPr algn="l"/>
            <a:endParaRPr lang="en-AU" sz="1600" b="0" i="0" dirty="0">
              <a:effectLst/>
              <a:latin typeface="Inter"/>
            </a:endParaRPr>
          </a:p>
          <a:p>
            <a:pPr algn="l"/>
            <a:r>
              <a:rPr lang="en-AU" sz="1600" b="1" i="0" dirty="0">
                <a:effectLst/>
                <a:latin typeface="Inter"/>
              </a:rPr>
              <a:t>This is the notebook for step 1: Data Analysis</a:t>
            </a:r>
            <a:endParaRPr lang="en-AU" sz="1600" b="0" i="0" dirty="0">
              <a:effectLst/>
              <a:latin typeface="Inter"/>
            </a:endParaRPr>
          </a:p>
          <a:p>
            <a:pPr algn="l"/>
            <a:r>
              <a:rPr lang="en-AU" sz="1600" b="0" i="0" dirty="0">
                <a:effectLst/>
                <a:latin typeface="Inter"/>
              </a:rPr>
              <a:t>The dataset can be found in </a:t>
            </a:r>
            <a:endParaRPr lang="en-AU" sz="1600" dirty="0">
              <a:solidFill>
                <a:srgbClr val="008ABC"/>
              </a:solidFill>
              <a:latin typeface="Inter"/>
            </a:endParaRPr>
          </a:p>
          <a:p>
            <a:pPr algn="l"/>
            <a:r>
              <a:rPr lang="en-AU" sz="1600" b="0" i="0" dirty="0">
                <a:solidFill>
                  <a:srgbClr val="000000"/>
                </a:solidFill>
                <a:effectLst/>
                <a:latin typeface="Inter"/>
              </a:rPr>
              <a:t>Predicting Rent Price of Houses</a:t>
            </a:r>
          </a:p>
          <a:p>
            <a:pPr algn="l"/>
            <a:r>
              <a:rPr lang="en-AU" sz="1600" b="0" i="0" dirty="0">
                <a:effectLst/>
                <a:latin typeface="Inter"/>
              </a:rPr>
              <a:t>The aim of the project is to build a machine learning model to predict the rent price of homes based on different explanatory variables describing aspects of residential houses.</a:t>
            </a:r>
          </a:p>
          <a:p>
            <a:pPr algn="l"/>
            <a:r>
              <a:rPr lang="en-AU" sz="1600" b="0" i="0" dirty="0">
                <a:solidFill>
                  <a:srgbClr val="000000"/>
                </a:solidFill>
                <a:effectLst/>
                <a:latin typeface="Inter"/>
              </a:rPr>
              <a:t>What is the objective of the machine learning model?</a:t>
            </a:r>
          </a:p>
          <a:p>
            <a:pPr algn="l"/>
            <a:r>
              <a:rPr lang="en-AU" sz="1600" b="0" i="0" dirty="0">
                <a:effectLst/>
                <a:latin typeface="Inter"/>
              </a:rPr>
              <a:t>We aim to minimise the difference between the real rent and the rent estimated by our model. We will evaluate model performance using the mean squared error (</a:t>
            </a:r>
            <a:r>
              <a:rPr lang="en-AU" sz="1600" b="0" i="0" dirty="0" err="1">
                <a:effectLst/>
                <a:latin typeface="Inter"/>
              </a:rPr>
              <a:t>mse</a:t>
            </a:r>
            <a:r>
              <a:rPr lang="en-AU" sz="1600" b="0" i="0" dirty="0">
                <a:effectLst/>
                <a:latin typeface="Inter"/>
              </a:rPr>
              <a:t>) and the root squared of the mean squared error (</a:t>
            </a:r>
            <a:r>
              <a:rPr lang="en-AU" sz="1600" b="0" i="0" dirty="0" err="1">
                <a:effectLst/>
                <a:latin typeface="Inter"/>
              </a:rPr>
              <a:t>rmse</a:t>
            </a:r>
            <a:r>
              <a:rPr lang="en-AU" sz="1600" b="0" i="0" dirty="0">
                <a:effectLst/>
                <a:latin typeface="Inter"/>
              </a:rPr>
              <a:t>).</a:t>
            </a:r>
          </a:p>
          <a:p>
            <a:pPr algn="l"/>
            <a:br>
              <a:rPr lang="en-AU" b="0" i="0" dirty="0">
                <a:effectLst/>
                <a:latin typeface="Inter"/>
              </a:rPr>
            </a:br>
            <a:endParaRPr lang="en-AU" b="0" i="0" dirty="0">
              <a:effectLst/>
              <a:latin typeface="Inter"/>
            </a:endParaRPr>
          </a:p>
          <a:p>
            <a:br>
              <a:rPr lang="en-AU" dirty="0"/>
            </a:br>
            <a:endParaRPr lang="en-US" dirty="0"/>
          </a:p>
        </p:txBody>
      </p:sp>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C374D-D2B2-E3F5-6DEA-11FB77A621AA}"/>
              </a:ext>
            </a:extLst>
          </p:cNvPr>
          <p:cNvSpPr txBox="1"/>
          <p:nvPr/>
        </p:nvSpPr>
        <p:spPr>
          <a:xfrm>
            <a:off x="5419493" y="1460810"/>
            <a:ext cx="2616870" cy="369332"/>
          </a:xfrm>
          <a:prstGeom prst="rect">
            <a:avLst/>
          </a:prstGeom>
          <a:noFill/>
        </p:spPr>
        <p:txBody>
          <a:bodyPr wrap="none" rtlCol="0">
            <a:spAutoFit/>
          </a:bodyPr>
          <a:lstStyle/>
          <a:p>
            <a:r>
              <a:rPr lang="en-US" dirty="0"/>
              <a:t>MODELL EVALUATION</a:t>
            </a:r>
          </a:p>
        </p:txBody>
      </p:sp>
    </p:spTree>
    <p:extLst>
      <p:ext uri="{BB962C8B-B14F-4D97-AF65-F5344CB8AC3E}">
        <p14:creationId xmlns:p14="http://schemas.microsoft.com/office/powerpoint/2010/main" val="211204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F7AC81-F9CA-A526-1336-8C4D144B572E}"/>
              </a:ext>
            </a:extLst>
          </p:cNvPr>
          <p:cNvSpPr txBox="1"/>
          <p:nvPr/>
        </p:nvSpPr>
        <p:spPr>
          <a:xfrm>
            <a:off x="4449337" y="2843561"/>
            <a:ext cx="3561616" cy="369332"/>
          </a:xfrm>
          <a:prstGeom prst="rect">
            <a:avLst/>
          </a:prstGeom>
          <a:noFill/>
        </p:spPr>
        <p:txBody>
          <a:bodyPr wrap="none" rtlCol="0">
            <a:spAutoFit/>
          </a:bodyPr>
          <a:lstStyle/>
          <a:p>
            <a:r>
              <a:rPr lang="en-US" dirty="0"/>
              <a:t>ANALASYS &amp; FINAL PREDICTS</a:t>
            </a:r>
          </a:p>
        </p:txBody>
      </p:sp>
    </p:spTree>
    <p:extLst>
      <p:ext uri="{BB962C8B-B14F-4D97-AF65-F5344CB8AC3E}">
        <p14:creationId xmlns:p14="http://schemas.microsoft.com/office/powerpoint/2010/main" val="170376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9" name="Picture 58">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1" name="Rectangle 60">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xtBox 68">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71" name="Rectangle 70">
            <a:extLst>
              <a:ext uri="{FF2B5EF4-FFF2-40B4-BE49-F238E27FC236}">
                <a16:creationId xmlns:a16="http://schemas.microsoft.com/office/drawing/2014/main" id="{62C9A412-6D33-4176-9157-E3B99D3AC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4B943304-F883-42A9-840F-CC318A256D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5" name="Picture 74">
            <a:extLst>
              <a:ext uri="{FF2B5EF4-FFF2-40B4-BE49-F238E27FC236}">
                <a16:creationId xmlns:a16="http://schemas.microsoft.com/office/drawing/2014/main" id="{1AAFC6A7-C24E-4A7C-9566-DB74CCFEF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7" name="Rectangle 76">
            <a:extLst>
              <a:ext uri="{FF2B5EF4-FFF2-40B4-BE49-F238E27FC236}">
                <a16:creationId xmlns:a16="http://schemas.microsoft.com/office/drawing/2014/main" id="{F2A188AC-153B-4A00-B5A5-794810FA0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61FC670-9D36-4874-9280-16FEDEA4C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36FD2F9-5FC0-4B1C-A95A-266B3379C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9FC2B-0D56-B506-ABA8-08C8FA76C636}"/>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HYPOTHASIS</a:t>
            </a:r>
          </a:p>
        </p:txBody>
      </p:sp>
      <p:pic>
        <p:nvPicPr>
          <p:cNvPr id="6" name="Content Placeholder 5" descr="A picture containing text, room, gambling house&#10;&#10;Description automatically generated">
            <a:extLst>
              <a:ext uri="{FF2B5EF4-FFF2-40B4-BE49-F238E27FC236}">
                <a16:creationId xmlns:a16="http://schemas.microsoft.com/office/drawing/2014/main" id="{7C0EC9CC-53D0-97D5-B9E9-3E6DB6DA6650}"/>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11229" r="3366"/>
          <a:stretch/>
        </p:blipFill>
        <p:spPr>
          <a:xfrm>
            <a:off x="2286938" y="2364159"/>
            <a:ext cx="4454381" cy="336405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0" name="Content Placeholder 9">
            <a:extLst>
              <a:ext uri="{FF2B5EF4-FFF2-40B4-BE49-F238E27FC236}">
                <a16:creationId xmlns:a16="http://schemas.microsoft.com/office/drawing/2014/main" id="{86DDD0CD-BB47-C430-2D95-EE58284378E9}"/>
              </a:ext>
            </a:extLst>
          </p:cNvPr>
          <p:cNvSpPr>
            <a:spLocks noGrp="1"/>
          </p:cNvSpPr>
          <p:nvPr>
            <p:ph sz="half" idx="1"/>
          </p:nvPr>
        </p:nvSpPr>
        <p:spPr>
          <a:xfrm>
            <a:off x="7412020" y="2052116"/>
            <a:ext cx="3164142" cy="3997828"/>
          </a:xfrm>
        </p:spPr>
        <p:txBody>
          <a:bodyPr vert="horz" lIns="91440" tIns="45720" rIns="91440" bIns="45720" rtlCol="0" anchor="ctr">
            <a:normAutofit/>
          </a:bodyPr>
          <a:lstStyle/>
          <a:p>
            <a:endParaRPr lang="en-US" sz="1600"/>
          </a:p>
        </p:txBody>
      </p:sp>
      <p:sp>
        <p:nvSpPr>
          <p:cNvPr id="83" name="Rectangle 82">
            <a:extLst>
              <a:ext uri="{FF2B5EF4-FFF2-40B4-BE49-F238E27FC236}">
                <a16:creationId xmlns:a16="http://schemas.microsoft.com/office/drawing/2014/main" id="{8C547AF4-DD54-40F6-9F0C-1D4C014EB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66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662F7B5F-69B9-41D9-BD9A-2A7F1118B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B484EE50-7D13-4A99-9152-609AE84ACF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8F607DBD-3FFF-424E-80D2-8061AC5FE7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0CA1AF17-15FE-4FB8-A4CB-942AC134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901EDCD-40E3-40D5-BCE4-803F7A4D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6E840EA-C6A5-48DA-A3B5-BE430C89C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C58BE-9E53-EFE0-02DA-EED34EF8BC20}"/>
              </a:ext>
            </a:extLst>
          </p:cNvPr>
          <p:cNvSpPr>
            <a:spLocks noGrp="1"/>
          </p:cNvSpPr>
          <p:nvPr>
            <p:ph type="title"/>
          </p:nvPr>
        </p:nvSpPr>
        <p:spPr>
          <a:xfrm>
            <a:off x="1969804" y="3428998"/>
            <a:ext cx="2819723" cy="2782477"/>
          </a:xfrm>
        </p:spPr>
        <p:txBody>
          <a:bodyPr vert="horz" lIns="91440" tIns="45720" rIns="91440" bIns="45720" rtlCol="0" anchor="t">
            <a:normAutofit/>
          </a:bodyPr>
          <a:lstStyle/>
          <a:p>
            <a:r>
              <a:rPr lang="en-US" sz="3100"/>
              <a:t>              RENTAL HOUSE PRICE PREDICTION MODEL</a:t>
            </a:r>
          </a:p>
        </p:txBody>
      </p:sp>
      <p:pic>
        <p:nvPicPr>
          <p:cNvPr id="5" name="Content Placeholder 4" descr="A picture containing building, outdoor, sky, house&#10;&#10;Description automatically generated">
            <a:extLst>
              <a:ext uri="{FF2B5EF4-FFF2-40B4-BE49-F238E27FC236}">
                <a16:creationId xmlns:a16="http://schemas.microsoft.com/office/drawing/2014/main" id="{0E740C14-3E96-13AF-BE20-080458FC800E}"/>
              </a:ext>
            </a:extLst>
          </p:cNvPr>
          <p:cNvPicPr>
            <a:picLocks noGrp="1" noChangeAspect="1"/>
          </p:cNvPicPr>
          <p:nvPr>
            <p:ph idx="1"/>
          </p:nvPr>
        </p:nvPicPr>
        <p:blipFill rotWithShape="1">
          <a:blip r:embed="rId5">
            <a:extLst>
              <a:ext uri="{837473B0-CC2E-450A-ABE3-18F120FF3D39}">
                <a1611:picAttrSrcUrl xmlns:a1611="http://schemas.microsoft.com/office/drawing/2016/11/main" r:id="rId6"/>
              </a:ext>
            </a:extLst>
          </a:blip>
          <a:srcRect l="15354" r="16816" b="1"/>
          <a:stretch/>
        </p:blipFill>
        <p:spPr>
          <a:xfrm>
            <a:off x="5444747" y="647191"/>
            <a:ext cx="5297322" cy="5564284"/>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84AC7A41-04AF-4CF9-A478-43411F9B5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814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59CD79B-13FF-4DE6-AF06-77B560C62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02D77BF-B8EB-4AFE-AC21-08C836EF16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p:cNvSpPr>
            <a:spLocks noGrp="1"/>
          </p:cNvSpPr>
          <p:nvPr>
            <p:ph type="title"/>
          </p:nvPr>
        </p:nvSpPr>
        <p:spPr>
          <a:xfrm>
            <a:off x="2611808" y="808056"/>
            <a:ext cx="7958331" cy="1077229"/>
          </a:xfrm>
        </p:spPr>
        <p:txBody>
          <a:bodyPr rtlCol="0">
            <a:normAutofit/>
          </a:bodyPr>
          <a:lstStyle/>
          <a:p>
            <a:pPr algn="l" rtl="0"/>
            <a:r>
              <a:rPr lang="en-GB"/>
              <a:t>                     OUTLINE</a:t>
            </a:r>
          </a:p>
        </p:txBody>
      </p:sp>
      <p:graphicFrame>
        <p:nvGraphicFramePr>
          <p:cNvPr id="8" name="Content Placeholder 2">
            <a:extLst>
              <a:ext uri="{FF2B5EF4-FFF2-40B4-BE49-F238E27FC236}">
                <a16:creationId xmlns:a16="http://schemas.microsoft.com/office/drawing/2014/main" id="{F16462A7-B04C-E4B2-3270-6A0F801DF829}"/>
              </a:ext>
            </a:extLst>
          </p:cNvPr>
          <p:cNvGraphicFramePr>
            <a:graphicFrameLocks noGrp="1"/>
          </p:cNvGraphicFramePr>
          <p:nvPr>
            <p:ph idx="1"/>
            <p:extLst>
              <p:ext uri="{D42A27DB-BD31-4B8C-83A1-F6EECF244321}">
                <p14:modId xmlns:p14="http://schemas.microsoft.com/office/powerpoint/2010/main" val="3136309618"/>
              </p:ext>
            </p:extLst>
          </p:nvPr>
        </p:nvGraphicFramePr>
        <p:xfrm>
          <a:off x="2611807" y="2367883"/>
          <a:ext cx="7915667" cy="33668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F5A0-B0A6-ED60-A859-F0ADBD246052}"/>
              </a:ext>
            </a:extLst>
          </p:cNvPr>
          <p:cNvSpPr>
            <a:spLocks noGrp="1"/>
          </p:cNvSpPr>
          <p:nvPr>
            <p:ph type="title"/>
          </p:nvPr>
        </p:nvSpPr>
        <p:spPr>
          <a:xfrm>
            <a:off x="6836900" y="305972"/>
            <a:ext cx="3602736" cy="640080"/>
          </a:xfrm>
        </p:spPr>
        <p:txBody>
          <a:bodyPr anchor="b">
            <a:normAutofit fontScale="90000"/>
          </a:bodyPr>
          <a:lstStyle/>
          <a:p>
            <a:r>
              <a:rPr lang="en-AU"/>
              <a:t>                            </a:t>
            </a:r>
            <a:r>
              <a:rPr lang="en-AU" sz="4400"/>
              <a:t>ABSTRACT</a:t>
            </a:r>
            <a:endParaRPr lang="en-US" sz="4400" dirty="0"/>
          </a:p>
        </p:txBody>
      </p:sp>
      <p:pic>
        <p:nvPicPr>
          <p:cNvPr id="7" name="Picture 4" descr="Four wooden houses with different sizes">
            <a:extLst>
              <a:ext uri="{FF2B5EF4-FFF2-40B4-BE49-F238E27FC236}">
                <a16:creationId xmlns:a16="http://schemas.microsoft.com/office/drawing/2014/main" id="{62378AFC-427C-95C7-E27F-2DBE96079AE2}"/>
              </a:ext>
            </a:extLst>
          </p:cNvPr>
          <p:cNvPicPr>
            <a:picLocks noChangeAspect="1"/>
          </p:cNvPicPr>
          <p:nvPr/>
        </p:nvPicPr>
        <p:blipFill rotWithShape="1">
          <a:blip r:embed="rId2"/>
          <a:srcRect l="20196" r="8603" b="-2"/>
          <a:stretch/>
        </p:blipFill>
        <p:spPr>
          <a:xfrm>
            <a:off x="20" y="28135"/>
            <a:ext cx="6358577" cy="6858000"/>
          </a:xfrm>
          <a:prstGeom prst="rect">
            <a:avLst/>
          </a:prstGeom>
          <a:noFill/>
        </p:spPr>
      </p:pic>
      <p:graphicFrame>
        <p:nvGraphicFramePr>
          <p:cNvPr id="9" name="Content Placeholder 2">
            <a:extLst>
              <a:ext uri="{FF2B5EF4-FFF2-40B4-BE49-F238E27FC236}">
                <a16:creationId xmlns:a16="http://schemas.microsoft.com/office/drawing/2014/main" id="{95E3F296-F5A6-2514-840D-C2AACC6B6971}"/>
              </a:ext>
            </a:extLst>
          </p:cNvPr>
          <p:cNvGraphicFramePr/>
          <p:nvPr/>
        </p:nvGraphicFramePr>
        <p:xfrm>
          <a:off x="6836900" y="1209822"/>
          <a:ext cx="3933512" cy="5022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863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1" name="Rectangle 20">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CBEC94-A3AB-C695-385D-78A8885142F4}"/>
              </a:ext>
            </a:extLst>
          </p:cNvPr>
          <p:cNvSpPr>
            <a:spLocks noGrp="1"/>
          </p:cNvSpPr>
          <p:nvPr>
            <p:ph type="title"/>
          </p:nvPr>
        </p:nvSpPr>
        <p:spPr>
          <a:xfrm>
            <a:off x="1330284" y="487443"/>
            <a:ext cx="8513100" cy="5117852"/>
          </a:xfrm>
        </p:spPr>
        <p:txBody>
          <a:bodyPr vert="horz" lIns="91440" tIns="45720" rIns="91440" bIns="45720" rtlCol="0" anchor="ctr">
            <a:normAutofit/>
          </a:bodyPr>
          <a:lstStyle/>
          <a:p>
            <a:pPr algn="l"/>
            <a:r>
              <a:rPr lang="en-US" sz="2900"/>
              <a:t>In recent times, finding the ideal housing option according to budget and preferences is such a hassle. The cost of house rent depends on many factors such as; the house size, number of bedrooms, locality, number of bathrooms, halls, and kitchen, furnishing status, and a lot more. With the use of appropriate machine learning algorithms, real estate owners can find the ideal house according to customers’ budgets and preferences with ease.</a:t>
            </a:r>
            <a:br>
              <a:rPr lang="en-US" sz="2900"/>
            </a:br>
            <a:br>
              <a:rPr lang="en-US" sz="2900"/>
            </a:br>
            <a:endParaRPr lang="en-US" sz="2900"/>
          </a:p>
        </p:txBody>
      </p:sp>
      <p:sp>
        <p:nvSpPr>
          <p:cNvPr id="31" name="Rectangle 30">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949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8C7BA-C610-EDB0-B4B9-C1FB1C27388C}"/>
              </a:ext>
            </a:extLst>
          </p:cNvPr>
          <p:cNvSpPr>
            <a:spLocks noGrp="1"/>
          </p:cNvSpPr>
          <p:nvPr>
            <p:ph type="title"/>
          </p:nvPr>
        </p:nvSpPr>
        <p:spPr>
          <a:xfrm>
            <a:off x="2188901" y="808056"/>
            <a:ext cx="8381238" cy="1077229"/>
          </a:xfrm>
        </p:spPr>
        <p:txBody>
          <a:bodyPr>
            <a:normAutofit/>
          </a:bodyPr>
          <a:lstStyle/>
          <a:p>
            <a:pPr algn="l"/>
            <a:r>
              <a:rPr lang="en-US" sz="4800"/>
              <a:t>INTRODUCTION</a:t>
            </a:r>
          </a:p>
        </p:txBody>
      </p:sp>
      <p:sp>
        <p:nvSpPr>
          <p:cNvPr id="3" name="Content Placeholder 2">
            <a:extLst>
              <a:ext uri="{FF2B5EF4-FFF2-40B4-BE49-F238E27FC236}">
                <a16:creationId xmlns:a16="http://schemas.microsoft.com/office/drawing/2014/main" id="{ECA2241B-D979-D02C-ADF1-0E3895CAD94D}"/>
              </a:ext>
            </a:extLst>
          </p:cNvPr>
          <p:cNvSpPr>
            <a:spLocks noGrp="1"/>
          </p:cNvSpPr>
          <p:nvPr>
            <p:ph idx="1"/>
          </p:nvPr>
        </p:nvSpPr>
        <p:spPr>
          <a:xfrm>
            <a:off x="2256639" y="2052116"/>
            <a:ext cx="6572814" cy="3997828"/>
          </a:xfrm>
        </p:spPr>
        <p:txBody>
          <a:bodyPr anchor="t">
            <a:normAutofit/>
          </a:bodyPr>
          <a:lstStyle/>
          <a:p>
            <a:r>
              <a:rPr lang="en-AU" sz="1800" b="0" i="0">
                <a:effectLst/>
                <a:latin typeface="Arial" panose="020B0604020202020204" pitchFamily="34" charset="0"/>
              </a:rPr>
              <a:t>Machine learning algorithms are being used for multiple real-life applications and in research. As a result of digital technology, large structured and georeferenced datasets are now more widely available, facilitating the use of these algorithms to analyse and identify patterns, as well as to make predictions that help users in decision making. This research aims to identify the best machine learning algorithms to predict house prices,</a:t>
            </a:r>
            <a:endParaRPr lang="en-US" sz="1800"/>
          </a:p>
        </p:txBody>
      </p:sp>
    </p:spTree>
    <p:extLst>
      <p:ext uri="{BB962C8B-B14F-4D97-AF65-F5344CB8AC3E}">
        <p14:creationId xmlns:p14="http://schemas.microsoft.com/office/powerpoint/2010/main" val="423878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538A-4195-2C70-DAA0-592F33E9D808}"/>
              </a:ext>
            </a:extLst>
          </p:cNvPr>
          <p:cNvSpPr>
            <a:spLocks noGrp="1"/>
          </p:cNvSpPr>
          <p:nvPr>
            <p:ph type="title"/>
          </p:nvPr>
        </p:nvSpPr>
        <p:spPr>
          <a:xfrm>
            <a:off x="2609873" y="1322363"/>
            <a:ext cx="7956560" cy="3249637"/>
          </a:xfrm>
        </p:spPr>
        <p:txBody>
          <a:bodyPr>
            <a:normAutofit/>
          </a:bodyPr>
          <a:lstStyle/>
          <a:p>
            <a:pPr algn="l"/>
            <a:r>
              <a:rPr lang="en-AU" b="0" i="0" dirty="0">
                <a:solidFill>
                  <a:srgbClr val="92D050"/>
                </a:solidFill>
                <a:effectLst/>
                <a:latin typeface="source-serif-pro"/>
              </a:rPr>
              <a:t>Implement a machine learning model capable of predicting the house rent for homes.</a:t>
            </a:r>
            <a:br>
              <a:rPr lang="en-AU" b="0" i="0" dirty="0">
                <a:solidFill>
                  <a:srgbClr val="92D050"/>
                </a:solidFill>
                <a:effectLst/>
                <a:latin typeface="source-serif-pro"/>
              </a:rPr>
            </a:br>
            <a:br>
              <a:rPr lang="en-AU" b="0" i="0" dirty="0">
                <a:solidFill>
                  <a:srgbClr val="92D050"/>
                </a:solidFill>
                <a:effectLst/>
                <a:latin typeface="source-serif-pro"/>
              </a:rPr>
            </a:br>
            <a:br>
              <a:rPr lang="en-AU" b="0" i="0" dirty="0">
                <a:solidFill>
                  <a:srgbClr val="92D050"/>
                </a:solidFill>
                <a:effectLst/>
                <a:latin typeface="source-serif-pro"/>
              </a:rPr>
            </a:br>
            <a:r>
              <a:rPr lang="en-AU" b="0" i="0" dirty="0">
                <a:solidFill>
                  <a:srgbClr val="92D050"/>
                </a:solidFill>
                <a:effectLst/>
                <a:latin typeface="source-serif-pro"/>
              </a:rPr>
              <a:t>Determine the essential features significantly needed to predict the house rent for homes.</a:t>
            </a:r>
            <a:br>
              <a:rPr lang="en-AU" b="0" i="0" dirty="0">
                <a:solidFill>
                  <a:srgbClr val="292929"/>
                </a:solidFill>
                <a:effectLst/>
                <a:latin typeface="source-serif-pro"/>
              </a:rPr>
            </a:br>
            <a:endParaRPr lang="en-US" dirty="0"/>
          </a:p>
        </p:txBody>
      </p:sp>
      <p:sp>
        <p:nvSpPr>
          <p:cNvPr id="8" name="TextBox 7">
            <a:extLst>
              <a:ext uri="{FF2B5EF4-FFF2-40B4-BE49-F238E27FC236}">
                <a16:creationId xmlns:a16="http://schemas.microsoft.com/office/drawing/2014/main" id="{B47FA7CB-9804-5698-00B1-0EB8A3D524D9}"/>
              </a:ext>
            </a:extLst>
          </p:cNvPr>
          <p:cNvSpPr txBox="1"/>
          <p:nvPr/>
        </p:nvSpPr>
        <p:spPr>
          <a:xfrm>
            <a:off x="2520176" y="401444"/>
            <a:ext cx="1609736" cy="707886"/>
          </a:xfrm>
          <a:prstGeom prst="rect">
            <a:avLst/>
          </a:prstGeom>
          <a:noFill/>
        </p:spPr>
        <p:txBody>
          <a:bodyPr wrap="none" rtlCol="0">
            <a:spAutoFit/>
          </a:bodyPr>
          <a:lstStyle/>
          <a:p>
            <a:r>
              <a:rPr lang="en-US" sz="4000" dirty="0"/>
              <a:t>GOAL</a:t>
            </a:r>
          </a:p>
        </p:txBody>
      </p:sp>
    </p:spTree>
    <p:extLst>
      <p:ext uri="{BB962C8B-B14F-4D97-AF65-F5344CB8AC3E}">
        <p14:creationId xmlns:p14="http://schemas.microsoft.com/office/powerpoint/2010/main" val="62493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A16170-AED4-43FB-90C7-1F1653EBFACC}">
  <ds:schemaRefs>
    <ds:schemaRef ds:uri="http://schemas.microsoft.com/office/2006/documentManagement/types"/>
    <ds:schemaRef ds:uri="http://schemas.openxmlformats.org/package/2006/metadata/core-properties"/>
    <ds:schemaRef ds:uri="http://purl.org/dc/elements/1.1/"/>
    <ds:schemaRef ds:uri="a4f35948-e619-41b3-aa29-22878b09cfd2"/>
    <ds:schemaRef ds:uri="http://schemas.microsoft.com/office/infopath/2007/PartnerControls"/>
    <ds:schemaRef ds:uri="40262f94-9f35-4ac3-9a90-690165a166b7"/>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C05A15-2C36-4B2C-9ED7-7313D59409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{E9C03D4F-103F-4F40-A7C8-9A3E66619060}tf16401378</Template>
  <TotalTime>3863</TotalTime>
  <Words>914</Words>
  <Application>Microsoft Macintosh PowerPoint</Application>
  <PresentationFormat>Widescreen</PresentationFormat>
  <Paragraphs>91</Paragraphs>
  <Slides>28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Georgia</vt:lpstr>
      <vt:lpstr>Inter</vt:lpstr>
      <vt:lpstr>MS Shell Dlg 2</vt:lpstr>
      <vt:lpstr>sohne</vt:lpstr>
      <vt:lpstr>source-serif-pro</vt:lpstr>
      <vt:lpstr>Wingdings</vt:lpstr>
      <vt:lpstr>Wingdings 3</vt:lpstr>
      <vt:lpstr>Madison</vt:lpstr>
      <vt:lpstr>WELCOME         TO  PROJECT 04   PRESENTATION</vt:lpstr>
      <vt:lpstr>SUBMITTED BY :-</vt:lpstr>
      <vt:lpstr>HYPOTHASIS</vt:lpstr>
      <vt:lpstr>              RENTAL HOUSE PRICE PREDICTION MODEL</vt:lpstr>
      <vt:lpstr>                     OUTLINE</vt:lpstr>
      <vt:lpstr>                            ABSTRACT</vt:lpstr>
      <vt:lpstr>In recent times, finding the ideal housing option according to budget and preferences is such a hassle. The cost of house rent depends on many factors such as; the house size, number of bedrooms, locality, number of bathrooms, halls, and kitchen, furnishing status, and a lot more. With the use of appropriate machine learning algorithms, real estate owners can find the ideal house according to customers’ budgets and preferences with ease.  </vt:lpstr>
      <vt:lpstr>INTRODUCTION</vt:lpstr>
      <vt:lpstr>Implement a machine learning model capable of predicting the house rent for homes.   Determine the essential features significantly needed to predict the house rent for homes.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PROJECT 04   PRESENTATION</dc:title>
  <dc:creator>Udeshi Pereira</dc:creator>
  <cp:lastModifiedBy>Udeshi Pereira</cp:lastModifiedBy>
  <cp:revision>2</cp:revision>
  <dcterms:created xsi:type="dcterms:W3CDTF">2023-01-23T08:46:16Z</dcterms:created>
  <dcterms:modified xsi:type="dcterms:W3CDTF">2023-01-26T01:09:32Z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