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89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6" r:id="rId46"/>
    <p:sldId id="303" r:id="rId47"/>
    <p:sldId id="304" r:id="rId48"/>
    <p:sldId id="307" r:id="rId49"/>
    <p:sldId id="305" r:id="rId50"/>
    <p:sldId id="308" r:id="rId51"/>
    <p:sldId id="309" r:id="rId52"/>
    <p:sldId id="310" r:id="rId53"/>
    <p:sldId id="315" r:id="rId54"/>
    <p:sldId id="311" r:id="rId55"/>
    <p:sldId id="312" r:id="rId56"/>
    <p:sldId id="313" r:id="rId57"/>
    <p:sldId id="314" r:id="rId58"/>
    <p:sldId id="316" r:id="rId59"/>
    <p:sldId id="317" r:id="rId60"/>
    <p:sldId id="318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9CB"/>
    <a:srgbClr val="FDFDFD"/>
    <a:srgbClr val="FFFFFF"/>
    <a:srgbClr val="EEEEEE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1508" autoAdjust="0"/>
  </p:normalViewPr>
  <p:slideViewPr>
    <p:cSldViewPr snapToGrid="0">
      <p:cViewPr>
        <p:scale>
          <a:sx n="100" d="100"/>
          <a:sy n="100" d="100"/>
        </p:scale>
        <p:origin x="2592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7E390-F82A-4FD0-A17D-AA60C4D90AC6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AD7CE-7EB7-41BA-B3E7-A6DA5C43D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5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演示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三个原因：分布式、分支管理、</a:t>
            </a:r>
            <a:r>
              <a:rPr lang="en-US" altLang="zh-CN" dirty="0"/>
              <a:t>GitHub</a:t>
            </a:r>
            <a:r>
              <a:rPr lang="zh-CN" altLang="en-US" dirty="0"/>
              <a:t>社区支持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5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63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1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5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17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8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97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57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有两种取得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项目仓库的方法。第一种是在现存的目录下，通过导入所有文件来创建新的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仓库。 第二种是从已有的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仓库克隆出一个新的镜像仓库来。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99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3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的文件就需要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分钟，这还不得把人给憋死啊。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690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88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75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出现如上的提示，说明现在的工作目录相当干净，所有已跟踪文件在上次提交后都未被更改过。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现在我们做一些改动，添加一个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进去，然后再看一下状态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Untracked files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显示了这个新创建的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处于未跟跟踪状态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43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被跟踪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，并处于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暂存状态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57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</a:t>
            </a:r>
            <a:r>
              <a:rPr lang="en-US" altLang="zh-CN" dirty="0"/>
              <a:t>readme.txt </a:t>
            </a:r>
            <a:r>
              <a:rPr lang="zh-CN" altLang="en-US" dirty="0"/>
              <a:t>不仅出现在了</a:t>
            </a:r>
            <a:r>
              <a:rPr lang="en-US" altLang="zh-CN" dirty="0"/>
              <a:t>Changes to be committed</a:t>
            </a:r>
            <a:r>
              <a:rPr lang="zh-CN" altLang="en-US" dirty="0"/>
              <a:t>，还出现在了</a:t>
            </a:r>
            <a:r>
              <a:rPr lang="en-US" altLang="zh-CN" dirty="0"/>
              <a:t>Changes not staged for commit</a:t>
            </a:r>
            <a:br>
              <a:rPr lang="en-US" altLang="zh-CN" dirty="0"/>
            </a:br>
            <a:r>
              <a:rPr lang="zh-CN" altLang="en-US" dirty="0"/>
              <a:t>由此可见，</a:t>
            </a:r>
            <a:r>
              <a:rPr lang="en-US" altLang="zh-CN" dirty="0"/>
              <a:t>Git</a:t>
            </a:r>
            <a:r>
              <a:rPr lang="zh-CN" altLang="en-US" dirty="0"/>
              <a:t>关心的是 </a:t>
            </a:r>
            <a:r>
              <a:rPr lang="en-US" altLang="zh-CN" b="1" dirty="0"/>
              <a:t>Changes</a:t>
            </a:r>
            <a:r>
              <a:rPr lang="en-US" altLang="zh-CN" dirty="0"/>
              <a:t> </a:t>
            </a:r>
            <a:r>
              <a:rPr lang="zh-CN" altLang="en-US" dirty="0"/>
              <a:t>，而不是文件本身。</a:t>
            </a:r>
            <a:br>
              <a:rPr lang="zh-CN" altLang="en-US" dirty="0"/>
            </a:br>
            <a:r>
              <a:rPr lang="zh-CN" altLang="en-US" dirty="0"/>
              <a:t>再次执行</a:t>
            </a:r>
            <a:r>
              <a:rPr lang="en-US" altLang="zh-CN" dirty="0"/>
              <a:t>git add</a:t>
            </a:r>
            <a:r>
              <a:rPr lang="zh-CN" altLang="en-US" dirty="0"/>
              <a:t>，可以将 </a:t>
            </a:r>
            <a:r>
              <a:rPr lang="zh-CN" altLang="en-US" b="1" dirty="0"/>
              <a:t>本次修改</a:t>
            </a:r>
            <a:r>
              <a:rPr lang="zh-CN" altLang="en-US" dirty="0"/>
              <a:t> 提交到暂存区，</a:t>
            </a:r>
            <a:r>
              <a:rPr lang="en-US" altLang="zh-CN" dirty="0"/>
              <a:t>Changes not staged for commit</a:t>
            </a:r>
            <a:r>
              <a:rPr lang="zh-CN" altLang="en-US" dirty="0"/>
              <a:t>提示消失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19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命令将暂存区中的内容提交至版本库，工作区又是干净的了</a:t>
            </a:r>
          </a:p>
          <a:p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注意：一定要使用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参数加入注释，认真描述本次的提交具体做了些什么，这对于以后我们查询历史记录非常重要。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如果觉得使用暂存区过于繁琐，可以在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时直接使用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就会自动把所有已经跟踪过的文件暂存起来一并提交，从而跳过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add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58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可以看到，每次更新都有一个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校验和、作者的名字和电子邮件地址、提交时间、提交说明。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44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2F2F2F"/>
                </a:solidFill>
                <a:latin typeface="-apple-system"/>
              </a:rPr>
              <a:t>撤消操作在这里这里不做重点描述了，只列出几个常用命令。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44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之前介绍了在本地仓库的一些操作。但当与他人协作开发某个项目时，需要至少使用一个远程仓库，以便推送或拉取数据，分享各自的工作进展。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18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之前已经在讲新建仓库时已经提到，如何克隆远程库，这里再重复列一遍：</a:t>
            </a:r>
          </a:p>
          <a:p>
            <a:br>
              <a:rPr lang="zh-CN" altLang="en-US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，你的同事也在他的电脑上改了文件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，这时，你们俩之间只需把各自的修改推送给对方，就可以互相看到对方的修改了。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97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出现如上的提示，说明现在的工作目录相当干净，所有已跟踪文件在上次提交后都未被更改过。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现在我们做一些改动，添加一个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进去，然后再看一下状态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Untracked files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显示了这个新创建的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处于未跟跟踪状态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82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接下来还可以使用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remote show origin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来查看这个名为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的远程库的更详细的信息，这里先不细讲</a:t>
            </a:r>
          </a:p>
          <a:p>
            <a:br>
              <a:rPr lang="zh-CN" altLang="en-US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48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31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87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08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当我们创建新的分支，例如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新建了一个指针叫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相同的提交，再把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，就表示当前分支在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上：</a:t>
            </a:r>
          </a:p>
          <a:p>
            <a:br>
              <a:rPr lang="zh-CN" altLang="en-US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31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当我们创建新的分支，例如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新建了一个指针叫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相同的提交，再把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，就表示当前分支在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上：</a:t>
            </a:r>
          </a:p>
          <a:p>
            <a:br>
              <a:rPr lang="zh-CN" altLang="en-US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044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当我们创建新的分支，例如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新建了一个指针叫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相同的提交，再把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，就表示当前分支在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创建一个分支很快，因为除了增加一个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指针，改改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的指向，工作区的文件都没有任何变化！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dirty="0"/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9001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540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checkout -b dev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1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我觉得这两个工具主要的区别在于历史版本维护的位置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本地仓库包含代码库还有历史库，在本地的环境开发就可以记录历史 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的历史库存在于中央仓库，每次对比与提交代码都必须连接到中央仓库才能进行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这样的好处在于：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、自己可以在脱机环境查看开发的版本历史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、多人开发时如果充当中央仓库的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仓库挂了，任何一个开发者的仓库都可以作为中央仓库进行服务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83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从现在开始，对工作区的修改和提交就是针对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分支了，比如新提交一次后，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指针往前移动一步，而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指针不变：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11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假如我们在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上的工作完成了，就可以把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怎么合并呢？最简单的方法，就是直接把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的当前提交，就完成了合并：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合并分支也很快！就改改指针，工作区内容也不变！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27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合并完分支后，甚至可以删除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分支。删除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分支就是把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指针给删掉，删掉后，我们就剩下了一条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56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分支，然后切换到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checkout -b dev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Switched</a:t>
            </a:r>
            <a:r>
              <a:rPr lang="en-US" altLang="zh-CN" dirty="0"/>
              <a:t> to a new branch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'dev'</a:t>
            </a:r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checkout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命令加上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参数表示创建并切换，相当于以下两条命令：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branch dev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checkout dev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Switched</a:t>
            </a:r>
            <a:r>
              <a:rPr lang="en-US" altLang="zh-CN" dirty="0"/>
              <a:t> to branch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'dev'</a:t>
            </a:r>
            <a:r>
              <a:rPr lang="en-US" altLang="zh-CN" dirty="0"/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branch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命令查看当前分支：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branch * dev master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branch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命令会列出所有分支，当前分支前面会标一个*号。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然后，我们就可以在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分支上正常提交，比如对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做个修改，加上一行：</a:t>
            </a:r>
          </a:p>
          <a:p>
            <a:r>
              <a:rPr lang="en-US" altLang="zh-CN" dirty="0"/>
              <a:t>Creating a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dirty="0"/>
              <a:t> branch is quick.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然后提交：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add readme.txt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commit -m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"branch test"</a:t>
            </a:r>
            <a:r>
              <a:rPr lang="en-US" altLang="zh-CN" dirty="0"/>
              <a:t> [dev b17d20e] branch test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 file changed,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 insertion(+)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分支的工作完成，我们就可以切换回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checkout master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Switched</a:t>
            </a:r>
            <a:r>
              <a:rPr lang="en-US" altLang="zh-CN" dirty="0"/>
              <a:t> to branch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'master'</a:t>
            </a:r>
            <a:r>
              <a:rPr lang="en-US" altLang="zh-CN" dirty="0"/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分支后，再查看一个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文件，刚才添加的内容不见了！因为那个提交是在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分支上，而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分支此刻的提交点并没有变：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现在，我们把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分支的工作成果合并到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merge dev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Updating</a:t>
            </a:r>
            <a:r>
              <a:rPr lang="en-US" altLang="zh-CN" dirty="0"/>
              <a:t> d46f35e..b17d20e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en-US" altLang="zh-CN" dirty="0"/>
              <a:t>-forward readme.txt |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 +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 file changed,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 insertion(+)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命令用于合并指定分支到当前分支。合并后，再查看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的内容，就可以看到，和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分支的最新提交是完全一样的。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注意到上面的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Fast-forward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告诉我们，这次合并是“快进模式”，也就是直接把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的当前提交，所以合并速度非常快。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当然，也不是每次合并都能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Fast-forward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，我们后面会讲其他方式的合并。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合并完成后，就可以放心地删除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分支了：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branch -d dev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Deleted</a:t>
            </a:r>
            <a:r>
              <a:rPr lang="en-US" altLang="zh-CN" dirty="0"/>
              <a:t> branch dev (was b17d20e).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删除后，查看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，就只剩下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分支了：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CN" dirty="0"/>
              <a:t>git branch * master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因为创建、合并和删除分支非常快，所以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鼓励你使用分支完成某个任务，合并后再删掉分支，这和直接在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分支上工作效果是一样的，但过程更安全。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584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45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83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合并完分支后，甚至可以删除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分支。删除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分支就是把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指针给删掉，删掉后，我们就剩下了一条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75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609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318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7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分支就是科幻电影里面的平行宇宙，当你正在电脑前努力学习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的时候，另一个你正在另一个平行宇宙里努力学习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如果两个平行宇宙互不干扰，那对现在的你也没啥影响。不过，在某个时间点，两个平行宇宙合并了，结果，你既学会了代码又成了女装大佬！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分支在实际中有什么用呢？假设你准备开发一个新功能，但是需要两周才能完成，第一周你写了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的代码，如果立刻提交，由于代码还没写完，不完整的代码库会导致别人不能干活了。如果等代码全部写完再一次提交，又存在丢失每天进度的巨大风险。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有了分支，就不用怕了。你创建了一个属于你自己的分支，别人看不到，还继续在原来的分支上正常工作，而你在自己的分支上干活，想提交就提交，直到开发完毕后，再一次性合并到原来的分支上，这样，既安全，又不影响别人工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32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7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0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9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5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AD7CE-7EB7-41BA-B3E7-A6DA5C43D6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9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5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7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3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1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3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2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8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4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7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EEEEE"/>
            </a:gs>
            <a:gs pos="74000">
              <a:srgbClr val="FDFDFD"/>
            </a:gs>
            <a:gs pos="50000">
              <a:srgbClr val="FFFFFF"/>
            </a:gs>
            <a:gs pos="100000">
              <a:srgbClr val="E3E3E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AC16-73A9-467A-A830-CF2837B77FF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6E36E-B8A9-4C38-8E93-399B27BCC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5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3" y="-2079421"/>
            <a:ext cx="4570100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“git”的图片搜索结果">
            <a:extLst>
              <a:ext uri="{FF2B5EF4-FFF2-40B4-BE49-F238E27FC236}">
                <a16:creationId xmlns:a16="http://schemas.microsoft.com/office/drawing/2014/main" id="{B930AD01-D673-4A51-B7CF-76A7215AD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86" y="324933"/>
            <a:ext cx="14868543" cy="62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ECCF2A-42C3-48B7-B937-8D853B01D3CE}"/>
              </a:ext>
            </a:extLst>
          </p:cNvPr>
          <p:cNvSpPr/>
          <p:nvPr/>
        </p:nvSpPr>
        <p:spPr>
          <a:xfrm>
            <a:off x="-6163959" y="428397"/>
            <a:ext cx="5728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版本控制系统（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Version Control System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，简称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VCS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）是一种记录一个或若干文件内容变化，以便将来查阅特定版本修订情况的系统。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A375FA-6083-4E4A-8CE0-70E9F54C97BF}"/>
              </a:ext>
            </a:extLst>
          </p:cNvPr>
          <p:cNvGrpSpPr/>
          <p:nvPr/>
        </p:nvGrpSpPr>
        <p:grpSpPr>
          <a:xfrm>
            <a:off x="1255279" y="961595"/>
            <a:ext cx="3514241" cy="3514241"/>
            <a:chOff x="1258337" y="1616423"/>
            <a:chExt cx="3514241" cy="3514241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0220CF7E-D765-4744-98F0-E9587749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58337" y="1616423"/>
              <a:ext cx="3514241" cy="351424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6C2DD60-AF5B-4133-AD4C-6FCEAE75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318" y="2979174"/>
              <a:ext cx="794394" cy="794394"/>
            </a:xfrm>
            <a:prstGeom prst="round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D00E5F9-7A1A-4454-B971-F03F3DC223D2}"/>
              </a:ext>
            </a:extLst>
          </p:cNvPr>
          <p:cNvSpPr/>
          <p:nvPr/>
        </p:nvSpPr>
        <p:spPr>
          <a:xfrm>
            <a:off x="970014" y="4599722"/>
            <a:ext cx="40847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SAST</a:t>
            </a:r>
            <a:r>
              <a:rPr lang="zh-CN" altLang="en-US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教学辅助平台</a:t>
            </a:r>
            <a:endParaRPr lang="en-US" altLang="zh-CN" sz="3200" dirty="0">
              <a:solidFill>
                <a:srgbClr val="2F2F2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https://mundb.xyz</a:t>
            </a:r>
          </a:p>
          <a:p>
            <a:pPr algn="ctr"/>
            <a:r>
              <a:rPr lang="zh-CN" altLang="en-US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签到码 </a:t>
            </a:r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php233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77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8" y="2928473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F5B455-09B8-4A40-AC86-72B074AABA4D}"/>
              </a:ext>
            </a:extLst>
          </p:cNvPr>
          <p:cNvSpPr/>
          <p:nvPr/>
        </p:nvSpPr>
        <p:spPr>
          <a:xfrm>
            <a:off x="1543092" y="3075057"/>
            <a:ext cx="3268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为什么要使用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3017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071197F-4975-4319-A963-C5D65FFE00C2}"/>
              </a:ext>
            </a:extLst>
          </p:cNvPr>
          <p:cNvSpPr/>
          <p:nvPr/>
        </p:nvSpPr>
        <p:spPr>
          <a:xfrm>
            <a:off x="338407" y="574981"/>
            <a:ext cx="5728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集中式版本管理系统</a:t>
            </a:r>
            <a:endParaRPr lang="zh-CN" altLang="en-US" sz="4800" dirty="0"/>
          </a:p>
        </p:txBody>
      </p:sp>
      <p:pic>
        <p:nvPicPr>
          <p:cNvPr id="10242" name="Picture 2" descr="central-repo">
            <a:extLst>
              <a:ext uri="{FF2B5EF4-FFF2-40B4-BE49-F238E27FC236}">
                <a16:creationId xmlns:a16="http://schemas.microsoft.com/office/drawing/2014/main" id="{4201AACF-0D9D-4426-B21C-B8ED9A7D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66" y="1912938"/>
            <a:ext cx="5738468" cy="41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stributed-repo">
            <a:extLst>
              <a:ext uri="{FF2B5EF4-FFF2-40B4-BE49-F238E27FC236}">
                <a16:creationId xmlns:a16="http://schemas.microsoft.com/office/drawing/2014/main" id="{0FB4F7C8-2980-443A-BF0B-80AE4CCC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7300" y="1912938"/>
            <a:ext cx="48006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935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071197F-4975-4319-A963-C5D65FFE00C2}"/>
              </a:ext>
            </a:extLst>
          </p:cNvPr>
          <p:cNvSpPr/>
          <p:nvPr/>
        </p:nvSpPr>
        <p:spPr>
          <a:xfrm>
            <a:off x="338407" y="574981"/>
            <a:ext cx="5728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分布式版本管理系统</a:t>
            </a:r>
            <a:endParaRPr lang="zh-CN" altLang="en-US" sz="4800" dirty="0"/>
          </a:p>
        </p:txBody>
      </p:sp>
      <p:pic>
        <p:nvPicPr>
          <p:cNvPr id="1026" name="Picture 2" descr="distributed-repo">
            <a:extLst>
              <a:ext uri="{FF2B5EF4-FFF2-40B4-BE49-F238E27FC236}">
                <a16:creationId xmlns:a16="http://schemas.microsoft.com/office/drawing/2014/main" id="{34F6DCC9-768C-47F6-A967-17CB0AAD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907199"/>
            <a:ext cx="48006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entral-repo">
            <a:extLst>
              <a:ext uri="{FF2B5EF4-FFF2-40B4-BE49-F238E27FC236}">
                <a16:creationId xmlns:a16="http://schemas.microsoft.com/office/drawing/2014/main" id="{78DB60BE-CAAE-4FEE-9EBA-D186E27C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16" y="1884748"/>
            <a:ext cx="5738468" cy="414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tributed-repo">
            <a:extLst>
              <a:ext uri="{FF2B5EF4-FFF2-40B4-BE49-F238E27FC236}">
                <a16:creationId xmlns:a16="http://schemas.microsoft.com/office/drawing/2014/main" id="{34F6DCC9-768C-47F6-A967-17CB0AAD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2" y="2230577"/>
            <a:ext cx="3600237" cy="309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entral-repo">
            <a:extLst>
              <a:ext uri="{FF2B5EF4-FFF2-40B4-BE49-F238E27FC236}">
                <a16:creationId xmlns:a16="http://schemas.microsoft.com/office/drawing/2014/main" id="{665E7E20-03FB-4AF2-A013-4EA63A2F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7" y="2236820"/>
            <a:ext cx="4271657" cy="30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728983-1833-4FEA-A4F2-2862EC4C9D43}"/>
              </a:ext>
            </a:extLst>
          </p:cNvPr>
          <p:cNvSpPr/>
          <p:nvPr/>
        </p:nvSpPr>
        <p:spPr>
          <a:xfrm>
            <a:off x="1250407" y="5789919"/>
            <a:ext cx="2447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集中式版本管理系统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71197F-4975-4319-A963-C5D65FFE00C2}"/>
              </a:ext>
            </a:extLst>
          </p:cNvPr>
          <p:cNvSpPr/>
          <p:nvPr/>
        </p:nvSpPr>
        <p:spPr>
          <a:xfrm>
            <a:off x="5434252" y="5789919"/>
            <a:ext cx="2447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分布式版本管理系统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682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分支</a:t>
            </a:r>
            <a:r>
              <a:rPr lang="en-US" altLang="zh-CN" sz="4800" dirty="0"/>
              <a:t>branch</a:t>
            </a:r>
            <a:r>
              <a:rPr lang="zh-CN" altLang="en-US" sz="4800" dirty="0"/>
              <a:t>管理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0F85D33-DABA-46CC-A42B-F3B3AE947807}"/>
              </a:ext>
            </a:extLst>
          </p:cNvPr>
          <p:cNvSpPr/>
          <p:nvPr/>
        </p:nvSpPr>
        <p:spPr>
          <a:xfrm>
            <a:off x="873301" y="3601090"/>
            <a:ext cx="529119" cy="52911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C071B555-BCF8-4910-858B-9A932787EF9A}"/>
              </a:ext>
            </a:extLst>
          </p:cNvPr>
          <p:cNvSpPr/>
          <p:nvPr/>
        </p:nvSpPr>
        <p:spPr>
          <a:xfrm>
            <a:off x="1361324" y="2686994"/>
            <a:ext cx="5044611" cy="1484011"/>
          </a:xfrm>
          <a:prstGeom prst="arc">
            <a:avLst>
              <a:gd name="adj1" fmla="val 10910401"/>
              <a:gd name="adj2" fmla="val 1569732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868B31E-6C7E-4BFC-839F-C161D6EC38E8}"/>
              </a:ext>
            </a:extLst>
          </p:cNvPr>
          <p:cNvSpPr/>
          <p:nvPr/>
        </p:nvSpPr>
        <p:spPr>
          <a:xfrm>
            <a:off x="1361324" y="3388204"/>
            <a:ext cx="5044611" cy="1484011"/>
          </a:xfrm>
          <a:prstGeom prst="arc">
            <a:avLst>
              <a:gd name="adj1" fmla="val 6127909"/>
              <a:gd name="adj2" fmla="val 1056157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18C5CFF-97A0-41B5-B372-8A9AC6030314}"/>
              </a:ext>
            </a:extLst>
          </p:cNvPr>
          <p:cNvSpPr/>
          <p:nvPr/>
        </p:nvSpPr>
        <p:spPr>
          <a:xfrm>
            <a:off x="3883629" y="2422434"/>
            <a:ext cx="529119" cy="52911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FAC07AC-F7BD-4DCB-B278-8563CD2E0770}"/>
              </a:ext>
            </a:extLst>
          </p:cNvPr>
          <p:cNvSpPr/>
          <p:nvPr/>
        </p:nvSpPr>
        <p:spPr>
          <a:xfrm>
            <a:off x="3865641" y="4607655"/>
            <a:ext cx="529119" cy="52911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544F041-512B-4C78-AB74-43EFFA89EF03}"/>
              </a:ext>
            </a:extLst>
          </p:cNvPr>
          <p:cNvSpPr/>
          <p:nvPr/>
        </p:nvSpPr>
        <p:spPr>
          <a:xfrm rot="10800000">
            <a:off x="6786075" y="3462388"/>
            <a:ext cx="529119" cy="529119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F1D3B798-36E0-427F-9508-03067EC98969}"/>
              </a:ext>
            </a:extLst>
          </p:cNvPr>
          <p:cNvSpPr/>
          <p:nvPr/>
        </p:nvSpPr>
        <p:spPr>
          <a:xfrm rot="10800000">
            <a:off x="1890440" y="3366799"/>
            <a:ext cx="5044611" cy="1484011"/>
          </a:xfrm>
          <a:prstGeom prst="arc">
            <a:avLst>
              <a:gd name="adj1" fmla="val 10910401"/>
              <a:gd name="adj2" fmla="val 1569732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C81B7B61-59CB-4924-B925-995BC1061C1E}"/>
              </a:ext>
            </a:extLst>
          </p:cNvPr>
          <p:cNvSpPr/>
          <p:nvPr/>
        </p:nvSpPr>
        <p:spPr>
          <a:xfrm rot="10800000">
            <a:off x="1890441" y="2686994"/>
            <a:ext cx="5044611" cy="1484011"/>
          </a:xfrm>
          <a:prstGeom prst="arc">
            <a:avLst>
              <a:gd name="adj1" fmla="val 6127909"/>
              <a:gd name="adj2" fmla="val 1056157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F3BF6D4-6404-4040-8481-B06CEE659DB4}"/>
              </a:ext>
            </a:extLst>
          </p:cNvPr>
          <p:cNvCxnSpPr/>
          <p:nvPr/>
        </p:nvCxnSpPr>
        <p:spPr>
          <a:xfrm>
            <a:off x="-1294543" y="3865650"/>
            <a:ext cx="194181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7235489-8B9D-4FCE-A929-4ABEF6F3D680}"/>
              </a:ext>
            </a:extLst>
          </p:cNvPr>
          <p:cNvSpPr/>
          <p:nvPr/>
        </p:nvSpPr>
        <p:spPr>
          <a:xfrm>
            <a:off x="3694837" y="19253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女装装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F7DB6D-AC4E-4FA5-ACF7-EEF3084B2C5F}"/>
              </a:ext>
            </a:extLst>
          </p:cNvPr>
          <p:cNvSpPr/>
          <p:nvPr/>
        </p:nvSpPr>
        <p:spPr>
          <a:xfrm>
            <a:off x="3709606" y="534595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代码码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E619C4-F94D-40D7-8EDC-15F203831988}"/>
              </a:ext>
            </a:extLst>
          </p:cNvPr>
          <p:cNvSpPr/>
          <p:nvPr/>
        </p:nvSpPr>
        <p:spPr>
          <a:xfrm>
            <a:off x="7425395" y="35422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女装大佬</a:t>
            </a:r>
          </a:p>
        </p:txBody>
      </p:sp>
    </p:spTree>
    <p:extLst>
      <p:ext uri="{BB962C8B-B14F-4D97-AF65-F5344CB8AC3E}">
        <p14:creationId xmlns:p14="http://schemas.microsoft.com/office/powerpoint/2010/main" val="2730081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分支</a:t>
            </a:r>
            <a:r>
              <a:rPr lang="en-US" altLang="zh-CN" sz="4800" dirty="0"/>
              <a:t>branch</a:t>
            </a:r>
            <a:r>
              <a:rPr lang="zh-CN" altLang="en-US" sz="4800" dirty="0"/>
              <a:t>管理</a:t>
            </a:r>
          </a:p>
        </p:txBody>
      </p:sp>
      <p:pic>
        <p:nvPicPr>
          <p:cNvPr id="2052" name="Picture 4" descr="https://upload-images.jianshu.io/upload_images/3789468-7c10b22521e8131a.jpg?imageMogr2/auto-orient/">
            <a:extLst>
              <a:ext uri="{FF2B5EF4-FFF2-40B4-BE49-F238E27FC236}">
                <a16:creationId xmlns:a16="http://schemas.microsoft.com/office/drawing/2014/main" id="{8E0E0BFD-D8E0-4291-9295-72D02738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21" y="2921921"/>
            <a:ext cx="7273358" cy="18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524E95E-EDF4-494B-811D-0FDD1FDBBCEF}"/>
              </a:ext>
            </a:extLst>
          </p:cNvPr>
          <p:cNvSpPr/>
          <p:nvPr/>
        </p:nvSpPr>
        <p:spPr>
          <a:xfrm>
            <a:off x="1352940" y="7098365"/>
            <a:ext cx="6438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全球最大同性交友平台</a:t>
            </a:r>
          </a:p>
        </p:txBody>
      </p:sp>
      <p:pic>
        <p:nvPicPr>
          <p:cNvPr id="25" name="Picture 2" descr="GitHub Logotype">
            <a:extLst>
              <a:ext uri="{FF2B5EF4-FFF2-40B4-BE49-F238E27FC236}">
                <a16:creationId xmlns:a16="http://schemas.microsoft.com/office/drawing/2014/main" id="{DF9FB39D-17C1-41E2-9746-B06CA193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242" y="3704943"/>
            <a:ext cx="998454" cy="2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0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社区支持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B0C28-6FA9-4FD6-9F88-04ADDA1CCA0F}"/>
              </a:ext>
            </a:extLst>
          </p:cNvPr>
          <p:cNvSpPr/>
          <p:nvPr/>
        </p:nvSpPr>
        <p:spPr>
          <a:xfrm>
            <a:off x="1352939" y="4750719"/>
            <a:ext cx="6438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/>
              <a:t>全球最大同性交友平台</a:t>
            </a:r>
          </a:p>
        </p:txBody>
      </p:sp>
      <p:pic>
        <p:nvPicPr>
          <p:cNvPr id="6146" name="Picture 2" descr="GitHub Logotype">
            <a:extLst>
              <a:ext uri="{FF2B5EF4-FFF2-40B4-BE49-F238E27FC236}">
                <a16:creationId xmlns:a16="http://schemas.microsoft.com/office/drawing/2014/main" id="{779DB672-48F5-4E10-BED0-4E5542B3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317" y="2991767"/>
            <a:ext cx="4637365" cy="12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9EE55AE-3AB9-45DB-A975-97B4657B328A}"/>
              </a:ext>
            </a:extLst>
          </p:cNvPr>
          <p:cNvSpPr/>
          <p:nvPr/>
        </p:nvSpPr>
        <p:spPr>
          <a:xfrm>
            <a:off x="-1525713" y="6429603"/>
            <a:ext cx="1340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大多数</a:t>
            </a:r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Linux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发行版已经预装了</a:t>
            </a:r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，系统默认自带，如果不带。。可以源码</a:t>
            </a:r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make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安装或使用</a:t>
            </a:r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yum/apt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等直接安装，过程不赘述了。</a:t>
            </a:r>
            <a:endParaRPr lang="en-US" altLang="zh-CN" sz="100" dirty="0">
              <a:solidFill>
                <a:srgbClr val="2F2F2F"/>
              </a:solidFill>
              <a:latin typeface="-apple-system"/>
            </a:endParaRPr>
          </a:p>
          <a:p>
            <a:endParaRPr lang="zh-CN" altLang="en-US" sz="1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macOS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下，安装</a:t>
            </a:r>
            <a:r>
              <a:rPr lang="en-US" altLang="zh-CN" sz="100" dirty="0" err="1">
                <a:solidFill>
                  <a:srgbClr val="2F2F2F"/>
                </a:solidFill>
                <a:latin typeface="-apple-system"/>
              </a:rPr>
              <a:t>Xcode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后，它的</a:t>
            </a:r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CLI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工具里应该会包含</a:t>
            </a:r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了。或者使用</a:t>
            </a:r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brew</a:t>
            </a:r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手工安装一下。</a:t>
            </a:r>
            <a:endParaRPr lang="en-US" altLang="zh-CN" sz="1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1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zh-CN" altLang="en-US" sz="100" dirty="0">
                <a:solidFill>
                  <a:srgbClr val="2F2F2F"/>
                </a:solidFill>
                <a:latin typeface="-apple-system"/>
              </a:rPr>
              <a:t>至于</a:t>
            </a:r>
            <a:r>
              <a:rPr lang="en-US" altLang="zh-CN" sz="100" dirty="0">
                <a:solidFill>
                  <a:srgbClr val="2F2F2F"/>
                </a:solidFill>
                <a:latin typeface="-apple-system"/>
              </a:rPr>
              <a:t>Windows……</a:t>
            </a:r>
          </a:p>
          <a:p>
            <a:endParaRPr lang="en-US" altLang="zh-CN" sz="1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800" dirty="0">
                <a:solidFill>
                  <a:srgbClr val="2F2F2F"/>
                </a:solidFill>
                <a:latin typeface="Consolas" panose="020B0609020204030204" pitchFamily="49" charset="0"/>
              </a:rPr>
              <a:t>https://git-scm.com/</a:t>
            </a:r>
            <a:endParaRPr lang="zh-CN" altLang="en-US" sz="800" b="0" i="0" dirty="0">
              <a:solidFill>
                <a:srgbClr val="2F2F2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7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安装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878CE1-565E-4914-95B8-CE4CDD320DB3}"/>
              </a:ext>
            </a:extLst>
          </p:cNvPr>
          <p:cNvSpPr/>
          <p:nvPr/>
        </p:nvSpPr>
        <p:spPr>
          <a:xfrm>
            <a:off x="606175" y="1940525"/>
            <a:ext cx="7931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大多数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Linux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发行版已经预装了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，系统默认自带，如果不带。。可以源码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make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安装或使用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yum/apt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等直接安装，过程不赘述了。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zh-CN" altLang="en-US" sz="24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macOS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下，安装</a:t>
            </a:r>
            <a:r>
              <a:rPr lang="en-US" altLang="zh-CN" sz="2400" dirty="0" err="1">
                <a:solidFill>
                  <a:srgbClr val="2F2F2F"/>
                </a:solidFill>
                <a:latin typeface="-apple-system"/>
              </a:rPr>
              <a:t>Xcode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后，它的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CLI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工具里应该会包含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了。或者使用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brew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手工安装一下。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至于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Windows……</a:t>
            </a:r>
          </a:p>
          <a:p>
            <a:endParaRPr lang="en-US" altLang="zh-CN" sz="24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5400" dirty="0">
                <a:solidFill>
                  <a:srgbClr val="2F2F2F"/>
                </a:solidFill>
                <a:latin typeface="Consolas" panose="020B0609020204030204" pitchFamily="49" charset="0"/>
              </a:rPr>
              <a:t>https://git-scm.com/</a:t>
            </a:r>
            <a:endParaRPr lang="zh-CN" altLang="en-US" sz="5400" b="0" i="0" dirty="0">
              <a:solidFill>
                <a:srgbClr val="2F2F2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7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学习建议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878CE1-565E-4914-95B8-CE4CDD320DB3}"/>
              </a:ext>
            </a:extLst>
          </p:cNvPr>
          <p:cNvSpPr/>
          <p:nvPr/>
        </p:nvSpPr>
        <p:spPr>
          <a:xfrm>
            <a:off x="606175" y="2289846"/>
            <a:ext cx="7931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首先，忘掉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SVN/CVS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，不要把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的各种操作与它们做类比，切记。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刚开始不要依赖图形客户端。首先应该将精力用在理解原理上，然后掌握一些基本命令，动手操作实践，最后在实际工作中使用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GUI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工具以提高效率。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重度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Windows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用户使用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时，与平时熟悉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GUI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的环境会有些违和感，毕竟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是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Linux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下的产物，需要转换一下思维。</a:t>
            </a:r>
            <a:endParaRPr lang="zh-CN" altLang="en-US" sz="5400" b="0" i="0" dirty="0">
              <a:solidFill>
                <a:srgbClr val="2F2F2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14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8" y="2928473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F5B455-09B8-4A40-AC86-72B074AABA4D}"/>
              </a:ext>
            </a:extLst>
          </p:cNvPr>
          <p:cNvSpPr/>
          <p:nvPr/>
        </p:nvSpPr>
        <p:spPr>
          <a:xfrm>
            <a:off x="1543092" y="3075057"/>
            <a:ext cx="3268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了解工作原理</a:t>
            </a:r>
          </a:p>
        </p:txBody>
      </p:sp>
    </p:spTree>
    <p:extLst>
      <p:ext uri="{BB962C8B-B14F-4D97-AF65-F5344CB8AC3E}">
        <p14:creationId xmlns:p14="http://schemas.microsoft.com/office/powerpoint/2010/main" val="267451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3" y="2474911"/>
            <a:ext cx="4570100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“git”的图片搜索结果">
            <a:extLst>
              <a:ext uri="{FF2B5EF4-FFF2-40B4-BE49-F238E27FC236}">
                <a16:creationId xmlns:a16="http://schemas.microsoft.com/office/drawing/2014/main" id="{B930AD01-D673-4A51-B7CF-76A7215AD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86" y="324933"/>
            <a:ext cx="14868543" cy="62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ECCF2A-42C3-48B7-B937-8D853B01D3CE}"/>
              </a:ext>
            </a:extLst>
          </p:cNvPr>
          <p:cNvSpPr/>
          <p:nvPr/>
        </p:nvSpPr>
        <p:spPr>
          <a:xfrm>
            <a:off x="-6163959" y="428397"/>
            <a:ext cx="5728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版本控制系统（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Version Control System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，简称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VCS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）是一种记录一个或若干文件内容变化，以便将来查阅特定版本修订情况的系统。</a:t>
            </a:r>
            <a:endParaRPr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A68E90-9D7A-4B5B-9128-9A5EAF8AC8E0}"/>
              </a:ext>
            </a:extLst>
          </p:cNvPr>
          <p:cNvGrpSpPr/>
          <p:nvPr/>
        </p:nvGrpSpPr>
        <p:grpSpPr>
          <a:xfrm>
            <a:off x="1255279" y="7132358"/>
            <a:ext cx="3514241" cy="3514241"/>
            <a:chOff x="1258337" y="1616423"/>
            <a:chExt cx="3514241" cy="3514241"/>
          </a:xfrm>
        </p:grpSpPr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22BE425F-EAC7-46EF-B4C8-FF6D70278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58337" y="1616423"/>
              <a:ext cx="3514241" cy="351424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8ECD941-D6BE-488A-84BF-744FD9220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5318" y="2979174"/>
              <a:ext cx="794394" cy="794394"/>
            </a:xfrm>
            <a:prstGeom prst="round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8F18518-EDD8-46A3-819B-39A577982655}"/>
              </a:ext>
            </a:extLst>
          </p:cNvPr>
          <p:cNvSpPr/>
          <p:nvPr/>
        </p:nvSpPr>
        <p:spPr>
          <a:xfrm>
            <a:off x="970013" y="10770485"/>
            <a:ext cx="40847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SAST</a:t>
            </a:r>
            <a:r>
              <a:rPr lang="zh-CN" altLang="en-US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教学辅助平台</a:t>
            </a:r>
            <a:endParaRPr lang="en-US" altLang="zh-CN" sz="3200" dirty="0">
              <a:solidFill>
                <a:srgbClr val="2F2F2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https://mundb.xyz</a:t>
            </a:r>
          </a:p>
          <a:p>
            <a:pPr algn="ctr"/>
            <a:r>
              <a:rPr lang="zh-CN" altLang="en-US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签到码 </a:t>
            </a:r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php233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229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记录文件整体快照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16449" y="1914840"/>
            <a:ext cx="78905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和其他版本控制系统的主要差别在于，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只关心文件数据的 </a:t>
            </a:r>
            <a:r>
              <a:rPr lang="zh-CN" altLang="en-US" sz="2000" b="1" dirty="0">
                <a:solidFill>
                  <a:srgbClr val="2F2F2F"/>
                </a:solidFill>
                <a:latin typeface="-apple-system"/>
              </a:rPr>
              <a:t>整体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 是否发生变化，而大多数其他系统则只关心 </a:t>
            </a:r>
            <a:r>
              <a:rPr lang="zh-CN" altLang="en-US" sz="2000" b="1" dirty="0">
                <a:solidFill>
                  <a:srgbClr val="2F2F2F"/>
                </a:solidFill>
                <a:latin typeface="-apple-system"/>
              </a:rPr>
              <a:t>文件内容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 的具体差异。</a:t>
            </a:r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endParaRPr lang="zh-CN" altLang="en-US" sz="20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SVN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在每个版本中，以单一文件为单位，记录各个文件的差异：</a:t>
            </a:r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0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在每个版本中，以当时的全部文件为单位，记录一个快照：</a:t>
            </a:r>
          </a:p>
          <a:p>
            <a:endParaRPr lang="zh-CN" altLang="en-US" sz="2000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  <p:pic>
        <p:nvPicPr>
          <p:cNvPr id="9218" name="Picture 2" descr="https://upload-images.jianshu.io/upload_images/3789468-e698f82d599ce295.jpg?imageMogr2/auto-orient/">
            <a:extLst>
              <a:ext uri="{FF2B5EF4-FFF2-40B4-BE49-F238E27FC236}">
                <a16:creationId xmlns:a16="http://schemas.microsoft.com/office/drawing/2014/main" id="{1B9F5CF1-4563-42BF-922C-9644072E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5" y="4575157"/>
            <a:ext cx="3978186" cy="177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upload-images.jianshu.io/upload_images/3789468-64360ee2ff0efd03.jpg?imageMogr2/auto-orient/">
            <a:extLst>
              <a:ext uri="{FF2B5EF4-FFF2-40B4-BE49-F238E27FC236}">
                <a16:creationId xmlns:a16="http://schemas.microsoft.com/office/drawing/2014/main" id="{09AD8F72-7B8A-42F8-8E81-4B567770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57" y="4575158"/>
            <a:ext cx="3996106" cy="177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5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多数操作在本地执行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26723" y="2233339"/>
            <a:ext cx="78905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的绝大多数操作都只需要访问本地文件和资源，不用连网。因为你的本机上，就已经是完整的代码库了。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这样一来，在无法连接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服务器的环境中，也可以愉快的写代码了。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例如，如果想看当前版本的文件和一个月前的版本之间有何差异，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会取出一个月前的快照和当前文件作一次差异运算，而不用每次都请求远程服务器。</a:t>
            </a:r>
            <a:endParaRPr lang="zh-CN" altLang="en-US" sz="2400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9534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时刻保持数据完整性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26723" y="1758704"/>
            <a:ext cx="78905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在保存到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之前，所有数据都要进行内容的校验和（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checksum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）计算，并将此结果作为数据的唯一标识和索引。</a:t>
            </a:r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这项特性作为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的设计哲学，建在整体架构的最底层。所以如果文件在传输时变得不完整，或者磁盘损坏导致文件数据缺失，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都能立即察觉。</a:t>
            </a:r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SHA-1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算法计算数据的校验和，通过对文件的内容或目录的结构计算出一个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SHA-1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哈希值，作为指纹字符串。</a:t>
            </a:r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该字串由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40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个十六进制字符组成，看起来就像是：</a:t>
            </a:r>
            <a:r>
              <a:rPr lang="en-US" altLang="zh-CN" sz="700" dirty="0">
                <a:solidFill>
                  <a:srgbClr val="2F2F2F"/>
                </a:solidFill>
                <a:latin typeface="Consolas" panose="020B0609020204030204" pitchFamily="49" charset="0"/>
              </a:rPr>
              <a:t>24b9da6552252987aa493b52f8696cd6d3b00373</a:t>
            </a:r>
            <a:endParaRPr lang="en-US" altLang="zh-CN" sz="2000" dirty="0">
              <a:solidFill>
                <a:srgbClr val="2F2F2F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的工作完全依赖于这类指纹字串，所以你会经常看到这样的哈希值。实际上，所有保存在 </a:t>
            </a:r>
            <a:r>
              <a:rPr lang="en-US" altLang="zh-CN" sz="20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000" dirty="0">
                <a:solidFill>
                  <a:srgbClr val="2F2F2F"/>
                </a:solidFill>
                <a:latin typeface="-apple-system"/>
              </a:rPr>
              <a:t>数据库中的东西都是用此哈希值来作索引的，而不是靠文件名。</a:t>
            </a:r>
            <a:endParaRPr lang="zh-CN" altLang="en-US" sz="2000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658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多数操作仅添加数据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26723" y="3058385"/>
            <a:ext cx="78905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常用的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操作大多仅仅是把数据添加到数据库，很难让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执行任何不可逆操作。在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中一旦提交快照之后就完全不用担心丢失数据，特别是养成定期推送到其他仓库的习惯的话。</a:t>
            </a:r>
            <a:endParaRPr lang="zh-CN" altLang="en-US" sz="2800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2857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文件的三种状态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26723" y="2087478"/>
            <a:ext cx="789055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对于任何一个文件，在 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 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内都只有三种状态：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已提交（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committed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已修改（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modified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已暂存（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staged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已提交表示该文件已经被安全地保存在本地数据库中了；已修改表示修改了某个文件，但还没有提交保存；已暂存表示把已修改的文件放在下次提交时要保存的清单中。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由此我们看到 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 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管理项目时，文件流转的三个工作区域：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 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的工作目录，暂存区域，以及本地仓库。</a:t>
            </a:r>
            <a:endParaRPr lang="zh-CN" altLang="en-US" sz="2400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6682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文件的三种状态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4196993" y="1964353"/>
            <a:ext cx="4720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每个项目都有一个名为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.git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的目录，它是 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用来保存元数据和对象数据库的地方。该目录非常重要，每次克隆镜像仓库的时候，实际拷贝的就是这个目录里面的数据。从项目中取出某个版本的所有文件和目录，用以开始后续工作的叫做工作目录。这些文件实际上都是从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目录中的压缩对象数据库中提取出来的，接下来就可以在工作目录中对这些文件进行编辑。</a:t>
            </a:r>
            <a:endParaRPr lang="zh-CN" altLang="en-US" sz="2400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  <p:pic>
        <p:nvPicPr>
          <p:cNvPr id="12290" name="Picture 2" descr="https://upload-images.jianshu.io/upload_images/3789468-8255fe2146801855.jpg?imageMogr2/auto-orient/">
            <a:extLst>
              <a:ext uri="{FF2B5EF4-FFF2-40B4-BE49-F238E27FC236}">
                <a16:creationId xmlns:a16="http://schemas.microsoft.com/office/drawing/2014/main" id="{DFE0E7F6-AF9F-43F6-A41E-D7B78FC2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07" y="2015558"/>
            <a:ext cx="3768183" cy="34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文件的三种状态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83231" y="1964353"/>
            <a:ext cx="76696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基本的 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 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工作流程如下：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在工作目录中修改某些文件。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对修改后的文件进行快照，然后保存到暂存区域。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提交更新，将保存在暂存区域的文件快照永久转储到 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 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目录中。</a:t>
            </a:r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2F2F2F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所以，我们可以从文件所处的位置来判断状态：如果是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目录中保存着的特定版本文件，就属于已提交状态；如果作了修改并已放入暂存区域，就属于已暂存状态；如果自上次取出后，作了修改但还没有放到暂存区域，就是已修改状态。</a:t>
            </a:r>
            <a:endParaRPr lang="zh-CN" altLang="en-US" sz="2400" b="0" i="0" dirty="0">
              <a:solidFill>
                <a:srgbClr val="2F2F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368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8" y="2928473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F5B455-09B8-4A40-AC86-72B074AABA4D}"/>
              </a:ext>
            </a:extLst>
          </p:cNvPr>
          <p:cNvSpPr/>
          <p:nvPr/>
        </p:nvSpPr>
        <p:spPr>
          <a:xfrm>
            <a:off x="1543092" y="3075057"/>
            <a:ext cx="32683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创建版本库</a:t>
            </a:r>
          </a:p>
        </p:txBody>
      </p:sp>
    </p:spTree>
    <p:extLst>
      <p:ext uri="{BB962C8B-B14F-4D97-AF65-F5344CB8AC3E}">
        <p14:creationId xmlns:p14="http://schemas.microsoft.com/office/powerpoint/2010/main" val="420970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在目录中创建新仓库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52409" y="2863342"/>
            <a:ext cx="76696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如果一个目录还没有使用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进行管理，只需到此项目所在的目录，执行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</a:t>
            </a:r>
            <a:r>
              <a:rPr lang="en-US" altLang="zh-CN" sz="3200" dirty="0" err="1">
                <a:solidFill>
                  <a:srgbClr val="2F2F2F"/>
                </a:solidFill>
                <a:latin typeface="-apple-system"/>
              </a:rPr>
              <a:t>init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，初始化后，在当前目录下会出现一个名为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.git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的目录。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</a:t>
            </a:r>
            <a:r>
              <a:rPr lang="en-US" altLang="zh-CN" sz="2000" dirty="0" err="1">
                <a:solidFill>
                  <a:srgbClr val="2F2F2F"/>
                </a:solidFill>
                <a:latin typeface="Consolas" panose="020B0609020204030204" pitchFamily="49" charset="0"/>
              </a:rPr>
              <a:t>init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1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从已有的仓库克隆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52409" y="2863342"/>
            <a:ext cx="766965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如果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项目已经存在，可以使用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clone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从远程服务器上复制一份出来，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支持多种协议。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clone https://github.com/ZsgsDesign/sousou.git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2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24F855-4F57-457C-85DC-D1BEC9CA15B3}"/>
              </a:ext>
            </a:extLst>
          </p:cNvPr>
          <p:cNvSpPr/>
          <p:nvPr/>
        </p:nvSpPr>
        <p:spPr>
          <a:xfrm>
            <a:off x="338407" y="428397"/>
            <a:ext cx="5728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版本控制系统（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Version Control System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，简称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VCS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）是一种记录一个或若干文件内容变化，以便将来查阅特定版本修订情况的系统。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86DDB-1422-41DB-A810-924CEBBBF382}"/>
              </a:ext>
            </a:extLst>
          </p:cNvPr>
          <p:cNvSpPr/>
          <p:nvPr/>
        </p:nvSpPr>
        <p:spPr>
          <a:xfrm>
            <a:off x="1277594" y="60535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本地版本控制系统</a:t>
            </a:r>
            <a:endParaRPr lang="zh-CN" altLang="en-US" dirty="0"/>
          </a:p>
        </p:txBody>
      </p:sp>
      <p:pic>
        <p:nvPicPr>
          <p:cNvPr id="2050" name="Picture 2" descr="https://upload-images.jianshu.io/upload_images/3789468-aa800a1a5658a7d5.png?imageMogr2/auto-orient/">
            <a:extLst>
              <a:ext uri="{FF2B5EF4-FFF2-40B4-BE49-F238E27FC236}">
                <a16:creationId xmlns:a16="http://schemas.microsoft.com/office/drawing/2014/main" id="{87F528B1-F7DF-44EA-A6D2-6D8DD979A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7" y="2428964"/>
            <a:ext cx="3810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3F2C01-8A7C-4BBA-BBC7-96FE602DC685}"/>
              </a:ext>
            </a:extLst>
          </p:cNvPr>
          <p:cNvSpPr/>
          <p:nvPr/>
        </p:nvSpPr>
        <p:spPr>
          <a:xfrm>
            <a:off x="4572000" y="2474892"/>
            <a:ext cx="41075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本地版本控制系统解决了版本的管理问题，再也不用时不时的把工程目录，通过手工拷贝的方式来存档了。但本地版本控制系统的缺点是，无法解决多人协作的问题。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030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8" y="2928473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F5B455-09B8-4A40-AC86-72B074AABA4D}"/>
              </a:ext>
            </a:extLst>
          </p:cNvPr>
          <p:cNvSpPr/>
          <p:nvPr/>
        </p:nvSpPr>
        <p:spPr>
          <a:xfrm>
            <a:off x="949796" y="3075057"/>
            <a:ext cx="3861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版本库基本操作</a:t>
            </a:r>
          </a:p>
        </p:txBody>
      </p:sp>
    </p:spTree>
    <p:extLst>
      <p:ext uri="{BB962C8B-B14F-4D97-AF65-F5344CB8AC3E}">
        <p14:creationId xmlns:p14="http://schemas.microsoft.com/office/powerpoint/2010/main" val="24600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检查当前文件状态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52409" y="2863342"/>
            <a:ext cx="766965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status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命令可以查看文件的状态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status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0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跟踪新文件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52409" y="2863342"/>
            <a:ext cx="766965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add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命令开始跟踪一个新文件</a:t>
            </a:r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add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1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将本次修改暂存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52409" y="2863342"/>
            <a:ext cx="76696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现在我们再对文件进行修改，添加一行，再执行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status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查看状态</a:t>
            </a: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stage</a:t>
            </a: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add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8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提交更新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52409" y="2863342"/>
            <a:ext cx="76696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commit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命令将暂存区中的内容提交至版本库，工作区又是干净的了</a:t>
            </a: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commit –m "ways dressing like a woman"</a:t>
            </a: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commit –a –m "ways dressing like a woman"</a:t>
            </a:r>
          </a:p>
        </p:txBody>
      </p:sp>
    </p:spTree>
    <p:extLst>
      <p:ext uri="{BB962C8B-B14F-4D97-AF65-F5344CB8AC3E}">
        <p14:creationId xmlns:p14="http://schemas.microsoft.com/office/powerpoint/2010/main" val="386291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查看历史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52409" y="2863342"/>
            <a:ext cx="766965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log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命令可以查看历史记录</a:t>
            </a:r>
          </a:p>
          <a:p>
            <a:endParaRPr lang="zh-CN" altLang="en-US" sz="32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log</a:t>
            </a:r>
          </a:p>
        </p:txBody>
      </p:sp>
    </p:spTree>
    <p:extLst>
      <p:ext uri="{BB962C8B-B14F-4D97-AF65-F5344CB8AC3E}">
        <p14:creationId xmlns:p14="http://schemas.microsoft.com/office/powerpoint/2010/main" val="190645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撤消操作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19752" y="1742113"/>
            <a:ext cx="766965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修改最后一次提交：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zh-CN" altLang="en-US" sz="32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commit --amend</a:t>
            </a:r>
          </a:p>
          <a:p>
            <a:endParaRPr lang="en-US" altLang="zh-CN" sz="2000" dirty="0">
              <a:solidFill>
                <a:srgbClr val="2F2F2F"/>
              </a:solidFill>
              <a:latin typeface="Consolas" panose="020B0609020204030204" pitchFamily="49" charset="0"/>
            </a:endParaRPr>
          </a:p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取消已经暂存的文件：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zh-CN" altLang="en-US" sz="32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reset HEAD </a:t>
            </a:r>
            <a:r>
              <a:rPr lang="en-US" altLang="zh-CN" sz="2000" dirty="0" err="1">
                <a:solidFill>
                  <a:srgbClr val="2F2F2F"/>
                </a:solidFill>
                <a:latin typeface="Consolas" panose="020B0609020204030204" pitchFamily="49" charset="0"/>
              </a:rPr>
              <a:t>myfile</a:t>
            </a:r>
            <a:endParaRPr lang="en-US" altLang="zh-CN" sz="2000" dirty="0">
              <a:solidFill>
                <a:srgbClr val="2F2F2F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solidFill>
                <a:srgbClr val="2F2F2F"/>
              </a:solidFill>
              <a:latin typeface="Consolas" panose="020B0609020204030204" pitchFamily="49" charset="0"/>
            </a:endParaRPr>
          </a:p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取消对文件的修改：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zh-CN" altLang="en-US" sz="32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checkout -- </a:t>
            </a:r>
            <a:r>
              <a:rPr lang="en-US" altLang="zh-CN" sz="2000" dirty="0" err="1">
                <a:solidFill>
                  <a:srgbClr val="2F2F2F"/>
                </a:solidFill>
                <a:latin typeface="Consolas" panose="020B0609020204030204" pitchFamily="49" charset="0"/>
              </a:rPr>
              <a:t>myfile</a:t>
            </a:r>
            <a:endParaRPr lang="en-US" altLang="zh-CN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8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8" y="2928473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F5B455-09B8-4A40-AC86-72B074AABA4D}"/>
              </a:ext>
            </a:extLst>
          </p:cNvPr>
          <p:cNvSpPr/>
          <p:nvPr/>
        </p:nvSpPr>
        <p:spPr>
          <a:xfrm>
            <a:off x="949796" y="3075057"/>
            <a:ext cx="3861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/>
              <a:t>远程仓库</a:t>
            </a:r>
          </a:p>
        </p:txBody>
      </p:sp>
    </p:spTree>
    <p:extLst>
      <p:ext uri="{BB962C8B-B14F-4D97-AF65-F5344CB8AC3E}">
        <p14:creationId xmlns:p14="http://schemas.microsoft.com/office/powerpoint/2010/main" val="246099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克隆远程库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52409" y="2863342"/>
            <a:ext cx="766965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clone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命令可以克隆远程库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clone https://github.com/ZsgsDesign/sousou.git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51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查看绑定的远程库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667400" y="1799040"/>
            <a:ext cx="766965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如果之前我们使用的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clone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命令直接克隆了一个远程仓库到本机，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就已经默认绑定了一个名为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origin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的远程库。当然我们还可以手工绑定其它远程库，远程仓库可以有多个。</a:t>
            </a:r>
          </a:p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remote -v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命令列出我们绑定了哪些远程库：</a:t>
            </a:r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endParaRPr lang="en-US" altLang="zh-CN" sz="3200" b="0" i="0" dirty="0">
              <a:solidFill>
                <a:srgbClr val="2F2F2F"/>
              </a:solidFill>
              <a:effectLst/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remote -v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24F855-4F57-457C-85DC-D1BEC9CA15B3}"/>
              </a:ext>
            </a:extLst>
          </p:cNvPr>
          <p:cNvSpPr/>
          <p:nvPr/>
        </p:nvSpPr>
        <p:spPr>
          <a:xfrm>
            <a:off x="338407" y="428397"/>
            <a:ext cx="5728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版本控制系统（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Version Control System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，简称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VCS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）是一种记录一个或若干文件内容变化，以便将来查阅特定版本修订情况的系统。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86DDB-1422-41DB-A810-924CEBBBF382}"/>
              </a:ext>
            </a:extLst>
          </p:cNvPr>
          <p:cNvSpPr/>
          <p:nvPr/>
        </p:nvSpPr>
        <p:spPr>
          <a:xfrm>
            <a:off x="1046760" y="606027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集中化的版本控制系统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3F2C01-8A7C-4BBA-BBC7-96FE602DC685}"/>
              </a:ext>
            </a:extLst>
          </p:cNvPr>
          <p:cNvSpPr/>
          <p:nvPr/>
        </p:nvSpPr>
        <p:spPr>
          <a:xfrm>
            <a:off x="4572000" y="2474892"/>
            <a:ext cx="41075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有一个集中管理的服务器，所有开发人员通过客户端连到这台服务器，取出最新的文件或者提交更新。管理员可以掌控每个开发者的权限。</a:t>
            </a:r>
            <a:br>
              <a:rPr lang="zh-CN" altLang="en-US" sz="2000" dirty="0"/>
            </a:br>
            <a:r>
              <a:rPr lang="zh-CN" altLang="en-US" sz="2000" dirty="0"/>
              <a:t>集中化的</a:t>
            </a:r>
            <a:r>
              <a:rPr lang="en-US" altLang="zh-CN" sz="2000" dirty="0"/>
              <a:t>VCS</a:t>
            </a:r>
            <a:r>
              <a:rPr lang="zh-CN" altLang="en-US" sz="2000" dirty="0"/>
              <a:t>不但解决了版本控制问题，还可以多人协作。但缺点也是有的，就是太依赖于远程服务器，</a:t>
            </a:r>
            <a:r>
              <a:rPr lang="en-US" altLang="zh-CN" sz="2000" dirty="0"/>
              <a:t>CVS</a:t>
            </a:r>
            <a:r>
              <a:rPr lang="zh-CN" altLang="en-US" sz="2000" dirty="0"/>
              <a:t>服务器宕机后，会影响所有人的工作。版本记录只保存在一台服务器上，会有数据丢失风险。</a:t>
            </a:r>
          </a:p>
        </p:txBody>
      </p:sp>
      <p:pic>
        <p:nvPicPr>
          <p:cNvPr id="3076" name="Picture 4" descr="https://upload-images.jianshu.io/upload_images/3789468-e81709571bd11a60.jpg?imageMogr2/auto-orient/">
            <a:extLst>
              <a:ext uri="{FF2B5EF4-FFF2-40B4-BE49-F238E27FC236}">
                <a16:creationId xmlns:a16="http://schemas.microsoft.com/office/drawing/2014/main" id="{028BAEE0-14F3-43A8-ACA8-D150E88B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5" y="2474892"/>
            <a:ext cx="4079421" cy="31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6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查看绑定的远程库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737170" y="2618503"/>
            <a:ext cx="766965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接下来还可以使用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remote show origin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来查看这个名为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origin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的远程库的更详细的信息。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remote show origin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8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从远程仓库抓取数据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737170" y="2313703"/>
            <a:ext cx="766965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fetch [remote-name]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从远程仓库抓取数据，注意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fetch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命令只是将远端的数据拉到本地仓库，并不自动合并到当前工作分支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(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关于分支稍后讲解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)</a:t>
            </a:r>
          </a:p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例如要抓取名为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origin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远程仓库：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fetch origin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06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推送数据到远程仓库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00C85F-2A05-41B0-8B90-080E51802C45}"/>
              </a:ext>
            </a:extLst>
          </p:cNvPr>
          <p:cNvSpPr/>
          <p:nvPr/>
        </p:nvSpPr>
        <p:spPr>
          <a:xfrm>
            <a:off x="737170" y="2313703"/>
            <a:ext cx="766965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使用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git push [remote-name] [branch-name]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将本机的工作成果推送到远程仓库</a:t>
            </a:r>
          </a:p>
          <a:p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例如要将本地的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master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分支推送到</a:t>
            </a:r>
            <a:r>
              <a:rPr lang="en-US" altLang="zh-CN" sz="3200" dirty="0">
                <a:solidFill>
                  <a:srgbClr val="2F2F2F"/>
                </a:solidFill>
                <a:latin typeface="-apple-system"/>
              </a:rPr>
              <a:t>origin</a:t>
            </a:r>
            <a:r>
              <a:rPr lang="zh-CN" altLang="en-US" sz="3200" dirty="0">
                <a:solidFill>
                  <a:srgbClr val="2F2F2F"/>
                </a:solidFill>
                <a:latin typeface="-apple-system"/>
              </a:rPr>
              <a:t>远程仓库上：</a:t>
            </a:r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32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2F2F2F"/>
                </a:solidFill>
                <a:latin typeface="Consolas" panose="020B0609020204030204" pitchFamily="49" charset="0"/>
              </a:rPr>
              <a:t>&gt; git push origin master</a:t>
            </a:r>
            <a:endParaRPr lang="zh-CN" altLang="en-US" sz="20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2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8" y="2928473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F5B455-09B8-4A40-AC86-72B074AABA4D}"/>
              </a:ext>
            </a:extLst>
          </p:cNvPr>
          <p:cNvSpPr/>
          <p:nvPr/>
        </p:nvSpPr>
        <p:spPr>
          <a:xfrm>
            <a:off x="949796" y="3075057"/>
            <a:ext cx="3861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/>
              <a:t>分支管理</a:t>
            </a:r>
          </a:p>
        </p:txBody>
      </p:sp>
    </p:spTree>
    <p:extLst>
      <p:ext uri="{BB962C8B-B14F-4D97-AF65-F5344CB8AC3E}">
        <p14:creationId xmlns:p14="http://schemas.microsoft.com/office/powerpoint/2010/main" val="88098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分支是什么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BA32B0-CBAC-417B-B321-B5D2059A5F88}"/>
              </a:ext>
            </a:extLst>
          </p:cNvPr>
          <p:cNvSpPr/>
          <p:nvPr/>
        </p:nvSpPr>
        <p:spPr>
          <a:xfrm>
            <a:off x="1039318" y="2551837"/>
            <a:ext cx="7065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Git </a:t>
            </a:r>
            <a:r>
              <a:rPr lang="zh-CN" altLang="en-US" sz="2800" b="1" dirty="0"/>
              <a:t>中的分支，其实本质上仅仅是个指向</a:t>
            </a:r>
            <a:r>
              <a:rPr lang="en-US" altLang="zh-CN" sz="2800" b="1" dirty="0"/>
              <a:t>commit</a:t>
            </a:r>
            <a:r>
              <a:rPr lang="zh-CN" altLang="en-US" sz="2800" b="1" dirty="0"/>
              <a:t>对象的可变指针</a:t>
            </a:r>
            <a:r>
              <a:rPr lang="zh-CN" altLang="en-US" sz="2800" dirty="0"/>
              <a:t>。</a:t>
            </a:r>
            <a:r>
              <a:rPr lang="en-US" altLang="zh-CN" sz="2800" dirty="0"/>
              <a:t>Git</a:t>
            </a:r>
            <a:r>
              <a:rPr lang="zh-CN" altLang="en-US" sz="2800" dirty="0"/>
              <a:t>会使用</a:t>
            </a:r>
            <a:r>
              <a:rPr lang="en-US" altLang="zh-CN" sz="2800" dirty="0"/>
              <a:t>master</a:t>
            </a:r>
            <a:r>
              <a:rPr lang="zh-CN" altLang="en-US" sz="2800" dirty="0"/>
              <a:t>作为分支的默认名字。在若干次提交后，你其实已经有了一个指向最后一次</a:t>
            </a:r>
            <a:r>
              <a:rPr lang="en-US" altLang="zh-CN" sz="2800" dirty="0"/>
              <a:t>commit</a:t>
            </a:r>
            <a:r>
              <a:rPr lang="zh-CN" altLang="en-US" sz="2800" dirty="0"/>
              <a:t>对象的</a:t>
            </a:r>
            <a:r>
              <a:rPr lang="en-US" altLang="zh-CN" sz="2800" dirty="0"/>
              <a:t>master</a:t>
            </a:r>
            <a:r>
              <a:rPr lang="zh-CN" altLang="en-US" sz="2800" dirty="0"/>
              <a:t>分支。它在每次提交的时候都会自动向前移动。</a:t>
            </a:r>
          </a:p>
        </p:txBody>
      </p:sp>
    </p:spTree>
    <p:extLst>
      <p:ext uri="{BB962C8B-B14F-4D97-AF65-F5344CB8AC3E}">
        <p14:creationId xmlns:p14="http://schemas.microsoft.com/office/powerpoint/2010/main" val="341267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分支是什么</a:t>
            </a:r>
          </a:p>
        </p:txBody>
      </p:sp>
      <p:pic>
        <p:nvPicPr>
          <p:cNvPr id="2" name="master-branch-forward">
            <a:hlinkClick r:id="" action="ppaction://media"/>
            <a:extLst>
              <a:ext uri="{FF2B5EF4-FFF2-40B4-BE49-F238E27FC236}">
                <a16:creationId xmlns:a16="http://schemas.microsoft.com/office/drawing/2014/main" id="{27585297-C006-4B13-A193-EF996F9B9A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787382" y="2146274"/>
            <a:ext cx="5569236" cy="41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6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创建分支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B54BB6-730D-45E9-A185-C2B9E0513521}"/>
              </a:ext>
            </a:extLst>
          </p:cNvPr>
          <p:cNvSpPr/>
          <p:nvPr/>
        </p:nvSpPr>
        <p:spPr>
          <a:xfrm>
            <a:off x="1991806" y="5602786"/>
            <a:ext cx="51603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2F2F2F"/>
                </a:solidFill>
                <a:latin typeface="Consolas" panose="020B0609020204030204" pitchFamily="49" charset="0"/>
              </a:rPr>
              <a:t>&gt; git branch dev</a:t>
            </a:r>
            <a:endParaRPr lang="zh-CN" altLang="en-US" sz="44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  <p:pic>
        <p:nvPicPr>
          <p:cNvPr id="5123" name="Picture 3" descr="git-br-create">
            <a:extLst>
              <a:ext uri="{FF2B5EF4-FFF2-40B4-BE49-F238E27FC236}">
                <a16:creationId xmlns:a16="http://schemas.microsoft.com/office/drawing/2014/main" id="{F39A5097-804C-4E4C-8D18-E05F3077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69" y="1724208"/>
            <a:ext cx="5370460" cy="34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05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当前工作在哪个分支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D9D216-B2DC-4AF0-B2D4-F4BD618FA100}"/>
              </a:ext>
            </a:extLst>
          </p:cNvPr>
          <p:cNvSpPr/>
          <p:nvPr/>
        </p:nvSpPr>
        <p:spPr>
          <a:xfrm>
            <a:off x="779489" y="2828836"/>
            <a:ext cx="7619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Git 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是如何知道你当前在哪个分支上工作的呢？其实答案也很简单，它还保存着一个名为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HEAD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的特别指针。它是一个指向你正在工作中的本地分支的指针。</a:t>
            </a:r>
            <a:endParaRPr lang="en-US" altLang="zh-CN" sz="2800" dirty="0">
              <a:solidFill>
                <a:srgbClr val="2F2F2F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2F2F2F"/>
              </a:solidFill>
              <a:latin typeface="-apple-system"/>
            </a:endParaRPr>
          </a:p>
          <a:p>
            <a:r>
              <a:rPr lang="en-US" altLang="zh-CN" sz="2800" dirty="0">
                <a:solidFill>
                  <a:srgbClr val="2F2F2F"/>
                </a:solidFill>
                <a:latin typeface="Consolas" panose="020B0609020204030204" pitchFamily="49" charset="0"/>
              </a:rPr>
              <a:t>&gt; git branch</a:t>
            </a:r>
            <a:endParaRPr lang="zh-CN" altLang="en-US" sz="28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48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切换分支</a:t>
            </a:r>
          </a:p>
        </p:txBody>
      </p:sp>
      <p:pic>
        <p:nvPicPr>
          <p:cNvPr id="5" name="Picture 3" descr="git-br-create">
            <a:extLst>
              <a:ext uri="{FF2B5EF4-FFF2-40B4-BE49-F238E27FC236}">
                <a16:creationId xmlns:a16="http://schemas.microsoft.com/office/drawing/2014/main" id="{0528F3DC-E926-4AA7-91C0-8882AAC3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69" y="1724208"/>
            <a:ext cx="5370460" cy="34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BA9AF1-BF98-4F17-A405-8135C1A2D4A6}"/>
              </a:ext>
            </a:extLst>
          </p:cNvPr>
          <p:cNvSpPr/>
          <p:nvPr/>
        </p:nvSpPr>
        <p:spPr>
          <a:xfrm>
            <a:off x="1665462" y="5602786"/>
            <a:ext cx="58130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2F2F2F"/>
                </a:solidFill>
                <a:latin typeface="Consolas" panose="020B0609020204030204" pitchFamily="49" charset="0"/>
              </a:rPr>
              <a:t>&gt; git checkout dev</a:t>
            </a:r>
            <a:endParaRPr lang="zh-CN" altLang="en-US" sz="44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4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新的分支</a:t>
            </a:r>
          </a:p>
        </p:txBody>
      </p:sp>
      <p:pic>
        <p:nvPicPr>
          <p:cNvPr id="6146" name="Picture 2" descr="git-br-dev-fd">
            <a:extLst>
              <a:ext uri="{FF2B5EF4-FFF2-40B4-BE49-F238E27FC236}">
                <a16:creationId xmlns:a16="http://schemas.microsoft.com/office/drawing/2014/main" id="{8C2A31B9-4D43-4DE1-8A34-A2B68B0BC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73" y="2444256"/>
            <a:ext cx="6820654" cy="32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3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24F855-4F57-457C-85DC-D1BEC9CA15B3}"/>
              </a:ext>
            </a:extLst>
          </p:cNvPr>
          <p:cNvSpPr/>
          <p:nvPr/>
        </p:nvSpPr>
        <p:spPr>
          <a:xfrm>
            <a:off x="338407" y="428397"/>
            <a:ext cx="5728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版本控制系统（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Version Control System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，简称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VCS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）是一种记录一个或若干文件内容变化，以便将来查阅特定版本修订情况的系统。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86DDB-1422-41DB-A810-924CEBBBF382}"/>
              </a:ext>
            </a:extLst>
          </p:cNvPr>
          <p:cNvSpPr/>
          <p:nvPr/>
        </p:nvSpPr>
        <p:spPr>
          <a:xfrm>
            <a:off x="1162176" y="606027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分布式版本控制系统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3F2C01-8A7C-4BBA-BBC7-96FE602DC685}"/>
              </a:ext>
            </a:extLst>
          </p:cNvPr>
          <p:cNvSpPr/>
          <p:nvPr/>
        </p:nvSpPr>
        <p:spPr>
          <a:xfrm>
            <a:off x="4027714" y="2573959"/>
            <a:ext cx="48477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客户端并不只提取最新版本的文件，而是把 </a:t>
            </a:r>
            <a:r>
              <a:rPr lang="zh-CN" altLang="en-US" sz="2400" b="1" dirty="0"/>
              <a:t>代码仓库</a:t>
            </a:r>
            <a:r>
              <a:rPr lang="zh-CN" altLang="en-US" sz="2400" dirty="0"/>
              <a:t> 完整地镜像下来。每一次的提取操作，实际上都是一次对 </a:t>
            </a:r>
            <a:r>
              <a:rPr lang="zh-CN" altLang="en-US" sz="2400" b="1" dirty="0"/>
              <a:t>代码仓库</a:t>
            </a:r>
            <a:r>
              <a:rPr lang="zh-CN" altLang="en-US" sz="2400" dirty="0"/>
              <a:t> 的完整备份。</a:t>
            </a:r>
            <a:br>
              <a:rPr lang="zh-CN" altLang="en-US" sz="2800" dirty="0"/>
            </a:br>
            <a:r>
              <a:rPr lang="zh-CN" altLang="en-US" sz="2400" dirty="0"/>
              <a:t>所以并没有</a:t>
            </a:r>
            <a:r>
              <a:rPr lang="en-US" altLang="zh-CN" sz="2400" dirty="0"/>
              <a:t>"</a:t>
            </a:r>
            <a:r>
              <a:rPr lang="zh-CN" altLang="en-US" sz="2400" dirty="0"/>
              <a:t>中心服务器</a:t>
            </a:r>
            <a:r>
              <a:rPr lang="en-US" altLang="zh-CN" sz="2400" dirty="0"/>
              <a:t>"</a:t>
            </a:r>
            <a:r>
              <a:rPr lang="zh-CN" altLang="en-US" sz="2400" dirty="0"/>
              <a:t>的概念，所谓的</a:t>
            </a:r>
            <a:r>
              <a:rPr lang="en-US" altLang="zh-CN" sz="2400" dirty="0"/>
              <a:t>"Git</a:t>
            </a:r>
            <a:r>
              <a:rPr lang="zh-CN" altLang="en-US" sz="2400" dirty="0"/>
              <a:t>服务器</a:t>
            </a:r>
            <a:r>
              <a:rPr lang="en-US" altLang="zh-CN" sz="2400" dirty="0"/>
              <a:t>"</a:t>
            </a:r>
            <a:r>
              <a:rPr lang="zh-CN" altLang="en-US" sz="2400" dirty="0"/>
              <a:t>，也同每个人的电脑一样，只是为了多人协作时，方便大家交换数据而已。</a:t>
            </a:r>
            <a:endParaRPr lang="zh-CN" altLang="en-US" sz="2800" dirty="0"/>
          </a:p>
        </p:txBody>
      </p:sp>
      <p:pic>
        <p:nvPicPr>
          <p:cNvPr id="4098" name="Picture 2" descr="https://upload-images.jianshu.io/upload_images/3789468-2e759b90b7f8216a.jpg?imageMogr2/auto-orient/">
            <a:extLst>
              <a:ext uri="{FF2B5EF4-FFF2-40B4-BE49-F238E27FC236}">
                <a16:creationId xmlns:a16="http://schemas.microsoft.com/office/drawing/2014/main" id="{A52BAD52-4A13-419A-BD14-B9BD0B47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59" y="2474892"/>
            <a:ext cx="2881992" cy="324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“git”的图片搜索结果">
            <a:extLst>
              <a:ext uri="{FF2B5EF4-FFF2-40B4-BE49-F238E27FC236}">
                <a16:creationId xmlns:a16="http://schemas.microsoft.com/office/drawing/2014/main" id="{000BBD9D-CFCF-4DBE-BFFE-96D3F997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70" y="324933"/>
            <a:ext cx="14868543" cy="62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06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合并分支</a:t>
            </a:r>
          </a:p>
        </p:txBody>
      </p:sp>
      <p:pic>
        <p:nvPicPr>
          <p:cNvPr id="7170" name="Picture 2" descr="git-br-ff-merge">
            <a:extLst>
              <a:ext uri="{FF2B5EF4-FFF2-40B4-BE49-F238E27FC236}">
                <a16:creationId xmlns:a16="http://schemas.microsoft.com/office/drawing/2014/main" id="{6DF62147-061B-4B26-A8FE-FE411EAC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38" y="1912026"/>
            <a:ext cx="6486924" cy="34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6A0C72-58B9-4E92-9D22-ED3CCFFF9112}"/>
              </a:ext>
            </a:extLst>
          </p:cNvPr>
          <p:cNvSpPr/>
          <p:nvPr/>
        </p:nvSpPr>
        <p:spPr>
          <a:xfrm>
            <a:off x="2041046" y="5499729"/>
            <a:ext cx="50619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F2F2F"/>
                </a:solidFill>
                <a:latin typeface="Consolas" panose="020B0609020204030204" pitchFamily="49" charset="0"/>
              </a:rPr>
              <a:t>&gt; git checkout master</a:t>
            </a:r>
          </a:p>
          <a:p>
            <a:r>
              <a:rPr lang="en-US" altLang="zh-CN" sz="3200" dirty="0">
                <a:solidFill>
                  <a:srgbClr val="2F2F2F"/>
                </a:solidFill>
                <a:latin typeface="Consolas" panose="020B0609020204030204" pitchFamily="49" charset="0"/>
              </a:rPr>
              <a:t>&gt; git merge dev</a:t>
            </a:r>
            <a:endParaRPr lang="zh-CN" altLang="en-US" sz="32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删除分支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6A0C72-58B9-4E92-9D22-ED3CCFFF9112}"/>
              </a:ext>
            </a:extLst>
          </p:cNvPr>
          <p:cNvSpPr/>
          <p:nvPr/>
        </p:nvSpPr>
        <p:spPr>
          <a:xfrm>
            <a:off x="2041046" y="5844828"/>
            <a:ext cx="5061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F2F2F"/>
                </a:solidFill>
                <a:latin typeface="Consolas" panose="020B0609020204030204" pitchFamily="49" charset="0"/>
              </a:rPr>
              <a:t>&gt; git branch –d dev</a:t>
            </a:r>
            <a:endParaRPr lang="zh-CN" altLang="en-US" sz="3200" dirty="0">
              <a:solidFill>
                <a:srgbClr val="2F2F2F"/>
              </a:solidFill>
              <a:latin typeface="Consolas" panose="020B0609020204030204" pitchFamily="49" charset="0"/>
            </a:endParaRPr>
          </a:p>
        </p:txBody>
      </p:sp>
      <p:pic>
        <p:nvPicPr>
          <p:cNvPr id="10242" name="Picture 2" descr="git-br-rm">
            <a:extLst>
              <a:ext uri="{FF2B5EF4-FFF2-40B4-BE49-F238E27FC236}">
                <a16:creationId xmlns:a16="http://schemas.microsoft.com/office/drawing/2014/main" id="{430DC9D0-8A9B-45DE-8EA9-C337BC1F9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83" y="2366191"/>
            <a:ext cx="6952234" cy="261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38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全过程</a:t>
            </a:r>
          </a:p>
        </p:txBody>
      </p:sp>
      <p:pic>
        <p:nvPicPr>
          <p:cNvPr id="2" name="master-and-dev-ff">
            <a:hlinkClick r:id="" action="ppaction://media"/>
            <a:extLst>
              <a:ext uri="{FF2B5EF4-FFF2-40B4-BE49-F238E27FC236}">
                <a16:creationId xmlns:a16="http://schemas.microsoft.com/office/drawing/2014/main" id="{2B17629B-E441-4CE4-87F7-20143E44B3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20664" y="1807030"/>
            <a:ext cx="5902672" cy="44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总结一下</a:t>
            </a:r>
          </a:p>
        </p:txBody>
      </p:sp>
      <p:pic>
        <p:nvPicPr>
          <p:cNvPr id="13314" name="Picture 2" descr="https://upload-images.jianshu.io/upload_images/3789468-5a8fb929bde4902f.jpg?imageMogr2/auto-orient/">
            <a:extLst>
              <a:ext uri="{FF2B5EF4-FFF2-40B4-BE49-F238E27FC236}">
                <a16:creationId xmlns:a16="http://schemas.microsoft.com/office/drawing/2014/main" id="{259ED21A-C4E4-4B21-92EA-C1845B25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312650"/>
            <a:ext cx="7696200" cy="22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1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8" y="2928473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F5B455-09B8-4A40-AC86-72B074AABA4D}"/>
              </a:ext>
            </a:extLst>
          </p:cNvPr>
          <p:cNvSpPr/>
          <p:nvPr/>
        </p:nvSpPr>
        <p:spPr>
          <a:xfrm>
            <a:off x="949796" y="3075057"/>
            <a:ext cx="3861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/>
              <a:t>GitHub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8767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/>
              <a:t>GitHub</a:t>
            </a:r>
            <a:endParaRPr lang="zh-CN" altLang="en-US" sz="4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C24721-35B1-4BE1-9A84-D4589D64AB51}"/>
              </a:ext>
            </a:extLst>
          </p:cNvPr>
          <p:cNvSpPr/>
          <p:nvPr/>
        </p:nvSpPr>
        <p:spPr>
          <a:xfrm>
            <a:off x="982910" y="2044005"/>
            <a:ext cx="7178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是一个面向开源及私有软件项目的托管平台，因为只支持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Git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作为唯一的版本库格式进行托管，故名</a:t>
            </a:r>
            <a:r>
              <a:rPr lang="en-US" altLang="zh-CN" sz="2800" dirty="0">
                <a:solidFill>
                  <a:srgbClr val="2F2F2F"/>
                </a:solidFill>
                <a:latin typeface="-apple-system"/>
              </a:rPr>
              <a:t>GitHub</a:t>
            </a:r>
            <a:r>
              <a:rPr lang="zh-CN" altLang="en-US" sz="2800" dirty="0">
                <a:solidFill>
                  <a:srgbClr val="2F2F2F"/>
                </a:solidFill>
                <a:latin typeface="-apple-system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830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-images.jianshu.io/upload_images/3789468-1f02610d6c8a5dec.jpg?imageMogr2/auto-orient/">
            <a:extLst>
              <a:ext uri="{FF2B5EF4-FFF2-40B4-BE49-F238E27FC236}">
                <a16:creationId xmlns:a16="http://schemas.microsoft.com/office/drawing/2014/main" id="{F30D9CAB-4B95-4D5B-9052-D211C0B2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0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8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/>
              <a:t>GitHub</a:t>
            </a:r>
            <a:endParaRPr lang="zh-CN" altLang="en-US" sz="4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C24721-35B1-4BE1-9A84-D4589D64AB51}"/>
              </a:ext>
            </a:extLst>
          </p:cNvPr>
          <p:cNvSpPr/>
          <p:nvPr/>
        </p:nvSpPr>
        <p:spPr>
          <a:xfrm>
            <a:off x="982910" y="2294376"/>
            <a:ext cx="71781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GitHub</a:t>
            </a:r>
            <a:r>
              <a:rPr lang="zh-CN" altLang="en-US" sz="3200" dirty="0"/>
              <a:t>上有非常多优秀的个人项目值得我们学习，我们也可以将自已的代码发布上去。</a:t>
            </a:r>
            <a:endParaRPr lang="en-US" altLang="zh-CN" sz="3200" dirty="0"/>
          </a:p>
          <a:p>
            <a:br>
              <a:rPr lang="zh-CN" altLang="en-US" sz="4400" dirty="0"/>
            </a:br>
            <a:r>
              <a:rPr lang="zh-CN" altLang="en-US" sz="3200" dirty="0"/>
              <a:t>在</a:t>
            </a:r>
            <a:r>
              <a:rPr lang="en-US" altLang="zh-CN" sz="3200" dirty="0"/>
              <a:t>GitHub</a:t>
            </a:r>
            <a:r>
              <a:rPr lang="zh-CN" altLang="en-US" sz="3200" dirty="0"/>
              <a:t>上发布开源项目是免费的，但是私有项目收费。</a:t>
            </a:r>
            <a:endParaRPr lang="zh-CN" altLang="en-US" sz="4400" dirty="0">
              <a:solidFill>
                <a:srgbClr val="2F2F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80991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福♂利♀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C24721-35B1-4BE1-9A84-D4589D64AB51}"/>
              </a:ext>
            </a:extLst>
          </p:cNvPr>
          <p:cNvSpPr/>
          <p:nvPr/>
        </p:nvSpPr>
        <p:spPr>
          <a:xfrm>
            <a:off x="982910" y="5698244"/>
            <a:ext cx="71781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https://education.github.com/</a:t>
            </a:r>
            <a:endParaRPr lang="zh-CN" altLang="en-US" sz="4400" dirty="0">
              <a:solidFill>
                <a:srgbClr val="2F2F2F"/>
              </a:solidFill>
              <a:latin typeface="-apple-system"/>
            </a:endParaRPr>
          </a:p>
        </p:txBody>
      </p:sp>
      <p:pic>
        <p:nvPicPr>
          <p:cNvPr id="16386" name="Picture 2" descr="这里写图片描述">
            <a:extLst>
              <a:ext uri="{FF2B5EF4-FFF2-40B4-BE49-F238E27FC236}">
                <a16:creationId xmlns:a16="http://schemas.microsoft.com/office/drawing/2014/main" id="{5F93553D-B685-4E5D-BAE5-C8853374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015338"/>
            <a:ext cx="4953000" cy="30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55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“git”的图片搜索结果">
            <a:extLst>
              <a:ext uri="{FF2B5EF4-FFF2-40B4-BE49-F238E27FC236}">
                <a16:creationId xmlns:a16="http://schemas.microsoft.com/office/drawing/2014/main" id="{DA83CB1F-36F4-493E-AF3A-FDD0A1C2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7A64F68-149C-43E1-8422-54C90EC89C6E}"/>
              </a:ext>
            </a:extLst>
          </p:cNvPr>
          <p:cNvSpPr/>
          <p:nvPr/>
        </p:nvSpPr>
        <p:spPr>
          <a:xfrm>
            <a:off x="338407" y="574981"/>
            <a:ext cx="5728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err="1"/>
              <a:t>VSCode</a:t>
            </a:r>
            <a:endParaRPr lang="zh-CN" altLang="en-US" sz="4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AB2178-6DF7-4FC5-B54C-BAA38E35F18B}"/>
              </a:ext>
            </a:extLst>
          </p:cNvPr>
          <p:cNvGrpSpPr/>
          <p:nvPr/>
        </p:nvGrpSpPr>
        <p:grpSpPr>
          <a:xfrm>
            <a:off x="1362076" y="2992056"/>
            <a:ext cx="6419849" cy="1672471"/>
            <a:chOff x="1526722" y="2992056"/>
            <a:chExt cx="6419849" cy="1672471"/>
          </a:xfrm>
        </p:grpSpPr>
        <p:pic>
          <p:nvPicPr>
            <p:cNvPr id="17410" name="Picture 2" descr="https://cdn.freebiesupply.com/logos/large/2x/visual-studio-code-logo-png-transparent.png">
              <a:extLst>
                <a:ext uri="{FF2B5EF4-FFF2-40B4-BE49-F238E27FC236}">
                  <a16:creationId xmlns:a16="http://schemas.microsoft.com/office/drawing/2014/main" id="{C99ABE66-F077-4E36-82B0-5246DDCDF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722" y="2992056"/>
              <a:ext cx="1662792" cy="1672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945305A-4316-483F-B9CD-66F352346A05}"/>
                </a:ext>
              </a:extLst>
            </p:cNvPr>
            <p:cNvSpPr/>
            <p:nvPr/>
          </p:nvSpPr>
          <p:spPr>
            <a:xfrm>
              <a:off x="3473493" y="3105016"/>
              <a:ext cx="447307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800" dirty="0">
                  <a:solidFill>
                    <a:srgbClr val="0179CB"/>
                  </a:solidFill>
                  <a:latin typeface="+mj-ea"/>
                  <a:ea typeface="+mj-ea"/>
                </a:rPr>
                <a:t>VS Code</a:t>
              </a:r>
              <a:endParaRPr lang="zh-CN" altLang="en-US" sz="8800" dirty="0">
                <a:solidFill>
                  <a:srgbClr val="0179CB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9" name="Picture 4" descr="“git”的图片搜索结果">
            <a:extLst>
              <a:ext uri="{FF2B5EF4-FFF2-40B4-BE49-F238E27FC236}">
                <a16:creationId xmlns:a16="http://schemas.microsoft.com/office/drawing/2014/main" id="{761A4FEB-2286-47BD-993B-60E642E29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21" y="324933"/>
            <a:ext cx="14868543" cy="62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81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3" y="2474911"/>
            <a:ext cx="4570100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“git”的图片搜索结果">
            <a:extLst>
              <a:ext uri="{FF2B5EF4-FFF2-40B4-BE49-F238E27FC236}">
                <a16:creationId xmlns:a16="http://schemas.microsoft.com/office/drawing/2014/main" id="{B930AD01-D673-4A51-B7CF-76A7215AD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86" y="324933"/>
            <a:ext cx="14868543" cy="62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ECCF2A-42C3-48B7-B937-8D853B01D3CE}"/>
              </a:ext>
            </a:extLst>
          </p:cNvPr>
          <p:cNvSpPr/>
          <p:nvPr/>
        </p:nvSpPr>
        <p:spPr>
          <a:xfrm>
            <a:off x="-6163959" y="428397"/>
            <a:ext cx="5728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版本控制系统（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Version Control System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，简称</a:t>
            </a:r>
            <a:r>
              <a:rPr lang="en-US" altLang="zh-CN" sz="2400" dirty="0">
                <a:solidFill>
                  <a:srgbClr val="2F2F2F"/>
                </a:solidFill>
                <a:latin typeface="-apple-system"/>
              </a:rPr>
              <a:t>VCS</a:t>
            </a:r>
            <a:r>
              <a:rPr lang="zh-CN" altLang="en-US" sz="2400" dirty="0">
                <a:solidFill>
                  <a:srgbClr val="2F2F2F"/>
                </a:solidFill>
                <a:latin typeface="-apple-system"/>
              </a:rPr>
              <a:t>）是一种记录一个或若干文件内容变化，以便将来查阅特定版本修订情况的系统。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110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3" y="2474911"/>
            <a:ext cx="4570100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“git”的图片搜索结果">
            <a:extLst>
              <a:ext uri="{FF2B5EF4-FFF2-40B4-BE49-F238E27FC236}">
                <a16:creationId xmlns:a16="http://schemas.microsoft.com/office/drawing/2014/main" id="{B930AD01-D673-4A51-B7CF-76A7215AD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86" y="324933"/>
            <a:ext cx="14868543" cy="62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8F18518-EDD8-46A3-819B-39A577982655}"/>
              </a:ext>
            </a:extLst>
          </p:cNvPr>
          <p:cNvSpPr/>
          <p:nvPr/>
        </p:nvSpPr>
        <p:spPr>
          <a:xfrm>
            <a:off x="970013" y="10770485"/>
            <a:ext cx="408477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SAST</a:t>
            </a:r>
            <a:r>
              <a:rPr lang="zh-CN" altLang="en-US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教学辅助平台</a:t>
            </a:r>
            <a:endParaRPr lang="en-US" altLang="zh-CN" sz="3200" dirty="0">
              <a:solidFill>
                <a:srgbClr val="2F2F2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https://mundb.xyz</a:t>
            </a:r>
          </a:p>
          <a:p>
            <a:pPr algn="ctr"/>
            <a:r>
              <a:rPr lang="zh-CN" altLang="en-US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签到码 </a:t>
            </a:r>
            <a:r>
              <a:rPr lang="en-US" altLang="zh-CN" sz="3200" dirty="0">
                <a:solidFill>
                  <a:srgbClr val="2F2F2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php233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70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“git”的图片搜索结果">
            <a:extLst>
              <a:ext uri="{FF2B5EF4-FFF2-40B4-BE49-F238E27FC236}">
                <a16:creationId xmlns:a16="http://schemas.microsoft.com/office/drawing/2014/main" id="{42482222-3599-40CB-8967-9704992A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8" y="428397"/>
            <a:ext cx="2397535" cy="100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24F855-4F57-457C-85DC-D1BEC9CA15B3}"/>
              </a:ext>
            </a:extLst>
          </p:cNvPr>
          <p:cNvSpPr/>
          <p:nvPr/>
        </p:nvSpPr>
        <p:spPr>
          <a:xfrm>
            <a:off x="338407" y="574981"/>
            <a:ext cx="57285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Linux</a:t>
            </a:r>
            <a:r>
              <a:rPr lang="zh-CN" altLang="en-US" sz="4000" dirty="0"/>
              <a:t>之父 </a:t>
            </a:r>
            <a:r>
              <a:rPr lang="en-US" altLang="zh-CN" sz="4000" dirty="0"/>
              <a:t>Linus Torvalds</a:t>
            </a:r>
            <a:endParaRPr lang="zh-CN" altLang="en-US" sz="4800" dirty="0"/>
          </a:p>
        </p:txBody>
      </p:sp>
      <p:pic>
        <p:nvPicPr>
          <p:cNvPr id="8" name="Picture 4" descr="“git”的图片搜索结果">
            <a:extLst>
              <a:ext uri="{FF2B5EF4-FFF2-40B4-BE49-F238E27FC236}">
                <a16:creationId xmlns:a16="http://schemas.microsoft.com/office/drawing/2014/main" id="{000BBD9D-CFCF-4DBE-BFFE-96D3F997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070" y="324933"/>
            <a:ext cx="14868543" cy="620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-images.jianshu.io/upload_images/3789468-44f16385593c4b09.jpg?imageMogr2/auto-orient/">
            <a:extLst>
              <a:ext uri="{FF2B5EF4-FFF2-40B4-BE49-F238E27FC236}">
                <a16:creationId xmlns:a16="http://schemas.microsoft.com/office/drawing/2014/main" id="{8633C581-0DE8-4830-B6FA-4E04F15C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93" y="1857652"/>
            <a:ext cx="4675413" cy="4675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43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9635AC-A54F-4CE8-84CA-914B860F3F84}"/>
              </a:ext>
            </a:extLst>
          </p:cNvPr>
          <p:cNvSpPr/>
          <p:nvPr/>
        </p:nvSpPr>
        <p:spPr>
          <a:xfrm>
            <a:off x="337456" y="441849"/>
            <a:ext cx="8469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Linus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1991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年创建了开源的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，从此，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系统不断发展，已经成为最大的服务器系统软件了。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492238-E5DF-403A-A537-26AD5A92053E}"/>
              </a:ext>
            </a:extLst>
          </p:cNvPr>
          <p:cNvSpPr/>
          <p:nvPr/>
        </p:nvSpPr>
        <p:spPr>
          <a:xfrm>
            <a:off x="337456" y="2274837"/>
            <a:ext cx="8469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2002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年以前，世界各地的志愿者把源代码文件通过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diff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的方式发给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Linus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，然后由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Linus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本人通过手工方式合并代码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77A338-9930-4A55-9E02-F2F0A1AB11FF}"/>
              </a:ext>
            </a:extLst>
          </p:cNvPr>
          <p:cNvSpPr/>
          <p:nvPr/>
        </p:nvSpPr>
        <p:spPr>
          <a:xfrm>
            <a:off x="337456" y="4167664"/>
            <a:ext cx="84690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到了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2002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年，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系统已经发展了十年了，代码库之大让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Linus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很难继续通过手工方式管理了，社区的弟兄们也对这种方式表达了强烈不满，于是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Linus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选择了一个商业的版本控制系统</a:t>
            </a:r>
            <a:r>
              <a:rPr lang="en-US" altLang="zh-CN" sz="2400" dirty="0" err="1">
                <a:solidFill>
                  <a:schemeClr val="bg1"/>
                </a:solidFill>
                <a:latin typeface="Helvetica Neue"/>
              </a:rPr>
              <a:t>BitKeeper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  <a:latin typeface="Helvetica Neue"/>
              </a:rPr>
              <a:t>BitKeeper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的东家</a:t>
            </a:r>
            <a:r>
              <a:rPr lang="en-US" altLang="zh-CN" sz="2400" dirty="0" err="1">
                <a:solidFill>
                  <a:schemeClr val="bg1"/>
                </a:solidFill>
                <a:latin typeface="Helvetica Neue"/>
              </a:rPr>
              <a:t>BitMover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公司出于人道主义精神，授权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社区免费使用这个版本控制系统。</a:t>
            </a:r>
          </a:p>
        </p:txBody>
      </p:sp>
    </p:spTree>
    <p:extLst>
      <p:ext uri="{BB962C8B-B14F-4D97-AF65-F5344CB8AC3E}">
        <p14:creationId xmlns:p14="http://schemas.microsoft.com/office/powerpoint/2010/main" val="3908497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ndrew Tridgell.jpg">
            <a:extLst>
              <a:ext uri="{FF2B5EF4-FFF2-40B4-BE49-F238E27FC236}">
                <a16:creationId xmlns:a16="http://schemas.microsoft.com/office/drawing/2014/main" id="{6DBEAD70-9326-44D1-A52E-0D6A15C5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894" y="384613"/>
            <a:ext cx="1766208" cy="235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9D6AD66-976A-494C-898A-F220B45F7E7B}"/>
              </a:ext>
            </a:extLst>
          </p:cNvPr>
          <p:cNvSpPr/>
          <p:nvPr/>
        </p:nvSpPr>
        <p:spPr>
          <a:xfrm>
            <a:off x="357867" y="3036773"/>
            <a:ext cx="8428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2005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年，开发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Samba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Andrew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试图破解</a:t>
            </a:r>
            <a:r>
              <a:rPr lang="en-US" altLang="zh-CN" sz="2400" dirty="0" err="1">
                <a:solidFill>
                  <a:schemeClr val="bg1"/>
                </a:solidFill>
                <a:latin typeface="Helvetica Neue"/>
              </a:rPr>
              <a:t>BitKeeper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的协议，被</a:t>
            </a:r>
            <a:r>
              <a:rPr lang="en-US" altLang="zh-CN" sz="2400" dirty="0" err="1">
                <a:solidFill>
                  <a:schemeClr val="bg1"/>
                </a:solidFill>
                <a:latin typeface="Helvetica Neue"/>
              </a:rPr>
              <a:t>BitMover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公司发现了，于是</a:t>
            </a:r>
            <a:r>
              <a:rPr lang="en-US" altLang="zh-CN" sz="2400" dirty="0" err="1">
                <a:solidFill>
                  <a:schemeClr val="bg1"/>
                </a:solidFill>
                <a:latin typeface="Helvetica Neue"/>
              </a:rPr>
              <a:t>BitMover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公司怒了，要收回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社区的免费使用权。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083BB-175D-4E4F-9150-C7CB9BBFB803}"/>
              </a:ext>
            </a:extLst>
          </p:cNvPr>
          <p:cNvSpPr/>
          <p:nvPr/>
        </p:nvSpPr>
        <p:spPr>
          <a:xfrm>
            <a:off x="886504" y="4836886"/>
            <a:ext cx="7370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Linus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花了两周时间自己用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写了一个分布式版本控制系统，这就是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Git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！一个月之内，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系统的源码已经由</a:t>
            </a:r>
            <a:r>
              <a:rPr lang="en-US" altLang="zh-CN" sz="2400" dirty="0">
                <a:solidFill>
                  <a:schemeClr val="bg1"/>
                </a:solidFill>
                <a:latin typeface="Helvetica Neue"/>
              </a:rPr>
              <a:t>Git</a:t>
            </a:r>
            <a:r>
              <a:rPr lang="zh-CN" altLang="en-US" sz="2400" dirty="0">
                <a:solidFill>
                  <a:schemeClr val="bg1"/>
                </a:solidFill>
                <a:latin typeface="Helvetica Neue"/>
              </a:rPr>
              <a:t>管理了！</a:t>
            </a:r>
          </a:p>
        </p:txBody>
      </p:sp>
    </p:spTree>
    <p:extLst>
      <p:ext uri="{BB962C8B-B14F-4D97-AF65-F5344CB8AC3E}">
        <p14:creationId xmlns:p14="http://schemas.microsoft.com/office/powerpoint/2010/main" val="1975289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4163</Words>
  <Application>Microsoft Office PowerPoint</Application>
  <PresentationFormat>全屏显示(4:3)</PresentationFormat>
  <Paragraphs>327</Paragraphs>
  <Slides>60</Slides>
  <Notes>50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-apple-system</vt:lpstr>
      <vt:lpstr>Helvetica Neue</vt:lpstr>
      <vt:lpstr>等线</vt:lpstr>
      <vt:lpstr>等线 Light</vt:lpstr>
      <vt:lpstr>华文中宋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佑杰 张</dc:creator>
  <cp:lastModifiedBy>佑杰 张</cp:lastModifiedBy>
  <cp:revision>38</cp:revision>
  <dcterms:created xsi:type="dcterms:W3CDTF">2018-11-01T10:20:24Z</dcterms:created>
  <dcterms:modified xsi:type="dcterms:W3CDTF">2018-11-02T10:01:51Z</dcterms:modified>
</cp:coreProperties>
</file>