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22"/>
  </p:notesMasterIdLst>
  <p:sldIdLst>
    <p:sldId id="256" r:id="rId2"/>
    <p:sldId id="257" r:id="rId3"/>
    <p:sldId id="258" r:id="rId4"/>
    <p:sldId id="270" r:id="rId5"/>
    <p:sldId id="260" r:id="rId6"/>
    <p:sldId id="278" r:id="rId7"/>
    <p:sldId id="261" r:id="rId8"/>
    <p:sldId id="273" r:id="rId9"/>
    <p:sldId id="269" r:id="rId10"/>
    <p:sldId id="275" r:id="rId11"/>
    <p:sldId id="271" r:id="rId12"/>
    <p:sldId id="263" r:id="rId13"/>
    <p:sldId id="264" r:id="rId14"/>
    <p:sldId id="276" r:id="rId15"/>
    <p:sldId id="274" r:id="rId16"/>
    <p:sldId id="277" r:id="rId17"/>
    <p:sldId id="265" r:id="rId18"/>
    <p:sldId id="279" r:id="rId19"/>
    <p:sldId id="26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3B4795-C316-46D0-9680-2E98E1484741}" type="doc">
      <dgm:prSet loTypeId="urn:microsoft.com/office/officeart/2005/8/layout/default" loCatId="list" qsTypeId="urn:microsoft.com/office/officeart/2005/8/quickstyle/3d2" qsCatId="3D" csTypeId="urn:microsoft.com/office/officeart/2005/8/colors/colorful2" csCatId="colorful" phldr="1"/>
      <dgm:spPr/>
      <dgm:t>
        <a:bodyPr/>
        <a:lstStyle/>
        <a:p>
          <a:endParaRPr lang="en-IN"/>
        </a:p>
      </dgm:t>
    </dgm:pt>
    <dgm:pt modelId="{C822A59B-2CAA-43F6-A930-6BDA4CF517D3}">
      <dgm:prSet phldrT="[Text]"/>
      <dgm:spPr/>
      <dgm:t>
        <a:bodyPr/>
        <a:lstStyle/>
        <a:p>
          <a:r>
            <a:rPr lang="en-IN" dirty="0">
              <a:solidFill>
                <a:srgbClr val="002060"/>
              </a:solidFill>
            </a:rPr>
            <a:t>1. CREATING DATA BASE /STANDARDISING </a:t>
          </a:r>
        </a:p>
      </dgm:t>
    </dgm:pt>
    <dgm:pt modelId="{A10A32AD-7C5C-48F2-9E9C-4B8F70C6737A}" type="parTrans" cxnId="{56C7E75F-6D6A-42EB-A0C6-EA18C559673E}">
      <dgm:prSet/>
      <dgm:spPr/>
      <dgm:t>
        <a:bodyPr/>
        <a:lstStyle/>
        <a:p>
          <a:endParaRPr lang="en-IN">
            <a:solidFill>
              <a:srgbClr val="002060"/>
            </a:solidFill>
          </a:endParaRPr>
        </a:p>
      </dgm:t>
    </dgm:pt>
    <dgm:pt modelId="{2A38D8A3-551B-457E-9B3A-E7E78A51855F}" type="sibTrans" cxnId="{56C7E75F-6D6A-42EB-A0C6-EA18C559673E}">
      <dgm:prSet/>
      <dgm:spPr/>
      <dgm:t>
        <a:bodyPr/>
        <a:lstStyle/>
        <a:p>
          <a:endParaRPr lang="en-IN">
            <a:solidFill>
              <a:srgbClr val="002060"/>
            </a:solidFill>
          </a:endParaRPr>
        </a:p>
      </dgm:t>
    </dgm:pt>
    <dgm:pt modelId="{BB8099DE-8638-43E5-876A-9A643F2807E2}">
      <dgm:prSet phldrT="[Text]"/>
      <dgm:spPr/>
      <dgm:t>
        <a:bodyPr/>
        <a:lstStyle/>
        <a:p>
          <a:r>
            <a:rPr lang="en-US" i="0" u="none" strike="noStrike" dirty="0">
              <a:solidFill>
                <a:srgbClr val="002060"/>
              </a:solidFill>
              <a:effectLst/>
              <a:latin typeface="Roboto" panose="02000000000000000000" pitchFamily="2" charset="0"/>
            </a:rPr>
            <a:t>2. EDA ON COLUMNS- AGGREGATION /WINDOWFUNCTIONS </a:t>
          </a:r>
          <a:endParaRPr lang="en-IN" dirty="0">
            <a:solidFill>
              <a:srgbClr val="002060"/>
            </a:solidFill>
          </a:endParaRPr>
        </a:p>
      </dgm:t>
    </dgm:pt>
    <dgm:pt modelId="{22C48A9D-68BA-4A2D-9AA8-F35BA9945E88}" type="parTrans" cxnId="{48049B46-F674-4205-80DC-F224BB9E17CE}">
      <dgm:prSet/>
      <dgm:spPr/>
      <dgm:t>
        <a:bodyPr/>
        <a:lstStyle/>
        <a:p>
          <a:endParaRPr lang="en-IN">
            <a:solidFill>
              <a:srgbClr val="002060"/>
            </a:solidFill>
          </a:endParaRPr>
        </a:p>
      </dgm:t>
    </dgm:pt>
    <dgm:pt modelId="{3A721C7A-2CF4-4C78-B167-B8015AA52580}" type="sibTrans" cxnId="{48049B46-F674-4205-80DC-F224BB9E17CE}">
      <dgm:prSet/>
      <dgm:spPr/>
      <dgm:t>
        <a:bodyPr/>
        <a:lstStyle/>
        <a:p>
          <a:endParaRPr lang="en-IN">
            <a:solidFill>
              <a:srgbClr val="002060"/>
            </a:solidFill>
          </a:endParaRPr>
        </a:p>
      </dgm:t>
    </dgm:pt>
    <dgm:pt modelId="{964D2C89-ED7B-4A94-B733-45246202D3DB}">
      <dgm:prSet phldrT="[Text]"/>
      <dgm:spPr/>
      <dgm:t>
        <a:bodyPr/>
        <a:lstStyle/>
        <a:p>
          <a:r>
            <a:rPr lang="en-US" i="0" u="none" strike="noStrike">
              <a:solidFill>
                <a:srgbClr val="002060"/>
              </a:solidFill>
              <a:effectLst/>
              <a:latin typeface="Roboto" panose="02000000000000000000" pitchFamily="2" charset="0"/>
            </a:rPr>
            <a:t>3. DATA MANIPULATION - NEW COLUMNS BASED ON EXISTING ONES</a:t>
          </a:r>
          <a:endParaRPr lang="en-IN" dirty="0">
            <a:solidFill>
              <a:srgbClr val="002060"/>
            </a:solidFill>
          </a:endParaRPr>
        </a:p>
      </dgm:t>
    </dgm:pt>
    <dgm:pt modelId="{9337E742-A06C-4B99-8175-F172DF1EF581}" type="parTrans" cxnId="{6326CC6B-62B1-47D4-9DA2-B328D98A14AB}">
      <dgm:prSet/>
      <dgm:spPr/>
      <dgm:t>
        <a:bodyPr/>
        <a:lstStyle/>
        <a:p>
          <a:endParaRPr lang="en-IN">
            <a:solidFill>
              <a:srgbClr val="002060"/>
            </a:solidFill>
          </a:endParaRPr>
        </a:p>
      </dgm:t>
    </dgm:pt>
    <dgm:pt modelId="{91222DF3-800E-492F-8088-6F97E1972670}" type="sibTrans" cxnId="{6326CC6B-62B1-47D4-9DA2-B328D98A14AB}">
      <dgm:prSet/>
      <dgm:spPr/>
      <dgm:t>
        <a:bodyPr/>
        <a:lstStyle/>
        <a:p>
          <a:endParaRPr lang="en-IN">
            <a:solidFill>
              <a:srgbClr val="002060"/>
            </a:solidFill>
          </a:endParaRPr>
        </a:p>
      </dgm:t>
    </dgm:pt>
    <dgm:pt modelId="{3EAD6348-E34C-462A-9578-A469D6D2C9FC}">
      <dgm:prSet phldrT="[Text]"/>
      <dgm:spPr/>
      <dgm:t>
        <a:bodyPr/>
        <a:lstStyle/>
        <a:p>
          <a:r>
            <a:rPr lang="en-US" i="0" u="none" strike="noStrike">
              <a:solidFill>
                <a:srgbClr val="002060"/>
              </a:solidFill>
              <a:effectLst/>
              <a:latin typeface="Roboto" panose="02000000000000000000" pitchFamily="2" charset="0"/>
            </a:rPr>
            <a:t>4. TEMPORAL ANALYSIS - SPLITTING EXISTING COLUMNS - FEATURE ENGINEERING </a:t>
          </a:r>
          <a:endParaRPr lang="en-IN" dirty="0">
            <a:solidFill>
              <a:srgbClr val="002060"/>
            </a:solidFill>
          </a:endParaRPr>
        </a:p>
      </dgm:t>
    </dgm:pt>
    <dgm:pt modelId="{6C3AD81B-9CF0-43C7-A960-70A8ABA369DF}" type="parTrans" cxnId="{BD387FA7-B33F-4952-9889-AB8ECB02F548}">
      <dgm:prSet/>
      <dgm:spPr/>
      <dgm:t>
        <a:bodyPr/>
        <a:lstStyle/>
        <a:p>
          <a:endParaRPr lang="en-IN">
            <a:solidFill>
              <a:srgbClr val="002060"/>
            </a:solidFill>
          </a:endParaRPr>
        </a:p>
      </dgm:t>
    </dgm:pt>
    <dgm:pt modelId="{BCED1B4C-B22D-496D-85B0-3E54D75B5229}" type="sibTrans" cxnId="{BD387FA7-B33F-4952-9889-AB8ECB02F548}">
      <dgm:prSet/>
      <dgm:spPr/>
      <dgm:t>
        <a:bodyPr/>
        <a:lstStyle/>
        <a:p>
          <a:endParaRPr lang="en-IN">
            <a:solidFill>
              <a:srgbClr val="002060"/>
            </a:solidFill>
          </a:endParaRPr>
        </a:p>
      </dgm:t>
    </dgm:pt>
    <dgm:pt modelId="{45941966-D26A-43AA-86DA-9B600BF739D6}">
      <dgm:prSet phldrT="[Text]"/>
      <dgm:spPr/>
      <dgm:t>
        <a:bodyPr/>
        <a:lstStyle/>
        <a:p>
          <a:r>
            <a:rPr lang="en-IN" i="0" u="none" strike="noStrike">
              <a:solidFill>
                <a:srgbClr val="002060"/>
              </a:solidFill>
              <a:effectLst/>
              <a:latin typeface="Roboto" panose="02000000000000000000" pitchFamily="2" charset="0"/>
            </a:rPr>
            <a:t>5. GRAPHICAL REPRESENTATION USING PYTHON  </a:t>
          </a:r>
          <a:endParaRPr lang="en-IN" dirty="0">
            <a:solidFill>
              <a:srgbClr val="002060"/>
            </a:solidFill>
          </a:endParaRPr>
        </a:p>
      </dgm:t>
    </dgm:pt>
    <dgm:pt modelId="{6A18BF60-E767-4F22-8441-7D1C19A27892}" type="parTrans" cxnId="{150BEB56-48EF-49B2-8CE3-E6D6416F49A6}">
      <dgm:prSet/>
      <dgm:spPr/>
      <dgm:t>
        <a:bodyPr/>
        <a:lstStyle/>
        <a:p>
          <a:endParaRPr lang="en-IN">
            <a:solidFill>
              <a:srgbClr val="002060"/>
            </a:solidFill>
          </a:endParaRPr>
        </a:p>
      </dgm:t>
    </dgm:pt>
    <dgm:pt modelId="{4D018770-33CD-4D5E-BA1E-79C8AC77BDB6}" type="sibTrans" cxnId="{150BEB56-48EF-49B2-8CE3-E6D6416F49A6}">
      <dgm:prSet/>
      <dgm:spPr/>
      <dgm:t>
        <a:bodyPr/>
        <a:lstStyle/>
        <a:p>
          <a:endParaRPr lang="en-IN">
            <a:solidFill>
              <a:srgbClr val="002060"/>
            </a:solidFill>
          </a:endParaRPr>
        </a:p>
      </dgm:t>
    </dgm:pt>
    <dgm:pt modelId="{8A51ACAD-2A28-4E54-B1A8-330B11462760}" type="pres">
      <dgm:prSet presAssocID="{5D3B4795-C316-46D0-9680-2E98E1484741}" presName="diagram" presStyleCnt="0">
        <dgm:presLayoutVars>
          <dgm:dir/>
          <dgm:resizeHandles val="exact"/>
        </dgm:presLayoutVars>
      </dgm:prSet>
      <dgm:spPr/>
    </dgm:pt>
    <dgm:pt modelId="{AED32261-6358-4368-94D2-0456F065F59B}" type="pres">
      <dgm:prSet presAssocID="{C822A59B-2CAA-43F6-A930-6BDA4CF517D3}" presName="node" presStyleLbl="node1" presStyleIdx="0" presStyleCnt="5">
        <dgm:presLayoutVars>
          <dgm:bulletEnabled val="1"/>
        </dgm:presLayoutVars>
      </dgm:prSet>
      <dgm:spPr/>
    </dgm:pt>
    <dgm:pt modelId="{5432B36F-BE0C-4471-9001-3FD683DBD87B}" type="pres">
      <dgm:prSet presAssocID="{2A38D8A3-551B-457E-9B3A-E7E78A51855F}" presName="sibTrans" presStyleCnt="0"/>
      <dgm:spPr/>
    </dgm:pt>
    <dgm:pt modelId="{640DFEE4-7802-4B4E-8845-CBFD64F05093}" type="pres">
      <dgm:prSet presAssocID="{BB8099DE-8638-43E5-876A-9A643F2807E2}" presName="node" presStyleLbl="node1" presStyleIdx="1" presStyleCnt="5">
        <dgm:presLayoutVars>
          <dgm:bulletEnabled val="1"/>
        </dgm:presLayoutVars>
      </dgm:prSet>
      <dgm:spPr/>
    </dgm:pt>
    <dgm:pt modelId="{68F2E2DD-5784-4E6F-9557-36C8A9358681}" type="pres">
      <dgm:prSet presAssocID="{3A721C7A-2CF4-4C78-B167-B8015AA52580}" presName="sibTrans" presStyleCnt="0"/>
      <dgm:spPr/>
    </dgm:pt>
    <dgm:pt modelId="{CFE59EA8-8A78-49AE-B3F3-3C9D6DBE105E}" type="pres">
      <dgm:prSet presAssocID="{964D2C89-ED7B-4A94-B733-45246202D3DB}" presName="node" presStyleLbl="node1" presStyleIdx="2" presStyleCnt="5">
        <dgm:presLayoutVars>
          <dgm:bulletEnabled val="1"/>
        </dgm:presLayoutVars>
      </dgm:prSet>
      <dgm:spPr/>
    </dgm:pt>
    <dgm:pt modelId="{9AD65D51-9BA0-4669-92E0-DCF72A6B0DEB}" type="pres">
      <dgm:prSet presAssocID="{91222DF3-800E-492F-8088-6F97E1972670}" presName="sibTrans" presStyleCnt="0"/>
      <dgm:spPr/>
    </dgm:pt>
    <dgm:pt modelId="{2FFCDB51-F261-4B4D-9188-FFD73CEFC5F2}" type="pres">
      <dgm:prSet presAssocID="{3EAD6348-E34C-462A-9578-A469D6D2C9FC}" presName="node" presStyleLbl="node1" presStyleIdx="3" presStyleCnt="5">
        <dgm:presLayoutVars>
          <dgm:bulletEnabled val="1"/>
        </dgm:presLayoutVars>
      </dgm:prSet>
      <dgm:spPr/>
    </dgm:pt>
    <dgm:pt modelId="{F7F17A60-06AE-44DA-AA30-263F2218B54C}" type="pres">
      <dgm:prSet presAssocID="{BCED1B4C-B22D-496D-85B0-3E54D75B5229}" presName="sibTrans" presStyleCnt="0"/>
      <dgm:spPr/>
    </dgm:pt>
    <dgm:pt modelId="{99D42A51-1B62-4299-87BA-C7D7262104F6}" type="pres">
      <dgm:prSet presAssocID="{45941966-D26A-43AA-86DA-9B600BF739D6}" presName="node" presStyleLbl="node1" presStyleIdx="4" presStyleCnt="5">
        <dgm:presLayoutVars>
          <dgm:bulletEnabled val="1"/>
        </dgm:presLayoutVars>
      </dgm:prSet>
      <dgm:spPr/>
    </dgm:pt>
  </dgm:ptLst>
  <dgm:cxnLst>
    <dgm:cxn modelId="{A88C7D1A-DDF3-47B6-8DF1-6076597B672D}" type="presOf" srcId="{3EAD6348-E34C-462A-9578-A469D6D2C9FC}" destId="{2FFCDB51-F261-4B4D-9188-FFD73CEFC5F2}" srcOrd="0" destOrd="0" presId="urn:microsoft.com/office/officeart/2005/8/layout/default"/>
    <dgm:cxn modelId="{70C1E42D-4F45-46A9-850F-89B270B9E369}" type="presOf" srcId="{45941966-D26A-43AA-86DA-9B600BF739D6}" destId="{99D42A51-1B62-4299-87BA-C7D7262104F6}" srcOrd="0" destOrd="0" presId="urn:microsoft.com/office/officeart/2005/8/layout/default"/>
    <dgm:cxn modelId="{56C7E75F-6D6A-42EB-A0C6-EA18C559673E}" srcId="{5D3B4795-C316-46D0-9680-2E98E1484741}" destId="{C822A59B-2CAA-43F6-A930-6BDA4CF517D3}" srcOrd="0" destOrd="0" parTransId="{A10A32AD-7C5C-48F2-9E9C-4B8F70C6737A}" sibTransId="{2A38D8A3-551B-457E-9B3A-E7E78A51855F}"/>
    <dgm:cxn modelId="{48049B46-F674-4205-80DC-F224BB9E17CE}" srcId="{5D3B4795-C316-46D0-9680-2E98E1484741}" destId="{BB8099DE-8638-43E5-876A-9A643F2807E2}" srcOrd="1" destOrd="0" parTransId="{22C48A9D-68BA-4A2D-9AA8-F35BA9945E88}" sibTransId="{3A721C7A-2CF4-4C78-B167-B8015AA52580}"/>
    <dgm:cxn modelId="{6326CC6B-62B1-47D4-9DA2-B328D98A14AB}" srcId="{5D3B4795-C316-46D0-9680-2E98E1484741}" destId="{964D2C89-ED7B-4A94-B733-45246202D3DB}" srcOrd="2" destOrd="0" parTransId="{9337E742-A06C-4B99-8175-F172DF1EF581}" sibTransId="{91222DF3-800E-492F-8088-6F97E1972670}"/>
    <dgm:cxn modelId="{150BEB56-48EF-49B2-8CE3-E6D6416F49A6}" srcId="{5D3B4795-C316-46D0-9680-2E98E1484741}" destId="{45941966-D26A-43AA-86DA-9B600BF739D6}" srcOrd="4" destOrd="0" parTransId="{6A18BF60-E767-4F22-8441-7D1C19A27892}" sibTransId="{4D018770-33CD-4D5E-BA1E-79C8AC77BDB6}"/>
    <dgm:cxn modelId="{DAC8EF8C-A417-4C2E-BCA2-100B7B9A431A}" type="presOf" srcId="{5D3B4795-C316-46D0-9680-2E98E1484741}" destId="{8A51ACAD-2A28-4E54-B1A8-330B11462760}" srcOrd="0" destOrd="0" presId="urn:microsoft.com/office/officeart/2005/8/layout/default"/>
    <dgm:cxn modelId="{BD387FA7-B33F-4952-9889-AB8ECB02F548}" srcId="{5D3B4795-C316-46D0-9680-2E98E1484741}" destId="{3EAD6348-E34C-462A-9578-A469D6D2C9FC}" srcOrd="3" destOrd="0" parTransId="{6C3AD81B-9CF0-43C7-A960-70A8ABA369DF}" sibTransId="{BCED1B4C-B22D-496D-85B0-3E54D75B5229}"/>
    <dgm:cxn modelId="{E62976AD-A578-4074-BAD8-76FD73AB7D30}" type="presOf" srcId="{C822A59B-2CAA-43F6-A930-6BDA4CF517D3}" destId="{AED32261-6358-4368-94D2-0456F065F59B}" srcOrd="0" destOrd="0" presId="urn:microsoft.com/office/officeart/2005/8/layout/default"/>
    <dgm:cxn modelId="{F63E34DA-4E64-4FBC-9008-83AC891AA959}" type="presOf" srcId="{964D2C89-ED7B-4A94-B733-45246202D3DB}" destId="{CFE59EA8-8A78-49AE-B3F3-3C9D6DBE105E}" srcOrd="0" destOrd="0" presId="urn:microsoft.com/office/officeart/2005/8/layout/default"/>
    <dgm:cxn modelId="{6E9169F9-A982-4209-861F-3A89767FCB78}" type="presOf" srcId="{BB8099DE-8638-43E5-876A-9A643F2807E2}" destId="{640DFEE4-7802-4B4E-8845-CBFD64F05093}" srcOrd="0" destOrd="0" presId="urn:microsoft.com/office/officeart/2005/8/layout/default"/>
    <dgm:cxn modelId="{A9E046EF-360F-48ED-BB7D-09C9BD2C0A80}" type="presParOf" srcId="{8A51ACAD-2A28-4E54-B1A8-330B11462760}" destId="{AED32261-6358-4368-94D2-0456F065F59B}" srcOrd="0" destOrd="0" presId="urn:microsoft.com/office/officeart/2005/8/layout/default"/>
    <dgm:cxn modelId="{16F45D16-394E-42AE-82AD-56AA66C16259}" type="presParOf" srcId="{8A51ACAD-2A28-4E54-B1A8-330B11462760}" destId="{5432B36F-BE0C-4471-9001-3FD683DBD87B}" srcOrd="1" destOrd="0" presId="urn:microsoft.com/office/officeart/2005/8/layout/default"/>
    <dgm:cxn modelId="{E784FC90-2300-4762-8A86-F49E88BA204A}" type="presParOf" srcId="{8A51ACAD-2A28-4E54-B1A8-330B11462760}" destId="{640DFEE4-7802-4B4E-8845-CBFD64F05093}" srcOrd="2" destOrd="0" presId="urn:microsoft.com/office/officeart/2005/8/layout/default"/>
    <dgm:cxn modelId="{F51D58EA-B642-4C5D-B024-11C7D1D71E78}" type="presParOf" srcId="{8A51ACAD-2A28-4E54-B1A8-330B11462760}" destId="{68F2E2DD-5784-4E6F-9557-36C8A9358681}" srcOrd="3" destOrd="0" presId="urn:microsoft.com/office/officeart/2005/8/layout/default"/>
    <dgm:cxn modelId="{51FBB637-9C64-49A1-8E05-150A2A820F75}" type="presParOf" srcId="{8A51ACAD-2A28-4E54-B1A8-330B11462760}" destId="{CFE59EA8-8A78-49AE-B3F3-3C9D6DBE105E}" srcOrd="4" destOrd="0" presId="urn:microsoft.com/office/officeart/2005/8/layout/default"/>
    <dgm:cxn modelId="{C06DF322-0692-46A9-B3AD-7B11A7EA52D4}" type="presParOf" srcId="{8A51ACAD-2A28-4E54-B1A8-330B11462760}" destId="{9AD65D51-9BA0-4669-92E0-DCF72A6B0DEB}" srcOrd="5" destOrd="0" presId="urn:microsoft.com/office/officeart/2005/8/layout/default"/>
    <dgm:cxn modelId="{63B21992-3D8E-499B-861F-602995F4FCB4}" type="presParOf" srcId="{8A51ACAD-2A28-4E54-B1A8-330B11462760}" destId="{2FFCDB51-F261-4B4D-9188-FFD73CEFC5F2}" srcOrd="6" destOrd="0" presId="urn:microsoft.com/office/officeart/2005/8/layout/default"/>
    <dgm:cxn modelId="{F8325EE8-D5D8-4037-B4EF-04C29467533B}" type="presParOf" srcId="{8A51ACAD-2A28-4E54-B1A8-330B11462760}" destId="{F7F17A60-06AE-44DA-AA30-263F2218B54C}" srcOrd="7" destOrd="0" presId="urn:microsoft.com/office/officeart/2005/8/layout/default"/>
    <dgm:cxn modelId="{AFA4A610-D33E-4D53-A2E5-AD013CCA4C90}" type="presParOf" srcId="{8A51ACAD-2A28-4E54-B1A8-330B11462760}" destId="{99D42A51-1B62-4299-87BA-C7D7262104F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32261-6358-4368-94D2-0456F065F59B}">
      <dsp:nvSpPr>
        <dsp:cNvPr id="0" name=""/>
        <dsp:cNvSpPr/>
      </dsp:nvSpPr>
      <dsp:spPr>
        <a:xfrm>
          <a:off x="1221978" y="2645"/>
          <a:ext cx="2706687" cy="1624012"/>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solidFill>
                <a:srgbClr val="002060"/>
              </a:solidFill>
            </a:rPr>
            <a:t>1. CREATING DATA BASE /STANDARDISING </a:t>
          </a:r>
        </a:p>
      </dsp:txBody>
      <dsp:txXfrm>
        <a:off x="1221978" y="2645"/>
        <a:ext cx="2706687" cy="1624012"/>
      </dsp:txXfrm>
    </dsp:sp>
    <dsp:sp modelId="{640DFEE4-7802-4B4E-8845-CBFD64F05093}">
      <dsp:nvSpPr>
        <dsp:cNvPr id="0" name=""/>
        <dsp:cNvSpPr/>
      </dsp:nvSpPr>
      <dsp:spPr>
        <a:xfrm>
          <a:off x="4199334" y="2645"/>
          <a:ext cx="2706687" cy="1624012"/>
        </a:xfrm>
        <a:prstGeom prst="rect">
          <a:avLst/>
        </a:prstGeom>
        <a:gradFill rotWithShape="0">
          <a:gsLst>
            <a:gs pos="0">
              <a:schemeClr val="accent2">
                <a:hueOff val="-358396"/>
                <a:satOff val="-8636"/>
                <a:lumOff val="-5196"/>
                <a:alphaOff val="0"/>
                <a:tint val="96000"/>
                <a:lumMod val="100000"/>
              </a:schemeClr>
            </a:gs>
            <a:gs pos="78000">
              <a:schemeClr val="accent2">
                <a:hueOff val="-358396"/>
                <a:satOff val="-8636"/>
                <a:lumOff val="-519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u="none" strike="noStrike" kern="1200" dirty="0">
              <a:solidFill>
                <a:srgbClr val="002060"/>
              </a:solidFill>
              <a:effectLst/>
              <a:latin typeface="Roboto" panose="02000000000000000000" pitchFamily="2" charset="0"/>
            </a:rPr>
            <a:t>2. EDA ON COLUMNS- AGGREGATION /WINDOWFUNCTIONS </a:t>
          </a:r>
          <a:endParaRPr lang="en-IN" sz="1900" kern="1200" dirty="0">
            <a:solidFill>
              <a:srgbClr val="002060"/>
            </a:solidFill>
          </a:endParaRPr>
        </a:p>
      </dsp:txBody>
      <dsp:txXfrm>
        <a:off x="4199334" y="2645"/>
        <a:ext cx="2706687" cy="1624012"/>
      </dsp:txXfrm>
    </dsp:sp>
    <dsp:sp modelId="{CFE59EA8-8A78-49AE-B3F3-3C9D6DBE105E}">
      <dsp:nvSpPr>
        <dsp:cNvPr id="0" name=""/>
        <dsp:cNvSpPr/>
      </dsp:nvSpPr>
      <dsp:spPr>
        <a:xfrm>
          <a:off x="1221978" y="1897327"/>
          <a:ext cx="2706687" cy="1624012"/>
        </a:xfrm>
        <a:prstGeom prst="rect">
          <a:avLst/>
        </a:prstGeom>
        <a:gradFill rotWithShape="0">
          <a:gsLst>
            <a:gs pos="0">
              <a:schemeClr val="accent2">
                <a:hueOff val="-716791"/>
                <a:satOff val="-17272"/>
                <a:lumOff val="-10393"/>
                <a:alphaOff val="0"/>
                <a:tint val="96000"/>
                <a:lumMod val="100000"/>
              </a:schemeClr>
            </a:gs>
            <a:gs pos="78000">
              <a:schemeClr val="accent2">
                <a:hueOff val="-716791"/>
                <a:satOff val="-17272"/>
                <a:lumOff val="-1039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u="none" strike="noStrike" kern="1200">
              <a:solidFill>
                <a:srgbClr val="002060"/>
              </a:solidFill>
              <a:effectLst/>
              <a:latin typeface="Roboto" panose="02000000000000000000" pitchFamily="2" charset="0"/>
            </a:rPr>
            <a:t>3. DATA MANIPULATION - NEW COLUMNS BASED ON EXISTING ONES</a:t>
          </a:r>
          <a:endParaRPr lang="en-IN" sz="1900" kern="1200" dirty="0">
            <a:solidFill>
              <a:srgbClr val="002060"/>
            </a:solidFill>
          </a:endParaRPr>
        </a:p>
      </dsp:txBody>
      <dsp:txXfrm>
        <a:off x="1221978" y="1897327"/>
        <a:ext cx="2706687" cy="1624012"/>
      </dsp:txXfrm>
    </dsp:sp>
    <dsp:sp modelId="{2FFCDB51-F261-4B4D-9188-FFD73CEFC5F2}">
      <dsp:nvSpPr>
        <dsp:cNvPr id="0" name=""/>
        <dsp:cNvSpPr/>
      </dsp:nvSpPr>
      <dsp:spPr>
        <a:xfrm>
          <a:off x="4199334" y="1897327"/>
          <a:ext cx="2706687" cy="1624012"/>
        </a:xfrm>
        <a:prstGeom prst="rect">
          <a:avLst/>
        </a:prstGeom>
        <a:gradFill rotWithShape="0">
          <a:gsLst>
            <a:gs pos="0">
              <a:schemeClr val="accent2">
                <a:hueOff val="-1075187"/>
                <a:satOff val="-25908"/>
                <a:lumOff val="-15589"/>
                <a:alphaOff val="0"/>
                <a:tint val="96000"/>
                <a:lumMod val="100000"/>
              </a:schemeClr>
            </a:gs>
            <a:gs pos="78000">
              <a:schemeClr val="accent2">
                <a:hueOff val="-1075187"/>
                <a:satOff val="-25908"/>
                <a:lumOff val="-1558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u="none" strike="noStrike" kern="1200">
              <a:solidFill>
                <a:srgbClr val="002060"/>
              </a:solidFill>
              <a:effectLst/>
              <a:latin typeface="Roboto" panose="02000000000000000000" pitchFamily="2" charset="0"/>
            </a:rPr>
            <a:t>4. TEMPORAL ANALYSIS - SPLITTING EXISTING COLUMNS - FEATURE ENGINEERING </a:t>
          </a:r>
          <a:endParaRPr lang="en-IN" sz="1900" kern="1200" dirty="0">
            <a:solidFill>
              <a:srgbClr val="002060"/>
            </a:solidFill>
          </a:endParaRPr>
        </a:p>
      </dsp:txBody>
      <dsp:txXfrm>
        <a:off x="4199334" y="1897327"/>
        <a:ext cx="2706687" cy="1624012"/>
      </dsp:txXfrm>
    </dsp:sp>
    <dsp:sp modelId="{99D42A51-1B62-4299-87BA-C7D7262104F6}">
      <dsp:nvSpPr>
        <dsp:cNvPr id="0" name=""/>
        <dsp:cNvSpPr/>
      </dsp:nvSpPr>
      <dsp:spPr>
        <a:xfrm>
          <a:off x="2710656" y="3792008"/>
          <a:ext cx="2706687" cy="1624012"/>
        </a:xfrm>
        <a:prstGeom prst="rect">
          <a:avLst/>
        </a:prstGeom>
        <a:gradFill rotWithShape="0">
          <a:gsLst>
            <a:gs pos="0">
              <a:schemeClr val="accent2">
                <a:hueOff val="-1433582"/>
                <a:satOff val="-34544"/>
                <a:lumOff val="-20785"/>
                <a:alphaOff val="0"/>
                <a:tint val="96000"/>
                <a:lumMod val="100000"/>
              </a:schemeClr>
            </a:gs>
            <a:gs pos="78000">
              <a:schemeClr val="accent2">
                <a:hueOff val="-1433582"/>
                <a:satOff val="-34544"/>
                <a:lumOff val="-2078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i="0" u="none" strike="noStrike" kern="1200">
              <a:solidFill>
                <a:srgbClr val="002060"/>
              </a:solidFill>
              <a:effectLst/>
              <a:latin typeface="Roboto" panose="02000000000000000000" pitchFamily="2" charset="0"/>
            </a:rPr>
            <a:t>5. GRAPHICAL REPRESENTATION USING PYTHON  </a:t>
          </a:r>
          <a:endParaRPr lang="en-IN" sz="1900" kern="1200" dirty="0">
            <a:solidFill>
              <a:srgbClr val="002060"/>
            </a:solidFill>
          </a:endParaRPr>
        </a:p>
      </dsp:txBody>
      <dsp:txXfrm>
        <a:off x="2710656" y="3792008"/>
        <a:ext cx="2706687" cy="16240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FA959-3527-4133-827D-2AD17CB1CF1D}" type="datetimeFigureOut">
              <a:rPr lang="en-IN" smtClean="0"/>
              <a:t>07-06-2024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CB101-4810-4E2C-B953-290EA2563054}" type="slidenum">
              <a:rPr lang="en-IN" smtClean="0"/>
              <a:t>‹#›</a:t>
            </a:fld>
            <a:endParaRPr lang="en-IN"/>
          </a:p>
        </p:txBody>
      </p:sp>
    </p:spTree>
    <p:extLst>
      <p:ext uri="{BB962C8B-B14F-4D97-AF65-F5344CB8AC3E}">
        <p14:creationId xmlns:p14="http://schemas.microsoft.com/office/powerpoint/2010/main" val="2287907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8CB101-4810-4E2C-B953-290EA2563054}" type="slidenum">
              <a:rPr lang="en-IN" smtClean="0"/>
              <a:t>13</a:t>
            </a:fld>
            <a:endParaRPr lang="en-IN"/>
          </a:p>
        </p:txBody>
      </p:sp>
    </p:spTree>
    <p:extLst>
      <p:ext uri="{BB962C8B-B14F-4D97-AF65-F5344CB8AC3E}">
        <p14:creationId xmlns:p14="http://schemas.microsoft.com/office/powerpoint/2010/main" val="409899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64368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265429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066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3440826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2323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265582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1204904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2187898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4113883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346046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237274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4660E-C971-4A84-BF60-DFCC42D679E1}"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150435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4660E-C971-4A84-BF60-DFCC42D679E1}"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140886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4660E-C971-4A84-BF60-DFCC42D679E1}" type="datetimeFigureOut">
              <a:rPr lang="en-IN" smtClean="0"/>
              <a:t>07-06-2024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30440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4660E-C971-4A84-BF60-DFCC42D679E1}" type="datetimeFigureOut">
              <a:rPr lang="en-IN" smtClean="0"/>
              <a:t>07-06-2024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175919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4660E-C971-4A84-BF60-DFCC42D679E1}" type="datetimeFigureOut">
              <a:rPr lang="en-IN" smtClean="0"/>
              <a:t>07-06-2024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398078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4660E-C971-4A84-BF60-DFCC42D679E1}"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82022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4660E-C971-4A84-BF60-DFCC42D679E1}"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BD1B6-F4FB-43A3-8A3F-3CDF6F1FC1F2}" type="slidenum">
              <a:rPr lang="en-IN" smtClean="0"/>
              <a:t>‹#›</a:t>
            </a:fld>
            <a:endParaRPr lang="en-IN"/>
          </a:p>
        </p:txBody>
      </p:sp>
    </p:spTree>
    <p:extLst>
      <p:ext uri="{BB962C8B-B14F-4D97-AF65-F5344CB8AC3E}">
        <p14:creationId xmlns:p14="http://schemas.microsoft.com/office/powerpoint/2010/main" val="138132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74660E-C971-4A84-BF60-DFCC42D679E1}" type="datetimeFigureOut">
              <a:rPr lang="en-IN" smtClean="0"/>
              <a:t>07-06-2024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0BD1B6-F4FB-43A3-8A3F-3CDF6F1FC1F2}" type="slidenum">
              <a:rPr lang="en-IN" smtClean="0"/>
              <a:t>‹#›</a:t>
            </a:fld>
            <a:endParaRPr lang="en-IN"/>
          </a:p>
        </p:txBody>
      </p:sp>
    </p:spTree>
    <p:extLst>
      <p:ext uri="{BB962C8B-B14F-4D97-AF65-F5344CB8AC3E}">
        <p14:creationId xmlns:p14="http://schemas.microsoft.com/office/powerpoint/2010/main" val="3222679902"/>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17BA-23DB-81A2-4283-056CFFCF51E8}"/>
              </a:ext>
            </a:extLst>
          </p:cNvPr>
          <p:cNvSpPr>
            <a:spLocks noGrp="1"/>
          </p:cNvSpPr>
          <p:nvPr>
            <p:ph type="ctrTitle"/>
          </p:nvPr>
        </p:nvSpPr>
        <p:spPr>
          <a:xfrm>
            <a:off x="977974" y="415829"/>
            <a:ext cx="8825658" cy="3329581"/>
          </a:xfrm>
        </p:spPr>
        <p:txBody>
          <a:bodyPr/>
          <a:lstStyle/>
          <a:p>
            <a:pPr rtl="0">
              <a:spcBef>
                <a:spcPts val="0"/>
              </a:spcBef>
              <a:spcAft>
                <a:spcPts val="0"/>
              </a:spcAft>
            </a:pPr>
            <a:r>
              <a:rPr lang="en-IN" dirty="0"/>
              <a:t>SQL PROJECT PRESENTATION </a:t>
            </a:r>
          </a:p>
        </p:txBody>
      </p:sp>
      <p:sp>
        <p:nvSpPr>
          <p:cNvPr id="3" name="Subtitle 2">
            <a:extLst>
              <a:ext uri="{FF2B5EF4-FFF2-40B4-BE49-F238E27FC236}">
                <a16:creationId xmlns:a16="http://schemas.microsoft.com/office/drawing/2014/main" id="{062198A5-8086-0047-E7B5-C9E7703D9F1C}"/>
              </a:ext>
            </a:extLst>
          </p:cNvPr>
          <p:cNvSpPr>
            <a:spLocks noGrp="1"/>
          </p:cNvSpPr>
          <p:nvPr>
            <p:ph type="subTitle" idx="1"/>
          </p:nvPr>
        </p:nvSpPr>
        <p:spPr>
          <a:xfrm>
            <a:off x="977974" y="3882644"/>
            <a:ext cx="8825658" cy="861420"/>
          </a:xfrm>
        </p:spPr>
        <p:txBody>
          <a:bodyPr>
            <a:noAutofit/>
          </a:bodyPr>
          <a:lstStyle/>
          <a:p>
            <a:r>
              <a:rPr lang="en-IN" sz="4400" b="0" i="0" u="none" strike="noStrike" dirty="0">
                <a:solidFill>
                  <a:schemeClr val="accent2"/>
                </a:solidFill>
                <a:effectLst/>
                <a:latin typeface="Times New Roman" panose="02020603050405020304" pitchFamily="18" charset="0"/>
                <a:cs typeface="Times New Roman" panose="02020603050405020304" pitchFamily="18" charset="0"/>
              </a:rPr>
              <a:t>ANALYSING AMAZON SALES DATASET</a:t>
            </a:r>
            <a:endParaRPr lang="en-IN" sz="44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17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638E-4BC4-133D-2E7D-204FCFEAEC5F}"/>
              </a:ext>
            </a:extLst>
          </p:cNvPr>
          <p:cNvSpPr>
            <a:spLocks noGrp="1"/>
          </p:cNvSpPr>
          <p:nvPr>
            <p:ph type="title"/>
          </p:nvPr>
        </p:nvSpPr>
        <p:spPr>
          <a:xfrm>
            <a:off x="293875" y="275303"/>
            <a:ext cx="8596668" cy="747252"/>
          </a:xfrm>
        </p:spPr>
        <p:txBody>
          <a:bodyPr/>
          <a:lstStyle/>
          <a:p>
            <a:r>
              <a:rPr lang="en-IN" dirty="0">
                <a:solidFill>
                  <a:schemeClr val="accent4"/>
                </a:solidFill>
              </a:rPr>
              <a:t>Column Creation </a:t>
            </a:r>
          </a:p>
        </p:txBody>
      </p:sp>
      <p:sp>
        <p:nvSpPr>
          <p:cNvPr id="3" name="Content Placeholder 2">
            <a:extLst>
              <a:ext uri="{FF2B5EF4-FFF2-40B4-BE49-F238E27FC236}">
                <a16:creationId xmlns:a16="http://schemas.microsoft.com/office/drawing/2014/main" id="{4E8602D4-7C4A-094F-31F6-03CE0AA75A84}"/>
              </a:ext>
            </a:extLst>
          </p:cNvPr>
          <p:cNvSpPr>
            <a:spLocks noGrp="1"/>
          </p:cNvSpPr>
          <p:nvPr>
            <p:ph sz="half" idx="1"/>
          </p:nvPr>
        </p:nvSpPr>
        <p:spPr>
          <a:xfrm>
            <a:off x="293876" y="1022555"/>
            <a:ext cx="6549376" cy="5560142"/>
          </a:xfrm>
        </p:spPr>
        <p:txBody>
          <a:bodyPr/>
          <a:lstStyle/>
          <a:p>
            <a:r>
              <a:rPr lang="en-IN" dirty="0">
                <a:solidFill>
                  <a:schemeClr val="accent3"/>
                </a:solidFill>
              </a:rPr>
              <a:t>STEP 1- CREATE column </a:t>
            </a:r>
          </a:p>
          <a:p>
            <a:pPr lvl="1"/>
            <a:r>
              <a:rPr lang="en-US" dirty="0"/>
              <a:t>alter table amazon  add column </a:t>
            </a:r>
            <a:r>
              <a:rPr lang="en-US" dirty="0" err="1"/>
              <a:t>product_performance</a:t>
            </a:r>
            <a:r>
              <a:rPr lang="en-US" dirty="0"/>
              <a:t> varchar(10); </a:t>
            </a:r>
            <a:endParaRPr lang="en-IN" dirty="0"/>
          </a:p>
          <a:p>
            <a:r>
              <a:rPr lang="en-IN" dirty="0">
                <a:solidFill>
                  <a:schemeClr val="accent3"/>
                </a:solidFill>
              </a:rPr>
              <a:t>STEP 2- 	POPULATE  the column </a:t>
            </a:r>
          </a:p>
          <a:p>
            <a:pPr lvl="1"/>
            <a:r>
              <a:rPr lang="en-IN" dirty="0"/>
              <a:t>using case statements and </a:t>
            </a:r>
          </a:p>
          <a:p>
            <a:pPr lvl="1"/>
            <a:r>
              <a:rPr lang="en-IN" dirty="0"/>
              <a:t>Use of CTE and SUBQUERY</a:t>
            </a:r>
          </a:p>
          <a:p>
            <a:pPr lvl="2"/>
            <a:r>
              <a:rPr lang="en-IN" dirty="0"/>
              <a:t>to create a customised column and categorise the data based on condition </a:t>
            </a:r>
          </a:p>
          <a:p>
            <a:pPr lvl="2"/>
            <a:r>
              <a:rPr lang="en-IN" dirty="0"/>
              <a:t>Here if the sales quantity is greater than the average sales in that product line the order comes as good otherwise bad </a:t>
            </a:r>
          </a:p>
          <a:p>
            <a:endParaRPr lang="en-IN" dirty="0"/>
          </a:p>
          <a:p>
            <a:endParaRPr lang="en-IN" dirty="0"/>
          </a:p>
        </p:txBody>
      </p:sp>
      <p:pic>
        <p:nvPicPr>
          <p:cNvPr id="6" name="Content Placeholder 5">
            <a:extLst>
              <a:ext uri="{FF2B5EF4-FFF2-40B4-BE49-F238E27FC236}">
                <a16:creationId xmlns:a16="http://schemas.microsoft.com/office/drawing/2014/main" id="{C1A499B1-0CDD-A468-8BE0-DEA5091705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3252" y="648929"/>
            <a:ext cx="4567238" cy="3877112"/>
          </a:xfrm>
        </p:spPr>
      </p:pic>
    </p:spTree>
    <p:extLst>
      <p:ext uri="{BB962C8B-B14F-4D97-AF65-F5344CB8AC3E}">
        <p14:creationId xmlns:p14="http://schemas.microsoft.com/office/powerpoint/2010/main" val="297015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9B4E-0A01-0799-8877-C240558A6C81}"/>
              </a:ext>
            </a:extLst>
          </p:cNvPr>
          <p:cNvSpPr>
            <a:spLocks noGrp="1"/>
          </p:cNvSpPr>
          <p:nvPr>
            <p:ph type="title"/>
          </p:nvPr>
        </p:nvSpPr>
        <p:spPr>
          <a:xfrm>
            <a:off x="1001799" y="54078"/>
            <a:ext cx="9479388" cy="1115961"/>
          </a:xfrm>
        </p:spPr>
        <p:txBody>
          <a:bodyPr>
            <a:normAutofit/>
          </a:bodyPr>
          <a:lstStyle/>
          <a:p>
            <a:pPr algn="ctr"/>
            <a:r>
              <a:rPr lang="en-IN" sz="4000" b="1" dirty="0">
                <a:solidFill>
                  <a:schemeClr val="accent4"/>
                </a:solidFill>
                <a:latin typeface="Times New Roman" panose="02020603050405020304" pitchFamily="18" charset="0"/>
                <a:cs typeface="Times New Roman" panose="02020603050405020304" pitchFamily="18" charset="0"/>
              </a:rPr>
              <a:t>SALES VS TAX </a:t>
            </a:r>
          </a:p>
        </p:txBody>
      </p:sp>
      <p:pic>
        <p:nvPicPr>
          <p:cNvPr id="5" name="Content Placeholder 4">
            <a:extLst>
              <a:ext uri="{FF2B5EF4-FFF2-40B4-BE49-F238E27FC236}">
                <a16:creationId xmlns:a16="http://schemas.microsoft.com/office/drawing/2014/main" id="{C821BE1B-3843-B98E-891D-9E5D28E3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1303" y="1616726"/>
            <a:ext cx="5820697" cy="2349004"/>
          </a:xfrm>
        </p:spPr>
      </p:pic>
      <p:pic>
        <p:nvPicPr>
          <p:cNvPr id="7" name="Picture 6">
            <a:extLst>
              <a:ext uri="{FF2B5EF4-FFF2-40B4-BE49-F238E27FC236}">
                <a16:creationId xmlns:a16="http://schemas.microsoft.com/office/drawing/2014/main" id="{45399296-0CE4-9711-2588-96424CCD5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645" y="4149213"/>
            <a:ext cx="5712543" cy="2349005"/>
          </a:xfrm>
          <a:prstGeom prst="rect">
            <a:avLst/>
          </a:prstGeom>
        </p:spPr>
      </p:pic>
      <p:sp>
        <p:nvSpPr>
          <p:cNvPr id="9" name="TextBox 8">
            <a:extLst>
              <a:ext uri="{FF2B5EF4-FFF2-40B4-BE49-F238E27FC236}">
                <a16:creationId xmlns:a16="http://schemas.microsoft.com/office/drawing/2014/main" id="{3022BA17-FE91-BDF6-6C3C-36F66714FF54}"/>
              </a:ext>
            </a:extLst>
          </p:cNvPr>
          <p:cNvSpPr txBox="1"/>
          <p:nvPr/>
        </p:nvSpPr>
        <p:spPr>
          <a:xfrm>
            <a:off x="0" y="729125"/>
            <a:ext cx="10747072" cy="5262979"/>
          </a:xfrm>
          <a:prstGeom prst="rect">
            <a:avLst/>
          </a:prstGeom>
          <a:noFill/>
        </p:spPr>
        <p:txBody>
          <a:bodyPr wrap="square">
            <a:spAutoFit/>
          </a:bodyPr>
          <a:lstStyle/>
          <a:p>
            <a:pPr marL="285750" indent="-285750">
              <a:buFont typeface="Arial" panose="020B0604020202020204" pitchFamily="34" charset="0"/>
              <a:buChar char="•"/>
            </a:pPr>
            <a:r>
              <a:rPr lang="en-IN" sz="1600" dirty="0">
                <a:cs typeface="Times New Roman" panose="02020603050405020304" pitchFamily="18" charset="0"/>
              </a:rPr>
              <a:t>Combining two aggregate columns- Sales and total tax and grouping by product and branch </a:t>
            </a:r>
          </a:p>
          <a:p>
            <a:pPr marL="742950" lvl="1" indent="-285750">
              <a:buFont typeface="Arial" panose="020B0604020202020204" pitchFamily="34" charset="0"/>
              <a:buChar char="•"/>
            </a:pPr>
            <a:r>
              <a:rPr lang="en-IN" sz="1600" dirty="0">
                <a:cs typeface="Times New Roman" panose="02020603050405020304" pitchFamily="18" charset="0"/>
              </a:rPr>
              <a:t>have a linear relationship with each other – since the query is grouped by branch and product line we get corresponding points. Read by combining </a:t>
            </a:r>
          </a:p>
          <a:p>
            <a:pPr marL="285750" indent="-285750">
              <a:buFont typeface="Arial" panose="020B0604020202020204" pitchFamily="34" charset="0"/>
              <a:buChar char="•"/>
            </a:pPr>
            <a:r>
              <a:rPr lang="en-IN" sz="1600" dirty="0">
                <a:cs typeface="Times New Roman" panose="02020603050405020304" pitchFamily="18" charset="0"/>
              </a:rPr>
              <a:t>Highlighting Branch – </a:t>
            </a:r>
          </a:p>
          <a:p>
            <a:pPr marL="742950" lvl="1" indent="-285750">
              <a:buFont typeface="Arial" panose="020B0604020202020204" pitchFamily="34" charset="0"/>
              <a:buChar char="•"/>
            </a:pPr>
            <a:r>
              <a:rPr lang="en-IN" sz="1600" dirty="0">
                <a:cs typeface="Times New Roman" panose="02020603050405020304" pitchFamily="18" charset="0"/>
              </a:rPr>
              <a:t>For A </a:t>
            </a:r>
          </a:p>
          <a:p>
            <a:pPr marL="1200150" lvl="2" indent="-285750">
              <a:buFont typeface="Arial" panose="020B0604020202020204" pitchFamily="34" charset="0"/>
              <a:buChar char="•"/>
            </a:pPr>
            <a:r>
              <a:rPr lang="en-IN" sz="1600" dirty="0">
                <a:cs typeface="Times New Roman" panose="02020603050405020304" pitchFamily="18" charset="0"/>
              </a:rPr>
              <a:t>Health and beauty total tax is around 600 for 250 sale</a:t>
            </a:r>
          </a:p>
          <a:p>
            <a:pPr marL="1200150" lvl="2" indent="-285750">
              <a:buFont typeface="Arial" panose="020B0604020202020204" pitchFamily="34" charset="0"/>
              <a:buChar char="•"/>
            </a:pPr>
            <a:r>
              <a:rPr lang="en-IN" sz="1600" dirty="0">
                <a:cs typeface="Times New Roman" panose="02020603050405020304" pitchFamily="18" charset="0"/>
              </a:rPr>
              <a:t>fashion tax- 790 for sales 260 </a:t>
            </a:r>
          </a:p>
          <a:p>
            <a:pPr marL="1200150" lvl="2" indent="-285750">
              <a:buFont typeface="Arial" panose="020B0604020202020204" pitchFamily="34" charset="0"/>
              <a:buChar char="•"/>
            </a:pPr>
            <a:r>
              <a:rPr lang="en-IN" sz="1600" dirty="0">
                <a:cs typeface="Times New Roman" panose="02020603050405020304" pitchFamily="18" charset="0"/>
              </a:rPr>
              <a:t>Food tax- 817 for sales 313</a:t>
            </a:r>
          </a:p>
          <a:p>
            <a:pPr marL="1200150" lvl="2" indent="-285750">
              <a:buFont typeface="Arial" panose="020B0604020202020204" pitchFamily="34" charset="0"/>
              <a:buChar char="•"/>
            </a:pPr>
            <a:r>
              <a:rPr lang="en-IN" sz="1600" dirty="0">
                <a:cs typeface="Times New Roman" panose="02020603050405020304" pitchFamily="18" charset="0"/>
              </a:rPr>
              <a:t>Electronics 872 for sales 322</a:t>
            </a:r>
          </a:p>
          <a:p>
            <a:pPr marL="1200150" lvl="2" indent="-285750">
              <a:buFont typeface="Arial" panose="020B0604020202020204" pitchFamily="34" charset="0"/>
              <a:buChar char="•"/>
            </a:pPr>
            <a:r>
              <a:rPr lang="en-IN" sz="1600" dirty="0">
                <a:cs typeface="Times New Roman" panose="02020603050405020304" pitchFamily="18" charset="0"/>
              </a:rPr>
              <a:t>Sports 922 for sales 333</a:t>
            </a:r>
          </a:p>
          <a:p>
            <a:pPr marL="1200150" lvl="2" indent="-285750">
              <a:buFont typeface="Arial" panose="020B0604020202020204" pitchFamily="34" charset="0"/>
              <a:buChar char="•"/>
            </a:pPr>
            <a:r>
              <a:rPr lang="en-IN" sz="1600" dirty="0">
                <a:cs typeface="Times New Roman" panose="02020603050405020304" pitchFamily="18" charset="0"/>
              </a:rPr>
              <a:t>Home lifestyle 1000 sales- 371</a:t>
            </a:r>
          </a:p>
          <a:p>
            <a:pPr marL="742950" lvl="1" indent="-285750">
              <a:buFont typeface="Arial" panose="020B0604020202020204" pitchFamily="34" charset="0"/>
              <a:buChar char="•"/>
            </a:pPr>
            <a:r>
              <a:rPr lang="en-IN" sz="1600" dirty="0">
                <a:cs typeface="Times New Roman" panose="02020603050405020304" pitchFamily="18" charset="0"/>
              </a:rPr>
              <a:t>For B</a:t>
            </a:r>
          </a:p>
          <a:p>
            <a:pPr marL="1200150" lvl="2" indent="-285750">
              <a:buFont typeface="Arial" panose="020B0604020202020204" pitchFamily="34" charset="0"/>
              <a:buChar char="•"/>
            </a:pPr>
            <a:r>
              <a:rPr lang="en-IN" sz="1600" dirty="0">
                <a:cs typeface="Times New Roman" panose="02020603050405020304" pitchFamily="18" charset="0"/>
              </a:rPr>
              <a:t>Health and beauty total tax is around 951 for 320 sale</a:t>
            </a:r>
          </a:p>
          <a:p>
            <a:pPr marL="1200150" lvl="2" indent="-285750">
              <a:buFont typeface="Arial" panose="020B0604020202020204" pitchFamily="34" charset="0"/>
              <a:buChar char="•"/>
            </a:pPr>
            <a:r>
              <a:rPr lang="en-IN" sz="1600" dirty="0">
                <a:cs typeface="Times New Roman" panose="02020603050405020304" pitchFamily="18" charset="0"/>
              </a:rPr>
              <a:t>fashion tax- 781 for sales 297</a:t>
            </a:r>
          </a:p>
          <a:p>
            <a:pPr marL="1200150" lvl="2" indent="-285750">
              <a:buFont typeface="Arial" panose="020B0604020202020204" pitchFamily="34" charset="0"/>
              <a:buChar char="•"/>
            </a:pPr>
            <a:r>
              <a:rPr lang="en-IN" sz="1600" dirty="0">
                <a:cs typeface="Times New Roman" panose="02020603050405020304" pitchFamily="18" charset="0"/>
              </a:rPr>
              <a:t>Food tax- 724 for sales 270</a:t>
            </a:r>
          </a:p>
          <a:p>
            <a:pPr marL="1200150" lvl="2" indent="-285750">
              <a:buFont typeface="Arial" panose="020B0604020202020204" pitchFamily="34" charset="0"/>
              <a:buChar char="•"/>
            </a:pPr>
            <a:r>
              <a:rPr lang="en-IN" sz="1600" dirty="0">
                <a:cs typeface="Times New Roman" panose="02020603050405020304" pitchFamily="18" charset="0"/>
              </a:rPr>
              <a:t>Electronics 811 for sales 316</a:t>
            </a:r>
          </a:p>
          <a:p>
            <a:pPr marL="1200150" lvl="2" indent="-285750">
              <a:buFont typeface="Arial" panose="020B0604020202020204" pitchFamily="34" charset="0"/>
              <a:buChar char="•"/>
            </a:pPr>
            <a:r>
              <a:rPr lang="en-IN" sz="1600" dirty="0">
                <a:cs typeface="Times New Roman" panose="02020603050405020304" pitchFamily="18" charset="0"/>
              </a:rPr>
              <a:t>Sports 951 for sales 322</a:t>
            </a:r>
          </a:p>
          <a:p>
            <a:pPr marL="1200150" lvl="2" indent="-285750">
              <a:buFont typeface="Arial" panose="020B0604020202020204" pitchFamily="34" charset="0"/>
              <a:buChar char="•"/>
            </a:pPr>
            <a:r>
              <a:rPr lang="en-IN" sz="1600" dirty="0">
                <a:cs typeface="Times New Roman" panose="02020603050405020304" pitchFamily="18" charset="0"/>
              </a:rPr>
              <a:t>Home lifestyle 835 sales- 295</a:t>
            </a:r>
          </a:p>
          <a:p>
            <a:pPr marL="1200150" lvl="2" indent="-285750">
              <a:buFont typeface="Arial" panose="020B0604020202020204" pitchFamily="34" charset="0"/>
              <a:buChar char="•"/>
            </a:pPr>
            <a:endParaRPr lang="en-IN" sz="1600" dirty="0">
              <a:cs typeface="Times New Roman" panose="02020603050405020304" pitchFamily="18" charset="0"/>
            </a:endParaRPr>
          </a:p>
          <a:p>
            <a:pPr marL="1200150" lvl="2" indent="-285750">
              <a:buFont typeface="Arial" panose="020B0604020202020204" pitchFamily="34" charset="0"/>
              <a:buChar char="•"/>
            </a:pPr>
            <a:endParaRPr lang="en-IN" sz="1600" dirty="0">
              <a:cs typeface="Times New Roman" panose="02020603050405020304" pitchFamily="18" charset="0"/>
            </a:endParaRPr>
          </a:p>
          <a:p>
            <a:pPr marL="742950" lvl="1" indent="-285750">
              <a:buFont typeface="Arial" panose="020B0604020202020204" pitchFamily="34" charset="0"/>
              <a:buChar char="•"/>
            </a:pPr>
            <a:endParaRPr lang="en-IN" sz="1600" dirty="0">
              <a:cs typeface="Times New Roman" panose="02020603050405020304" pitchFamily="18" charset="0"/>
            </a:endParaRPr>
          </a:p>
        </p:txBody>
      </p:sp>
    </p:spTree>
    <p:extLst>
      <p:ext uri="{BB962C8B-B14F-4D97-AF65-F5344CB8AC3E}">
        <p14:creationId xmlns:p14="http://schemas.microsoft.com/office/powerpoint/2010/main" val="331065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EA72-CD8A-DFC9-FB7A-135C1F6B7931}"/>
              </a:ext>
            </a:extLst>
          </p:cNvPr>
          <p:cNvSpPr>
            <a:spLocks noGrp="1"/>
          </p:cNvSpPr>
          <p:nvPr>
            <p:ph type="title"/>
          </p:nvPr>
        </p:nvSpPr>
        <p:spPr>
          <a:xfrm>
            <a:off x="1154954" y="117988"/>
            <a:ext cx="8825659" cy="904568"/>
          </a:xfrm>
        </p:spPr>
        <p:txBody>
          <a:bodyPr>
            <a:normAutofit/>
          </a:bodyPr>
          <a:lstStyle/>
          <a:p>
            <a:r>
              <a:rPr lang="en-IN" sz="4000" b="1" dirty="0">
                <a:solidFill>
                  <a:schemeClr val="accent4"/>
                </a:solidFill>
                <a:latin typeface="Times New Roman" panose="02020603050405020304" pitchFamily="18" charset="0"/>
                <a:cs typeface="Times New Roman" panose="02020603050405020304" pitchFamily="18" charset="0"/>
              </a:rPr>
              <a:t>TEMPORAL ANALYSIS </a:t>
            </a:r>
          </a:p>
        </p:txBody>
      </p:sp>
      <p:sp>
        <p:nvSpPr>
          <p:cNvPr id="3" name="Text Placeholder 2">
            <a:extLst>
              <a:ext uri="{FF2B5EF4-FFF2-40B4-BE49-F238E27FC236}">
                <a16:creationId xmlns:a16="http://schemas.microsoft.com/office/drawing/2014/main" id="{AACDB223-EF6C-373A-DD72-3FB6082C633B}"/>
              </a:ext>
            </a:extLst>
          </p:cNvPr>
          <p:cNvSpPr>
            <a:spLocks noGrp="1"/>
          </p:cNvSpPr>
          <p:nvPr>
            <p:ph type="body" sz="half" idx="2"/>
          </p:nvPr>
        </p:nvSpPr>
        <p:spPr>
          <a:xfrm>
            <a:off x="383457" y="884902"/>
            <a:ext cx="11985522" cy="2544097"/>
          </a:xfrm>
        </p:spPr>
        <p:txBody>
          <a:bodyPr/>
          <a:lstStyle/>
          <a:p>
            <a:r>
              <a:rPr lang="en-IN" sz="1400" dirty="0">
                <a:solidFill>
                  <a:schemeClr val="accent3"/>
                </a:solidFill>
              </a:rPr>
              <a:t>COLUM MANIPULATION </a:t>
            </a:r>
          </a:p>
          <a:p>
            <a:r>
              <a:rPr lang="en-IN" sz="1400" dirty="0"/>
              <a:t>Simply extract the month using - MONTHNAME(date) AS </a:t>
            </a:r>
            <a:r>
              <a:rPr lang="en-IN" sz="1400" dirty="0" err="1"/>
              <a:t>Monthlyrev</a:t>
            </a:r>
            <a:endParaRPr lang="en-IN" sz="1400" dirty="0"/>
          </a:p>
          <a:p>
            <a:pPr marL="285750" indent="-285750">
              <a:buFont typeface="Arial" panose="020B0604020202020204" pitchFamily="34" charset="0"/>
              <a:buChar char="•"/>
            </a:pPr>
            <a:r>
              <a:rPr lang="en-IN" sz="1400" dirty="0"/>
              <a:t>January has the maximum revenue followed by March and </a:t>
            </a:r>
            <a:r>
              <a:rPr lang="en-IN" sz="1400" dirty="0" err="1"/>
              <a:t>feburary</a:t>
            </a:r>
            <a:endParaRPr lang="en-IN" sz="1400" dirty="0"/>
          </a:p>
          <a:p>
            <a:pPr marL="742950" lvl="1" indent="-285750">
              <a:buFont typeface="Arial" panose="020B0604020202020204" pitchFamily="34" charset="0"/>
              <a:buChar char="•"/>
            </a:pPr>
            <a:r>
              <a:rPr lang="en-IN" sz="1400" dirty="0"/>
              <a:t>With C&gt;A&gt;B in Jan </a:t>
            </a:r>
          </a:p>
          <a:p>
            <a:pPr marL="742950" lvl="1" indent="-285750">
              <a:buFont typeface="Arial" panose="020B0604020202020204" pitchFamily="34" charset="0"/>
              <a:buChar char="•"/>
            </a:pPr>
            <a:r>
              <a:rPr lang="en-IN" sz="1400" dirty="0"/>
              <a:t>C and A again performing better than B in March </a:t>
            </a:r>
          </a:p>
          <a:p>
            <a:pPr marL="742950" lvl="1" indent="-285750">
              <a:buFont typeface="Arial" panose="020B0604020202020204" pitchFamily="34" charset="0"/>
              <a:buChar char="•"/>
            </a:pPr>
            <a:r>
              <a:rPr lang="en-IN" sz="1400" dirty="0"/>
              <a:t>Whereas in Feb B performs better </a:t>
            </a:r>
          </a:p>
          <a:p>
            <a:pPr marL="742950" lvl="1" indent="-285750">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ADF3F16E-5078-DD69-4A50-666EB31F4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482" y="3947719"/>
            <a:ext cx="6194322" cy="2489948"/>
          </a:xfrm>
          <a:prstGeom prst="rect">
            <a:avLst/>
          </a:prstGeom>
        </p:spPr>
      </p:pic>
      <p:pic>
        <p:nvPicPr>
          <p:cNvPr id="10" name="Picture 9">
            <a:extLst>
              <a:ext uri="{FF2B5EF4-FFF2-40B4-BE49-F238E27FC236}">
                <a16:creationId xmlns:a16="http://schemas.microsoft.com/office/drawing/2014/main" id="{CEDC340C-B79C-AC5A-A3B3-AA43AE8F1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563" y="517421"/>
            <a:ext cx="2948160" cy="2544097"/>
          </a:xfrm>
          <a:prstGeom prst="rect">
            <a:avLst/>
          </a:prstGeom>
        </p:spPr>
      </p:pic>
      <p:pic>
        <p:nvPicPr>
          <p:cNvPr id="12" name="Picture 11">
            <a:extLst>
              <a:ext uri="{FF2B5EF4-FFF2-40B4-BE49-F238E27FC236}">
                <a16:creationId xmlns:a16="http://schemas.microsoft.com/office/drawing/2014/main" id="{43F32A68-1BB5-1BBF-DA18-C5693AE552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043" y="3067811"/>
            <a:ext cx="3284404" cy="3672201"/>
          </a:xfrm>
          <a:prstGeom prst="rect">
            <a:avLst/>
          </a:prstGeom>
        </p:spPr>
      </p:pic>
    </p:spTree>
    <p:extLst>
      <p:ext uri="{BB962C8B-B14F-4D97-AF65-F5344CB8AC3E}">
        <p14:creationId xmlns:p14="http://schemas.microsoft.com/office/powerpoint/2010/main" val="56644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72B0-D2E0-F794-0C17-F318A98236CD}"/>
              </a:ext>
            </a:extLst>
          </p:cNvPr>
          <p:cNvSpPr>
            <a:spLocks noGrp="1"/>
          </p:cNvSpPr>
          <p:nvPr>
            <p:ph type="title"/>
          </p:nvPr>
        </p:nvSpPr>
        <p:spPr>
          <a:xfrm>
            <a:off x="175889" y="127717"/>
            <a:ext cx="8596668" cy="727689"/>
          </a:xfrm>
        </p:spPr>
        <p:txBody>
          <a:bodyPr>
            <a:normAutofit fontScale="90000"/>
          </a:bodyPr>
          <a:lstStyle/>
          <a:p>
            <a:r>
              <a:rPr lang="en-IN" b="1" dirty="0">
                <a:solidFill>
                  <a:schemeClr val="accent4"/>
                </a:solidFill>
                <a:latin typeface="Times New Roman" panose="02020603050405020304" pitchFamily="18" charset="0"/>
                <a:cs typeface="Times New Roman" panose="02020603050405020304" pitchFamily="18" charset="0"/>
              </a:rPr>
              <a:t>WEEKDAY TRENDS </a:t>
            </a:r>
            <a:br>
              <a:rPr lang="en-IN" b="1" dirty="0">
                <a:solidFill>
                  <a:schemeClr val="accent3"/>
                </a:solidFill>
                <a:latin typeface="Times New Roman" panose="02020603050405020304" pitchFamily="18" charset="0"/>
                <a:cs typeface="Times New Roman" panose="02020603050405020304" pitchFamily="18" charset="0"/>
              </a:rPr>
            </a:br>
            <a:endParaRPr lang="en-IN" b="1" dirty="0">
              <a:solidFill>
                <a:schemeClr val="accent4"/>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6623FAE-86B3-C2C9-39D8-522B51E736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026" y="4115379"/>
            <a:ext cx="6327749" cy="2434057"/>
          </a:xfrm>
        </p:spPr>
      </p:pic>
      <p:sp>
        <p:nvSpPr>
          <p:cNvPr id="3" name="Text Placeholder 2">
            <a:extLst>
              <a:ext uri="{FF2B5EF4-FFF2-40B4-BE49-F238E27FC236}">
                <a16:creationId xmlns:a16="http://schemas.microsoft.com/office/drawing/2014/main" id="{E514427B-086A-C2E5-80ED-A9EF36CFFEF5}"/>
              </a:ext>
            </a:extLst>
          </p:cNvPr>
          <p:cNvSpPr>
            <a:spLocks noGrp="1"/>
          </p:cNvSpPr>
          <p:nvPr>
            <p:ph type="body" idx="4294967295"/>
          </p:nvPr>
        </p:nvSpPr>
        <p:spPr>
          <a:xfrm>
            <a:off x="0" y="855406"/>
            <a:ext cx="4852988" cy="3116826"/>
          </a:xfrm>
        </p:spPr>
        <p:txBody>
          <a:bodyPr>
            <a:normAutofit/>
          </a:bodyPr>
          <a:lstStyle/>
          <a:p>
            <a:r>
              <a:rPr lang="en-IN" b="1" dirty="0">
                <a:solidFill>
                  <a:schemeClr val="accent3"/>
                </a:solidFill>
                <a:latin typeface="Times New Roman" panose="02020603050405020304" pitchFamily="18" charset="0"/>
                <a:cs typeface="Times New Roman" panose="02020603050405020304" pitchFamily="18" charset="0"/>
              </a:rPr>
              <a:t>TECHNIQUE – COLUMN MANIPULATION </a:t>
            </a:r>
          </a:p>
          <a:p>
            <a:r>
              <a:rPr lang="en-IN" sz="1600" dirty="0">
                <a:solidFill>
                  <a:schemeClr val="tx1"/>
                </a:solidFill>
                <a:latin typeface="Times New Roman" panose="02020603050405020304" pitchFamily="18" charset="0"/>
                <a:cs typeface="Times New Roman" panose="02020603050405020304" pitchFamily="18" charset="0"/>
              </a:rPr>
              <a:t>Saturday &gt; Tuesday&gt; (Thursday/Friday/Sunday)</a:t>
            </a:r>
          </a:p>
          <a:p>
            <a:r>
              <a:rPr lang="en-IN" sz="1600" dirty="0">
                <a:solidFill>
                  <a:schemeClr val="tx1"/>
                </a:solidFill>
                <a:latin typeface="Times New Roman" panose="02020603050405020304" pitchFamily="18" charset="0"/>
                <a:cs typeface="Times New Roman" panose="02020603050405020304" pitchFamily="18" charset="0"/>
              </a:rPr>
              <a:t>Weekend demand </a:t>
            </a:r>
          </a:p>
        </p:txBody>
      </p:sp>
      <p:pic>
        <p:nvPicPr>
          <p:cNvPr id="14" name="Picture 13">
            <a:extLst>
              <a:ext uri="{FF2B5EF4-FFF2-40B4-BE49-F238E27FC236}">
                <a16:creationId xmlns:a16="http://schemas.microsoft.com/office/drawing/2014/main" id="{581A18AE-04BE-2875-B7E4-4F2E4FEF6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942" y="1189703"/>
            <a:ext cx="7045582" cy="2239353"/>
          </a:xfrm>
          <a:prstGeom prst="rect">
            <a:avLst/>
          </a:prstGeom>
        </p:spPr>
      </p:pic>
      <p:sp>
        <p:nvSpPr>
          <p:cNvPr id="16" name="TextBox 15">
            <a:extLst>
              <a:ext uri="{FF2B5EF4-FFF2-40B4-BE49-F238E27FC236}">
                <a16:creationId xmlns:a16="http://schemas.microsoft.com/office/drawing/2014/main" id="{069C5652-2015-C75B-A628-04503FDADC50}"/>
              </a:ext>
            </a:extLst>
          </p:cNvPr>
          <p:cNvSpPr txBox="1"/>
          <p:nvPr/>
        </p:nvSpPr>
        <p:spPr>
          <a:xfrm>
            <a:off x="6958780" y="4022795"/>
            <a:ext cx="6110748" cy="1200329"/>
          </a:xfrm>
          <a:prstGeom prst="rect">
            <a:avLst/>
          </a:prstGeom>
          <a:noFill/>
        </p:spPr>
        <p:txBody>
          <a:bodyPr wrap="square">
            <a:spAutoFit/>
          </a:bodyPr>
          <a:lstStyle/>
          <a:p>
            <a:r>
              <a:rPr lang="en-IN" sz="1800" b="1" dirty="0">
                <a:solidFill>
                  <a:schemeClr val="accent3"/>
                </a:solidFill>
                <a:latin typeface="Times New Roman" panose="02020603050405020304" pitchFamily="18" charset="0"/>
                <a:cs typeface="Times New Roman" panose="02020603050405020304" pitchFamily="18" charset="0"/>
              </a:rPr>
              <a:t>AVERAGE REVENUE ANALYSIS </a:t>
            </a:r>
          </a:p>
          <a:p>
            <a:pPr marL="285750" indent="-28575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Sunday averages best followed by Saturday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Thursday has lowest average revenue</a:t>
            </a:r>
          </a:p>
          <a:p>
            <a:pPr marL="285750" indent="-285750">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66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DA76-9C6C-E535-C6A9-AB7CAC91A5BA}"/>
              </a:ext>
            </a:extLst>
          </p:cNvPr>
          <p:cNvSpPr>
            <a:spLocks noGrp="1"/>
          </p:cNvSpPr>
          <p:nvPr>
            <p:ph type="title"/>
          </p:nvPr>
        </p:nvSpPr>
        <p:spPr>
          <a:xfrm>
            <a:off x="392198" y="169707"/>
            <a:ext cx="8596668" cy="725028"/>
          </a:xfrm>
        </p:spPr>
        <p:txBody>
          <a:bodyPr>
            <a:normAutofit/>
          </a:bodyPr>
          <a:lstStyle/>
          <a:p>
            <a:r>
              <a:rPr lang="en-IN" b="1" dirty="0">
                <a:solidFill>
                  <a:schemeClr val="accent4"/>
                </a:solidFill>
              </a:rPr>
              <a:t>DATE-WEEKDAY TRENDS</a:t>
            </a:r>
          </a:p>
        </p:txBody>
      </p:sp>
      <p:pic>
        <p:nvPicPr>
          <p:cNvPr id="4" name="Content Placeholder 4">
            <a:extLst>
              <a:ext uri="{FF2B5EF4-FFF2-40B4-BE49-F238E27FC236}">
                <a16:creationId xmlns:a16="http://schemas.microsoft.com/office/drawing/2014/main" id="{4B279453-D763-67C6-8D80-16EE8D2A035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7302"/>
          <a:stretch/>
        </p:blipFill>
        <p:spPr>
          <a:xfrm>
            <a:off x="5496233" y="1071133"/>
            <a:ext cx="6263148" cy="2281668"/>
          </a:xfrm>
          <a:prstGeom prst="rect">
            <a:avLst/>
          </a:prstGeom>
        </p:spPr>
      </p:pic>
      <p:sp>
        <p:nvSpPr>
          <p:cNvPr id="6" name="TextBox 5">
            <a:extLst>
              <a:ext uri="{FF2B5EF4-FFF2-40B4-BE49-F238E27FC236}">
                <a16:creationId xmlns:a16="http://schemas.microsoft.com/office/drawing/2014/main" id="{ADB9B4FA-6A4F-4C9D-F805-ED06330B8364}"/>
              </a:ext>
            </a:extLst>
          </p:cNvPr>
          <p:cNvSpPr txBox="1"/>
          <p:nvPr/>
        </p:nvSpPr>
        <p:spPr>
          <a:xfrm>
            <a:off x="-420329" y="1071132"/>
            <a:ext cx="6100916" cy="2031325"/>
          </a:xfrm>
          <a:prstGeom prst="rect">
            <a:avLst/>
          </a:prstGeom>
          <a:noFill/>
        </p:spPr>
        <p:txBody>
          <a:bodyPr wrap="square">
            <a:spAutoFit/>
          </a:bodyPr>
          <a:lstStyle/>
          <a:p>
            <a:pPr marL="742950" lvl="1" indent="-285750">
              <a:buFont typeface="Arial" panose="020B0604020202020204" pitchFamily="34" charset="0"/>
              <a:buChar char="•"/>
            </a:pPr>
            <a:r>
              <a:rPr lang="en-IN" sz="1800" dirty="0"/>
              <a:t> Non-linear trends in all the branches </a:t>
            </a:r>
          </a:p>
          <a:p>
            <a:pPr marL="742950" lvl="1" indent="-285750">
              <a:buFont typeface="Arial" panose="020B0604020202020204" pitchFamily="34" charset="0"/>
              <a:buChar char="•"/>
            </a:pPr>
            <a:r>
              <a:rPr lang="en-IN" dirty="0"/>
              <a:t>Observe the different peaks in different time to see which branch performs well</a:t>
            </a:r>
          </a:p>
          <a:p>
            <a:pPr marL="742950" lvl="1" indent="-285750">
              <a:buFont typeface="Arial" panose="020B0604020202020204" pitchFamily="34" charset="0"/>
              <a:buChar char="•"/>
            </a:pPr>
            <a:r>
              <a:rPr lang="en-IN" sz="1800" dirty="0"/>
              <a:t>Non-linear trends in all the branches </a:t>
            </a:r>
          </a:p>
          <a:p>
            <a:pPr marL="742950" lvl="1" indent="-285750">
              <a:buFont typeface="Arial" panose="020B0604020202020204" pitchFamily="34" charset="0"/>
              <a:buChar char="•"/>
            </a:pPr>
            <a:r>
              <a:rPr lang="en-IN" sz="1800" dirty="0"/>
              <a:t>Observe the different peaks at different times to see which branch performs well</a:t>
            </a:r>
          </a:p>
          <a:p>
            <a:pPr marL="742950" lvl="1" indent="-285750">
              <a:buFont typeface="Arial" panose="020B0604020202020204" pitchFamily="34" charset="0"/>
              <a:buChar char="•"/>
            </a:pPr>
            <a:endParaRPr lang="en-IN" sz="1800" dirty="0"/>
          </a:p>
        </p:txBody>
      </p:sp>
      <p:pic>
        <p:nvPicPr>
          <p:cNvPr id="8" name="Picture 7">
            <a:extLst>
              <a:ext uri="{FF2B5EF4-FFF2-40B4-BE49-F238E27FC236}">
                <a16:creationId xmlns:a16="http://schemas.microsoft.com/office/drawing/2014/main" id="{2756B108-669B-F705-BE8B-0FF943C44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98" y="3146221"/>
            <a:ext cx="3864078" cy="3542072"/>
          </a:xfrm>
          <a:prstGeom prst="rect">
            <a:avLst/>
          </a:prstGeom>
        </p:spPr>
      </p:pic>
      <p:sp>
        <p:nvSpPr>
          <p:cNvPr id="10" name="TextBox 9">
            <a:extLst>
              <a:ext uri="{FF2B5EF4-FFF2-40B4-BE49-F238E27FC236}">
                <a16:creationId xmlns:a16="http://schemas.microsoft.com/office/drawing/2014/main" id="{0BD0FEB5-70B6-1D3E-1598-F0B9012C619E}"/>
              </a:ext>
            </a:extLst>
          </p:cNvPr>
          <p:cNvSpPr txBox="1"/>
          <p:nvPr/>
        </p:nvSpPr>
        <p:spPr>
          <a:xfrm>
            <a:off x="4581834" y="3726877"/>
            <a:ext cx="6312308" cy="2585323"/>
          </a:xfrm>
          <a:prstGeom prst="rect">
            <a:avLst/>
          </a:prstGeom>
          <a:noFill/>
        </p:spPr>
        <p:txBody>
          <a:bodyPr wrap="square">
            <a:spAutoFit/>
          </a:bodyPr>
          <a:lstStyle/>
          <a:p>
            <a:pPr marL="742950" lvl="1" indent="-285750">
              <a:buFont typeface="Arial" panose="020B0604020202020204" pitchFamily="34" charset="0"/>
              <a:buChar char="•"/>
            </a:pPr>
            <a:r>
              <a:rPr lang="en-IN" dirty="0"/>
              <a:t>Morning-  performing low overall in all three months </a:t>
            </a:r>
          </a:p>
          <a:p>
            <a:pPr marL="742950" lvl="1" indent="-285750">
              <a:buFont typeface="Arial" panose="020B0604020202020204" pitchFamily="34" charset="0"/>
              <a:buChar char="•"/>
            </a:pPr>
            <a:r>
              <a:rPr lang="en-IN" sz="1800" dirty="0"/>
              <a:t>Even</a:t>
            </a:r>
            <a:r>
              <a:rPr lang="en-IN" dirty="0"/>
              <a:t>ing - best time however in Jan we also see afternoon sales </a:t>
            </a:r>
          </a:p>
          <a:p>
            <a:pPr lvl="1"/>
            <a:endParaRPr lang="en-IN" dirty="0"/>
          </a:p>
          <a:p>
            <a:pPr marL="742950" lvl="1" indent="-285750">
              <a:buFont typeface="Arial" panose="020B0604020202020204" pitchFamily="34" charset="0"/>
              <a:buChar char="•"/>
            </a:pPr>
            <a:r>
              <a:rPr lang="en-IN" dirty="0"/>
              <a:t>ACTIONABLE-</a:t>
            </a:r>
            <a:r>
              <a:rPr lang="en-IN" sz="1800" dirty="0"/>
              <a:t>IN</a:t>
            </a:r>
            <a:r>
              <a:rPr lang="en-IN" dirty="0"/>
              <a:t>SIGHTS –</a:t>
            </a:r>
          </a:p>
          <a:p>
            <a:pPr marL="1200150" lvl="2" indent="-285750">
              <a:buFont typeface="Arial" panose="020B0604020202020204" pitchFamily="34" charset="0"/>
              <a:buChar char="•"/>
            </a:pPr>
            <a:r>
              <a:rPr lang="en-IN" dirty="0"/>
              <a:t>By combining the best product line in each branch from the above analysis we can target customers better and also improve performance of low performing goods </a:t>
            </a:r>
          </a:p>
        </p:txBody>
      </p:sp>
    </p:spTree>
    <p:extLst>
      <p:ext uri="{BB962C8B-B14F-4D97-AF65-F5344CB8AC3E}">
        <p14:creationId xmlns:p14="http://schemas.microsoft.com/office/powerpoint/2010/main" val="32167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49E6-26DF-B3EC-87BD-499185F27209}"/>
              </a:ext>
            </a:extLst>
          </p:cNvPr>
          <p:cNvSpPr>
            <a:spLocks noGrp="1"/>
          </p:cNvSpPr>
          <p:nvPr>
            <p:ph type="title"/>
          </p:nvPr>
        </p:nvSpPr>
        <p:spPr>
          <a:xfrm>
            <a:off x="264379" y="147483"/>
            <a:ext cx="8596668" cy="609600"/>
          </a:xfrm>
        </p:spPr>
        <p:txBody>
          <a:bodyPr>
            <a:normAutofit fontScale="90000"/>
          </a:bodyPr>
          <a:lstStyle/>
          <a:p>
            <a:r>
              <a:rPr lang="en-IN" dirty="0">
                <a:solidFill>
                  <a:schemeClr val="accent4"/>
                </a:solidFill>
              </a:rPr>
              <a:t>WINDOW – LEAD FUNCTON </a:t>
            </a:r>
          </a:p>
        </p:txBody>
      </p:sp>
      <p:pic>
        <p:nvPicPr>
          <p:cNvPr id="7" name="Content Placeholder 6">
            <a:extLst>
              <a:ext uri="{FF2B5EF4-FFF2-40B4-BE49-F238E27FC236}">
                <a16:creationId xmlns:a16="http://schemas.microsoft.com/office/drawing/2014/main" id="{E8F61736-6970-A09E-B6D8-5DA81EB23B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574" y="669044"/>
            <a:ext cx="5388640" cy="2673354"/>
          </a:xfrm>
          <a:prstGeom prst="rect">
            <a:avLst/>
          </a:prstGeom>
        </p:spPr>
      </p:pic>
      <p:sp>
        <p:nvSpPr>
          <p:cNvPr id="9" name="TextBox 8">
            <a:extLst>
              <a:ext uri="{FF2B5EF4-FFF2-40B4-BE49-F238E27FC236}">
                <a16:creationId xmlns:a16="http://schemas.microsoft.com/office/drawing/2014/main" id="{F26ED664-76FF-BF2E-BC12-BF1E6F6A2409}"/>
              </a:ext>
            </a:extLst>
          </p:cNvPr>
          <p:cNvSpPr txBox="1"/>
          <p:nvPr/>
        </p:nvSpPr>
        <p:spPr>
          <a:xfrm>
            <a:off x="-272846" y="669044"/>
            <a:ext cx="6172201" cy="2585323"/>
          </a:xfrm>
          <a:prstGeom prst="rect">
            <a:avLst/>
          </a:prstGeom>
          <a:noFill/>
        </p:spPr>
        <p:txBody>
          <a:bodyPr wrap="square">
            <a:spAutoFit/>
          </a:bodyPr>
          <a:lstStyle/>
          <a:p>
            <a:pPr marL="1200150" lvl="2" indent="-285750">
              <a:buFont typeface="Arial" panose="020B0604020202020204" pitchFamily="34" charset="0"/>
              <a:buChar char="•"/>
            </a:pPr>
            <a:r>
              <a:rPr lang="en-US" sz="1600" dirty="0">
                <a:solidFill>
                  <a:schemeClr val="accent3"/>
                </a:solidFill>
              </a:rPr>
              <a:t>select date, sum(total) as </a:t>
            </a:r>
            <a:r>
              <a:rPr lang="en-US" sz="1600" dirty="0" err="1">
                <a:solidFill>
                  <a:schemeClr val="accent3"/>
                </a:solidFill>
              </a:rPr>
              <a:t>daily_revenue,lead</a:t>
            </a:r>
            <a:r>
              <a:rPr lang="en-US" sz="1600" dirty="0">
                <a:solidFill>
                  <a:schemeClr val="accent3"/>
                </a:solidFill>
              </a:rPr>
              <a:t>(date) over(order by date) </a:t>
            </a:r>
            <a:r>
              <a:rPr lang="en-US" sz="1600" dirty="0" err="1">
                <a:solidFill>
                  <a:schemeClr val="accent3"/>
                </a:solidFill>
              </a:rPr>
              <a:t>nxt</a:t>
            </a:r>
            <a:r>
              <a:rPr lang="en-US" sz="1600" dirty="0">
                <a:solidFill>
                  <a:schemeClr val="accent3"/>
                </a:solidFill>
              </a:rPr>
              <a:t>, from amazon group by date</a:t>
            </a:r>
          </a:p>
          <a:p>
            <a:pPr marL="742950" lvl="1" indent="-285750">
              <a:buFont typeface="Arial" panose="020B0604020202020204" pitchFamily="34" charset="0"/>
              <a:buChar char="•"/>
            </a:pPr>
            <a:r>
              <a:rPr lang="en-US" sz="1600" dirty="0"/>
              <a:t>The cumulative of c is lower initially but from February accelerates more than A and B</a:t>
            </a:r>
          </a:p>
          <a:p>
            <a:pPr marL="1200150" lvl="2" indent="-285750">
              <a:buFont typeface="Arial" panose="020B0604020202020204" pitchFamily="34" charset="0"/>
              <a:buChar char="•"/>
            </a:pPr>
            <a:r>
              <a:rPr lang="en-US" sz="1600" dirty="0"/>
              <a:t>A performs well in Jan lowers in Feb and continues</a:t>
            </a:r>
          </a:p>
          <a:p>
            <a:pPr marL="1200150" lvl="2" indent="-285750">
              <a:buFont typeface="Arial" panose="020B0604020202020204" pitchFamily="34" charset="0"/>
              <a:buChar char="•"/>
            </a:pPr>
            <a:r>
              <a:rPr lang="en-US" sz="1600" dirty="0"/>
              <a:t>B good revenue in Jan the declines reasonably in last weeks of Jan catches up to be top in the beginning of march then again drops by March end</a:t>
            </a:r>
          </a:p>
          <a:p>
            <a:pPr marL="742950" lvl="1" indent="-285750">
              <a:buFont typeface="Arial" panose="020B0604020202020204" pitchFamily="34" charset="0"/>
              <a:buChar char="•"/>
            </a:pPr>
            <a:endParaRPr lang="en-IN" sz="1800" dirty="0"/>
          </a:p>
        </p:txBody>
      </p:sp>
      <p:pic>
        <p:nvPicPr>
          <p:cNvPr id="11" name="Picture 10">
            <a:extLst>
              <a:ext uri="{FF2B5EF4-FFF2-40B4-BE49-F238E27FC236}">
                <a16:creationId xmlns:a16="http://schemas.microsoft.com/office/drawing/2014/main" id="{3FC11F71-619A-21A2-2618-0E13FF84B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79" y="3903797"/>
            <a:ext cx="6322705" cy="2673355"/>
          </a:xfrm>
          <a:prstGeom prst="rect">
            <a:avLst/>
          </a:prstGeom>
        </p:spPr>
      </p:pic>
      <p:sp>
        <p:nvSpPr>
          <p:cNvPr id="13" name="TextBox 12">
            <a:extLst>
              <a:ext uri="{FF2B5EF4-FFF2-40B4-BE49-F238E27FC236}">
                <a16:creationId xmlns:a16="http://schemas.microsoft.com/office/drawing/2014/main" id="{EFAB8F66-62ED-38D1-90C9-A2904C5086F4}"/>
              </a:ext>
            </a:extLst>
          </p:cNvPr>
          <p:cNvSpPr txBox="1"/>
          <p:nvPr/>
        </p:nvSpPr>
        <p:spPr>
          <a:xfrm>
            <a:off x="6096000" y="3693971"/>
            <a:ext cx="6096000" cy="1815882"/>
          </a:xfrm>
          <a:prstGeom prst="rect">
            <a:avLst/>
          </a:prstGeom>
          <a:noFill/>
        </p:spPr>
        <p:txBody>
          <a:bodyPr wrap="square">
            <a:spAutoFit/>
          </a:bodyPr>
          <a:lstStyle/>
          <a:p>
            <a:pPr marL="742950" lvl="1" indent="-285750">
              <a:buFont typeface="Arial" panose="020B0604020202020204" pitchFamily="34" charset="0"/>
              <a:buChar char="•"/>
            </a:pPr>
            <a:r>
              <a:rPr lang="en-US" sz="1600" dirty="0"/>
              <a:t> Similarly, the cumulative revenue of product-line is best for food and </a:t>
            </a:r>
            <a:r>
              <a:rPr lang="en-US" sz="1600" dirty="0" err="1"/>
              <a:t>bev</a:t>
            </a:r>
            <a:r>
              <a:rPr lang="en-US" sz="1600" dirty="0"/>
              <a:t> lowest for health and beauty. </a:t>
            </a:r>
          </a:p>
          <a:p>
            <a:pPr marL="1200150" lvl="2" indent="-285750">
              <a:buFont typeface="Arial" panose="020B0604020202020204" pitchFamily="34" charset="0"/>
              <a:buChar char="•"/>
            </a:pPr>
            <a:r>
              <a:rPr lang="en-US" sz="1600" dirty="0">
                <a:solidFill>
                  <a:schemeClr val="accent4"/>
                </a:solidFill>
              </a:rPr>
              <a:t>Insights</a:t>
            </a:r>
            <a:r>
              <a:rPr lang="en-US" sz="1600" dirty="0"/>
              <a:t> – since tax is equal unit pricing must be checked as the products might be expensive  </a:t>
            </a:r>
          </a:p>
          <a:p>
            <a:pPr marL="742950" lvl="1" indent="-285750">
              <a:buFont typeface="Arial" panose="020B0604020202020204" pitchFamily="34" charset="0"/>
              <a:buChar char="•"/>
            </a:pPr>
            <a:r>
              <a:rPr lang="en-US" sz="1600" dirty="0"/>
              <a:t>Even home revenue falls considerably from peak in Jan </a:t>
            </a:r>
          </a:p>
          <a:p>
            <a:pPr marL="742950" lvl="1" indent="-285750">
              <a:buFont typeface="Arial" panose="020B0604020202020204" pitchFamily="34" charset="0"/>
              <a:buChar char="•"/>
            </a:pPr>
            <a:r>
              <a:rPr lang="en-US" sz="1600" dirty="0"/>
              <a:t>And electronics fall</a:t>
            </a:r>
          </a:p>
          <a:p>
            <a:pPr marL="742950" lvl="1" indent="-285750">
              <a:buFont typeface="Arial" panose="020B0604020202020204" pitchFamily="34" charset="0"/>
              <a:buChar char="•"/>
            </a:pPr>
            <a:endParaRPr lang="en-US" sz="1600" dirty="0">
              <a:solidFill>
                <a:schemeClr val="accent3"/>
              </a:solidFill>
            </a:endParaRPr>
          </a:p>
        </p:txBody>
      </p:sp>
    </p:spTree>
    <p:extLst>
      <p:ext uri="{BB962C8B-B14F-4D97-AF65-F5344CB8AC3E}">
        <p14:creationId xmlns:p14="http://schemas.microsoft.com/office/powerpoint/2010/main" val="1015863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125E01-AD96-F326-0170-80F68F484690}"/>
              </a:ext>
            </a:extLst>
          </p:cNvPr>
          <p:cNvSpPr>
            <a:spLocks noGrp="1"/>
          </p:cNvSpPr>
          <p:nvPr>
            <p:ph type="title"/>
          </p:nvPr>
        </p:nvSpPr>
        <p:spPr>
          <a:xfrm>
            <a:off x="166585" y="186813"/>
            <a:ext cx="8596312" cy="757084"/>
          </a:xfrm>
        </p:spPr>
        <p:txBody>
          <a:bodyPr/>
          <a:lstStyle/>
          <a:p>
            <a:r>
              <a:rPr lang="en-IN" b="1" dirty="0">
                <a:solidFill>
                  <a:schemeClr val="accent4"/>
                </a:solidFill>
                <a:latin typeface="Times New Roman" panose="02020603050405020304" pitchFamily="18" charset="0"/>
                <a:cs typeface="Times New Roman" panose="02020603050405020304" pitchFamily="18" charset="0"/>
              </a:rPr>
              <a:t>COLUMN ENGINEERING </a:t>
            </a:r>
            <a:endParaRPr lang="en-IN" b="1" dirty="0">
              <a:solidFill>
                <a:schemeClr val="accent3"/>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8573616-F82E-E964-1E4B-3DCCEFDF3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71" y="324412"/>
            <a:ext cx="4675504" cy="3458058"/>
          </a:xfrm>
          <a:prstGeom prst="rect">
            <a:avLst/>
          </a:prstGeom>
        </p:spPr>
      </p:pic>
      <p:sp>
        <p:nvSpPr>
          <p:cNvPr id="6" name="TextBox 5">
            <a:extLst>
              <a:ext uri="{FF2B5EF4-FFF2-40B4-BE49-F238E27FC236}">
                <a16:creationId xmlns:a16="http://schemas.microsoft.com/office/drawing/2014/main" id="{A91C8EC9-44B2-1037-C7C8-9F52883B3461}"/>
              </a:ext>
            </a:extLst>
          </p:cNvPr>
          <p:cNvSpPr txBox="1"/>
          <p:nvPr/>
        </p:nvSpPr>
        <p:spPr>
          <a:xfrm>
            <a:off x="373625" y="948540"/>
            <a:ext cx="6110748" cy="3600986"/>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Adding a new column / populating the column based on conditions</a:t>
            </a:r>
          </a:p>
          <a:p>
            <a:endParaRPr lang="en-IN" b="1" dirty="0">
              <a:solidFill>
                <a:schemeClr val="accent3"/>
              </a:solidFill>
              <a:latin typeface="Times New Roman" panose="02020603050405020304" pitchFamily="18" charset="0"/>
              <a:cs typeface="Times New Roman" panose="02020603050405020304" pitchFamily="18" charset="0"/>
            </a:endParaRPr>
          </a:p>
          <a:p>
            <a:r>
              <a:rPr lang="en-IN" b="1" dirty="0">
                <a:solidFill>
                  <a:schemeClr val="accent4"/>
                </a:solidFill>
                <a:latin typeface="Times New Roman" panose="02020603050405020304" pitchFamily="18" charset="0"/>
                <a:cs typeface="Times New Roman" panose="02020603050405020304" pitchFamily="18" charset="0"/>
              </a:rPr>
              <a:t>INTRADAY TRENDS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Saturday is the average overall </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However for C we can observe higher mean revenue on </a:t>
            </a:r>
            <a:r>
              <a:rPr lang="en-IN" sz="1600" dirty="0">
                <a:solidFill>
                  <a:schemeClr val="accent3"/>
                </a:solidFill>
                <a:latin typeface="Times New Roman" panose="02020603050405020304" pitchFamily="18" charset="0"/>
                <a:cs typeface="Times New Roman" panose="02020603050405020304" pitchFamily="18" charset="0"/>
              </a:rPr>
              <a:t>Friday and Wednesday</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Other days for B apart from Saturday </a:t>
            </a:r>
            <a:r>
              <a:rPr lang="en-IN" sz="1600" dirty="0">
                <a:solidFill>
                  <a:schemeClr val="accent3"/>
                </a:solidFill>
                <a:latin typeface="Times New Roman" panose="02020603050405020304" pitchFamily="18" charset="0"/>
                <a:cs typeface="Times New Roman" panose="02020603050405020304" pitchFamily="18" charset="0"/>
              </a:rPr>
              <a:t>is Thursday and Wednesday</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A </a:t>
            </a:r>
            <a:r>
              <a:rPr lang="en-IN" sz="1600" dirty="0">
                <a:solidFill>
                  <a:schemeClr val="accent3"/>
                </a:solidFill>
                <a:latin typeface="Times New Roman" panose="02020603050405020304" pitchFamily="18" charset="0"/>
                <a:cs typeface="Times New Roman" panose="02020603050405020304" pitchFamily="18" charset="0"/>
              </a:rPr>
              <a:t>Monday</a:t>
            </a:r>
            <a:r>
              <a:rPr lang="en-IN" sz="1600" dirty="0">
                <a:latin typeface="Times New Roman" panose="02020603050405020304" pitchFamily="18" charset="0"/>
                <a:cs typeface="Times New Roman" panose="02020603050405020304" pitchFamily="18" charset="0"/>
              </a:rPr>
              <a:t> which is good</a:t>
            </a:r>
          </a:p>
          <a:p>
            <a:pPr marL="285750" indent="-285750">
              <a:buFont typeface="Arial" panose="020B0604020202020204" pitchFamily="34" charset="0"/>
              <a:buChar char="•"/>
            </a:pPr>
            <a:r>
              <a:rPr lang="en-IN" sz="1600" dirty="0">
                <a:solidFill>
                  <a:schemeClr val="accent4"/>
                </a:solidFill>
                <a:latin typeface="Times New Roman" panose="02020603050405020304" pitchFamily="18" charset="0"/>
                <a:cs typeface="Times New Roman" panose="02020603050405020304" pitchFamily="18" charset="0"/>
              </a:rPr>
              <a:t>ACTIONABLE INSIGHTS </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Probably these days can be targeted which otherwise don’t yield much revenue </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strategy can help increase sales in combination with product line in next slide.</a:t>
            </a:r>
          </a:p>
        </p:txBody>
      </p:sp>
      <p:pic>
        <p:nvPicPr>
          <p:cNvPr id="7" name="Content Placeholder 4">
            <a:extLst>
              <a:ext uri="{FF2B5EF4-FFF2-40B4-BE49-F238E27FC236}">
                <a16:creationId xmlns:a16="http://schemas.microsoft.com/office/drawing/2014/main" id="{6B5CAB34-08DA-1FB0-DCC4-77B921174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03" y="4549526"/>
            <a:ext cx="8967020" cy="2253225"/>
          </a:xfrm>
          <a:prstGeom prst="rect">
            <a:avLst/>
          </a:prstGeom>
        </p:spPr>
      </p:pic>
      <p:sp>
        <p:nvSpPr>
          <p:cNvPr id="9" name="Content Placeholder 8">
            <a:extLst>
              <a:ext uri="{FF2B5EF4-FFF2-40B4-BE49-F238E27FC236}">
                <a16:creationId xmlns:a16="http://schemas.microsoft.com/office/drawing/2014/main" id="{9BA781B7-EB59-19C9-3BC6-6C6E65C29EFE}"/>
              </a:ext>
            </a:extLst>
          </p:cNvPr>
          <p:cNvSpPr>
            <a:spLocks noGrp="1"/>
          </p:cNvSpPr>
          <p:nvPr>
            <p:ph idx="1"/>
          </p:nvPr>
        </p:nvSpPr>
        <p:spPr>
          <a:xfrm>
            <a:off x="-1180963" y="4280363"/>
            <a:ext cx="384550" cy="403122"/>
          </a:xfrm>
        </p:spPr>
        <p:txBody>
          <a:bodyPr/>
          <a:lstStyle/>
          <a:p>
            <a:endParaRPr lang="en-IN" dirty="0"/>
          </a:p>
        </p:txBody>
      </p:sp>
    </p:spTree>
    <p:extLst>
      <p:ext uri="{BB962C8B-B14F-4D97-AF65-F5344CB8AC3E}">
        <p14:creationId xmlns:p14="http://schemas.microsoft.com/office/powerpoint/2010/main" val="2134514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DFE8-750B-663B-8BD1-171B29EBB17F}"/>
              </a:ext>
            </a:extLst>
          </p:cNvPr>
          <p:cNvSpPr>
            <a:spLocks noGrp="1"/>
          </p:cNvSpPr>
          <p:nvPr>
            <p:ph type="title"/>
          </p:nvPr>
        </p:nvSpPr>
        <p:spPr>
          <a:xfrm>
            <a:off x="262653" y="206695"/>
            <a:ext cx="9992392" cy="805811"/>
          </a:xfrm>
        </p:spPr>
        <p:txBody>
          <a:bodyPr/>
          <a:lstStyle/>
          <a:p>
            <a:r>
              <a:rPr lang="en-IN" sz="3600" b="1" dirty="0">
                <a:solidFill>
                  <a:schemeClr val="accent4"/>
                </a:solidFill>
                <a:latin typeface="Times New Roman" panose="02020603050405020304" pitchFamily="18" charset="0"/>
                <a:cs typeface="Times New Roman" panose="02020603050405020304" pitchFamily="18" charset="0"/>
              </a:rPr>
              <a:t>TIME OF DAY – BRANCH WISE ANALYSIS </a:t>
            </a:r>
          </a:p>
        </p:txBody>
      </p:sp>
      <p:pic>
        <p:nvPicPr>
          <p:cNvPr id="10" name="Content Placeholder 9">
            <a:extLst>
              <a:ext uri="{FF2B5EF4-FFF2-40B4-BE49-F238E27FC236}">
                <a16:creationId xmlns:a16="http://schemas.microsoft.com/office/drawing/2014/main" id="{FDDC4C2A-962A-A65C-44A4-8BC1B9449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619" y="3930239"/>
            <a:ext cx="8967020" cy="2033422"/>
          </a:xfrm>
        </p:spPr>
      </p:pic>
      <p:sp>
        <p:nvSpPr>
          <p:cNvPr id="8" name="TextBox 7">
            <a:extLst>
              <a:ext uri="{FF2B5EF4-FFF2-40B4-BE49-F238E27FC236}">
                <a16:creationId xmlns:a16="http://schemas.microsoft.com/office/drawing/2014/main" id="{DD479355-C539-0095-FA30-CB1255DF278F}"/>
              </a:ext>
            </a:extLst>
          </p:cNvPr>
          <p:cNvSpPr txBox="1"/>
          <p:nvPr/>
        </p:nvSpPr>
        <p:spPr>
          <a:xfrm>
            <a:off x="-243349" y="1358101"/>
            <a:ext cx="12012562" cy="1569660"/>
          </a:xfrm>
          <a:prstGeom prst="rect">
            <a:avLst/>
          </a:prstGeom>
          <a:noFill/>
        </p:spPr>
        <p:txBody>
          <a:bodyPr wrap="square">
            <a:spAutoFit/>
          </a:bodyPr>
          <a:lstStyle/>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From the above Sat is best for all plus Fri/wed for C, </a:t>
            </a:r>
            <a:r>
              <a:rPr lang="en-IN" sz="1600" dirty="0" err="1">
                <a:latin typeface="Times New Roman" panose="02020603050405020304" pitchFamily="18" charset="0"/>
                <a:cs typeface="Times New Roman" panose="02020603050405020304" pitchFamily="18" charset="0"/>
              </a:rPr>
              <a:t>thr</a:t>
            </a:r>
            <a:r>
              <a:rPr lang="en-IN" sz="1600" dirty="0">
                <a:latin typeface="Times New Roman" panose="02020603050405020304" pitchFamily="18" charset="0"/>
                <a:cs typeface="Times New Roman" panose="02020603050405020304" pitchFamily="18" charset="0"/>
              </a:rPr>
              <a:t>/wed for b and Mon for A</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Below best </a:t>
            </a:r>
            <a:r>
              <a:rPr lang="en-IN" sz="1600" dirty="0" err="1">
                <a:latin typeface="Times New Roman" panose="02020603050405020304" pitchFamily="18" charset="0"/>
                <a:cs typeface="Times New Roman" panose="02020603050405020304" pitchFamily="18" charset="0"/>
              </a:rPr>
              <a:t>avg</a:t>
            </a:r>
            <a:r>
              <a:rPr lang="en-IN" sz="1600" dirty="0">
                <a:latin typeface="Times New Roman" panose="02020603050405020304" pitchFamily="18" charset="0"/>
                <a:cs typeface="Times New Roman" panose="02020603050405020304" pitchFamily="18" charset="0"/>
              </a:rPr>
              <a:t> on</a:t>
            </a:r>
          </a:p>
          <a:p>
            <a:pPr marL="1200150" lvl="2"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Fri, wed is in the evening &gt;morning &gt; noon</a:t>
            </a:r>
          </a:p>
          <a:p>
            <a:pPr marL="1200150" lvl="2"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Thurs-  even&gt; morn</a:t>
            </a:r>
          </a:p>
          <a:p>
            <a:pPr marL="1200150" lvl="2"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Monday- noon&gt; even&gt; morn </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Thus strategy based on this can be built 		</a:t>
            </a:r>
          </a:p>
        </p:txBody>
      </p:sp>
    </p:spTree>
    <p:extLst>
      <p:ext uri="{BB962C8B-B14F-4D97-AF65-F5344CB8AC3E}">
        <p14:creationId xmlns:p14="http://schemas.microsoft.com/office/powerpoint/2010/main" val="4068655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A1258F-8BDD-0772-1E67-97FC1E4D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4943770"/>
            <a:ext cx="8967020" cy="1914230"/>
          </a:xfrm>
          <a:prstGeom prst="rect">
            <a:avLst/>
          </a:prstGeom>
        </p:spPr>
      </p:pic>
      <p:sp>
        <p:nvSpPr>
          <p:cNvPr id="3" name="TextBox 2">
            <a:extLst>
              <a:ext uri="{FF2B5EF4-FFF2-40B4-BE49-F238E27FC236}">
                <a16:creationId xmlns:a16="http://schemas.microsoft.com/office/drawing/2014/main" id="{93ED033D-35DA-B871-B2EF-FC262D654E28}"/>
              </a:ext>
            </a:extLst>
          </p:cNvPr>
          <p:cNvSpPr txBox="1"/>
          <p:nvPr/>
        </p:nvSpPr>
        <p:spPr>
          <a:xfrm>
            <a:off x="373625" y="124445"/>
            <a:ext cx="11228439" cy="5539978"/>
          </a:xfrm>
          <a:prstGeom prst="rect">
            <a:avLst/>
          </a:prstGeom>
          <a:noFill/>
        </p:spPr>
        <p:txBody>
          <a:bodyPr wrap="square">
            <a:spAutoFit/>
          </a:bodyPr>
          <a:lstStyle/>
          <a:p>
            <a:pPr lvl="1"/>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solidFill>
                  <a:schemeClr val="accent4"/>
                </a:solidFill>
                <a:latin typeface="Times New Roman" panose="02020603050405020304" pitchFamily="18" charset="0"/>
                <a:cs typeface="Times New Roman" panose="02020603050405020304" pitchFamily="18" charset="0"/>
              </a:rPr>
              <a:t>Insights – </a:t>
            </a:r>
          </a:p>
          <a:p>
            <a:pPr marL="1200150" lvl="2"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STRATEGY 1- branches tap on the days where their revenue or sales average high and improve the weak product </a:t>
            </a:r>
          </a:p>
          <a:p>
            <a:pPr marL="1200150" lvl="2"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STRATEGY 2- observe which product performs better on a specific weekday and time of day to target a better </a:t>
            </a:r>
          </a:p>
          <a:p>
            <a:pPr marL="1200150" lvl="2"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lvl="2"/>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solidFill>
                  <a:schemeClr val="accent4"/>
                </a:solidFill>
                <a:latin typeface="Times New Roman" panose="02020603050405020304" pitchFamily="18" charset="0"/>
                <a:cs typeface="Times New Roman" panose="02020603050405020304" pitchFamily="18" charset="0"/>
              </a:rPr>
              <a:t>ACCLERATE GOOD PERFORMING CATEGORIES</a:t>
            </a:r>
            <a:r>
              <a:rPr lang="en-IN" sz="1600" dirty="0">
                <a:latin typeface="Times New Roman" panose="02020603050405020304" pitchFamily="18" charset="0"/>
                <a:cs typeface="Times New Roman" panose="02020603050405020304" pitchFamily="18" charset="0"/>
              </a:rPr>
              <a:t> –</a:t>
            </a:r>
          </a:p>
          <a:p>
            <a:pPr marL="1200150" lvl="2"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Sat, Fri wed yield good revenue for C</a:t>
            </a:r>
          </a:p>
          <a:p>
            <a:pPr marL="1657350" lvl="3"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and product line wise, sat and Fri are good for fashion</a:t>
            </a:r>
          </a:p>
          <a:p>
            <a:pPr marL="2114550" lvl="4"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thus C can up its fashion sales strategically on these days</a:t>
            </a:r>
          </a:p>
          <a:p>
            <a:pPr marL="2114550" lvl="4"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on Wednesday C can accelerate food sales which is already a good</a:t>
            </a:r>
          </a:p>
          <a:p>
            <a:pPr marL="1200150" lvl="2"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B on thru – electronics can be targeted </a:t>
            </a:r>
          </a:p>
          <a:p>
            <a:pPr marL="1200150" lvl="2"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A on Monday- since most averages are the same, A can improve its performing product lines</a:t>
            </a:r>
          </a:p>
          <a:p>
            <a:pPr lvl="1"/>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solidFill>
                  <a:schemeClr val="accent4"/>
                </a:solidFill>
                <a:latin typeface="Times New Roman" panose="02020603050405020304" pitchFamily="18" charset="0"/>
                <a:cs typeface="Times New Roman" panose="02020603050405020304" pitchFamily="18" charset="0"/>
              </a:rPr>
              <a:t>INPROVE POOR PERFORMING CATEGORIES </a:t>
            </a:r>
          </a:p>
          <a:p>
            <a:pPr marL="1200150" lvl="2"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C performs low in home health and sports </a:t>
            </a:r>
          </a:p>
          <a:p>
            <a:pPr marL="1657350" lvl="3"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Since the home has good average revenue on Sunday – prob C can </a:t>
            </a:r>
            <a:r>
              <a:rPr lang="en-IN" sz="1600" dirty="0" err="1">
                <a:latin typeface="Times New Roman" panose="02020603050405020304" pitchFamily="18" charset="0"/>
                <a:cs typeface="Times New Roman" panose="02020603050405020304" pitchFamily="18" charset="0"/>
              </a:rPr>
              <a:t>strategise</a:t>
            </a:r>
            <a:r>
              <a:rPr lang="en-IN" sz="1600" dirty="0">
                <a:latin typeface="Times New Roman" panose="02020603050405020304" pitchFamily="18" charset="0"/>
                <a:cs typeface="Times New Roman" panose="02020603050405020304" pitchFamily="18" charset="0"/>
              </a:rPr>
              <a:t>, for health – sat and Fri </a:t>
            </a:r>
          </a:p>
          <a:p>
            <a:pPr marL="1200150" lvl="2"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A health and fashion bad- thus target – sat and Fri</a:t>
            </a:r>
          </a:p>
          <a:p>
            <a:pPr marL="1200150" lvl="2"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B food and fashion are bad. Thus target Fri, and wed respectively</a:t>
            </a:r>
          </a:p>
          <a:p>
            <a:pPr marL="1657350" lvl="3"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3113394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D104-49EB-E46D-07AB-F96CC404C6CD}"/>
              </a:ext>
            </a:extLst>
          </p:cNvPr>
          <p:cNvSpPr>
            <a:spLocks noGrp="1"/>
          </p:cNvSpPr>
          <p:nvPr>
            <p:ph type="title"/>
          </p:nvPr>
        </p:nvSpPr>
        <p:spPr>
          <a:xfrm>
            <a:off x="141072" y="98757"/>
            <a:ext cx="9404723" cy="589501"/>
          </a:xfrm>
        </p:spPr>
        <p:txBody>
          <a:bodyPr>
            <a:normAutofit fontScale="90000"/>
          </a:bodyPr>
          <a:lstStyle/>
          <a:p>
            <a:r>
              <a:rPr lang="en-IN" b="1" dirty="0">
                <a:solidFill>
                  <a:schemeClr val="accent4"/>
                </a:solidFill>
                <a:latin typeface="Times New Roman" panose="02020603050405020304" pitchFamily="18" charset="0"/>
                <a:cs typeface="Times New Roman" panose="02020603050405020304" pitchFamily="18" charset="0"/>
              </a:rPr>
              <a:t>GENDER WISE ANALYSIS</a:t>
            </a:r>
          </a:p>
        </p:txBody>
      </p:sp>
      <p:pic>
        <p:nvPicPr>
          <p:cNvPr id="8" name="Content Placeholder 7">
            <a:extLst>
              <a:ext uri="{FF2B5EF4-FFF2-40B4-BE49-F238E27FC236}">
                <a16:creationId xmlns:a16="http://schemas.microsoft.com/office/drawing/2014/main" id="{CBD62B19-DF25-770E-E669-A8F635E4D2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2982" y="1238864"/>
            <a:ext cx="5850193" cy="2399274"/>
          </a:xfrm>
        </p:spPr>
      </p:pic>
      <p:sp>
        <p:nvSpPr>
          <p:cNvPr id="4" name="TextBox 3">
            <a:extLst>
              <a:ext uri="{FF2B5EF4-FFF2-40B4-BE49-F238E27FC236}">
                <a16:creationId xmlns:a16="http://schemas.microsoft.com/office/drawing/2014/main" id="{6E280AFB-B33A-2B98-955C-A4EE37ED07AC}"/>
              </a:ext>
            </a:extLst>
          </p:cNvPr>
          <p:cNvSpPr txBox="1"/>
          <p:nvPr/>
        </p:nvSpPr>
        <p:spPr>
          <a:xfrm>
            <a:off x="-816077" y="1238864"/>
            <a:ext cx="6912077" cy="3323987"/>
          </a:xfrm>
          <a:prstGeom prst="rect">
            <a:avLst/>
          </a:prstGeom>
          <a:noFill/>
        </p:spPr>
        <p:txBody>
          <a:bodyPr wrap="square">
            <a:spAutoFit/>
          </a:bodyPr>
          <a:lstStyle/>
          <a:p>
            <a:pPr marL="1200150" lvl="2"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all the branches the distribution of gender is approximately the same </a:t>
            </a:r>
          </a:p>
          <a:p>
            <a:pPr marL="1657350" lvl="3"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further count of product purchases equal too.</a:t>
            </a:r>
          </a:p>
          <a:p>
            <a:pPr marL="1200150" lvl="2"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Revenue from female customers is slightly higher in C and A branches</a:t>
            </a:r>
          </a:p>
          <a:p>
            <a:pPr marL="1200150" lvl="2"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females, the preference order  is  food &gt;fashion&gt;home</a:t>
            </a:r>
          </a:p>
          <a:p>
            <a:pPr marL="1657350" lvl="3"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Strategy to better these  can be taken weekday and time of day wise </a:t>
            </a:r>
          </a:p>
          <a:p>
            <a:pPr marL="1200150" lvl="2"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males preference order is sports&gt;health&gt;electronics</a:t>
            </a:r>
          </a:p>
          <a:p>
            <a:pPr marL="1657350" lvl="3" indent="-285750">
              <a:buFont typeface="Arial" panose="020B0604020202020204" pitchFamily="34" charset="0"/>
              <a:buChar char="•"/>
            </a:pPr>
            <a:endParaRPr lang="en-IN" sz="1600" dirty="0">
              <a:solidFill>
                <a:schemeClr val="accent4"/>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pic>
        <p:nvPicPr>
          <p:cNvPr id="9" name="Content Placeholder 4">
            <a:extLst>
              <a:ext uri="{FF2B5EF4-FFF2-40B4-BE49-F238E27FC236}">
                <a16:creationId xmlns:a16="http://schemas.microsoft.com/office/drawing/2014/main" id="{2D82CD55-7CAC-31D4-232B-B2E03E617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982" y="4188743"/>
            <a:ext cx="5593059" cy="2399273"/>
          </a:xfrm>
          <a:prstGeom prst="rect">
            <a:avLst/>
          </a:prstGeom>
        </p:spPr>
      </p:pic>
    </p:spTree>
    <p:extLst>
      <p:ext uri="{BB962C8B-B14F-4D97-AF65-F5344CB8AC3E}">
        <p14:creationId xmlns:p14="http://schemas.microsoft.com/office/powerpoint/2010/main" val="221719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AD50BF-54FF-002A-384F-7A848201A15C}"/>
              </a:ext>
            </a:extLst>
          </p:cNvPr>
          <p:cNvSpPr/>
          <p:nvPr/>
        </p:nvSpPr>
        <p:spPr>
          <a:xfrm>
            <a:off x="383458" y="422185"/>
            <a:ext cx="3677264" cy="8844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ACEBB40-6C48-CA7D-466F-F4286290ADCA}"/>
              </a:ext>
            </a:extLst>
          </p:cNvPr>
          <p:cNvSpPr>
            <a:spLocks noGrp="1"/>
          </p:cNvSpPr>
          <p:nvPr>
            <p:ph type="title"/>
          </p:nvPr>
        </p:nvSpPr>
        <p:spPr>
          <a:xfrm>
            <a:off x="646111" y="452718"/>
            <a:ext cx="9404723" cy="599334"/>
          </a:xfrm>
        </p:spPr>
        <p:txBody>
          <a:bodyPr>
            <a:normAutofit fontScale="90000"/>
          </a:bodyPr>
          <a:lstStyle/>
          <a:p>
            <a:r>
              <a:rPr lang="en-IN" sz="4400" dirty="0">
                <a:solidFill>
                  <a:schemeClr val="accent1">
                    <a:lumMod val="50000"/>
                  </a:schemeClr>
                </a:solidFill>
                <a:latin typeface="Times New Roman" panose="02020603050405020304" pitchFamily="18" charset="0"/>
                <a:cs typeface="Times New Roman" panose="02020603050405020304" pitchFamily="18" charset="0"/>
              </a:rPr>
              <a:t>OBJECTIVE</a:t>
            </a:r>
            <a:r>
              <a:rPr lang="en-IN" sz="4400" dirty="0">
                <a:solidFill>
                  <a:schemeClr val="accent3">
                    <a:lumMod val="75000"/>
                  </a:schemeClr>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833CE67-3947-6FA7-078B-680CE3522FD3}"/>
              </a:ext>
            </a:extLst>
          </p:cNvPr>
          <p:cNvSpPr>
            <a:spLocks noGrp="1"/>
          </p:cNvSpPr>
          <p:nvPr>
            <p:ph idx="1"/>
          </p:nvPr>
        </p:nvSpPr>
        <p:spPr/>
        <p:txBody>
          <a:bodyPr/>
          <a:lstStyle/>
          <a:p>
            <a:r>
              <a:rPr lang="en-US" dirty="0"/>
              <a:t>Analyzing sales data with a focus on three primary themes:</a:t>
            </a:r>
          </a:p>
          <a:p>
            <a:r>
              <a:rPr lang="en-US" dirty="0"/>
              <a:t>1. Product Analysis</a:t>
            </a:r>
          </a:p>
          <a:p>
            <a:r>
              <a:rPr lang="en-US" dirty="0"/>
              <a:t>2. Sales Analysis</a:t>
            </a:r>
          </a:p>
          <a:p>
            <a:r>
              <a:rPr lang="en-US" dirty="0"/>
              <a:t>3. Customer Analysis</a:t>
            </a:r>
          </a:p>
          <a:p>
            <a:endParaRPr lang="en-US" dirty="0"/>
          </a:p>
          <a:p>
            <a:r>
              <a:rPr lang="en-US" dirty="0"/>
              <a:t>Subsequently, providing actionable insights to enhance sales performance at each branch.</a:t>
            </a:r>
            <a:endParaRPr lang="en-IN" dirty="0"/>
          </a:p>
        </p:txBody>
      </p:sp>
    </p:spTree>
    <p:extLst>
      <p:ext uri="{BB962C8B-B14F-4D97-AF65-F5344CB8AC3E}">
        <p14:creationId xmlns:p14="http://schemas.microsoft.com/office/powerpoint/2010/main" val="513496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081B-8871-20F5-0E27-DD5430AFC2D4}"/>
              </a:ext>
            </a:extLst>
          </p:cNvPr>
          <p:cNvSpPr>
            <a:spLocks noGrp="1"/>
          </p:cNvSpPr>
          <p:nvPr>
            <p:ph type="title"/>
          </p:nvPr>
        </p:nvSpPr>
        <p:spPr>
          <a:xfrm>
            <a:off x="402030" y="156238"/>
            <a:ext cx="8596668" cy="1320800"/>
          </a:xfrm>
        </p:spPr>
        <p:txBody>
          <a:bodyPr>
            <a:normAutofit fontScale="90000"/>
          </a:bodyPr>
          <a:lstStyle/>
          <a:p>
            <a:r>
              <a:rPr lang="en-IN" dirty="0">
                <a:solidFill>
                  <a:schemeClr val="accent4"/>
                </a:solidFill>
                <a:latin typeface="Times New Roman" panose="02020603050405020304" pitchFamily="18" charset="0"/>
                <a:cs typeface="Times New Roman" panose="02020603050405020304" pitchFamily="18" charset="0"/>
              </a:rPr>
              <a:t>Combining </a:t>
            </a:r>
            <a:r>
              <a:rPr lang="en-IN" sz="3600" dirty="0">
                <a:solidFill>
                  <a:schemeClr val="accent4"/>
                </a:solidFill>
                <a:latin typeface="Times New Roman" panose="02020603050405020304" pitchFamily="18" charset="0"/>
                <a:cs typeface="Times New Roman" panose="02020603050405020304" pitchFamily="18" charset="0"/>
              </a:rPr>
              <a:t>weekday- gender and weekday- product line  trends </a:t>
            </a:r>
            <a:br>
              <a:rPr lang="en-IN" sz="3600" dirty="0">
                <a:solidFill>
                  <a:schemeClr val="accent4"/>
                </a:solidFill>
                <a:latin typeface="Times New Roman" panose="02020603050405020304" pitchFamily="18"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F1AF413C-44CB-3370-6C3B-9DACBA486094}"/>
              </a:ext>
            </a:extLst>
          </p:cNvPr>
          <p:cNvSpPr>
            <a:spLocks noGrp="1"/>
          </p:cNvSpPr>
          <p:nvPr>
            <p:ph idx="1"/>
          </p:nvPr>
        </p:nvSpPr>
        <p:spPr>
          <a:xfrm>
            <a:off x="402030" y="1477038"/>
            <a:ext cx="5094201" cy="3880773"/>
          </a:xfrm>
        </p:spPr>
        <p:txBody>
          <a:bodyPr>
            <a:noAutofit/>
          </a:bodyPr>
          <a:lstStyle/>
          <a:p>
            <a:r>
              <a:rPr lang="en-IN" sz="1400" dirty="0"/>
              <a:t>INSIGHTS – </a:t>
            </a:r>
          </a:p>
          <a:p>
            <a:r>
              <a:rPr lang="en-IN" sz="1400" dirty="0"/>
              <a:t>STRATEGY 1- gender-centre</a:t>
            </a:r>
          </a:p>
          <a:p>
            <a:pPr lvl="1"/>
            <a:r>
              <a:rPr lang="en-IN" sz="1400" dirty="0"/>
              <a:t>Seeing the day preference and further time of day preference customers can be targeted </a:t>
            </a:r>
          </a:p>
          <a:p>
            <a:pPr lvl="1"/>
            <a:r>
              <a:rPr lang="en-IN" sz="1400" dirty="0" err="1"/>
              <a:t>Eg</a:t>
            </a:r>
            <a:r>
              <a:rPr lang="en-IN" sz="1400" dirty="0"/>
              <a:t>-</a:t>
            </a:r>
          </a:p>
          <a:p>
            <a:pPr lvl="2"/>
            <a:r>
              <a:rPr lang="en-IN" dirty="0"/>
              <a:t>Since b has fewer female customers –it can probably build a strategy  catering to females on Tuesday as well </a:t>
            </a:r>
          </a:p>
          <a:p>
            <a:pPr lvl="2"/>
            <a:r>
              <a:rPr lang="en-IN" dirty="0"/>
              <a:t>Increasing food and fashion product targeting on Tuesday</a:t>
            </a:r>
          </a:p>
          <a:p>
            <a:pPr lvl="2"/>
            <a:r>
              <a:rPr lang="en-IN" dirty="0"/>
              <a:t>Secondly since on Tuesday electronic have good average revenue it can target these products to females and male as well who already prefer</a:t>
            </a:r>
          </a:p>
          <a:p>
            <a:r>
              <a:rPr lang="en-IN" sz="1400" dirty="0"/>
              <a:t>STRATEGY 2- PRODUCTLINE CENTRIC</a:t>
            </a:r>
          </a:p>
          <a:p>
            <a:pPr lvl="1"/>
            <a:r>
              <a:rPr lang="en-IN" sz="1400" dirty="0"/>
              <a:t>Observing which product is preferred by which gender and the weekday when that product is already in high demand targeting can be done </a:t>
            </a:r>
          </a:p>
        </p:txBody>
      </p:sp>
      <p:pic>
        <p:nvPicPr>
          <p:cNvPr id="8" name="Picture 7">
            <a:extLst>
              <a:ext uri="{FF2B5EF4-FFF2-40B4-BE49-F238E27FC236}">
                <a16:creationId xmlns:a16="http://schemas.microsoft.com/office/drawing/2014/main" id="{92AC900F-75ED-860A-861E-C92CA9A93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231" y="2710411"/>
            <a:ext cx="6538453" cy="2422028"/>
          </a:xfrm>
          <a:prstGeom prst="rect">
            <a:avLst/>
          </a:prstGeom>
        </p:spPr>
      </p:pic>
    </p:spTree>
    <p:extLst>
      <p:ext uri="{BB962C8B-B14F-4D97-AF65-F5344CB8AC3E}">
        <p14:creationId xmlns:p14="http://schemas.microsoft.com/office/powerpoint/2010/main" val="58783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FA12-7EC4-4DD6-338B-565FD785DCB2}"/>
              </a:ext>
            </a:extLst>
          </p:cNvPr>
          <p:cNvSpPr>
            <a:spLocks noGrp="1"/>
          </p:cNvSpPr>
          <p:nvPr>
            <p:ph type="title"/>
          </p:nvPr>
        </p:nvSpPr>
        <p:spPr>
          <a:xfrm>
            <a:off x="677334" y="206477"/>
            <a:ext cx="8596668" cy="1320800"/>
          </a:xfrm>
        </p:spPr>
        <p:txBody>
          <a:bodyPr/>
          <a:lstStyle/>
          <a:p>
            <a:r>
              <a:rPr lang="en-IN" dirty="0"/>
              <a:t>             </a:t>
            </a:r>
            <a:r>
              <a:rPr lang="en-IN" b="1" dirty="0">
                <a:solidFill>
                  <a:schemeClr val="accent1">
                    <a:lumMod val="40000"/>
                    <a:lumOff val="60000"/>
                  </a:schemeClr>
                </a:solidFill>
              </a:rPr>
              <a:t>STAGES OF PROJECT </a:t>
            </a:r>
          </a:p>
        </p:txBody>
      </p:sp>
      <p:sp>
        <p:nvSpPr>
          <p:cNvPr id="5" name="Text Placeholder 4">
            <a:extLst>
              <a:ext uri="{FF2B5EF4-FFF2-40B4-BE49-F238E27FC236}">
                <a16:creationId xmlns:a16="http://schemas.microsoft.com/office/drawing/2014/main" id="{9A7B5AE1-C2F5-DDC8-EA59-8474314F79FC}"/>
              </a:ext>
            </a:extLst>
          </p:cNvPr>
          <p:cNvSpPr>
            <a:spLocks noGrp="1"/>
          </p:cNvSpPr>
          <p:nvPr>
            <p:ph type="body" sz="quarter" idx="3"/>
          </p:nvPr>
        </p:nvSpPr>
        <p:spPr>
          <a:xfrm>
            <a:off x="3883659" y="1981200"/>
            <a:ext cx="2936241" cy="1569408"/>
          </a:xfrm>
        </p:spPr>
        <p:txBody>
          <a:bodyPr/>
          <a:lstStyle/>
          <a:p>
            <a:br>
              <a:rPr lang="en-US" dirty="0"/>
            </a:br>
            <a:endParaRPr lang="en-IN" dirty="0"/>
          </a:p>
        </p:txBody>
      </p:sp>
      <p:graphicFrame>
        <p:nvGraphicFramePr>
          <p:cNvPr id="9" name="Diagram 8">
            <a:extLst>
              <a:ext uri="{FF2B5EF4-FFF2-40B4-BE49-F238E27FC236}">
                <a16:creationId xmlns:a16="http://schemas.microsoft.com/office/drawing/2014/main" id="{A434C07D-9E7A-F391-9B62-165A11C44125}"/>
              </a:ext>
            </a:extLst>
          </p:cNvPr>
          <p:cNvGraphicFramePr/>
          <p:nvPr>
            <p:extLst>
              <p:ext uri="{D42A27DB-BD31-4B8C-83A1-F6EECF244321}">
                <p14:modId xmlns:p14="http://schemas.microsoft.com/office/powerpoint/2010/main" val="743242599"/>
              </p:ext>
            </p:extLst>
          </p:nvPr>
        </p:nvGraphicFramePr>
        <p:xfrm>
          <a:off x="1445342" y="123285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49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90FA-AA4D-EB34-F894-9E5501114304}"/>
              </a:ext>
            </a:extLst>
          </p:cNvPr>
          <p:cNvSpPr>
            <a:spLocks noGrp="1"/>
          </p:cNvSpPr>
          <p:nvPr>
            <p:ph type="title"/>
          </p:nvPr>
        </p:nvSpPr>
        <p:spPr>
          <a:xfrm>
            <a:off x="677334" y="235974"/>
            <a:ext cx="8596668" cy="993058"/>
          </a:xfrm>
        </p:spPr>
        <p:txBody>
          <a:bodyPr>
            <a:normAutofit/>
          </a:bodyPr>
          <a:lstStyle/>
          <a:p>
            <a:pPr algn="ctr"/>
            <a:r>
              <a:rPr lang="en-IN" b="1" dirty="0">
                <a:solidFill>
                  <a:schemeClr val="accent4"/>
                </a:solidFill>
                <a:latin typeface="Times New Roman" panose="02020603050405020304" pitchFamily="18" charset="0"/>
                <a:cs typeface="Times New Roman" panose="02020603050405020304" pitchFamily="18" charset="0"/>
              </a:rPr>
              <a:t>STANDARDISATION</a:t>
            </a:r>
            <a:r>
              <a:rPr lang="en-IN"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5849172-BDA6-31EB-F61B-572B385428B0}"/>
              </a:ext>
            </a:extLst>
          </p:cNvPr>
          <p:cNvSpPr>
            <a:spLocks noGrp="1"/>
          </p:cNvSpPr>
          <p:nvPr>
            <p:ph idx="1"/>
          </p:nvPr>
        </p:nvSpPr>
        <p:spPr>
          <a:xfrm>
            <a:off x="677334" y="1229033"/>
            <a:ext cx="9685866" cy="4812330"/>
          </a:xfrm>
        </p:spPr>
        <p:txBody>
          <a:bodyPr/>
          <a:lstStyle/>
          <a:p>
            <a:r>
              <a:rPr lang="en-US" b="1" dirty="0">
                <a:solidFill>
                  <a:schemeClr val="accent3"/>
                </a:solidFill>
              </a:rPr>
              <a:t>UPDATE AND ALTER </a:t>
            </a:r>
            <a:r>
              <a:rPr lang="en-US" dirty="0"/>
              <a:t>statements </a:t>
            </a:r>
          </a:p>
          <a:p>
            <a:pPr lvl="1"/>
            <a:r>
              <a:rPr lang="en-US" dirty="0"/>
              <a:t> replace spaces in column names to '_'</a:t>
            </a:r>
            <a:endParaRPr lang="en-IN" dirty="0"/>
          </a:p>
          <a:p>
            <a:r>
              <a:rPr lang="en-IN" dirty="0"/>
              <a:t>Alter table amazon</a:t>
            </a:r>
          </a:p>
          <a:p>
            <a:pPr marL="457200" lvl="1" indent="0">
              <a:buNone/>
            </a:pPr>
            <a:r>
              <a:rPr lang="en-IN" dirty="0"/>
              <a:t> change `Invoice ID` `</a:t>
            </a:r>
            <a:r>
              <a:rPr lang="en-IN" dirty="0" err="1"/>
              <a:t>Invoice_ID</a:t>
            </a:r>
            <a:r>
              <a:rPr lang="en-IN" dirty="0"/>
              <a:t>` varchar(50)</a:t>
            </a:r>
          </a:p>
          <a:p>
            <a:pPr marL="457200" lvl="1" indent="0">
              <a:buNone/>
            </a:pPr>
            <a:r>
              <a:rPr lang="en-IN" dirty="0"/>
              <a:t> change `Customer type``</a:t>
            </a:r>
            <a:r>
              <a:rPr lang="en-IN" dirty="0" err="1"/>
              <a:t>Customer_type</a:t>
            </a:r>
            <a:r>
              <a:rPr lang="en-IN" dirty="0"/>
              <a:t>` varchar(50)</a:t>
            </a:r>
          </a:p>
          <a:p>
            <a:pPr marL="457200" lvl="1" indent="0">
              <a:buNone/>
            </a:pPr>
            <a:r>
              <a:rPr lang="en-IN" dirty="0"/>
              <a:t> change `Unit price` `</a:t>
            </a:r>
            <a:r>
              <a:rPr lang="en-IN" dirty="0" err="1"/>
              <a:t>Unit_price</a:t>
            </a:r>
            <a:r>
              <a:rPr lang="en-IN" dirty="0"/>
              <a:t>` varchar(50)</a:t>
            </a:r>
          </a:p>
          <a:p>
            <a:pPr marL="457200" lvl="1" indent="0">
              <a:buNone/>
            </a:pPr>
            <a:r>
              <a:rPr lang="en-IN" dirty="0"/>
              <a:t> change `gross margin percentage``</a:t>
            </a:r>
            <a:r>
              <a:rPr lang="en-IN" dirty="0" err="1"/>
              <a:t>gross_margin_percentage</a:t>
            </a:r>
            <a:r>
              <a:rPr lang="en-IN" dirty="0"/>
              <a:t>` varchar(50)</a:t>
            </a:r>
          </a:p>
          <a:p>
            <a:r>
              <a:rPr lang="en-US" b="1" dirty="0">
                <a:solidFill>
                  <a:schemeClr val="accent3"/>
                </a:solidFill>
              </a:rPr>
              <a:t>LEARNINGS- </a:t>
            </a:r>
          </a:p>
          <a:p>
            <a:pPr lvl="1"/>
            <a:r>
              <a:rPr lang="en-US" dirty="0"/>
              <a:t>use case difference between UPDATE AND ALTER</a:t>
            </a:r>
          </a:p>
          <a:p>
            <a:pPr lvl="1"/>
            <a:r>
              <a:rPr lang="en-US" dirty="0"/>
              <a:t>use of </a:t>
            </a:r>
            <a:r>
              <a:rPr lang="en-US" dirty="0">
                <a:solidFill>
                  <a:schemeClr val="accent3"/>
                </a:solidFill>
              </a:rPr>
              <a:t>CHANGE</a:t>
            </a:r>
            <a:r>
              <a:rPr lang="en-US" dirty="0"/>
              <a:t> command -- also encountered </a:t>
            </a:r>
            <a:r>
              <a:rPr lang="en-US" dirty="0">
                <a:solidFill>
                  <a:schemeClr val="accent3"/>
                </a:solidFill>
              </a:rPr>
              <a:t>CAST</a:t>
            </a:r>
            <a:r>
              <a:rPr lang="en-US" dirty="0"/>
              <a:t> command</a:t>
            </a:r>
            <a:endParaRPr lang="en-IN" dirty="0"/>
          </a:p>
        </p:txBody>
      </p:sp>
    </p:spTree>
    <p:extLst>
      <p:ext uri="{BB962C8B-B14F-4D97-AF65-F5344CB8AC3E}">
        <p14:creationId xmlns:p14="http://schemas.microsoft.com/office/powerpoint/2010/main" val="161261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F521-650E-4617-C7A0-35E94C55DCD3}"/>
              </a:ext>
            </a:extLst>
          </p:cNvPr>
          <p:cNvSpPr>
            <a:spLocks noGrp="1"/>
          </p:cNvSpPr>
          <p:nvPr>
            <p:ph type="title"/>
          </p:nvPr>
        </p:nvSpPr>
        <p:spPr>
          <a:xfrm>
            <a:off x="211057" y="149943"/>
            <a:ext cx="4128650" cy="1541206"/>
          </a:xfrm>
        </p:spPr>
        <p:txBody>
          <a:bodyPr>
            <a:noAutofit/>
          </a:bodyPr>
          <a:lstStyle/>
          <a:p>
            <a:br>
              <a:rPr lang="en-IN" sz="3600" b="1" dirty="0">
                <a:solidFill>
                  <a:schemeClr val="accent2"/>
                </a:solidFill>
              </a:rPr>
            </a:br>
            <a:r>
              <a:rPr lang="en-IN" sz="4000" b="1" dirty="0">
                <a:solidFill>
                  <a:schemeClr val="accent4"/>
                </a:solidFill>
              </a:rPr>
              <a:t>PRODUCT ANALYSIS</a:t>
            </a:r>
            <a:br>
              <a:rPr lang="en-IN" sz="2800" dirty="0">
                <a:solidFill>
                  <a:schemeClr val="accent3"/>
                </a:solidFill>
              </a:rPr>
            </a:br>
            <a:endParaRPr lang="en-IN" sz="2800" dirty="0">
              <a:solidFill>
                <a:schemeClr val="accent3"/>
              </a:solidFill>
            </a:endParaRPr>
          </a:p>
        </p:txBody>
      </p:sp>
      <p:pic>
        <p:nvPicPr>
          <p:cNvPr id="10" name="Content Placeholder 9">
            <a:extLst>
              <a:ext uri="{FF2B5EF4-FFF2-40B4-BE49-F238E27FC236}">
                <a16:creationId xmlns:a16="http://schemas.microsoft.com/office/drawing/2014/main" id="{195ABAA9-8B64-99C5-229A-B46405B61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6016" y="620661"/>
            <a:ext cx="7352836" cy="2652252"/>
          </a:xfrm>
        </p:spPr>
      </p:pic>
      <p:sp>
        <p:nvSpPr>
          <p:cNvPr id="4" name="Text Placeholder 3">
            <a:extLst>
              <a:ext uri="{FF2B5EF4-FFF2-40B4-BE49-F238E27FC236}">
                <a16:creationId xmlns:a16="http://schemas.microsoft.com/office/drawing/2014/main" id="{D0D416E9-28A8-DE43-7261-CF02DD964BC9}"/>
              </a:ext>
            </a:extLst>
          </p:cNvPr>
          <p:cNvSpPr>
            <a:spLocks noGrp="1"/>
          </p:cNvSpPr>
          <p:nvPr>
            <p:ph type="body" sz="half" idx="2"/>
          </p:nvPr>
        </p:nvSpPr>
        <p:spPr>
          <a:xfrm>
            <a:off x="137652" y="1278194"/>
            <a:ext cx="4418364" cy="5429863"/>
          </a:xfrm>
        </p:spPr>
        <p:txBody>
          <a:bodyPr>
            <a:normAutofit fontScale="85000" lnSpcReduction="20000"/>
          </a:bodyPr>
          <a:lstStyle/>
          <a:p>
            <a:r>
              <a:rPr lang="en-US" sz="1900" dirty="0">
                <a:solidFill>
                  <a:schemeClr val="accent3"/>
                </a:solidFill>
                <a:latin typeface="Times New Roman" panose="02020603050405020304" pitchFamily="18" charset="0"/>
                <a:cs typeface="Times New Roman" panose="02020603050405020304" pitchFamily="18" charset="0"/>
              </a:rPr>
              <a:t>Overall – </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6 distinct product line </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Food and beverage have max revenue</a:t>
            </a:r>
          </a:p>
          <a:p>
            <a:r>
              <a:rPr lang="en-US" sz="1900" dirty="0">
                <a:solidFill>
                  <a:schemeClr val="accent3"/>
                </a:solidFill>
                <a:latin typeface="Times New Roman" panose="02020603050405020304" pitchFamily="18" charset="0"/>
                <a:cs typeface="Times New Roman" panose="02020603050405020304" pitchFamily="18" charset="0"/>
              </a:rPr>
              <a:t>INDIVIDUALLY –</a:t>
            </a:r>
            <a:r>
              <a:rPr lang="en-US" sz="1900" dirty="0">
                <a:solidFill>
                  <a:schemeClr val="accent2"/>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900" dirty="0">
                <a:solidFill>
                  <a:schemeClr val="accent3"/>
                </a:solidFill>
                <a:latin typeface="Times New Roman" panose="02020603050405020304" pitchFamily="18" charset="0"/>
                <a:cs typeface="Times New Roman" panose="02020603050405020304" pitchFamily="18" charset="0"/>
              </a:rPr>
              <a:t>C branch- </a:t>
            </a:r>
            <a:r>
              <a:rPr lang="en-US" sz="1900" dirty="0">
                <a:latin typeface="Times New Roman" panose="02020603050405020304" pitchFamily="18" charset="0"/>
                <a:cs typeface="Times New Roman" panose="02020603050405020304" pitchFamily="18" charset="0"/>
              </a:rPr>
              <a:t>food beverage &gt;  fashion acc&gt;  Electronic are most popular </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home &lt; sports &lt;  lowest </a:t>
            </a:r>
          </a:p>
          <a:p>
            <a:pPr marL="285750" indent="-285750">
              <a:buFont typeface="Arial" panose="020B0604020202020204" pitchFamily="34" charset="0"/>
              <a:buChar char="•"/>
            </a:pPr>
            <a:r>
              <a:rPr lang="en-US" sz="1900" dirty="0">
                <a:solidFill>
                  <a:schemeClr val="accent3"/>
                </a:solidFill>
                <a:latin typeface="Times New Roman" panose="02020603050405020304" pitchFamily="18" charset="0"/>
                <a:cs typeface="Times New Roman" panose="02020603050405020304" pitchFamily="18" charset="0"/>
              </a:rPr>
              <a:t>A branch - </a:t>
            </a:r>
            <a:r>
              <a:rPr lang="en-US" sz="1900" dirty="0">
                <a:latin typeface="Times New Roman" panose="02020603050405020304" pitchFamily="18" charset="0"/>
                <a:cs typeface="Times New Roman" panose="02020603050405020304" pitchFamily="18" charset="0"/>
              </a:rPr>
              <a:t>home and lifestyle&gt;sports&gt;electronics </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Health &lt;fashion &lt; food - bottom three</a:t>
            </a:r>
          </a:p>
          <a:p>
            <a:pPr marL="285750" indent="-285750">
              <a:buFont typeface="Arial" panose="020B0604020202020204" pitchFamily="34" charset="0"/>
              <a:buChar char="•"/>
            </a:pPr>
            <a:r>
              <a:rPr lang="en-US" sz="1900" dirty="0">
                <a:solidFill>
                  <a:schemeClr val="accent3"/>
                </a:solidFill>
                <a:latin typeface="Times New Roman" panose="02020603050405020304" pitchFamily="18" charset="0"/>
                <a:cs typeface="Times New Roman" panose="02020603050405020304" pitchFamily="18" charset="0"/>
              </a:rPr>
              <a:t>B branch </a:t>
            </a:r>
            <a:r>
              <a:rPr lang="en-US" sz="1900" dirty="0">
                <a:latin typeface="Times New Roman" panose="02020603050405020304" pitchFamily="18" charset="0"/>
                <a:cs typeface="Times New Roman" panose="02020603050405020304" pitchFamily="18" charset="0"/>
              </a:rPr>
              <a:t>-sports&gt; health&gt; home   </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Food in b </a:t>
            </a:r>
          </a:p>
          <a:p>
            <a:endParaRPr lang="en-US" sz="1900" dirty="0"/>
          </a:p>
          <a:p>
            <a:r>
              <a:rPr lang="en-US" sz="1900" dirty="0">
                <a:solidFill>
                  <a:schemeClr val="accent3"/>
                </a:solidFill>
                <a:latin typeface="Times New Roman" panose="02020603050405020304" pitchFamily="18" charset="0"/>
                <a:cs typeface="Times New Roman" panose="02020603050405020304" pitchFamily="18" charset="0"/>
              </a:rPr>
              <a:t>INSIGHTS –</a:t>
            </a:r>
          </a:p>
          <a:p>
            <a:r>
              <a:rPr lang="en-US" sz="1900" dirty="0">
                <a:latin typeface="Times New Roman" panose="02020603050405020304" pitchFamily="18" charset="0"/>
                <a:cs typeface="Times New Roman" panose="02020603050405020304" pitchFamily="18" charset="0"/>
              </a:rPr>
              <a:t>It must  be </a:t>
            </a:r>
            <a:r>
              <a:rPr lang="en-US" sz="1900" dirty="0" err="1">
                <a:latin typeface="Times New Roman" panose="02020603050405020304" pitchFamily="18" charset="0"/>
                <a:cs typeface="Times New Roman" panose="02020603050405020304" pitchFamily="18" charset="0"/>
              </a:rPr>
              <a:t>analysed</a:t>
            </a:r>
            <a:r>
              <a:rPr lang="en-US" sz="1900" dirty="0">
                <a:latin typeface="Times New Roman" panose="02020603050405020304" pitchFamily="18" charset="0"/>
                <a:cs typeface="Times New Roman" panose="02020603050405020304" pitchFamily="18" charset="0"/>
              </a:rPr>
              <a:t> whether better performance is due to customer demographic, and regional biases or learnings from other branches can be done like marketing strategy, and quality as we see that pricing is the same for all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54811CC5-7C9F-5CBB-8F94-34C5593D8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016" y="3546979"/>
            <a:ext cx="7352836" cy="2981640"/>
          </a:xfrm>
          <a:prstGeom prst="rect">
            <a:avLst/>
          </a:prstGeom>
        </p:spPr>
      </p:pic>
    </p:spTree>
    <p:extLst>
      <p:ext uri="{BB962C8B-B14F-4D97-AF65-F5344CB8AC3E}">
        <p14:creationId xmlns:p14="http://schemas.microsoft.com/office/powerpoint/2010/main" val="352757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4B06-9CB5-9926-A463-A7086D249CAB}"/>
              </a:ext>
            </a:extLst>
          </p:cNvPr>
          <p:cNvSpPr>
            <a:spLocks noGrp="1"/>
          </p:cNvSpPr>
          <p:nvPr>
            <p:ph type="title"/>
          </p:nvPr>
        </p:nvSpPr>
        <p:spPr>
          <a:xfrm>
            <a:off x="144772" y="126933"/>
            <a:ext cx="8596668" cy="1320800"/>
          </a:xfrm>
        </p:spPr>
        <p:txBody>
          <a:bodyPr/>
          <a:lstStyle/>
          <a:p>
            <a:r>
              <a:rPr lang="en-US" dirty="0">
                <a:solidFill>
                  <a:schemeClr val="accent4"/>
                </a:solidFill>
              </a:rPr>
              <a:t>Branch that exceeded the average number of products sold. </a:t>
            </a:r>
            <a:endParaRPr lang="en-IN" dirty="0">
              <a:solidFill>
                <a:schemeClr val="accent4"/>
              </a:solidFill>
            </a:endParaRPr>
          </a:p>
        </p:txBody>
      </p:sp>
      <p:sp>
        <p:nvSpPr>
          <p:cNvPr id="3" name="Text Placeholder 2">
            <a:extLst>
              <a:ext uri="{FF2B5EF4-FFF2-40B4-BE49-F238E27FC236}">
                <a16:creationId xmlns:a16="http://schemas.microsoft.com/office/drawing/2014/main" id="{44B06D36-B98C-C7CA-8E27-42E5D661CF91}"/>
              </a:ext>
            </a:extLst>
          </p:cNvPr>
          <p:cNvSpPr>
            <a:spLocks noGrp="1"/>
          </p:cNvSpPr>
          <p:nvPr>
            <p:ph type="body" idx="1"/>
          </p:nvPr>
        </p:nvSpPr>
        <p:spPr>
          <a:xfrm>
            <a:off x="-1680263" y="2098537"/>
            <a:ext cx="45719" cy="45719"/>
          </a:xfrm>
        </p:spPr>
        <p:txBody>
          <a:bodyPr/>
          <a:lstStyle/>
          <a:p>
            <a:endParaRPr lang="en-IN" dirty="0"/>
          </a:p>
        </p:txBody>
      </p:sp>
      <p:sp>
        <p:nvSpPr>
          <p:cNvPr id="4" name="Content Placeholder 3">
            <a:extLst>
              <a:ext uri="{FF2B5EF4-FFF2-40B4-BE49-F238E27FC236}">
                <a16:creationId xmlns:a16="http://schemas.microsoft.com/office/drawing/2014/main" id="{2C6EBAAF-022B-BD48-9B04-21A2FF6125F3}"/>
              </a:ext>
            </a:extLst>
          </p:cNvPr>
          <p:cNvSpPr>
            <a:spLocks noGrp="1"/>
          </p:cNvSpPr>
          <p:nvPr>
            <p:ph sz="half" idx="2"/>
          </p:nvPr>
        </p:nvSpPr>
        <p:spPr>
          <a:xfrm>
            <a:off x="83737" y="1930400"/>
            <a:ext cx="5744307" cy="4800667"/>
          </a:xfrm>
        </p:spPr>
        <p:txBody>
          <a:bodyPr>
            <a:normAutofit lnSpcReduction="10000"/>
          </a:bodyPr>
          <a:lstStyle/>
          <a:p>
            <a:r>
              <a:rPr lang="en-IN" dirty="0"/>
              <a:t>Summing the quantity branch and product line wise</a:t>
            </a:r>
          </a:p>
          <a:p>
            <a:pPr lvl="1"/>
            <a:r>
              <a:rPr lang="en-IN" dirty="0"/>
              <a:t>Further using it as an average in the subquery and window function </a:t>
            </a:r>
          </a:p>
          <a:p>
            <a:r>
              <a:rPr lang="en-IN" dirty="0"/>
              <a:t>INSIGHTS–</a:t>
            </a:r>
          </a:p>
          <a:p>
            <a:pPr lvl="1"/>
            <a:r>
              <a:rPr lang="en-IN" dirty="0"/>
              <a:t>In all three branches A had 4 categories exceeding the average quantity sold</a:t>
            </a:r>
          </a:p>
          <a:p>
            <a:pPr lvl="1"/>
            <a:r>
              <a:rPr lang="en-IN" dirty="0"/>
              <a:t>Max was home and lifestyle in A followed by food and beverages in C and fashion accessories in C</a:t>
            </a:r>
          </a:p>
          <a:p>
            <a:pPr lvl="1"/>
            <a:r>
              <a:rPr lang="en-IN" dirty="0"/>
              <a:t>Electronics as a category occurs most times thus it can be enquired why despite maximum sales its  revenue is not highest</a:t>
            </a:r>
          </a:p>
          <a:p>
            <a:pPr lvl="1"/>
            <a:r>
              <a:rPr lang="en-IN" dirty="0"/>
              <a:t>Food and beverage in C  links to its max revenue there</a:t>
            </a:r>
          </a:p>
          <a:p>
            <a:pPr lvl="1"/>
            <a:r>
              <a:rPr lang="en-IN" dirty="0"/>
              <a:t>Similarly home and lifestyle in A corresponds to its max revenue in A</a:t>
            </a:r>
          </a:p>
          <a:p>
            <a:pPr lvl="1"/>
            <a:endParaRPr lang="en-IN" dirty="0"/>
          </a:p>
        </p:txBody>
      </p:sp>
      <p:sp>
        <p:nvSpPr>
          <p:cNvPr id="5" name="Text Placeholder 4">
            <a:extLst>
              <a:ext uri="{FF2B5EF4-FFF2-40B4-BE49-F238E27FC236}">
                <a16:creationId xmlns:a16="http://schemas.microsoft.com/office/drawing/2014/main" id="{72CF6B44-CFA4-C1B5-7B7B-15136F2E9C1C}"/>
              </a:ext>
            </a:extLst>
          </p:cNvPr>
          <p:cNvSpPr>
            <a:spLocks noGrp="1"/>
          </p:cNvSpPr>
          <p:nvPr>
            <p:ph type="body" sz="quarter" idx="3"/>
          </p:nvPr>
        </p:nvSpPr>
        <p:spPr>
          <a:xfrm>
            <a:off x="6946680" y="1642269"/>
            <a:ext cx="4185618" cy="576262"/>
          </a:xfrm>
        </p:spPr>
        <p:txBody>
          <a:bodyPr/>
          <a:lstStyle/>
          <a:p>
            <a:r>
              <a:rPr lang="en-IN" dirty="0">
                <a:solidFill>
                  <a:schemeClr val="accent3"/>
                </a:solidFill>
              </a:rPr>
              <a:t>CODE SNIPPET</a:t>
            </a:r>
          </a:p>
        </p:txBody>
      </p:sp>
      <p:pic>
        <p:nvPicPr>
          <p:cNvPr id="12" name="Content Placeholder 11">
            <a:extLst>
              <a:ext uri="{FF2B5EF4-FFF2-40B4-BE49-F238E27FC236}">
                <a16:creationId xmlns:a16="http://schemas.microsoft.com/office/drawing/2014/main" id="{28E1A76A-7C76-45B3-C80A-30A9CA5D421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828044" y="2607604"/>
            <a:ext cx="6280219" cy="4200211"/>
          </a:xfrm>
        </p:spPr>
      </p:pic>
    </p:spTree>
    <p:extLst>
      <p:ext uri="{BB962C8B-B14F-4D97-AF65-F5344CB8AC3E}">
        <p14:creationId xmlns:p14="http://schemas.microsoft.com/office/powerpoint/2010/main" val="238164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867D-4E06-5C76-0A3C-41926E80E315}"/>
              </a:ext>
            </a:extLst>
          </p:cNvPr>
          <p:cNvSpPr>
            <a:spLocks noGrp="1"/>
          </p:cNvSpPr>
          <p:nvPr>
            <p:ph type="title"/>
          </p:nvPr>
        </p:nvSpPr>
        <p:spPr>
          <a:xfrm>
            <a:off x="265471" y="206478"/>
            <a:ext cx="10028903" cy="804355"/>
          </a:xfrm>
        </p:spPr>
        <p:txBody>
          <a:bodyPr>
            <a:noAutofit/>
          </a:bodyPr>
          <a:lstStyle/>
          <a:p>
            <a:r>
              <a:rPr lang="en-IN" sz="4000" b="1" dirty="0">
                <a:solidFill>
                  <a:schemeClr val="accent4"/>
                </a:solidFill>
                <a:latin typeface="Times New Roman" panose="02020603050405020304" pitchFamily="18" charset="0"/>
                <a:cs typeface="Times New Roman" panose="02020603050405020304" pitchFamily="18" charset="0"/>
              </a:rPr>
              <a:t>PRODUCT GROSS INCOME ANALYSIS </a:t>
            </a:r>
          </a:p>
        </p:txBody>
      </p:sp>
      <p:pic>
        <p:nvPicPr>
          <p:cNvPr id="6" name="Content Placeholder 5">
            <a:extLst>
              <a:ext uri="{FF2B5EF4-FFF2-40B4-BE49-F238E27FC236}">
                <a16:creationId xmlns:a16="http://schemas.microsoft.com/office/drawing/2014/main" id="{42253E14-F97B-750F-970F-1C967504D2F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65276" y="1371324"/>
            <a:ext cx="7713768" cy="2598458"/>
          </a:xfrm>
        </p:spPr>
      </p:pic>
      <p:sp>
        <p:nvSpPr>
          <p:cNvPr id="16" name="TextBox 15">
            <a:extLst>
              <a:ext uri="{FF2B5EF4-FFF2-40B4-BE49-F238E27FC236}">
                <a16:creationId xmlns:a16="http://schemas.microsoft.com/office/drawing/2014/main" id="{6BE3D7E8-CDBE-F843-A628-FB7F1E3B57E7}"/>
              </a:ext>
            </a:extLst>
          </p:cNvPr>
          <p:cNvSpPr txBox="1"/>
          <p:nvPr/>
        </p:nvSpPr>
        <p:spPr>
          <a:xfrm>
            <a:off x="174343" y="1753791"/>
            <a:ext cx="5270088" cy="4431983"/>
          </a:xfrm>
          <a:prstGeom prst="rect">
            <a:avLst/>
          </a:prstGeom>
          <a:noFill/>
        </p:spPr>
        <p:txBody>
          <a:bodyPr wrap="square">
            <a:spAutoFit/>
          </a:bodyPr>
          <a:lstStyle/>
          <a:p>
            <a:pPr marL="1200150" lvl="2" indent="-285750">
              <a:buFont typeface="Arial" panose="020B0604020202020204" pitchFamily="34" charset="0"/>
              <a:buChar char="•"/>
            </a:pPr>
            <a:endParaRPr lang="en-US" sz="1600" b="1" dirty="0"/>
          </a:p>
          <a:p>
            <a:r>
              <a:rPr lang="en-US" b="1" dirty="0">
                <a:solidFill>
                  <a:schemeClr val="accent3"/>
                </a:solidFill>
              </a:rPr>
              <a:t>GROSS INCOME </a:t>
            </a:r>
            <a:r>
              <a:rPr lang="en-US" dirty="0"/>
              <a:t>–</a:t>
            </a:r>
          </a:p>
          <a:p>
            <a:pPr marL="285750" indent="-285750">
              <a:buFont typeface="Arial" panose="020B0604020202020204" pitchFamily="34" charset="0"/>
              <a:buChar char="•"/>
            </a:pPr>
            <a:r>
              <a:rPr lang="en-US" sz="1600" dirty="0"/>
              <a:t>top three income sources –</a:t>
            </a:r>
          </a:p>
          <a:p>
            <a:pPr marL="742950" lvl="1" indent="-285750">
              <a:buFont typeface="Arial" panose="020B0604020202020204" pitchFamily="34" charset="0"/>
              <a:buChar char="•"/>
            </a:pPr>
            <a:r>
              <a:rPr lang="en-US" sz="1600" dirty="0"/>
              <a:t>food </a:t>
            </a:r>
            <a:r>
              <a:rPr lang="en-US" sz="1600" dirty="0" err="1"/>
              <a:t>beb</a:t>
            </a:r>
            <a:r>
              <a:rPr lang="en-US" sz="1600" dirty="0"/>
              <a:t>&gt; sport&gt; elect </a:t>
            </a:r>
          </a:p>
          <a:p>
            <a:pPr marL="285750" indent="-285750">
              <a:buFont typeface="Arial" panose="020B0604020202020204" pitchFamily="34" charset="0"/>
              <a:buChar char="•"/>
            </a:pPr>
            <a:r>
              <a:rPr lang="en-US" sz="1600" dirty="0"/>
              <a:t>bottom 3 –</a:t>
            </a:r>
          </a:p>
          <a:p>
            <a:pPr marL="742950" lvl="1" indent="-285750">
              <a:buFont typeface="Arial" panose="020B0604020202020204" pitchFamily="34" charset="0"/>
              <a:buChar char="•"/>
            </a:pPr>
            <a:r>
              <a:rPr lang="en-US" sz="1600" dirty="0"/>
              <a:t>health, home fashion</a:t>
            </a:r>
          </a:p>
          <a:p>
            <a:endParaRPr lang="en-US" sz="1400" dirty="0"/>
          </a:p>
          <a:p>
            <a:endParaRPr lang="en-US" sz="1400" dirty="0"/>
          </a:p>
          <a:p>
            <a:r>
              <a:rPr lang="en-US" sz="1600" b="1" dirty="0">
                <a:solidFill>
                  <a:schemeClr val="accent3"/>
                </a:solidFill>
              </a:rPr>
              <a:t>AVERAGE GROSS INCOME –</a:t>
            </a:r>
          </a:p>
          <a:p>
            <a:pPr marL="285750" indent="-285750">
              <a:buFont typeface="Arial" panose="020B0604020202020204" pitchFamily="34" charset="0"/>
              <a:buChar char="•"/>
            </a:pPr>
            <a:r>
              <a:rPr lang="en-US" sz="1600" b="1" dirty="0"/>
              <a:t>Best avg gross income-</a:t>
            </a:r>
          </a:p>
          <a:p>
            <a:pPr marL="742950" lvl="1" indent="-285750">
              <a:buFont typeface="Arial" panose="020B0604020202020204" pitchFamily="34" charset="0"/>
              <a:buChar char="•"/>
            </a:pPr>
            <a:r>
              <a:rPr lang="en-US" sz="1600" b="1" dirty="0"/>
              <a:t>for A</a:t>
            </a:r>
          </a:p>
          <a:p>
            <a:pPr marL="1200150" lvl="2" indent="-285750">
              <a:buFont typeface="Arial" panose="020B0604020202020204" pitchFamily="34" charset="0"/>
              <a:buChar char="•"/>
            </a:pPr>
            <a:r>
              <a:rPr lang="en-US" sz="1600" b="1" dirty="0"/>
              <a:t>Home &gt; Sports &gt;</a:t>
            </a:r>
          </a:p>
          <a:p>
            <a:pPr marL="742950" lvl="1" indent="-285750">
              <a:buFont typeface="Arial" panose="020B0604020202020204" pitchFamily="34" charset="0"/>
              <a:buChar char="•"/>
            </a:pPr>
            <a:r>
              <a:rPr lang="en-US" sz="1600" b="1" dirty="0"/>
              <a:t>For B- </a:t>
            </a:r>
          </a:p>
          <a:p>
            <a:pPr marL="1200150" lvl="2" indent="-285750">
              <a:buFont typeface="Arial" panose="020B0604020202020204" pitchFamily="34" charset="0"/>
              <a:buChar char="•"/>
            </a:pPr>
            <a:r>
              <a:rPr lang="en-US" sz="1600" b="1" dirty="0"/>
              <a:t>health &gt; home  &gt; sports</a:t>
            </a:r>
          </a:p>
          <a:p>
            <a:pPr marL="742950" lvl="1" indent="-285750">
              <a:buFont typeface="Arial" panose="020B0604020202020204" pitchFamily="34" charset="0"/>
              <a:buChar char="•"/>
            </a:pPr>
            <a:r>
              <a:rPr lang="en-US" sz="1600" b="1" dirty="0"/>
              <a:t>For C </a:t>
            </a:r>
          </a:p>
          <a:p>
            <a:pPr marL="1200150" lvl="2" indent="-285750">
              <a:buFont typeface="Arial" panose="020B0604020202020204" pitchFamily="34" charset="0"/>
              <a:buChar char="•"/>
            </a:pPr>
            <a:r>
              <a:rPr lang="en-US" sz="1600" b="1" dirty="0"/>
              <a:t> food&gt; sports &gt;electronics</a:t>
            </a:r>
          </a:p>
          <a:p>
            <a:pPr marL="285750" indent="-285750">
              <a:buFont typeface="Arial" panose="020B0604020202020204" pitchFamily="34" charset="0"/>
              <a:buChar char="•"/>
            </a:pPr>
            <a:endParaRPr lang="en-US" sz="1400" b="1" dirty="0"/>
          </a:p>
          <a:p>
            <a:endParaRPr lang="en-IN" sz="1400" dirty="0"/>
          </a:p>
        </p:txBody>
      </p:sp>
      <p:sp>
        <p:nvSpPr>
          <p:cNvPr id="24" name="TextBox 23">
            <a:extLst>
              <a:ext uri="{FF2B5EF4-FFF2-40B4-BE49-F238E27FC236}">
                <a16:creationId xmlns:a16="http://schemas.microsoft.com/office/drawing/2014/main" id="{AC67682E-8040-2787-DA7E-AA9150A9AABE}"/>
              </a:ext>
            </a:extLst>
          </p:cNvPr>
          <p:cNvSpPr txBox="1"/>
          <p:nvPr/>
        </p:nvSpPr>
        <p:spPr>
          <a:xfrm>
            <a:off x="5683044" y="1010833"/>
            <a:ext cx="6096000" cy="369332"/>
          </a:xfrm>
          <a:prstGeom prst="rect">
            <a:avLst/>
          </a:prstGeom>
          <a:noFill/>
        </p:spPr>
        <p:txBody>
          <a:bodyPr wrap="square">
            <a:spAutoFit/>
          </a:bodyPr>
          <a:lstStyle/>
          <a:p>
            <a:r>
              <a:rPr lang="en-IN" dirty="0"/>
              <a:t> </a:t>
            </a:r>
            <a:endParaRPr lang="en-IN" sz="1400" dirty="0"/>
          </a:p>
        </p:txBody>
      </p:sp>
      <p:pic>
        <p:nvPicPr>
          <p:cNvPr id="8" name="Picture 7">
            <a:extLst>
              <a:ext uri="{FF2B5EF4-FFF2-40B4-BE49-F238E27FC236}">
                <a16:creationId xmlns:a16="http://schemas.microsoft.com/office/drawing/2014/main" id="{8A0C0D2E-90F1-3153-ADCB-2621B7072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276" y="4259339"/>
            <a:ext cx="7895662" cy="2052972"/>
          </a:xfrm>
          <a:prstGeom prst="rect">
            <a:avLst/>
          </a:prstGeom>
        </p:spPr>
      </p:pic>
    </p:spTree>
    <p:extLst>
      <p:ext uri="{BB962C8B-B14F-4D97-AF65-F5344CB8AC3E}">
        <p14:creationId xmlns:p14="http://schemas.microsoft.com/office/powerpoint/2010/main" val="276866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8D87D-3ED9-1BA8-8D9C-2AC804780D0F}"/>
              </a:ext>
            </a:extLst>
          </p:cNvPr>
          <p:cNvSpPr txBox="1"/>
          <p:nvPr/>
        </p:nvSpPr>
        <p:spPr>
          <a:xfrm>
            <a:off x="621891" y="277920"/>
            <a:ext cx="6100916" cy="2000548"/>
          </a:xfrm>
          <a:prstGeom prst="rect">
            <a:avLst/>
          </a:prstGeom>
          <a:noFill/>
        </p:spPr>
        <p:txBody>
          <a:bodyPr wrap="square">
            <a:spAutoFit/>
          </a:bodyPr>
          <a:lstStyle/>
          <a:p>
            <a:endParaRPr lang="en-US" sz="1600" b="1" dirty="0"/>
          </a:p>
          <a:p>
            <a:r>
              <a:rPr lang="en-US" sz="1800" b="1" dirty="0">
                <a:solidFill>
                  <a:schemeClr val="accent3"/>
                </a:solidFill>
              </a:rPr>
              <a:t>INSIGHTS – </a:t>
            </a:r>
          </a:p>
          <a:p>
            <a:r>
              <a:rPr lang="en-US" sz="1800" b="1" dirty="0"/>
              <a:t>Observe that revenue and gross income are not the same for</a:t>
            </a:r>
          </a:p>
          <a:p>
            <a:r>
              <a:rPr lang="en-US" sz="1800" b="1" dirty="0"/>
              <a:t>Goods so probably cost of goods is high.</a:t>
            </a:r>
          </a:p>
          <a:p>
            <a:r>
              <a:rPr lang="en-US" sz="1800" b="1" dirty="0"/>
              <a:t>Hence, businesses must reduce it to make high revenue categories more profitable </a:t>
            </a:r>
          </a:p>
        </p:txBody>
      </p:sp>
    </p:spTree>
    <p:extLst>
      <p:ext uri="{BB962C8B-B14F-4D97-AF65-F5344CB8AC3E}">
        <p14:creationId xmlns:p14="http://schemas.microsoft.com/office/powerpoint/2010/main" val="209026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6ABE-10C3-84F1-FD6D-2FF6DA3FAC60}"/>
              </a:ext>
            </a:extLst>
          </p:cNvPr>
          <p:cNvSpPr>
            <a:spLocks noGrp="1"/>
          </p:cNvSpPr>
          <p:nvPr>
            <p:ph type="title"/>
          </p:nvPr>
        </p:nvSpPr>
        <p:spPr>
          <a:xfrm>
            <a:off x="254547" y="156238"/>
            <a:ext cx="8596668" cy="797491"/>
          </a:xfrm>
        </p:spPr>
        <p:txBody>
          <a:bodyPr/>
          <a:lstStyle/>
          <a:p>
            <a:r>
              <a:rPr lang="en-IN" b="1" dirty="0">
                <a:solidFill>
                  <a:schemeClr val="accent4"/>
                </a:solidFill>
                <a:latin typeface="Times New Roman" panose="02020603050405020304" pitchFamily="18" charset="0"/>
                <a:cs typeface="Times New Roman" panose="02020603050405020304" pitchFamily="18" charset="0"/>
              </a:rPr>
              <a:t>RATING ANALYSIS </a:t>
            </a:r>
          </a:p>
        </p:txBody>
      </p:sp>
      <p:sp>
        <p:nvSpPr>
          <p:cNvPr id="3" name="Content Placeholder 2">
            <a:extLst>
              <a:ext uri="{FF2B5EF4-FFF2-40B4-BE49-F238E27FC236}">
                <a16:creationId xmlns:a16="http://schemas.microsoft.com/office/drawing/2014/main" id="{207A0F9A-D4EE-F69D-9719-67AF0732F375}"/>
              </a:ext>
            </a:extLst>
          </p:cNvPr>
          <p:cNvSpPr>
            <a:spLocks noGrp="1"/>
          </p:cNvSpPr>
          <p:nvPr>
            <p:ph sz="half" idx="1"/>
          </p:nvPr>
        </p:nvSpPr>
        <p:spPr>
          <a:xfrm>
            <a:off x="137652" y="953728"/>
            <a:ext cx="5437238" cy="5748033"/>
          </a:xfrm>
        </p:spPr>
        <p:txBody>
          <a:bodyPr/>
          <a:lstStyle/>
          <a:p>
            <a:r>
              <a:rPr lang="en-IN" b="1" dirty="0">
                <a:solidFill>
                  <a:schemeClr val="accent3"/>
                </a:solidFill>
              </a:rPr>
              <a:t>AVERAGE RATING –</a:t>
            </a:r>
          </a:p>
          <a:p>
            <a:pPr marL="285750" indent="-285750">
              <a:buFont typeface="Arial" panose="020B0604020202020204" pitchFamily="34" charset="0"/>
              <a:buChar char="•"/>
            </a:pPr>
            <a:r>
              <a:rPr lang="en-IN" dirty="0"/>
              <a:t>A highest average rating in –</a:t>
            </a:r>
          </a:p>
          <a:p>
            <a:pPr marL="742950" lvl="1" indent="-285750">
              <a:buFont typeface="Arial" panose="020B0604020202020204" pitchFamily="34" charset="0"/>
              <a:buChar char="•"/>
            </a:pPr>
            <a:r>
              <a:rPr lang="en-IN" sz="1800" dirty="0"/>
              <a:t>sports and travel, Fashion, food</a:t>
            </a:r>
          </a:p>
          <a:p>
            <a:pPr marL="285750" indent="-285750">
              <a:buFont typeface="Arial" panose="020B0604020202020204" pitchFamily="34" charset="0"/>
              <a:buChar char="•"/>
            </a:pPr>
            <a:r>
              <a:rPr lang="en-IN" dirty="0"/>
              <a:t> B best rated in –</a:t>
            </a:r>
          </a:p>
          <a:p>
            <a:pPr marL="742950" lvl="1" indent="-285750">
              <a:buFont typeface="Arial" panose="020B0604020202020204" pitchFamily="34" charset="0"/>
              <a:buChar char="•"/>
            </a:pPr>
            <a:r>
              <a:rPr lang="en-IN" sz="1800" dirty="0"/>
              <a:t>Electronics, Health </a:t>
            </a:r>
          </a:p>
          <a:p>
            <a:pPr marL="285750" indent="-285750">
              <a:buFont typeface="Arial" panose="020B0604020202020204" pitchFamily="34" charset="0"/>
              <a:buChar char="•"/>
            </a:pPr>
            <a:r>
              <a:rPr lang="en-IN" dirty="0"/>
              <a:t>C best rated in </a:t>
            </a:r>
          </a:p>
          <a:p>
            <a:pPr marL="742950" lvl="1" indent="-285750">
              <a:buFont typeface="Arial" panose="020B0604020202020204" pitchFamily="34" charset="0"/>
              <a:buChar char="•"/>
            </a:pPr>
            <a:r>
              <a:rPr lang="en-IN" sz="1800" dirty="0"/>
              <a:t>fashion, health, food and home</a:t>
            </a:r>
          </a:p>
          <a:p>
            <a:r>
              <a:rPr lang="en-IN" dirty="0"/>
              <a:t>INSIGHTS – </a:t>
            </a:r>
          </a:p>
          <a:p>
            <a:pPr marL="285750" indent="-285750">
              <a:buFont typeface="Arial" panose="020B0604020202020204" pitchFamily="34" charset="0"/>
              <a:buChar char="•"/>
            </a:pPr>
            <a:r>
              <a:rPr lang="en-IN" dirty="0"/>
              <a:t>We can link the branch-wise product line with the best revenue and gross income and see  whether ratings impact </a:t>
            </a:r>
          </a:p>
          <a:p>
            <a:endParaRPr lang="en-IN" dirty="0"/>
          </a:p>
        </p:txBody>
      </p:sp>
      <p:pic>
        <p:nvPicPr>
          <p:cNvPr id="22" name="Content Placeholder 21">
            <a:extLst>
              <a:ext uri="{FF2B5EF4-FFF2-40B4-BE49-F238E27FC236}">
                <a16:creationId xmlns:a16="http://schemas.microsoft.com/office/drawing/2014/main" id="{17B765A8-199C-B2C0-93C8-D3FCB8BC873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87724" y="601686"/>
            <a:ext cx="7049729" cy="3500285"/>
          </a:xfrm>
        </p:spPr>
      </p:pic>
    </p:spTree>
    <p:extLst>
      <p:ext uri="{BB962C8B-B14F-4D97-AF65-F5344CB8AC3E}">
        <p14:creationId xmlns:p14="http://schemas.microsoft.com/office/powerpoint/2010/main" val="757902139"/>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1F5790C-0664-4A0E-AC63-7773D7338352}">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 Boardroom</Template>
  <TotalTime>2249</TotalTime>
  <Words>1557</Words>
  <Application>Microsoft Office PowerPoint</Application>
  <PresentationFormat>Widescreen</PresentationFormat>
  <Paragraphs>202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Roboto</vt:lpstr>
      <vt:lpstr>Times New Roman</vt:lpstr>
      <vt:lpstr>Trebuchet MS</vt:lpstr>
      <vt:lpstr>Wingdings 3</vt:lpstr>
      <vt:lpstr>Facet</vt:lpstr>
      <vt:lpstr>SQL PROJECT PRESENTATION </vt:lpstr>
      <vt:lpstr>OBJECTIVE </vt:lpstr>
      <vt:lpstr>             STAGES OF PROJECT </vt:lpstr>
      <vt:lpstr>STANDARDISATION </vt:lpstr>
      <vt:lpstr> PRODUCT ANALYSIS </vt:lpstr>
      <vt:lpstr>Branch that exceeded the average number of products sold. </vt:lpstr>
      <vt:lpstr>PRODUCT GROSS INCOME ANALYSIS </vt:lpstr>
      <vt:lpstr>PowerPoint Presentation</vt:lpstr>
      <vt:lpstr>RATING ANALYSIS </vt:lpstr>
      <vt:lpstr>Column Creation </vt:lpstr>
      <vt:lpstr>SALES VS TAX </vt:lpstr>
      <vt:lpstr>TEMPORAL ANALYSIS </vt:lpstr>
      <vt:lpstr>WEEKDAY TRENDS  </vt:lpstr>
      <vt:lpstr>DATE-WEEKDAY TRENDS</vt:lpstr>
      <vt:lpstr>WINDOW – LEAD FUNCTON </vt:lpstr>
      <vt:lpstr>COLUMN ENGINEERING </vt:lpstr>
      <vt:lpstr>TIME OF DAY – BRANCH WISE ANALYSIS </vt:lpstr>
      <vt:lpstr>PowerPoint Presentation</vt:lpstr>
      <vt:lpstr>GENDER WISE ANALYSIS</vt:lpstr>
      <vt:lpstr>Combining weekday- gender and weekday- product line  trends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PRESENTATION</dc:title>
  <dc:creator>shalu chauhan</dc:creator>
  <cp:lastModifiedBy>shalu chauhan</cp:lastModifiedBy>
  <cp:revision>4</cp:revision>
  <dcterms:created xsi:type="dcterms:W3CDTF">2024-06-02T13:42:50Z</dcterms:created>
  <dcterms:modified xsi:type="dcterms:W3CDTF">2024-06-06T18:36:11Z</dcterms:modified>
</cp:coreProperties>
</file>