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63" r:id="rId3"/>
    <p:sldId id="274" r:id="rId4"/>
    <p:sldId id="293" r:id="rId5"/>
    <p:sldId id="294" r:id="rId6"/>
    <p:sldId id="297" r:id="rId7"/>
    <p:sldId id="275" r:id="rId8"/>
    <p:sldId id="277" r:id="rId9"/>
    <p:sldId id="296" r:id="rId10"/>
    <p:sldId id="279" r:id="rId11"/>
    <p:sldId id="298" r:id="rId12"/>
    <p:sldId id="302" r:id="rId13"/>
    <p:sldId id="303" r:id="rId14"/>
    <p:sldId id="299" r:id="rId15"/>
    <p:sldId id="300" r:id="rId16"/>
    <p:sldId id="301" r:id="rId17"/>
    <p:sldId id="30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6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3.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5376C3-C017-409D-BD74-321E452D9AC4}" type="datetimeFigureOut">
              <a:rPr lang="en-US" smtClean="0"/>
              <a:t>8/8/2022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A5D778-9DE9-4028-A8ED-C729337B6C87}" type="slidenum">
              <a:rPr lang="en-US" smtClean="0"/>
              <a:t>‹#›</a:t>
            </a:fld>
            <a:endParaRPr lang="en-US"/>
          </a:p>
        </p:txBody>
      </p:sp>
    </p:spTree>
    <p:extLst>
      <p:ext uri="{BB962C8B-B14F-4D97-AF65-F5344CB8AC3E}">
        <p14:creationId xmlns:p14="http://schemas.microsoft.com/office/powerpoint/2010/main" val="4996042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953AA-8425-480A-AA9C-4942B4ECBD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B9DCE8F-315D-4F0A-A809-730538256F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8644E9B-5CD5-4030-A1B6-C13B7BB015D6}"/>
              </a:ext>
            </a:extLst>
          </p:cNvPr>
          <p:cNvSpPr>
            <a:spLocks noGrp="1"/>
          </p:cNvSpPr>
          <p:nvPr>
            <p:ph type="dt" sz="half" idx="10"/>
          </p:nvPr>
        </p:nvSpPr>
        <p:spPr/>
        <p:txBody>
          <a:bodyPr/>
          <a:lstStyle/>
          <a:p>
            <a:fld id="{5C7CD898-71F5-4CA9-B4DD-4C1BB55D19CD}" type="datetimeFigureOut">
              <a:rPr lang="en-US" smtClean="0"/>
              <a:t>8/8/2022</a:t>
            </a:fld>
            <a:endParaRPr lang="en-US"/>
          </a:p>
        </p:txBody>
      </p:sp>
      <p:sp>
        <p:nvSpPr>
          <p:cNvPr id="5" name="Footer Placeholder 4">
            <a:extLst>
              <a:ext uri="{FF2B5EF4-FFF2-40B4-BE49-F238E27FC236}">
                <a16:creationId xmlns:a16="http://schemas.microsoft.com/office/drawing/2014/main" id="{966EFA72-25D1-4CEB-8186-72D6835816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1CE002-D6DA-437B-ABF7-DC3C9E069FDB}"/>
              </a:ext>
            </a:extLst>
          </p:cNvPr>
          <p:cNvSpPr>
            <a:spLocks noGrp="1"/>
          </p:cNvSpPr>
          <p:nvPr>
            <p:ph type="sldNum" sz="quarter" idx="12"/>
          </p:nvPr>
        </p:nvSpPr>
        <p:spPr/>
        <p:txBody>
          <a:bodyPr/>
          <a:lstStyle/>
          <a:p>
            <a:fld id="{7A6250A2-6A83-4916-94E5-C3BB5380E72C}" type="slidenum">
              <a:rPr lang="en-US" smtClean="0"/>
              <a:t>‹#›</a:t>
            </a:fld>
            <a:endParaRPr lang="en-US"/>
          </a:p>
        </p:txBody>
      </p:sp>
    </p:spTree>
    <p:extLst>
      <p:ext uri="{BB962C8B-B14F-4D97-AF65-F5344CB8AC3E}">
        <p14:creationId xmlns:p14="http://schemas.microsoft.com/office/powerpoint/2010/main" val="2699242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B83A7-25C7-4506-AB29-EA0BC1DD463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3FE6C32-D789-4643-A4CD-6910C881A9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53DAE1-960B-4B07-B080-0703FB591B5C}"/>
              </a:ext>
            </a:extLst>
          </p:cNvPr>
          <p:cNvSpPr>
            <a:spLocks noGrp="1"/>
          </p:cNvSpPr>
          <p:nvPr>
            <p:ph type="dt" sz="half" idx="10"/>
          </p:nvPr>
        </p:nvSpPr>
        <p:spPr/>
        <p:txBody>
          <a:bodyPr/>
          <a:lstStyle/>
          <a:p>
            <a:fld id="{5C7CD898-71F5-4CA9-B4DD-4C1BB55D19CD}" type="datetimeFigureOut">
              <a:rPr lang="en-US" smtClean="0"/>
              <a:t>8/8/2022</a:t>
            </a:fld>
            <a:endParaRPr lang="en-US"/>
          </a:p>
        </p:txBody>
      </p:sp>
      <p:sp>
        <p:nvSpPr>
          <p:cNvPr id="5" name="Footer Placeholder 4">
            <a:extLst>
              <a:ext uri="{FF2B5EF4-FFF2-40B4-BE49-F238E27FC236}">
                <a16:creationId xmlns:a16="http://schemas.microsoft.com/office/drawing/2014/main" id="{48E13C45-3A15-4A58-A19B-DC2291B0F4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12C105-2C7A-4B41-9DC9-F3970DA31507}"/>
              </a:ext>
            </a:extLst>
          </p:cNvPr>
          <p:cNvSpPr>
            <a:spLocks noGrp="1"/>
          </p:cNvSpPr>
          <p:nvPr>
            <p:ph type="sldNum" sz="quarter" idx="12"/>
          </p:nvPr>
        </p:nvSpPr>
        <p:spPr/>
        <p:txBody>
          <a:bodyPr/>
          <a:lstStyle/>
          <a:p>
            <a:fld id="{7A6250A2-6A83-4916-94E5-C3BB5380E72C}" type="slidenum">
              <a:rPr lang="en-US" smtClean="0"/>
              <a:t>‹#›</a:t>
            </a:fld>
            <a:endParaRPr lang="en-US"/>
          </a:p>
        </p:txBody>
      </p:sp>
    </p:spTree>
    <p:extLst>
      <p:ext uri="{BB962C8B-B14F-4D97-AF65-F5344CB8AC3E}">
        <p14:creationId xmlns:p14="http://schemas.microsoft.com/office/powerpoint/2010/main" val="2204013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F297D9-492F-4220-8C92-402F9F7D22C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F5AF4C2-6097-40F5-80BD-A4A273624BF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9A2D71-99C4-4411-A402-FD173CD5F88E}"/>
              </a:ext>
            </a:extLst>
          </p:cNvPr>
          <p:cNvSpPr>
            <a:spLocks noGrp="1"/>
          </p:cNvSpPr>
          <p:nvPr>
            <p:ph type="dt" sz="half" idx="10"/>
          </p:nvPr>
        </p:nvSpPr>
        <p:spPr/>
        <p:txBody>
          <a:bodyPr/>
          <a:lstStyle/>
          <a:p>
            <a:fld id="{5C7CD898-71F5-4CA9-B4DD-4C1BB55D19CD}" type="datetimeFigureOut">
              <a:rPr lang="en-US" smtClean="0"/>
              <a:t>8/8/2022</a:t>
            </a:fld>
            <a:endParaRPr lang="en-US"/>
          </a:p>
        </p:txBody>
      </p:sp>
      <p:sp>
        <p:nvSpPr>
          <p:cNvPr id="5" name="Footer Placeholder 4">
            <a:extLst>
              <a:ext uri="{FF2B5EF4-FFF2-40B4-BE49-F238E27FC236}">
                <a16:creationId xmlns:a16="http://schemas.microsoft.com/office/drawing/2014/main" id="{76DBD5CD-D7E6-416F-A2C1-4FAE109B50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6C620F-562D-4AC1-8EBE-7B013CF4D309}"/>
              </a:ext>
            </a:extLst>
          </p:cNvPr>
          <p:cNvSpPr>
            <a:spLocks noGrp="1"/>
          </p:cNvSpPr>
          <p:nvPr>
            <p:ph type="sldNum" sz="quarter" idx="12"/>
          </p:nvPr>
        </p:nvSpPr>
        <p:spPr/>
        <p:txBody>
          <a:bodyPr/>
          <a:lstStyle/>
          <a:p>
            <a:fld id="{7A6250A2-6A83-4916-94E5-C3BB5380E72C}" type="slidenum">
              <a:rPr lang="en-US" smtClean="0"/>
              <a:t>‹#›</a:t>
            </a:fld>
            <a:endParaRPr lang="en-US"/>
          </a:p>
        </p:txBody>
      </p:sp>
    </p:spTree>
    <p:extLst>
      <p:ext uri="{BB962C8B-B14F-4D97-AF65-F5344CB8AC3E}">
        <p14:creationId xmlns:p14="http://schemas.microsoft.com/office/powerpoint/2010/main" val="1553499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7B070-34E6-4305-B724-0A336001E7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BD917E-BE03-4364-95C9-0EBD868D01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541B8B-D486-4CB5-B683-9FECF6B5B9D5}"/>
              </a:ext>
            </a:extLst>
          </p:cNvPr>
          <p:cNvSpPr>
            <a:spLocks noGrp="1"/>
          </p:cNvSpPr>
          <p:nvPr>
            <p:ph type="dt" sz="half" idx="10"/>
          </p:nvPr>
        </p:nvSpPr>
        <p:spPr/>
        <p:txBody>
          <a:bodyPr/>
          <a:lstStyle/>
          <a:p>
            <a:fld id="{5C7CD898-71F5-4CA9-B4DD-4C1BB55D19CD}" type="datetimeFigureOut">
              <a:rPr lang="en-US" smtClean="0"/>
              <a:t>8/8/2022</a:t>
            </a:fld>
            <a:endParaRPr lang="en-US"/>
          </a:p>
        </p:txBody>
      </p:sp>
      <p:sp>
        <p:nvSpPr>
          <p:cNvPr id="5" name="Footer Placeholder 4">
            <a:extLst>
              <a:ext uri="{FF2B5EF4-FFF2-40B4-BE49-F238E27FC236}">
                <a16:creationId xmlns:a16="http://schemas.microsoft.com/office/drawing/2014/main" id="{DB0233A8-8468-47B3-A3AA-B8BC9BA60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DD31D2-08FE-4D1C-B091-85630454572E}"/>
              </a:ext>
            </a:extLst>
          </p:cNvPr>
          <p:cNvSpPr>
            <a:spLocks noGrp="1"/>
          </p:cNvSpPr>
          <p:nvPr>
            <p:ph type="sldNum" sz="quarter" idx="12"/>
          </p:nvPr>
        </p:nvSpPr>
        <p:spPr/>
        <p:txBody>
          <a:bodyPr/>
          <a:lstStyle/>
          <a:p>
            <a:fld id="{7A6250A2-6A83-4916-94E5-C3BB5380E72C}" type="slidenum">
              <a:rPr lang="en-US" smtClean="0"/>
              <a:t>‹#›</a:t>
            </a:fld>
            <a:endParaRPr lang="en-US"/>
          </a:p>
        </p:txBody>
      </p:sp>
    </p:spTree>
    <p:extLst>
      <p:ext uri="{BB962C8B-B14F-4D97-AF65-F5344CB8AC3E}">
        <p14:creationId xmlns:p14="http://schemas.microsoft.com/office/powerpoint/2010/main" val="3907476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71C6D-28A5-4217-9D31-89A6F3A668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02E9865-C328-4487-8D8D-F772EDDCDE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EFA15E-D61B-450E-9BCA-FC01C1687A24}"/>
              </a:ext>
            </a:extLst>
          </p:cNvPr>
          <p:cNvSpPr>
            <a:spLocks noGrp="1"/>
          </p:cNvSpPr>
          <p:nvPr>
            <p:ph type="dt" sz="half" idx="10"/>
          </p:nvPr>
        </p:nvSpPr>
        <p:spPr/>
        <p:txBody>
          <a:bodyPr/>
          <a:lstStyle/>
          <a:p>
            <a:fld id="{5C7CD898-71F5-4CA9-B4DD-4C1BB55D19CD}" type="datetimeFigureOut">
              <a:rPr lang="en-US" smtClean="0"/>
              <a:t>8/8/2022</a:t>
            </a:fld>
            <a:endParaRPr lang="en-US"/>
          </a:p>
        </p:txBody>
      </p:sp>
      <p:sp>
        <p:nvSpPr>
          <p:cNvPr id="5" name="Footer Placeholder 4">
            <a:extLst>
              <a:ext uri="{FF2B5EF4-FFF2-40B4-BE49-F238E27FC236}">
                <a16:creationId xmlns:a16="http://schemas.microsoft.com/office/drawing/2014/main" id="{2BCC42EE-D254-4339-9B0F-1F1CE19562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A36EE6-56FA-433C-8E3F-07209A662D68}"/>
              </a:ext>
            </a:extLst>
          </p:cNvPr>
          <p:cNvSpPr>
            <a:spLocks noGrp="1"/>
          </p:cNvSpPr>
          <p:nvPr>
            <p:ph type="sldNum" sz="quarter" idx="12"/>
          </p:nvPr>
        </p:nvSpPr>
        <p:spPr/>
        <p:txBody>
          <a:bodyPr/>
          <a:lstStyle/>
          <a:p>
            <a:fld id="{7A6250A2-6A83-4916-94E5-C3BB5380E72C}" type="slidenum">
              <a:rPr lang="en-US" smtClean="0"/>
              <a:t>‹#›</a:t>
            </a:fld>
            <a:endParaRPr lang="en-US"/>
          </a:p>
        </p:txBody>
      </p:sp>
    </p:spTree>
    <p:extLst>
      <p:ext uri="{BB962C8B-B14F-4D97-AF65-F5344CB8AC3E}">
        <p14:creationId xmlns:p14="http://schemas.microsoft.com/office/powerpoint/2010/main" val="2718110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3F423-CEFD-4CC5-936E-E9813FF74E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89D360-AA18-4CB5-8783-EB0120D1A1D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251D93D-50B8-4EAA-AC20-AEC52C34C6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2030A27-371E-49D0-AB3B-1ECF56DFB3C0}"/>
              </a:ext>
            </a:extLst>
          </p:cNvPr>
          <p:cNvSpPr>
            <a:spLocks noGrp="1"/>
          </p:cNvSpPr>
          <p:nvPr>
            <p:ph type="dt" sz="half" idx="10"/>
          </p:nvPr>
        </p:nvSpPr>
        <p:spPr/>
        <p:txBody>
          <a:bodyPr/>
          <a:lstStyle/>
          <a:p>
            <a:fld id="{5C7CD898-71F5-4CA9-B4DD-4C1BB55D19CD}" type="datetimeFigureOut">
              <a:rPr lang="en-US" smtClean="0"/>
              <a:t>8/8/2022</a:t>
            </a:fld>
            <a:endParaRPr lang="en-US"/>
          </a:p>
        </p:txBody>
      </p:sp>
      <p:sp>
        <p:nvSpPr>
          <p:cNvPr id="6" name="Footer Placeholder 5">
            <a:extLst>
              <a:ext uri="{FF2B5EF4-FFF2-40B4-BE49-F238E27FC236}">
                <a16:creationId xmlns:a16="http://schemas.microsoft.com/office/drawing/2014/main" id="{D101687F-C65A-4085-AE3A-B028CCF6CD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8C8641-73D1-4F5A-8A3C-A410E0480734}"/>
              </a:ext>
            </a:extLst>
          </p:cNvPr>
          <p:cNvSpPr>
            <a:spLocks noGrp="1"/>
          </p:cNvSpPr>
          <p:nvPr>
            <p:ph type="sldNum" sz="quarter" idx="12"/>
          </p:nvPr>
        </p:nvSpPr>
        <p:spPr/>
        <p:txBody>
          <a:bodyPr/>
          <a:lstStyle/>
          <a:p>
            <a:fld id="{7A6250A2-6A83-4916-94E5-C3BB5380E72C}" type="slidenum">
              <a:rPr lang="en-US" smtClean="0"/>
              <a:t>‹#›</a:t>
            </a:fld>
            <a:endParaRPr lang="en-US"/>
          </a:p>
        </p:txBody>
      </p:sp>
    </p:spTree>
    <p:extLst>
      <p:ext uri="{BB962C8B-B14F-4D97-AF65-F5344CB8AC3E}">
        <p14:creationId xmlns:p14="http://schemas.microsoft.com/office/powerpoint/2010/main" val="3587561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5D958-C846-4A98-BB7F-A434704032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6D88FB8-0F42-4F2D-9DBB-0D307E446B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02AB61-2363-4BB8-86AC-D3E88298CC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E97D65F-3172-4378-9B24-2745DA2CA0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3FD914-3E3A-4F94-A8CA-4C37ED3FE2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A278F7C-3C4E-4E56-96D7-0BCD2863CB40}"/>
              </a:ext>
            </a:extLst>
          </p:cNvPr>
          <p:cNvSpPr>
            <a:spLocks noGrp="1"/>
          </p:cNvSpPr>
          <p:nvPr>
            <p:ph type="dt" sz="half" idx="10"/>
          </p:nvPr>
        </p:nvSpPr>
        <p:spPr/>
        <p:txBody>
          <a:bodyPr/>
          <a:lstStyle/>
          <a:p>
            <a:fld id="{5C7CD898-71F5-4CA9-B4DD-4C1BB55D19CD}" type="datetimeFigureOut">
              <a:rPr lang="en-US" smtClean="0"/>
              <a:t>8/8/2022</a:t>
            </a:fld>
            <a:endParaRPr lang="en-US"/>
          </a:p>
        </p:txBody>
      </p:sp>
      <p:sp>
        <p:nvSpPr>
          <p:cNvPr id="8" name="Footer Placeholder 7">
            <a:extLst>
              <a:ext uri="{FF2B5EF4-FFF2-40B4-BE49-F238E27FC236}">
                <a16:creationId xmlns:a16="http://schemas.microsoft.com/office/drawing/2014/main" id="{FF529193-EED5-467A-8B35-4B854029345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69E314-6062-4802-A61C-12546468C570}"/>
              </a:ext>
            </a:extLst>
          </p:cNvPr>
          <p:cNvSpPr>
            <a:spLocks noGrp="1"/>
          </p:cNvSpPr>
          <p:nvPr>
            <p:ph type="sldNum" sz="quarter" idx="12"/>
          </p:nvPr>
        </p:nvSpPr>
        <p:spPr/>
        <p:txBody>
          <a:bodyPr/>
          <a:lstStyle/>
          <a:p>
            <a:fld id="{7A6250A2-6A83-4916-94E5-C3BB5380E72C}" type="slidenum">
              <a:rPr lang="en-US" smtClean="0"/>
              <a:t>‹#›</a:t>
            </a:fld>
            <a:endParaRPr lang="en-US"/>
          </a:p>
        </p:txBody>
      </p:sp>
    </p:spTree>
    <p:extLst>
      <p:ext uri="{BB962C8B-B14F-4D97-AF65-F5344CB8AC3E}">
        <p14:creationId xmlns:p14="http://schemas.microsoft.com/office/powerpoint/2010/main" val="3693284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B7050-A68B-40BF-95F5-C4EE76B95D8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99F7B9-6926-4608-A2B8-FCE584C55E32}"/>
              </a:ext>
            </a:extLst>
          </p:cNvPr>
          <p:cNvSpPr>
            <a:spLocks noGrp="1"/>
          </p:cNvSpPr>
          <p:nvPr>
            <p:ph type="dt" sz="half" idx="10"/>
          </p:nvPr>
        </p:nvSpPr>
        <p:spPr/>
        <p:txBody>
          <a:bodyPr/>
          <a:lstStyle/>
          <a:p>
            <a:fld id="{5C7CD898-71F5-4CA9-B4DD-4C1BB55D19CD}" type="datetimeFigureOut">
              <a:rPr lang="en-US" smtClean="0"/>
              <a:t>8/8/2022</a:t>
            </a:fld>
            <a:endParaRPr lang="en-US"/>
          </a:p>
        </p:txBody>
      </p:sp>
      <p:sp>
        <p:nvSpPr>
          <p:cNvPr id="4" name="Footer Placeholder 3">
            <a:extLst>
              <a:ext uri="{FF2B5EF4-FFF2-40B4-BE49-F238E27FC236}">
                <a16:creationId xmlns:a16="http://schemas.microsoft.com/office/drawing/2014/main" id="{CBB9BD88-DB18-4F21-A078-F5E81C2DE6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5CB2C7-B4FF-4841-B580-C904AFD0F42F}"/>
              </a:ext>
            </a:extLst>
          </p:cNvPr>
          <p:cNvSpPr>
            <a:spLocks noGrp="1"/>
          </p:cNvSpPr>
          <p:nvPr>
            <p:ph type="sldNum" sz="quarter" idx="12"/>
          </p:nvPr>
        </p:nvSpPr>
        <p:spPr/>
        <p:txBody>
          <a:bodyPr/>
          <a:lstStyle/>
          <a:p>
            <a:fld id="{7A6250A2-6A83-4916-94E5-C3BB5380E72C}" type="slidenum">
              <a:rPr lang="en-US" smtClean="0"/>
              <a:t>‹#›</a:t>
            </a:fld>
            <a:endParaRPr lang="en-US"/>
          </a:p>
        </p:txBody>
      </p:sp>
    </p:spTree>
    <p:extLst>
      <p:ext uri="{BB962C8B-B14F-4D97-AF65-F5344CB8AC3E}">
        <p14:creationId xmlns:p14="http://schemas.microsoft.com/office/powerpoint/2010/main" val="7811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81B0B8-9D6F-40E0-A9C0-4E2B667710D8}"/>
              </a:ext>
            </a:extLst>
          </p:cNvPr>
          <p:cNvSpPr>
            <a:spLocks noGrp="1"/>
          </p:cNvSpPr>
          <p:nvPr>
            <p:ph type="dt" sz="half" idx="10"/>
          </p:nvPr>
        </p:nvSpPr>
        <p:spPr/>
        <p:txBody>
          <a:bodyPr/>
          <a:lstStyle/>
          <a:p>
            <a:fld id="{5C7CD898-71F5-4CA9-B4DD-4C1BB55D19CD}" type="datetimeFigureOut">
              <a:rPr lang="en-US" smtClean="0"/>
              <a:t>8/8/2022</a:t>
            </a:fld>
            <a:endParaRPr lang="en-US"/>
          </a:p>
        </p:txBody>
      </p:sp>
      <p:sp>
        <p:nvSpPr>
          <p:cNvPr id="3" name="Footer Placeholder 2">
            <a:extLst>
              <a:ext uri="{FF2B5EF4-FFF2-40B4-BE49-F238E27FC236}">
                <a16:creationId xmlns:a16="http://schemas.microsoft.com/office/drawing/2014/main" id="{5B438C39-94C7-46A5-9308-247D567D36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E371D66-C7A8-49F9-8E06-D23320CB30CC}"/>
              </a:ext>
            </a:extLst>
          </p:cNvPr>
          <p:cNvSpPr>
            <a:spLocks noGrp="1"/>
          </p:cNvSpPr>
          <p:nvPr>
            <p:ph type="sldNum" sz="quarter" idx="12"/>
          </p:nvPr>
        </p:nvSpPr>
        <p:spPr/>
        <p:txBody>
          <a:bodyPr/>
          <a:lstStyle/>
          <a:p>
            <a:fld id="{7A6250A2-6A83-4916-94E5-C3BB5380E72C}" type="slidenum">
              <a:rPr lang="en-US" smtClean="0"/>
              <a:t>‹#›</a:t>
            </a:fld>
            <a:endParaRPr lang="en-US"/>
          </a:p>
        </p:txBody>
      </p:sp>
    </p:spTree>
    <p:extLst>
      <p:ext uri="{BB962C8B-B14F-4D97-AF65-F5344CB8AC3E}">
        <p14:creationId xmlns:p14="http://schemas.microsoft.com/office/powerpoint/2010/main" val="3090486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9F920-37F7-405D-B643-C4BF2CADB9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1620B0-6E8B-4B4B-B403-2B69DB6BF8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20515C3-1C83-4F42-8964-F9BDC9120B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6FFA07-1C14-4044-81C8-0B99322BF8C9}"/>
              </a:ext>
            </a:extLst>
          </p:cNvPr>
          <p:cNvSpPr>
            <a:spLocks noGrp="1"/>
          </p:cNvSpPr>
          <p:nvPr>
            <p:ph type="dt" sz="half" idx="10"/>
          </p:nvPr>
        </p:nvSpPr>
        <p:spPr/>
        <p:txBody>
          <a:bodyPr/>
          <a:lstStyle/>
          <a:p>
            <a:fld id="{5C7CD898-71F5-4CA9-B4DD-4C1BB55D19CD}" type="datetimeFigureOut">
              <a:rPr lang="en-US" smtClean="0"/>
              <a:t>8/8/2022</a:t>
            </a:fld>
            <a:endParaRPr lang="en-US"/>
          </a:p>
        </p:txBody>
      </p:sp>
      <p:sp>
        <p:nvSpPr>
          <p:cNvPr id="6" name="Footer Placeholder 5">
            <a:extLst>
              <a:ext uri="{FF2B5EF4-FFF2-40B4-BE49-F238E27FC236}">
                <a16:creationId xmlns:a16="http://schemas.microsoft.com/office/drawing/2014/main" id="{9B245BA3-1200-41DC-B5FE-85955A8EFB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270432-E13E-4D37-8501-A26897A249B2}"/>
              </a:ext>
            </a:extLst>
          </p:cNvPr>
          <p:cNvSpPr>
            <a:spLocks noGrp="1"/>
          </p:cNvSpPr>
          <p:nvPr>
            <p:ph type="sldNum" sz="quarter" idx="12"/>
          </p:nvPr>
        </p:nvSpPr>
        <p:spPr/>
        <p:txBody>
          <a:bodyPr/>
          <a:lstStyle/>
          <a:p>
            <a:fld id="{7A6250A2-6A83-4916-94E5-C3BB5380E72C}" type="slidenum">
              <a:rPr lang="en-US" smtClean="0"/>
              <a:t>‹#›</a:t>
            </a:fld>
            <a:endParaRPr lang="en-US"/>
          </a:p>
        </p:txBody>
      </p:sp>
    </p:spTree>
    <p:extLst>
      <p:ext uri="{BB962C8B-B14F-4D97-AF65-F5344CB8AC3E}">
        <p14:creationId xmlns:p14="http://schemas.microsoft.com/office/powerpoint/2010/main" val="3652472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3F3E4-1A3F-485D-8AE7-EAB1FEB7D5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32CC640-C4DA-4826-995F-FE2AD9C01F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89B9405-016F-432E-966D-7E42A3441E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15B0CD-F878-48C7-9DBE-D3602FFA7778}"/>
              </a:ext>
            </a:extLst>
          </p:cNvPr>
          <p:cNvSpPr>
            <a:spLocks noGrp="1"/>
          </p:cNvSpPr>
          <p:nvPr>
            <p:ph type="dt" sz="half" idx="10"/>
          </p:nvPr>
        </p:nvSpPr>
        <p:spPr/>
        <p:txBody>
          <a:bodyPr/>
          <a:lstStyle/>
          <a:p>
            <a:fld id="{5C7CD898-71F5-4CA9-B4DD-4C1BB55D19CD}" type="datetimeFigureOut">
              <a:rPr lang="en-US" smtClean="0"/>
              <a:t>8/8/2022</a:t>
            </a:fld>
            <a:endParaRPr lang="en-US"/>
          </a:p>
        </p:txBody>
      </p:sp>
      <p:sp>
        <p:nvSpPr>
          <p:cNvPr id="6" name="Footer Placeholder 5">
            <a:extLst>
              <a:ext uri="{FF2B5EF4-FFF2-40B4-BE49-F238E27FC236}">
                <a16:creationId xmlns:a16="http://schemas.microsoft.com/office/drawing/2014/main" id="{E801B92D-0FF9-4A3E-BFA6-BA3EE1C23A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DCC59C-25A8-4850-B230-1BC4A0DA0A27}"/>
              </a:ext>
            </a:extLst>
          </p:cNvPr>
          <p:cNvSpPr>
            <a:spLocks noGrp="1"/>
          </p:cNvSpPr>
          <p:nvPr>
            <p:ph type="sldNum" sz="quarter" idx="12"/>
          </p:nvPr>
        </p:nvSpPr>
        <p:spPr/>
        <p:txBody>
          <a:bodyPr/>
          <a:lstStyle/>
          <a:p>
            <a:fld id="{7A6250A2-6A83-4916-94E5-C3BB5380E72C}" type="slidenum">
              <a:rPr lang="en-US" smtClean="0"/>
              <a:t>‹#›</a:t>
            </a:fld>
            <a:endParaRPr lang="en-US"/>
          </a:p>
        </p:txBody>
      </p:sp>
    </p:spTree>
    <p:extLst>
      <p:ext uri="{BB962C8B-B14F-4D97-AF65-F5344CB8AC3E}">
        <p14:creationId xmlns:p14="http://schemas.microsoft.com/office/powerpoint/2010/main" val="3205662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7C306F-C6B6-4E56-B82F-CCB0844AD4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CC8483-F8BE-449D-BB01-1D0E5B341C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D0BF2F-B436-463C-8E1E-635F0AEDE5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7CD898-71F5-4CA9-B4DD-4C1BB55D19CD}" type="datetimeFigureOut">
              <a:rPr lang="en-US" smtClean="0"/>
              <a:t>8/8/2022</a:t>
            </a:fld>
            <a:endParaRPr lang="en-US"/>
          </a:p>
        </p:txBody>
      </p:sp>
      <p:sp>
        <p:nvSpPr>
          <p:cNvPr id="5" name="Footer Placeholder 4">
            <a:extLst>
              <a:ext uri="{FF2B5EF4-FFF2-40B4-BE49-F238E27FC236}">
                <a16:creationId xmlns:a16="http://schemas.microsoft.com/office/drawing/2014/main" id="{8CC0B59E-D4D4-463D-B278-31E1D495AB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04C1A94-46E2-4468-B999-0F43FEF00F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6250A2-6A83-4916-94E5-C3BB5380E72C}" type="slidenum">
              <a:rPr lang="en-US" smtClean="0"/>
              <a:t>‹#›</a:t>
            </a:fld>
            <a:endParaRPr lang="en-US"/>
          </a:p>
        </p:txBody>
      </p:sp>
    </p:spTree>
    <p:extLst>
      <p:ext uri="{BB962C8B-B14F-4D97-AF65-F5344CB8AC3E}">
        <p14:creationId xmlns:p14="http://schemas.microsoft.com/office/powerpoint/2010/main" val="16478147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geeksforgeeks.org/software-engineering-black-box-testing/" TargetMode="External"/><Relationship Id="rId2" Type="http://schemas.openxmlformats.org/officeDocument/2006/relationships/hyperlink" Target="https://www.geeksforgeeks.org/software-testing-basic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softwaretestinghelp.com/what-is-software-testing-life-cycle-stlc/"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BDAA9D-E9D0-48F2-8B94-856E8E35AB71}"/>
              </a:ext>
            </a:extLst>
          </p:cNvPr>
          <p:cNvSpPr>
            <a:spLocks noGrp="1"/>
          </p:cNvSpPr>
          <p:nvPr>
            <p:ph type="ctrTitle"/>
          </p:nvPr>
        </p:nvSpPr>
        <p:spPr>
          <a:xfrm>
            <a:off x="1314824" y="735106"/>
            <a:ext cx="10053763" cy="2928470"/>
          </a:xfrm>
        </p:spPr>
        <p:txBody>
          <a:bodyPr anchor="b">
            <a:normAutofit/>
          </a:bodyPr>
          <a:lstStyle/>
          <a:p>
            <a:pPr algn="l"/>
            <a:r>
              <a:rPr lang="en-US" sz="4800" b="1">
                <a:solidFill>
                  <a:srgbClr val="FFFFFF"/>
                </a:solidFill>
              </a:rPr>
              <a:t>Training on Testing concepts</a:t>
            </a:r>
            <a:endParaRPr lang="en-US" sz="4800">
              <a:solidFill>
                <a:srgbClr val="FFFFFF"/>
              </a:solidFill>
            </a:endParaRPr>
          </a:p>
        </p:txBody>
      </p:sp>
      <p:sp>
        <p:nvSpPr>
          <p:cNvPr id="3" name="Subtitle 2">
            <a:extLst>
              <a:ext uri="{FF2B5EF4-FFF2-40B4-BE49-F238E27FC236}">
                <a16:creationId xmlns:a16="http://schemas.microsoft.com/office/drawing/2014/main" id="{D6A8CD35-9F8C-4271-AD0A-4F1E1A50F4AB}"/>
              </a:ext>
            </a:extLst>
          </p:cNvPr>
          <p:cNvSpPr>
            <a:spLocks noGrp="1"/>
          </p:cNvSpPr>
          <p:nvPr>
            <p:ph type="subTitle" idx="1"/>
          </p:nvPr>
        </p:nvSpPr>
        <p:spPr>
          <a:xfrm>
            <a:off x="1350682" y="4870824"/>
            <a:ext cx="10005951" cy="1458258"/>
          </a:xfrm>
        </p:spPr>
        <p:txBody>
          <a:bodyPr anchor="ctr">
            <a:normAutofit/>
          </a:bodyPr>
          <a:lstStyle/>
          <a:p>
            <a:pPr algn="l"/>
            <a:r>
              <a:rPr lang="en-US" dirty="0"/>
              <a:t>Dated- 08</a:t>
            </a:r>
            <a:r>
              <a:rPr lang="en-US" baseline="30000" dirty="0"/>
              <a:t>th</a:t>
            </a:r>
            <a:r>
              <a:rPr lang="en-US" dirty="0"/>
              <a:t> Aug, 2022</a:t>
            </a:r>
            <a:endParaRPr lang="en-US"/>
          </a:p>
          <a:p>
            <a:pPr algn="l"/>
            <a:endParaRPr lang="en-US"/>
          </a:p>
          <a:p>
            <a:pPr algn="l"/>
            <a:r>
              <a:rPr lang="en-US" dirty="0"/>
              <a:t>By: Saurabh Sharma</a:t>
            </a:r>
          </a:p>
        </p:txBody>
      </p:sp>
    </p:spTree>
    <p:extLst>
      <p:ext uri="{BB962C8B-B14F-4D97-AF65-F5344CB8AC3E}">
        <p14:creationId xmlns:p14="http://schemas.microsoft.com/office/powerpoint/2010/main" val="4081325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BFC194-C898-4C84-9B54-58196787DDC7}"/>
              </a:ext>
            </a:extLst>
          </p:cNvPr>
          <p:cNvSpPr>
            <a:spLocks noGrp="1"/>
          </p:cNvSpPr>
          <p:nvPr>
            <p:ph type="title"/>
          </p:nvPr>
        </p:nvSpPr>
        <p:spPr>
          <a:xfrm>
            <a:off x="466722" y="586855"/>
            <a:ext cx="3201366" cy="3387497"/>
          </a:xfrm>
        </p:spPr>
        <p:txBody>
          <a:bodyPr anchor="b">
            <a:normAutofit/>
          </a:bodyPr>
          <a:lstStyle/>
          <a:p>
            <a:pPr algn="r"/>
            <a:r>
              <a:rPr lang="en-US" sz="4000" b="0" i="1" u="sng" dirty="0">
                <a:solidFill>
                  <a:srgbClr val="FFFFFF"/>
                </a:solidFill>
                <a:effectLst/>
                <a:latin typeface="erdana"/>
              </a:rPr>
              <a:t>Black Box Testing</a:t>
            </a:r>
            <a:br>
              <a:rPr lang="en-US" sz="4000" b="0" i="0" dirty="0">
                <a:solidFill>
                  <a:srgbClr val="FFFFFF"/>
                </a:solidFill>
                <a:effectLst/>
                <a:latin typeface="erdana"/>
              </a:rPr>
            </a:br>
            <a:endParaRPr lang="en-US" sz="4000" dirty="0">
              <a:solidFill>
                <a:srgbClr val="FFFFFF"/>
              </a:solidFill>
            </a:endParaRPr>
          </a:p>
        </p:txBody>
      </p:sp>
      <p:sp>
        <p:nvSpPr>
          <p:cNvPr id="3" name="Content Placeholder 2">
            <a:extLst>
              <a:ext uri="{FF2B5EF4-FFF2-40B4-BE49-F238E27FC236}">
                <a16:creationId xmlns:a16="http://schemas.microsoft.com/office/drawing/2014/main" id="{FA3FEAD6-AE71-47BD-B82B-B29A8165F6C7}"/>
              </a:ext>
            </a:extLst>
          </p:cNvPr>
          <p:cNvSpPr>
            <a:spLocks noGrp="1"/>
          </p:cNvSpPr>
          <p:nvPr>
            <p:ph idx="1"/>
          </p:nvPr>
        </p:nvSpPr>
        <p:spPr>
          <a:xfrm>
            <a:off x="4810259" y="649480"/>
            <a:ext cx="6555347" cy="5546047"/>
          </a:xfrm>
        </p:spPr>
        <p:txBody>
          <a:bodyPr anchor="ctr">
            <a:normAutofit/>
          </a:bodyPr>
          <a:lstStyle/>
          <a:p>
            <a:r>
              <a:rPr lang="en-US" sz="2000" b="0" i="0" dirty="0">
                <a:effectLst/>
                <a:latin typeface="inter-regular"/>
              </a:rPr>
              <a:t>In Black-box testing, a tester doesn’t have any information about the internal working of the software system. Black box testing is a high level of testing that focuses on the behavior of the software. It involves testing from an external or end-user perspective. Black box testing can be applied to virtually every level of software testing: unit, integration, system, and acceptance.</a:t>
            </a:r>
          </a:p>
          <a:p>
            <a:r>
              <a:rPr lang="en-US" sz="2000" b="0" i="0" dirty="0">
                <a:effectLst/>
                <a:latin typeface="inter-regular"/>
              </a:rPr>
              <a:t>The main objective of implementing the black box testing is to specify the business needs or the customer's requirements.</a:t>
            </a:r>
          </a:p>
          <a:p>
            <a:r>
              <a:rPr lang="en-US" sz="2000" b="0" i="0" dirty="0">
                <a:effectLst/>
                <a:latin typeface="inter-regular"/>
              </a:rPr>
              <a:t>In other words, we can say that black box testing is a process of checking the functionality of an application as per the customer requirement. The source code is not visible in this testing; that's why it is known as </a:t>
            </a:r>
            <a:r>
              <a:rPr lang="en-US" sz="2000" b="1" i="0" dirty="0">
                <a:effectLst/>
                <a:latin typeface="inter-bold"/>
              </a:rPr>
              <a:t>black-box testing</a:t>
            </a:r>
            <a:r>
              <a:rPr lang="en-US" sz="2000" b="0" i="0" dirty="0">
                <a:effectLst/>
                <a:latin typeface="inter-regular"/>
              </a:rPr>
              <a:t>.</a:t>
            </a:r>
          </a:p>
          <a:p>
            <a:endParaRPr lang="en-US" sz="2000" b="0" i="0" dirty="0">
              <a:effectLst/>
              <a:latin typeface="inter-regular"/>
            </a:endParaRPr>
          </a:p>
          <a:p>
            <a:endParaRPr lang="en-US" sz="2000" dirty="0"/>
          </a:p>
        </p:txBody>
      </p:sp>
    </p:spTree>
    <p:extLst>
      <p:ext uri="{BB962C8B-B14F-4D97-AF65-F5344CB8AC3E}">
        <p14:creationId xmlns:p14="http://schemas.microsoft.com/office/powerpoint/2010/main" val="2045349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BFC194-C898-4C84-9B54-58196787DDC7}"/>
              </a:ext>
            </a:extLst>
          </p:cNvPr>
          <p:cNvSpPr>
            <a:spLocks noGrp="1"/>
          </p:cNvSpPr>
          <p:nvPr>
            <p:ph type="title"/>
          </p:nvPr>
        </p:nvSpPr>
        <p:spPr>
          <a:xfrm>
            <a:off x="466722" y="586855"/>
            <a:ext cx="3201366" cy="3387497"/>
          </a:xfrm>
        </p:spPr>
        <p:txBody>
          <a:bodyPr anchor="b">
            <a:normAutofit/>
          </a:bodyPr>
          <a:lstStyle/>
          <a:p>
            <a:pPr algn="r"/>
            <a:r>
              <a:rPr lang="en-US" sz="4000" b="0" i="1" u="sng">
                <a:solidFill>
                  <a:srgbClr val="FFFFFF"/>
                </a:solidFill>
                <a:effectLst/>
                <a:latin typeface="erdana"/>
              </a:rPr>
              <a:t>Black Box Testing</a:t>
            </a:r>
            <a:br>
              <a:rPr lang="en-US" sz="4000" b="0" i="0">
                <a:solidFill>
                  <a:srgbClr val="FFFFFF"/>
                </a:solidFill>
                <a:effectLst/>
                <a:latin typeface="erdana"/>
              </a:rPr>
            </a:br>
            <a:endParaRPr lang="en-US" sz="4000">
              <a:solidFill>
                <a:srgbClr val="FFFFFF"/>
              </a:solidFill>
            </a:endParaRPr>
          </a:p>
        </p:txBody>
      </p:sp>
      <p:sp>
        <p:nvSpPr>
          <p:cNvPr id="3" name="Content Placeholder 2">
            <a:extLst>
              <a:ext uri="{FF2B5EF4-FFF2-40B4-BE49-F238E27FC236}">
                <a16:creationId xmlns:a16="http://schemas.microsoft.com/office/drawing/2014/main" id="{FA3FEAD6-AE71-47BD-B82B-B29A8165F6C7}"/>
              </a:ext>
            </a:extLst>
          </p:cNvPr>
          <p:cNvSpPr>
            <a:spLocks noGrp="1"/>
          </p:cNvSpPr>
          <p:nvPr>
            <p:ph idx="1"/>
          </p:nvPr>
        </p:nvSpPr>
        <p:spPr>
          <a:xfrm>
            <a:off x="4810259" y="649480"/>
            <a:ext cx="6555347" cy="5546047"/>
          </a:xfrm>
        </p:spPr>
        <p:txBody>
          <a:bodyPr anchor="ctr">
            <a:normAutofit/>
          </a:bodyPr>
          <a:lstStyle/>
          <a:p>
            <a:pPr marL="0" indent="0">
              <a:buNone/>
            </a:pPr>
            <a:endParaRPr lang="en-US" sz="2000" b="0" i="0" dirty="0">
              <a:effectLst/>
              <a:latin typeface="inter-regular"/>
            </a:endParaRPr>
          </a:p>
          <a:p>
            <a:endParaRPr lang="en-US" sz="2000" dirty="0"/>
          </a:p>
        </p:txBody>
      </p:sp>
      <p:pic>
        <p:nvPicPr>
          <p:cNvPr id="11" name="Content Placeholder 4">
            <a:extLst>
              <a:ext uri="{FF2B5EF4-FFF2-40B4-BE49-F238E27FC236}">
                <a16:creationId xmlns:a16="http://schemas.microsoft.com/office/drawing/2014/main" id="{007E90E9-958D-402F-B1F7-AA230DB7A3D1}"/>
              </a:ext>
            </a:extLst>
          </p:cNvPr>
          <p:cNvPicPr>
            <a:picLocks noChangeAspect="1"/>
          </p:cNvPicPr>
          <p:nvPr/>
        </p:nvPicPr>
        <p:blipFill>
          <a:blip r:embed="rId2"/>
          <a:stretch>
            <a:fillRect/>
          </a:stretch>
        </p:blipFill>
        <p:spPr>
          <a:xfrm>
            <a:off x="4807211" y="511387"/>
            <a:ext cx="6442991" cy="5830527"/>
          </a:xfrm>
          <a:prstGeom prst="rect">
            <a:avLst/>
          </a:prstGeom>
        </p:spPr>
      </p:pic>
    </p:spTree>
    <p:extLst>
      <p:ext uri="{BB962C8B-B14F-4D97-AF65-F5344CB8AC3E}">
        <p14:creationId xmlns:p14="http://schemas.microsoft.com/office/powerpoint/2010/main" val="2225196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BFC194-C898-4C84-9B54-58196787DDC7}"/>
              </a:ext>
            </a:extLst>
          </p:cNvPr>
          <p:cNvSpPr>
            <a:spLocks noGrp="1"/>
          </p:cNvSpPr>
          <p:nvPr>
            <p:ph type="title"/>
          </p:nvPr>
        </p:nvSpPr>
        <p:spPr>
          <a:xfrm>
            <a:off x="466722" y="586855"/>
            <a:ext cx="3201366" cy="3387497"/>
          </a:xfrm>
        </p:spPr>
        <p:txBody>
          <a:bodyPr anchor="b">
            <a:normAutofit/>
          </a:bodyPr>
          <a:lstStyle/>
          <a:p>
            <a:pPr algn="r"/>
            <a:r>
              <a:rPr lang="en-US" sz="4000" b="0" i="1" u="sng" dirty="0">
                <a:solidFill>
                  <a:srgbClr val="FFFFFF"/>
                </a:solidFill>
                <a:effectLst/>
                <a:latin typeface="erdana"/>
              </a:rPr>
              <a:t>White Box Testing</a:t>
            </a:r>
            <a:br>
              <a:rPr lang="en-US" sz="4000" b="0" i="0" dirty="0">
                <a:solidFill>
                  <a:srgbClr val="FFFFFF"/>
                </a:solidFill>
                <a:effectLst/>
                <a:latin typeface="erdana"/>
              </a:rPr>
            </a:br>
            <a:endParaRPr lang="en-US" sz="4000" dirty="0">
              <a:solidFill>
                <a:srgbClr val="FFFFFF"/>
              </a:solidFill>
            </a:endParaRPr>
          </a:p>
        </p:txBody>
      </p:sp>
      <p:sp>
        <p:nvSpPr>
          <p:cNvPr id="3" name="Content Placeholder 2">
            <a:extLst>
              <a:ext uri="{FF2B5EF4-FFF2-40B4-BE49-F238E27FC236}">
                <a16:creationId xmlns:a16="http://schemas.microsoft.com/office/drawing/2014/main" id="{FA3FEAD6-AE71-47BD-B82B-B29A8165F6C7}"/>
              </a:ext>
            </a:extLst>
          </p:cNvPr>
          <p:cNvSpPr>
            <a:spLocks noGrp="1"/>
          </p:cNvSpPr>
          <p:nvPr>
            <p:ph idx="1"/>
          </p:nvPr>
        </p:nvSpPr>
        <p:spPr>
          <a:xfrm>
            <a:off x="4810259" y="649480"/>
            <a:ext cx="6555347" cy="5546047"/>
          </a:xfrm>
        </p:spPr>
        <p:txBody>
          <a:bodyPr anchor="ctr">
            <a:normAutofit/>
          </a:bodyPr>
          <a:lstStyle/>
          <a:p>
            <a:r>
              <a:rPr lang="en-US" sz="2000" b="0" i="0" dirty="0">
                <a:effectLst/>
                <a:latin typeface="inter-regular"/>
              </a:rPr>
              <a:t>White-box testing is a testing technique which checks the internal functioning of the system. In this method, testing is based on coverage of code statements, branches, paths or conditions. White-Box testing is considered as low-level testing. It is also called glass box, transparent box, clear box or code base testing.</a:t>
            </a:r>
          </a:p>
          <a:p>
            <a:endParaRPr lang="en-US" sz="2000" dirty="0"/>
          </a:p>
        </p:txBody>
      </p:sp>
    </p:spTree>
    <p:extLst>
      <p:ext uri="{BB962C8B-B14F-4D97-AF65-F5344CB8AC3E}">
        <p14:creationId xmlns:p14="http://schemas.microsoft.com/office/powerpoint/2010/main" val="31830174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BFC194-C898-4C84-9B54-58196787DDC7}"/>
              </a:ext>
            </a:extLst>
          </p:cNvPr>
          <p:cNvSpPr>
            <a:spLocks noGrp="1"/>
          </p:cNvSpPr>
          <p:nvPr>
            <p:ph type="title"/>
          </p:nvPr>
        </p:nvSpPr>
        <p:spPr>
          <a:xfrm>
            <a:off x="466722" y="586855"/>
            <a:ext cx="3201366" cy="3387497"/>
          </a:xfrm>
        </p:spPr>
        <p:txBody>
          <a:bodyPr anchor="b">
            <a:normAutofit/>
          </a:bodyPr>
          <a:lstStyle/>
          <a:p>
            <a:pPr algn="r"/>
            <a:r>
              <a:rPr lang="en-US" sz="4000" b="0" i="1" u="sng" dirty="0">
                <a:solidFill>
                  <a:srgbClr val="FFFFFF"/>
                </a:solidFill>
                <a:effectLst/>
                <a:latin typeface="erdana"/>
              </a:rPr>
              <a:t>Black Box vs White Box Testing</a:t>
            </a:r>
            <a:br>
              <a:rPr lang="en-US" sz="4000" b="0" i="0" dirty="0">
                <a:solidFill>
                  <a:srgbClr val="FFFFFF"/>
                </a:solidFill>
                <a:effectLst/>
                <a:latin typeface="erdana"/>
              </a:rPr>
            </a:br>
            <a:endParaRPr lang="en-US" sz="4000" dirty="0">
              <a:solidFill>
                <a:srgbClr val="FFFFFF"/>
              </a:solidFill>
            </a:endParaRPr>
          </a:p>
        </p:txBody>
      </p:sp>
      <p:sp>
        <p:nvSpPr>
          <p:cNvPr id="3" name="Content Placeholder 2">
            <a:extLst>
              <a:ext uri="{FF2B5EF4-FFF2-40B4-BE49-F238E27FC236}">
                <a16:creationId xmlns:a16="http://schemas.microsoft.com/office/drawing/2014/main" id="{FA3FEAD6-AE71-47BD-B82B-B29A8165F6C7}"/>
              </a:ext>
            </a:extLst>
          </p:cNvPr>
          <p:cNvSpPr>
            <a:spLocks noGrp="1"/>
          </p:cNvSpPr>
          <p:nvPr>
            <p:ph idx="1"/>
          </p:nvPr>
        </p:nvSpPr>
        <p:spPr>
          <a:xfrm>
            <a:off x="4810259" y="649480"/>
            <a:ext cx="6555347" cy="5546047"/>
          </a:xfrm>
        </p:spPr>
        <p:txBody>
          <a:bodyPr anchor="ctr">
            <a:normAutofit/>
          </a:bodyPr>
          <a:lstStyle/>
          <a:p>
            <a:r>
              <a:rPr lang="en-US" sz="2000" b="0" i="0" dirty="0">
                <a:effectLst/>
                <a:latin typeface="inter-regular"/>
              </a:rPr>
              <a:t>In Black Box, testing is done without the knowledge of the internal structure of program or application whereas in White Box, testing is done with knowledge of the internal structure of program.</a:t>
            </a:r>
          </a:p>
          <a:p>
            <a:r>
              <a:rPr lang="en-US" sz="2000" b="0" i="0" dirty="0">
                <a:effectLst/>
                <a:latin typeface="inter-regular"/>
              </a:rPr>
              <a:t>When we compare Blackbox and Whitebox testing, Black Box test doesn’t require programming knowledge whereas the White Box test requires programming knowledge.</a:t>
            </a:r>
          </a:p>
          <a:p>
            <a:r>
              <a:rPr lang="en-US" sz="2000" b="0" i="0" dirty="0">
                <a:effectLst/>
                <a:latin typeface="inter-regular"/>
              </a:rPr>
              <a:t>Black Box testing has the main goal to test the behavior of the software whereas White Box testing has the main goal to test the internal operation of the system.</a:t>
            </a:r>
          </a:p>
          <a:p>
            <a:r>
              <a:rPr lang="en-US" sz="2000" b="0" i="0" dirty="0">
                <a:effectLst/>
                <a:latin typeface="inter-regular"/>
              </a:rPr>
              <a:t>Comparing White box testing and Black box testing, Black Box testing is focused on external or end-user perspective whereas White Box testing is focused on code structure, conditions, paths and branches.</a:t>
            </a:r>
            <a:endParaRPr lang="en-US" sz="2000" dirty="0"/>
          </a:p>
        </p:txBody>
      </p:sp>
    </p:spTree>
    <p:extLst>
      <p:ext uri="{BB962C8B-B14F-4D97-AF65-F5344CB8AC3E}">
        <p14:creationId xmlns:p14="http://schemas.microsoft.com/office/powerpoint/2010/main" val="4056915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BFC194-C898-4C84-9B54-58196787DDC7}"/>
              </a:ext>
            </a:extLst>
          </p:cNvPr>
          <p:cNvSpPr>
            <a:spLocks noGrp="1"/>
          </p:cNvSpPr>
          <p:nvPr>
            <p:ph type="title"/>
          </p:nvPr>
        </p:nvSpPr>
        <p:spPr>
          <a:xfrm>
            <a:off x="466722" y="586855"/>
            <a:ext cx="3201366" cy="3387497"/>
          </a:xfrm>
        </p:spPr>
        <p:txBody>
          <a:bodyPr anchor="b">
            <a:normAutofit/>
          </a:bodyPr>
          <a:lstStyle/>
          <a:p>
            <a:pPr algn="r"/>
            <a:r>
              <a:rPr lang="en-US" sz="4000" b="0" i="1" u="sng" dirty="0">
                <a:solidFill>
                  <a:srgbClr val="FFFFFF"/>
                </a:solidFill>
                <a:effectLst/>
                <a:latin typeface="erdana"/>
              </a:rPr>
              <a:t>Black Box Testing Techniques</a:t>
            </a:r>
            <a:br>
              <a:rPr lang="en-US" sz="4000" b="0" i="0" dirty="0">
                <a:solidFill>
                  <a:srgbClr val="FFFFFF"/>
                </a:solidFill>
                <a:effectLst/>
                <a:latin typeface="erdana"/>
              </a:rPr>
            </a:br>
            <a:endParaRPr lang="en-US" sz="4000" dirty="0">
              <a:solidFill>
                <a:srgbClr val="FFFFFF"/>
              </a:solidFill>
            </a:endParaRPr>
          </a:p>
        </p:txBody>
      </p:sp>
      <p:sp>
        <p:nvSpPr>
          <p:cNvPr id="3" name="Content Placeholder 2">
            <a:extLst>
              <a:ext uri="{FF2B5EF4-FFF2-40B4-BE49-F238E27FC236}">
                <a16:creationId xmlns:a16="http://schemas.microsoft.com/office/drawing/2014/main" id="{FA3FEAD6-AE71-47BD-B82B-B29A8165F6C7}"/>
              </a:ext>
            </a:extLst>
          </p:cNvPr>
          <p:cNvSpPr>
            <a:spLocks noGrp="1"/>
          </p:cNvSpPr>
          <p:nvPr>
            <p:ph idx="1"/>
          </p:nvPr>
        </p:nvSpPr>
        <p:spPr>
          <a:xfrm>
            <a:off x="4810259" y="649480"/>
            <a:ext cx="6555347" cy="5546047"/>
          </a:xfrm>
        </p:spPr>
        <p:txBody>
          <a:bodyPr anchor="ctr">
            <a:normAutofit/>
          </a:bodyPr>
          <a:lstStyle/>
          <a:p>
            <a:r>
              <a:rPr lang="en-US" sz="2000" b="0" i="0" dirty="0">
                <a:effectLst/>
                <a:latin typeface="inter-regular"/>
              </a:rPr>
              <a:t>Boundary Value Analysis</a:t>
            </a:r>
          </a:p>
          <a:p>
            <a:r>
              <a:rPr lang="en-US" sz="2000" b="0" i="0" dirty="0">
                <a:effectLst/>
                <a:latin typeface="inter-regular"/>
              </a:rPr>
              <a:t>Equivalence Class Partitioning </a:t>
            </a:r>
          </a:p>
          <a:p>
            <a:r>
              <a:rPr lang="en-US" sz="2000" b="0" i="0" dirty="0">
                <a:effectLst/>
                <a:latin typeface="inter-regular"/>
              </a:rPr>
              <a:t>State Transition Table</a:t>
            </a:r>
          </a:p>
          <a:p>
            <a:endParaRPr lang="en-US" sz="2000" b="0" i="0" dirty="0">
              <a:effectLst/>
              <a:latin typeface="inter-regular"/>
            </a:endParaRPr>
          </a:p>
          <a:p>
            <a:endParaRPr lang="en-US" sz="2000" dirty="0"/>
          </a:p>
        </p:txBody>
      </p:sp>
    </p:spTree>
    <p:extLst>
      <p:ext uri="{BB962C8B-B14F-4D97-AF65-F5344CB8AC3E}">
        <p14:creationId xmlns:p14="http://schemas.microsoft.com/office/powerpoint/2010/main" val="3967322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BFC194-C898-4C84-9B54-58196787DDC7}"/>
              </a:ext>
            </a:extLst>
          </p:cNvPr>
          <p:cNvSpPr>
            <a:spLocks noGrp="1"/>
          </p:cNvSpPr>
          <p:nvPr>
            <p:ph type="title"/>
          </p:nvPr>
        </p:nvSpPr>
        <p:spPr>
          <a:xfrm>
            <a:off x="466722" y="586855"/>
            <a:ext cx="3201366" cy="3387497"/>
          </a:xfrm>
        </p:spPr>
        <p:txBody>
          <a:bodyPr anchor="b">
            <a:normAutofit/>
          </a:bodyPr>
          <a:lstStyle/>
          <a:p>
            <a:pPr algn="r"/>
            <a:r>
              <a:rPr lang="en-US" sz="4000" b="0" i="1" u="sng" dirty="0">
                <a:solidFill>
                  <a:srgbClr val="FFFFFF"/>
                </a:solidFill>
                <a:effectLst/>
                <a:latin typeface="erdana"/>
              </a:rPr>
              <a:t>Equivalence Class Partitioning</a:t>
            </a:r>
            <a:br>
              <a:rPr lang="en-US" sz="4000" b="0" i="0" dirty="0">
                <a:solidFill>
                  <a:srgbClr val="FFFFFF"/>
                </a:solidFill>
                <a:effectLst/>
                <a:latin typeface="erdana"/>
              </a:rPr>
            </a:br>
            <a:endParaRPr lang="en-US" sz="4000" dirty="0">
              <a:solidFill>
                <a:srgbClr val="FFFFFF"/>
              </a:solidFill>
            </a:endParaRPr>
          </a:p>
        </p:txBody>
      </p:sp>
      <p:sp>
        <p:nvSpPr>
          <p:cNvPr id="3" name="Content Placeholder 2">
            <a:extLst>
              <a:ext uri="{FF2B5EF4-FFF2-40B4-BE49-F238E27FC236}">
                <a16:creationId xmlns:a16="http://schemas.microsoft.com/office/drawing/2014/main" id="{FA3FEAD6-AE71-47BD-B82B-B29A8165F6C7}"/>
              </a:ext>
            </a:extLst>
          </p:cNvPr>
          <p:cNvSpPr>
            <a:spLocks noGrp="1"/>
          </p:cNvSpPr>
          <p:nvPr>
            <p:ph idx="1"/>
          </p:nvPr>
        </p:nvSpPr>
        <p:spPr>
          <a:xfrm>
            <a:off x="4810259" y="649480"/>
            <a:ext cx="6555347" cy="5546047"/>
          </a:xfrm>
        </p:spPr>
        <p:txBody>
          <a:bodyPr anchor="ctr">
            <a:normAutofit/>
          </a:bodyPr>
          <a:lstStyle/>
          <a:p>
            <a:endParaRPr lang="en-US" sz="2000" b="0" i="0" dirty="0">
              <a:effectLst/>
              <a:latin typeface="inter-regular"/>
            </a:endParaRPr>
          </a:p>
          <a:p>
            <a:endParaRPr lang="en-US" sz="2000" dirty="0"/>
          </a:p>
        </p:txBody>
      </p:sp>
      <p:sp>
        <p:nvSpPr>
          <p:cNvPr id="4" name="TextBox 3">
            <a:extLst>
              <a:ext uri="{FF2B5EF4-FFF2-40B4-BE49-F238E27FC236}">
                <a16:creationId xmlns:a16="http://schemas.microsoft.com/office/drawing/2014/main" id="{5FF471CB-4000-45DD-8DCB-AB683113F949}"/>
              </a:ext>
            </a:extLst>
          </p:cNvPr>
          <p:cNvSpPr txBox="1"/>
          <p:nvPr/>
        </p:nvSpPr>
        <p:spPr>
          <a:xfrm>
            <a:off x="4504548" y="586854"/>
            <a:ext cx="7341555" cy="5473293"/>
          </a:xfrm>
          <a:prstGeom prst="rect">
            <a:avLst/>
          </a:prstGeom>
          <a:noFill/>
        </p:spPr>
        <p:txBody>
          <a:bodyPr wrap="square" rtlCol="0">
            <a:spAutoFit/>
          </a:bodyPr>
          <a:lstStyle/>
          <a:p>
            <a:pPr marL="228600" indent="-228600">
              <a:lnSpc>
                <a:spcPct val="90000"/>
              </a:lnSpc>
              <a:spcBef>
                <a:spcPts val="1000"/>
              </a:spcBef>
              <a:buFont typeface="Arial" panose="020B0604020202020204" pitchFamily="34" charset="0"/>
              <a:buChar char="•"/>
            </a:pPr>
            <a:r>
              <a:rPr lang="en-US" sz="2000" dirty="0">
                <a:latin typeface="inter-regular"/>
              </a:rPr>
              <a:t>Equivalence Partitioning Method is also known as Equivalence class partitioning (ECP). It is a </a:t>
            </a:r>
            <a:r>
              <a:rPr lang="en-US" sz="2000" dirty="0">
                <a:latin typeface="inter-regular"/>
                <a:hlinkClick r:id="rId2">
                  <a:extLst>
                    <a:ext uri="{A12FA001-AC4F-418D-AE19-62706E023703}">
                      <ahyp:hlinkClr xmlns:ahyp="http://schemas.microsoft.com/office/drawing/2018/hyperlinkcolor" val="tx"/>
                    </a:ext>
                  </a:extLst>
                </a:hlinkClick>
              </a:rPr>
              <a:t>software testing</a:t>
            </a:r>
            <a:r>
              <a:rPr lang="en-US" sz="2000" dirty="0">
                <a:latin typeface="inter-regular"/>
              </a:rPr>
              <a:t> technique or </a:t>
            </a:r>
            <a:r>
              <a:rPr lang="en-US" sz="2000" dirty="0">
                <a:latin typeface="inter-regular"/>
                <a:hlinkClick r:id="rId3">
                  <a:extLst>
                    <a:ext uri="{A12FA001-AC4F-418D-AE19-62706E023703}">
                      <ahyp:hlinkClr xmlns:ahyp="http://schemas.microsoft.com/office/drawing/2018/hyperlinkcolor" val="tx"/>
                    </a:ext>
                  </a:extLst>
                </a:hlinkClick>
              </a:rPr>
              <a:t>black-box testing</a:t>
            </a:r>
            <a:r>
              <a:rPr lang="en-US" sz="2000" dirty="0">
                <a:latin typeface="inter-regular"/>
              </a:rPr>
              <a:t> that divides input domain into classes of data, and with the help of these classes of data, test cases can be derived.</a:t>
            </a:r>
          </a:p>
          <a:p>
            <a:pPr marL="228600" indent="-228600">
              <a:lnSpc>
                <a:spcPct val="90000"/>
              </a:lnSpc>
              <a:spcBef>
                <a:spcPts val="1000"/>
              </a:spcBef>
              <a:buFont typeface="Arial" panose="020B0604020202020204" pitchFamily="34" charset="0"/>
              <a:buChar char="•"/>
            </a:pPr>
            <a:r>
              <a:rPr lang="en-US" sz="2000" dirty="0">
                <a:latin typeface="inter-regular"/>
              </a:rPr>
              <a:t>This method is typically used to reduce the total number of test cases to a finite set of testable test cases, still covering maximum requirements.</a:t>
            </a:r>
          </a:p>
          <a:p>
            <a:pPr marL="228600" indent="-228600">
              <a:lnSpc>
                <a:spcPct val="90000"/>
              </a:lnSpc>
              <a:spcBef>
                <a:spcPts val="1000"/>
              </a:spcBef>
              <a:buFont typeface="Arial" panose="020B0604020202020204" pitchFamily="34" charset="0"/>
              <a:buChar char="•"/>
            </a:pPr>
            <a:r>
              <a:rPr lang="en-US" sz="2000" dirty="0">
                <a:latin typeface="inter-regular"/>
              </a:rPr>
              <a:t>if you are testing for an input box accepting numbers from 1 to 1000 then there is no use in writing thousands of test cases for all 1000 valid input numbers plus other test cases for invalid data.</a:t>
            </a:r>
          </a:p>
          <a:p>
            <a:pPr marL="228600" indent="-228600">
              <a:lnSpc>
                <a:spcPct val="90000"/>
              </a:lnSpc>
              <a:spcBef>
                <a:spcPts val="1000"/>
              </a:spcBef>
              <a:buFont typeface="Arial" panose="020B0604020202020204" pitchFamily="34" charset="0"/>
              <a:buChar char="•"/>
            </a:pPr>
            <a:r>
              <a:rPr lang="en-US" sz="2000" dirty="0">
                <a:latin typeface="inter-regular"/>
              </a:rPr>
              <a:t>Using the Equivalence Partitioning method above, test cases can be divided into three sets of input data called classes. Each test case is a representative of the respective class.</a:t>
            </a:r>
          </a:p>
          <a:p>
            <a:pPr marL="228600" indent="-228600">
              <a:lnSpc>
                <a:spcPct val="90000"/>
              </a:lnSpc>
              <a:spcBef>
                <a:spcPts val="1000"/>
              </a:spcBef>
              <a:buFont typeface="Arial" panose="020B0604020202020204" pitchFamily="34" charset="0"/>
              <a:buChar char="•"/>
            </a:pPr>
            <a:r>
              <a:rPr lang="en-US" sz="2000" dirty="0">
                <a:latin typeface="inter-regular"/>
              </a:rPr>
              <a:t>Two Invalid Classes and One valid class. </a:t>
            </a:r>
          </a:p>
          <a:p>
            <a:pPr marL="228600" indent="-228600">
              <a:lnSpc>
                <a:spcPct val="90000"/>
              </a:lnSpc>
              <a:spcBef>
                <a:spcPts val="1000"/>
              </a:spcBef>
              <a:buFont typeface="Arial" panose="020B0604020202020204" pitchFamily="34" charset="0"/>
              <a:buChar char="•"/>
            </a:pPr>
            <a:r>
              <a:rPr lang="en-US" sz="2000" dirty="0">
                <a:latin typeface="inter-regular"/>
              </a:rPr>
              <a:t>Less than 1 (Invalid Class),  1-1000 (Valid class) and More than 1000 (Invalid class)</a:t>
            </a:r>
          </a:p>
          <a:p>
            <a:pPr algn="l"/>
            <a:endParaRPr lang="en-US" sz="2000" dirty="0">
              <a:latin typeface="inter-regular"/>
            </a:endParaRPr>
          </a:p>
        </p:txBody>
      </p:sp>
    </p:spTree>
    <p:extLst>
      <p:ext uri="{BB962C8B-B14F-4D97-AF65-F5344CB8AC3E}">
        <p14:creationId xmlns:p14="http://schemas.microsoft.com/office/powerpoint/2010/main" val="37392470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BFC194-C898-4C84-9B54-58196787DDC7}"/>
              </a:ext>
            </a:extLst>
          </p:cNvPr>
          <p:cNvSpPr>
            <a:spLocks noGrp="1"/>
          </p:cNvSpPr>
          <p:nvPr>
            <p:ph type="title"/>
          </p:nvPr>
        </p:nvSpPr>
        <p:spPr>
          <a:xfrm>
            <a:off x="466722" y="586855"/>
            <a:ext cx="3201366" cy="3387497"/>
          </a:xfrm>
        </p:spPr>
        <p:txBody>
          <a:bodyPr anchor="b">
            <a:normAutofit/>
          </a:bodyPr>
          <a:lstStyle/>
          <a:p>
            <a:pPr algn="r"/>
            <a:r>
              <a:rPr lang="en-US" sz="4000" b="0" i="1" u="sng" dirty="0">
                <a:solidFill>
                  <a:srgbClr val="FFFFFF"/>
                </a:solidFill>
                <a:effectLst/>
                <a:latin typeface="erdana"/>
              </a:rPr>
              <a:t>Boundary Value Analysis</a:t>
            </a:r>
            <a:br>
              <a:rPr lang="en-US" sz="4000" b="0" i="1" u="sng" dirty="0">
                <a:solidFill>
                  <a:srgbClr val="FFFFFF"/>
                </a:solidFill>
                <a:effectLst/>
                <a:latin typeface="erdana"/>
              </a:rPr>
            </a:br>
            <a:br>
              <a:rPr lang="en-US" sz="4000" b="0" i="0" dirty="0">
                <a:solidFill>
                  <a:srgbClr val="FFFFFF"/>
                </a:solidFill>
                <a:effectLst/>
                <a:latin typeface="erdana"/>
              </a:rPr>
            </a:br>
            <a:endParaRPr lang="en-US" sz="4000" dirty="0">
              <a:solidFill>
                <a:srgbClr val="FFFFFF"/>
              </a:solidFill>
            </a:endParaRPr>
          </a:p>
        </p:txBody>
      </p:sp>
      <p:sp>
        <p:nvSpPr>
          <p:cNvPr id="3" name="Content Placeholder 2">
            <a:extLst>
              <a:ext uri="{FF2B5EF4-FFF2-40B4-BE49-F238E27FC236}">
                <a16:creationId xmlns:a16="http://schemas.microsoft.com/office/drawing/2014/main" id="{FA3FEAD6-AE71-47BD-B82B-B29A8165F6C7}"/>
              </a:ext>
            </a:extLst>
          </p:cNvPr>
          <p:cNvSpPr>
            <a:spLocks noGrp="1"/>
          </p:cNvSpPr>
          <p:nvPr>
            <p:ph idx="1"/>
          </p:nvPr>
        </p:nvSpPr>
        <p:spPr>
          <a:xfrm>
            <a:off x="4810259" y="649480"/>
            <a:ext cx="6555347" cy="5546047"/>
          </a:xfrm>
        </p:spPr>
        <p:txBody>
          <a:bodyPr anchor="ctr">
            <a:normAutofit/>
          </a:bodyPr>
          <a:lstStyle/>
          <a:p>
            <a:pPr marL="0" indent="0">
              <a:buNone/>
            </a:pPr>
            <a:endParaRPr lang="en-US" sz="2000" b="0" i="0" dirty="0">
              <a:effectLst/>
              <a:latin typeface="inter-regular"/>
            </a:endParaRPr>
          </a:p>
        </p:txBody>
      </p:sp>
      <p:sp>
        <p:nvSpPr>
          <p:cNvPr id="11" name="TextBox 10">
            <a:extLst>
              <a:ext uri="{FF2B5EF4-FFF2-40B4-BE49-F238E27FC236}">
                <a16:creationId xmlns:a16="http://schemas.microsoft.com/office/drawing/2014/main" id="{9CD0A004-3963-4A1F-8FAD-D14207734B46}"/>
              </a:ext>
            </a:extLst>
          </p:cNvPr>
          <p:cNvSpPr txBox="1"/>
          <p:nvPr/>
        </p:nvSpPr>
        <p:spPr>
          <a:xfrm>
            <a:off x="4504548" y="586854"/>
            <a:ext cx="7341555" cy="2287806"/>
          </a:xfrm>
          <a:prstGeom prst="rect">
            <a:avLst/>
          </a:prstGeom>
          <a:noFill/>
        </p:spPr>
        <p:txBody>
          <a:bodyPr wrap="square" rtlCol="0">
            <a:spAutoFit/>
          </a:bodyPr>
          <a:lstStyle/>
          <a:p>
            <a:pPr marL="228600" indent="-228600">
              <a:lnSpc>
                <a:spcPct val="90000"/>
              </a:lnSpc>
              <a:spcBef>
                <a:spcPts val="1000"/>
              </a:spcBef>
              <a:buFont typeface="Arial" panose="020B0604020202020204" pitchFamily="34" charset="0"/>
              <a:buChar char="•"/>
            </a:pPr>
            <a:r>
              <a:rPr lang="en-US" sz="2000" b="0" i="0" dirty="0">
                <a:solidFill>
                  <a:srgbClr val="3A3A3A"/>
                </a:solidFill>
                <a:effectLst/>
                <a:latin typeface="Work Sans" pitchFamily="2" charset="0"/>
              </a:rPr>
              <a:t>‘</a:t>
            </a:r>
            <a:r>
              <a:rPr lang="en-US" sz="2000" dirty="0">
                <a:latin typeface="inter-regular"/>
              </a:rPr>
              <a:t>Boundary Value Analysis’ Testing technique is used to identify errors at boundaries rather than finding those that exist in the center of the input domain.</a:t>
            </a:r>
          </a:p>
          <a:p>
            <a:pPr marL="228600" indent="-228600">
              <a:lnSpc>
                <a:spcPct val="90000"/>
              </a:lnSpc>
              <a:spcBef>
                <a:spcPts val="1000"/>
              </a:spcBef>
              <a:buFont typeface="Arial" panose="020B0604020202020204" pitchFamily="34" charset="0"/>
              <a:buChar char="•"/>
            </a:pPr>
            <a:r>
              <a:rPr lang="en-US" sz="2000" dirty="0">
                <a:latin typeface="inter-regular"/>
              </a:rPr>
              <a:t>Boundary Value Analysis is the next part of Equivalence Partitioning for designing test cases where test cases are selected at the edges of the equivalence classes.</a:t>
            </a:r>
          </a:p>
          <a:p>
            <a:pPr marL="228600" indent="-228600">
              <a:lnSpc>
                <a:spcPct val="90000"/>
              </a:lnSpc>
              <a:spcBef>
                <a:spcPts val="1000"/>
              </a:spcBef>
              <a:buFont typeface="Arial" panose="020B0604020202020204" pitchFamily="34" charset="0"/>
              <a:buChar char="•"/>
            </a:pPr>
            <a:endParaRPr lang="en-US" sz="2000" dirty="0">
              <a:latin typeface="inter-regular"/>
            </a:endParaRPr>
          </a:p>
        </p:txBody>
      </p:sp>
    </p:spTree>
    <p:extLst>
      <p:ext uri="{BB962C8B-B14F-4D97-AF65-F5344CB8AC3E}">
        <p14:creationId xmlns:p14="http://schemas.microsoft.com/office/powerpoint/2010/main" val="19954988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BFC194-C898-4C84-9B54-58196787DDC7}"/>
              </a:ext>
            </a:extLst>
          </p:cNvPr>
          <p:cNvSpPr>
            <a:spLocks noGrp="1"/>
          </p:cNvSpPr>
          <p:nvPr>
            <p:ph type="title"/>
          </p:nvPr>
        </p:nvSpPr>
        <p:spPr>
          <a:xfrm>
            <a:off x="466722" y="586855"/>
            <a:ext cx="3201366" cy="3387497"/>
          </a:xfrm>
        </p:spPr>
        <p:txBody>
          <a:bodyPr anchor="b">
            <a:normAutofit/>
          </a:bodyPr>
          <a:lstStyle/>
          <a:p>
            <a:pPr algn="r"/>
            <a:r>
              <a:rPr lang="en-US" sz="4000" b="0" i="1" u="sng" dirty="0">
                <a:solidFill>
                  <a:srgbClr val="FFFFFF"/>
                </a:solidFill>
                <a:effectLst/>
                <a:latin typeface="erdana"/>
              </a:rPr>
              <a:t>State Transition Table</a:t>
            </a:r>
            <a:br>
              <a:rPr lang="en-US" sz="4000" b="0" i="1" u="sng" dirty="0">
                <a:solidFill>
                  <a:srgbClr val="FFFFFF"/>
                </a:solidFill>
                <a:effectLst/>
                <a:latin typeface="erdana"/>
              </a:rPr>
            </a:br>
            <a:br>
              <a:rPr lang="en-US" sz="4000" b="0" i="0" dirty="0">
                <a:solidFill>
                  <a:srgbClr val="FFFFFF"/>
                </a:solidFill>
                <a:effectLst/>
                <a:latin typeface="erdana"/>
              </a:rPr>
            </a:br>
            <a:endParaRPr lang="en-US" sz="4000" dirty="0">
              <a:solidFill>
                <a:srgbClr val="FFFFFF"/>
              </a:solidFill>
            </a:endParaRPr>
          </a:p>
        </p:txBody>
      </p:sp>
      <p:sp>
        <p:nvSpPr>
          <p:cNvPr id="3" name="Content Placeholder 2">
            <a:extLst>
              <a:ext uri="{FF2B5EF4-FFF2-40B4-BE49-F238E27FC236}">
                <a16:creationId xmlns:a16="http://schemas.microsoft.com/office/drawing/2014/main" id="{FA3FEAD6-AE71-47BD-B82B-B29A8165F6C7}"/>
              </a:ext>
            </a:extLst>
          </p:cNvPr>
          <p:cNvSpPr>
            <a:spLocks noGrp="1"/>
          </p:cNvSpPr>
          <p:nvPr>
            <p:ph idx="1"/>
          </p:nvPr>
        </p:nvSpPr>
        <p:spPr>
          <a:xfrm>
            <a:off x="4810259" y="649480"/>
            <a:ext cx="6555347" cy="5546047"/>
          </a:xfrm>
        </p:spPr>
        <p:txBody>
          <a:bodyPr anchor="ctr">
            <a:normAutofit/>
          </a:bodyPr>
          <a:lstStyle/>
          <a:p>
            <a:pPr marL="0" indent="0">
              <a:buNone/>
            </a:pPr>
            <a:endParaRPr lang="en-US" sz="2000" b="0" i="0" dirty="0">
              <a:effectLst/>
              <a:latin typeface="inter-regular"/>
            </a:endParaRPr>
          </a:p>
        </p:txBody>
      </p:sp>
      <p:sp>
        <p:nvSpPr>
          <p:cNvPr id="11" name="TextBox 10">
            <a:extLst>
              <a:ext uri="{FF2B5EF4-FFF2-40B4-BE49-F238E27FC236}">
                <a16:creationId xmlns:a16="http://schemas.microsoft.com/office/drawing/2014/main" id="{9CD0A004-3963-4A1F-8FAD-D14207734B46}"/>
              </a:ext>
            </a:extLst>
          </p:cNvPr>
          <p:cNvSpPr txBox="1"/>
          <p:nvPr/>
        </p:nvSpPr>
        <p:spPr>
          <a:xfrm>
            <a:off x="4504548" y="586854"/>
            <a:ext cx="7341555" cy="1754326"/>
          </a:xfrm>
          <a:prstGeom prst="rect">
            <a:avLst/>
          </a:prstGeom>
          <a:noFill/>
        </p:spPr>
        <p:txBody>
          <a:bodyPr wrap="square" rtlCol="0">
            <a:spAutoFit/>
          </a:bodyPr>
          <a:lstStyle/>
          <a:p>
            <a:pPr marL="228600" indent="-228600">
              <a:lnSpc>
                <a:spcPct val="90000"/>
              </a:lnSpc>
              <a:spcBef>
                <a:spcPts val="1000"/>
              </a:spcBef>
              <a:buFont typeface="Arial" panose="020B0604020202020204" pitchFamily="34" charset="0"/>
              <a:buChar char="•"/>
            </a:pPr>
            <a:r>
              <a:rPr lang="en-US" sz="2000" b="0" i="0" dirty="0">
                <a:solidFill>
                  <a:srgbClr val="3A3A3A"/>
                </a:solidFill>
                <a:effectLst/>
                <a:latin typeface="Work Sans" pitchFamily="2" charset="0"/>
              </a:rPr>
              <a:t>State Transition Testing is a black box testing technique in which changes made in input conditions cause state changes or output changes in the Application under Test(AUT). State transition testing helps to analyze </a:t>
            </a:r>
            <a:r>
              <a:rPr lang="en-US" sz="2000" b="0" i="0" dirty="0" err="1">
                <a:solidFill>
                  <a:srgbClr val="3A3A3A"/>
                </a:solidFill>
                <a:effectLst/>
                <a:latin typeface="Work Sans" pitchFamily="2" charset="0"/>
              </a:rPr>
              <a:t>behaviour</a:t>
            </a:r>
            <a:r>
              <a:rPr lang="en-US" sz="2000" b="0" i="0" dirty="0">
                <a:solidFill>
                  <a:srgbClr val="3A3A3A"/>
                </a:solidFill>
                <a:effectLst/>
                <a:latin typeface="Work Sans" pitchFamily="2" charset="0"/>
              </a:rPr>
              <a:t> of an application for different input conditions.</a:t>
            </a:r>
            <a:endParaRPr lang="en-US" sz="2000" dirty="0">
              <a:latin typeface="inter-regular"/>
            </a:endParaRPr>
          </a:p>
        </p:txBody>
      </p:sp>
    </p:spTree>
    <p:extLst>
      <p:ext uri="{BB962C8B-B14F-4D97-AF65-F5344CB8AC3E}">
        <p14:creationId xmlns:p14="http://schemas.microsoft.com/office/powerpoint/2010/main" val="1176644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14" name="Rectangle 9">
            <a:extLst>
              <a:ext uri="{FF2B5EF4-FFF2-40B4-BE49-F238E27FC236}">
                <a16:creationId xmlns:a16="http://schemas.microsoft.com/office/drawing/2014/main" id="{2A6B319F-86FE-4754-878E-06F0804D8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32385"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5" name="Rectangle 11">
            <a:extLst>
              <a:ext uri="{FF2B5EF4-FFF2-40B4-BE49-F238E27FC236}">
                <a16:creationId xmlns:a16="http://schemas.microsoft.com/office/drawing/2014/main" id="{DCF7D1B5-3477-499F-ACC5-2C8B07F4E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2385" y="0"/>
            <a:ext cx="3218914"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C0C0FB-416B-42C1-ACEA-40400EAF2B11}"/>
              </a:ext>
            </a:extLst>
          </p:cNvPr>
          <p:cNvSpPr>
            <a:spLocks noGrp="1"/>
          </p:cNvSpPr>
          <p:nvPr>
            <p:ph type="title"/>
          </p:nvPr>
        </p:nvSpPr>
        <p:spPr>
          <a:xfrm>
            <a:off x="992206" y="1608667"/>
            <a:ext cx="2823275" cy="4501127"/>
          </a:xfrm>
        </p:spPr>
        <p:txBody>
          <a:bodyPr vert="horz" lIns="91440" tIns="45720" rIns="91440" bIns="45720" rtlCol="0" anchor="t">
            <a:normAutofit/>
          </a:bodyPr>
          <a:lstStyle/>
          <a:p>
            <a:pPr algn="r"/>
            <a:r>
              <a:rPr lang="en-US" sz="3200" b="1" u="sng" kern="1200" dirty="0">
                <a:solidFill>
                  <a:srgbClr val="FFFFFF"/>
                </a:solidFill>
                <a:latin typeface="+mj-lt"/>
                <a:ea typeface="+mj-ea"/>
                <a:cs typeface="+mj-cs"/>
              </a:rPr>
              <a:t>Points to be covered in the session</a:t>
            </a:r>
          </a:p>
        </p:txBody>
      </p:sp>
      <p:sp>
        <p:nvSpPr>
          <p:cNvPr id="3" name="Content Placeholder 2">
            <a:extLst>
              <a:ext uri="{FF2B5EF4-FFF2-40B4-BE49-F238E27FC236}">
                <a16:creationId xmlns:a16="http://schemas.microsoft.com/office/drawing/2014/main" id="{EF95E8DA-622F-4472-867F-BA392ACCE86F}"/>
              </a:ext>
            </a:extLst>
          </p:cNvPr>
          <p:cNvSpPr>
            <a:spLocks noGrp="1"/>
          </p:cNvSpPr>
          <p:nvPr>
            <p:ph idx="1"/>
          </p:nvPr>
        </p:nvSpPr>
        <p:spPr>
          <a:xfrm>
            <a:off x="4547698" y="1608667"/>
            <a:ext cx="3421958" cy="4501127"/>
          </a:xfrm>
        </p:spPr>
        <p:txBody>
          <a:bodyPr vert="horz" lIns="91440" tIns="45720" rIns="91440" bIns="45720" rtlCol="0">
            <a:normAutofit/>
          </a:bodyPr>
          <a:lstStyle/>
          <a:p>
            <a:pPr marL="514350"/>
            <a:endParaRPr lang="en-US" sz="2000" b="1" i="1"/>
          </a:p>
          <a:p>
            <a:pPr marL="514350"/>
            <a:r>
              <a:rPr lang="en-US" sz="2000" b="1" i="1"/>
              <a:t>Quality Assurance</a:t>
            </a:r>
          </a:p>
          <a:p>
            <a:pPr marL="514350"/>
            <a:r>
              <a:rPr lang="en-US" sz="2000" b="1" i="1"/>
              <a:t>Quality Control</a:t>
            </a:r>
          </a:p>
          <a:p>
            <a:pPr marL="514350"/>
            <a:r>
              <a:rPr lang="en-US" sz="2000" b="1" i="1"/>
              <a:t>Verification</a:t>
            </a:r>
          </a:p>
          <a:p>
            <a:pPr marL="514350"/>
            <a:r>
              <a:rPr lang="en-US" sz="2000" b="1" i="1"/>
              <a:t>Validation</a:t>
            </a:r>
          </a:p>
          <a:p>
            <a:pPr marL="514350"/>
            <a:r>
              <a:rPr lang="en-US" sz="2000" b="1" i="1"/>
              <a:t>White Box Testing</a:t>
            </a:r>
          </a:p>
          <a:p>
            <a:pPr marL="514350"/>
            <a:r>
              <a:rPr lang="en-US" sz="2000" b="1" i="1"/>
              <a:t>Black Box testing</a:t>
            </a:r>
          </a:p>
          <a:p>
            <a:pPr marL="514350"/>
            <a:r>
              <a:rPr lang="en-US" sz="2000" b="1" i="1"/>
              <a:t>Testing Techniques</a:t>
            </a:r>
          </a:p>
          <a:p>
            <a:pPr marL="0"/>
            <a:endParaRPr lang="en-US" sz="2000" b="1" i="1"/>
          </a:p>
          <a:p>
            <a:pPr marL="0"/>
            <a:endParaRPr lang="en-US" sz="2000" b="1" i="1"/>
          </a:p>
          <a:p>
            <a:pPr marL="0"/>
            <a:endParaRPr lang="en-US" sz="2000"/>
          </a:p>
          <a:p>
            <a:pPr marL="514350"/>
            <a:endParaRPr lang="en-US" sz="2000"/>
          </a:p>
        </p:txBody>
      </p:sp>
      <p:sp>
        <p:nvSpPr>
          <p:cNvPr id="5" name="TextBox 4">
            <a:extLst>
              <a:ext uri="{FF2B5EF4-FFF2-40B4-BE49-F238E27FC236}">
                <a16:creationId xmlns:a16="http://schemas.microsoft.com/office/drawing/2014/main" id="{D8F4196B-8536-4D8A-A929-A90489A38737}"/>
              </a:ext>
            </a:extLst>
          </p:cNvPr>
          <p:cNvSpPr txBox="1"/>
          <p:nvPr/>
        </p:nvSpPr>
        <p:spPr>
          <a:xfrm>
            <a:off x="8289696" y="1608667"/>
            <a:ext cx="3421957" cy="4501127"/>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en-US" sz="2000" dirty="0"/>
          </a:p>
        </p:txBody>
      </p:sp>
    </p:spTree>
    <p:extLst>
      <p:ext uri="{BB962C8B-B14F-4D97-AF65-F5344CB8AC3E}">
        <p14:creationId xmlns:p14="http://schemas.microsoft.com/office/powerpoint/2010/main" val="188713505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BE79DB-AB55-4BCE-9085-E28825E6A210}"/>
              </a:ext>
            </a:extLst>
          </p:cNvPr>
          <p:cNvSpPr>
            <a:spLocks noGrp="1"/>
          </p:cNvSpPr>
          <p:nvPr>
            <p:ph type="title"/>
          </p:nvPr>
        </p:nvSpPr>
        <p:spPr>
          <a:xfrm>
            <a:off x="466722" y="586855"/>
            <a:ext cx="3201366" cy="3387497"/>
          </a:xfrm>
        </p:spPr>
        <p:txBody>
          <a:bodyPr anchor="b">
            <a:normAutofit/>
          </a:bodyPr>
          <a:lstStyle/>
          <a:p>
            <a:pPr algn="r"/>
            <a:r>
              <a:rPr lang="en-US" sz="4000" b="1" u="sng" dirty="0">
                <a:solidFill>
                  <a:srgbClr val="FFFFFF"/>
                </a:solidFill>
                <a:latin typeface="Arial" panose="020B0604020202020204" pitchFamily="34" charset="0"/>
                <a:cs typeface="Arial" panose="020B0604020202020204" pitchFamily="34" charset="0"/>
              </a:rPr>
              <a:t>What is Quality Assurance?</a:t>
            </a:r>
          </a:p>
        </p:txBody>
      </p:sp>
      <p:sp>
        <p:nvSpPr>
          <p:cNvPr id="17" name="Content Placeholder 2">
            <a:extLst>
              <a:ext uri="{FF2B5EF4-FFF2-40B4-BE49-F238E27FC236}">
                <a16:creationId xmlns:a16="http://schemas.microsoft.com/office/drawing/2014/main" id="{9A8ECAD8-D924-46F8-BA54-05FA8CAC9EC1}"/>
              </a:ext>
            </a:extLst>
          </p:cNvPr>
          <p:cNvSpPr>
            <a:spLocks noGrp="1"/>
          </p:cNvSpPr>
          <p:nvPr>
            <p:ph idx="1"/>
          </p:nvPr>
        </p:nvSpPr>
        <p:spPr>
          <a:xfrm>
            <a:off x="4810259" y="649480"/>
            <a:ext cx="6555347" cy="5546047"/>
          </a:xfrm>
        </p:spPr>
        <p:txBody>
          <a:bodyPr anchor="ctr">
            <a:normAutofit/>
          </a:bodyPr>
          <a:lstStyle/>
          <a:p>
            <a:pPr marL="0" marR="0">
              <a:spcBef>
                <a:spcPts val="0"/>
              </a:spcBef>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Quality Assurance is known as QA and focuses on preventing defect. Quality Assurance ensures that the approaches, techniques, methods and processes are designed for the projects are implemented correctly.</a:t>
            </a:r>
          </a:p>
          <a:p>
            <a:pPr marL="0" marR="0">
              <a:spcBef>
                <a:spcPts val="0"/>
              </a:spcBef>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Quality assurance activities monitor and verify that the processes used to manage and create the deliverables have been followed and are operative.</a:t>
            </a:r>
          </a:p>
          <a:p>
            <a:r>
              <a:rPr lang="en-US" sz="2400" dirty="0">
                <a:effectLst/>
                <a:latin typeface="Calibri" panose="020F0502020204030204" pitchFamily="34" charset="0"/>
                <a:ea typeface="Calibri" panose="020F0502020204030204" pitchFamily="34" charset="0"/>
                <a:cs typeface="Times New Roman" panose="02020603050405020304" pitchFamily="18" charset="0"/>
              </a:rPr>
              <a:t>Quality Assurance is a proactive process and is Prevention in nature. It recognizes flaws in the process. Quality Assurance has to complete before Quality Control.</a:t>
            </a:r>
            <a:endParaRPr lang="en-US" sz="2400" b="0" i="0" dirty="0">
              <a:effectLst/>
              <a:latin typeface="inter-regular"/>
            </a:endParaRPr>
          </a:p>
          <a:p>
            <a:endParaRPr lang="en-US" sz="2000" dirty="0">
              <a:latin typeface="inter-regular"/>
            </a:endParaRPr>
          </a:p>
          <a:p>
            <a:endParaRPr lang="en-US" sz="2000" dirty="0"/>
          </a:p>
        </p:txBody>
      </p:sp>
    </p:spTree>
    <p:extLst>
      <p:ext uri="{BB962C8B-B14F-4D97-AF65-F5344CB8AC3E}">
        <p14:creationId xmlns:p14="http://schemas.microsoft.com/office/powerpoint/2010/main" val="1872226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A6EC69-B85B-4598-A37E-8950F70A9D1C}"/>
              </a:ext>
            </a:extLst>
          </p:cNvPr>
          <p:cNvSpPr>
            <a:spLocks noGrp="1"/>
          </p:cNvSpPr>
          <p:nvPr>
            <p:ph type="title"/>
          </p:nvPr>
        </p:nvSpPr>
        <p:spPr>
          <a:xfrm>
            <a:off x="713842" y="649480"/>
            <a:ext cx="3201366" cy="3387497"/>
          </a:xfrm>
        </p:spPr>
        <p:txBody>
          <a:bodyPr anchor="b">
            <a:normAutofit/>
          </a:bodyPr>
          <a:lstStyle/>
          <a:p>
            <a:pPr algn="r"/>
            <a:r>
              <a:rPr lang="en-US" sz="4000" b="1" u="sng" dirty="0">
                <a:solidFill>
                  <a:srgbClr val="FFFFFF"/>
                </a:solidFill>
                <a:latin typeface="Arial" panose="020B0604020202020204" pitchFamily="34" charset="0"/>
                <a:cs typeface="Arial" panose="020B0604020202020204" pitchFamily="34" charset="0"/>
              </a:rPr>
              <a:t>What is a Quality Control?</a:t>
            </a:r>
          </a:p>
        </p:txBody>
      </p:sp>
      <p:sp>
        <p:nvSpPr>
          <p:cNvPr id="3" name="Content Placeholder 2">
            <a:extLst>
              <a:ext uri="{FF2B5EF4-FFF2-40B4-BE49-F238E27FC236}">
                <a16:creationId xmlns:a16="http://schemas.microsoft.com/office/drawing/2014/main" id="{45CD7F77-A35C-4DA1-BC99-662ADD47BFE4}"/>
              </a:ext>
            </a:extLst>
          </p:cNvPr>
          <p:cNvSpPr>
            <a:spLocks noGrp="1"/>
          </p:cNvSpPr>
          <p:nvPr>
            <p:ph idx="1"/>
          </p:nvPr>
        </p:nvSpPr>
        <p:spPr>
          <a:xfrm>
            <a:off x="4810259" y="649480"/>
            <a:ext cx="6555347" cy="5546047"/>
          </a:xfrm>
        </p:spPr>
        <p:txBody>
          <a:bodyPr anchor="ctr">
            <a:normAutofit/>
          </a:bodyPr>
          <a:lstStyle/>
          <a:p>
            <a:pPr marL="0" marR="0">
              <a:spcBef>
                <a:spcPts val="0"/>
              </a:spcBef>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Quality Control is known as QC and focuses on identifying a defect. QC ensures that the approaches, techniques, methods and processes are designed in the project are following correctly. QC activities monitor and verify that the project deliverables meet the defined quality standards.</a:t>
            </a:r>
          </a:p>
          <a:p>
            <a:pPr marL="0" marR="0">
              <a:spcBef>
                <a:spcPts val="0"/>
              </a:spcBef>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Quality Control is a reactive process and is detection in nature. It recognizes the defects. Quality Control has to complete after Quality Assurance.</a:t>
            </a:r>
          </a:p>
          <a:p>
            <a:endParaRPr lang="en-US" sz="2000" b="0" i="0" dirty="0">
              <a:effectLst/>
              <a:latin typeface="inter-regular"/>
            </a:endParaRPr>
          </a:p>
          <a:p>
            <a:endParaRPr lang="en-US" sz="2000" dirty="0"/>
          </a:p>
        </p:txBody>
      </p:sp>
    </p:spTree>
    <p:extLst>
      <p:ext uri="{BB962C8B-B14F-4D97-AF65-F5344CB8AC3E}">
        <p14:creationId xmlns:p14="http://schemas.microsoft.com/office/powerpoint/2010/main" val="1349151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8" name="Rectangle 37">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AA5D79-A676-423B-8350-CE8139F31CF8}"/>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3700" b="1" u="sng" dirty="0">
                <a:solidFill>
                  <a:srgbClr val="FFFFFF"/>
                </a:solidFill>
              </a:rPr>
              <a:t>Quality Control vs Quality Assurance</a:t>
            </a:r>
          </a:p>
        </p:txBody>
      </p:sp>
      <p:pic>
        <p:nvPicPr>
          <p:cNvPr id="11" name="Content Placeholder 10">
            <a:extLst>
              <a:ext uri="{FF2B5EF4-FFF2-40B4-BE49-F238E27FC236}">
                <a16:creationId xmlns:a16="http://schemas.microsoft.com/office/drawing/2014/main" id="{0C1D986C-F274-4978-9E3C-CB3032714F1E}"/>
              </a:ext>
            </a:extLst>
          </p:cNvPr>
          <p:cNvPicPr>
            <a:picLocks noGrp="1" noChangeAspect="1"/>
          </p:cNvPicPr>
          <p:nvPr>
            <p:ph idx="1"/>
          </p:nvPr>
        </p:nvPicPr>
        <p:blipFill>
          <a:blip r:embed="rId2"/>
          <a:stretch>
            <a:fillRect/>
          </a:stretch>
        </p:blipFill>
        <p:spPr>
          <a:xfrm>
            <a:off x="1092364" y="2181426"/>
            <a:ext cx="4754472" cy="3997637"/>
          </a:xfrm>
          <a:prstGeom prst="rect">
            <a:avLst/>
          </a:prstGeom>
        </p:spPr>
      </p:pic>
      <p:pic>
        <p:nvPicPr>
          <p:cNvPr id="8" name="Content Placeholder 7">
            <a:extLst>
              <a:ext uri="{FF2B5EF4-FFF2-40B4-BE49-F238E27FC236}">
                <a16:creationId xmlns:a16="http://schemas.microsoft.com/office/drawing/2014/main" id="{61E865A9-22D0-4D8D-AE14-C819DFE30C05}"/>
              </a:ext>
            </a:extLst>
          </p:cNvPr>
          <p:cNvPicPr>
            <a:picLocks noChangeAspect="1"/>
          </p:cNvPicPr>
          <p:nvPr/>
        </p:nvPicPr>
        <p:blipFill>
          <a:blip r:embed="rId3"/>
          <a:stretch>
            <a:fillRect/>
          </a:stretch>
        </p:blipFill>
        <p:spPr>
          <a:xfrm>
            <a:off x="6345165" y="2217815"/>
            <a:ext cx="4091674" cy="3997831"/>
          </a:xfrm>
          <a:prstGeom prst="rect">
            <a:avLst/>
          </a:prstGeom>
        </p:spPr>
      </p:pic>
    </p:spTree>
    <p:extLst>
      <p:ext uri="{BB962C8B-B14F-4D97-AF65-F5344CB8AC3E}">
        <p14:creationId xmlns:p14="http://schemas.microsoft.com/office/powerpoint/2010/main" val="184467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8" name="Rectangle 37">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AA5D79-A676-423B-8350-CE8139F31CF8}"/>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3700" b="1" u="sng">
                <a:solidFill>
                  <a:srgbClr val="FFFFFF"/>
                </a:solidFill>
              </a:rPr>
              <a:t>Quality Control vs Quality Assurance</a:t>
            </a:r>
          </a:p>
        </p:txBody>
      </p:sp>
      <p:graphicFrame>
        <p:nvGraphicFramePr>
          <p:cNvPr id="10" name="Content Placeholder 9">
            <a:extLst>
              <a:ext uri="{FF2B5EF4-FFF2-40B4-BE49-F238E27FC236}">
                <a16:creationId xmlns:a16="http://schemas.microsoft.com/office/drawing/2014/main" id="{9075E72C-39AA-4E28-806B-43C367DF7710}"/>
              </a:ext>
            </a:extLst>
          </p:cNvPr>
          <p:cNvGraphicFramePr>
            <a:graphicFrameLocks noGrp="1"/>
          </p:cNvGraphicFramePr>
          <p:nvPr>
            <p:ph idx="1"/>
            <p:extLst>
              <p:ext uri="{D42A27DB-BD31-4B8C-83A1-F6EECF244321}">
                <p14:modId xmlns:p14="http://schemas.microsoft.com/office/powerpoint/2010/main" val="3216770611"/>
              </p:ext>
            </p:extLst>
          </p:nvPr>
        </p:nvGraphicFramePr>
        <p:xfrm>
          <a:off x="56508" y="1603915"/>
          <a:ext cx="12078983" cy="5616068"/>
        </p:xfrm>
        <a:graphic>
          <a:graphicData uri="http://schemas.openxmlformats.org/drawingml/2006/table">
            <a:tbl>
              <a:tblPr firstRow="1" firstCol="1" bandRow="1">
                <a:tableStyleId>{5C22544A-7EE6-4342-B048-85BDC9FD1C3A}</a:tableStyleId>
              </a:tblPr>
              <a:tblGrid>
                <a:gridCol w="4135348">
                  <a:extLst>
                    <a:ext uri="{9D8B030D-6E8A-4147-A177-3AD203B41FA5}">
                      <a16:colId xmlns:a16="http://schemas.microsoft.com/office/drawing/2014/main" val="3656067793"/>
                    </a:ext>
                  </a:extLst>
                </a:gridCol>
                <a:gridCol w="7943635">
                  <a:extLst>
                    <a:ext uri="{9D8B030D-6E8A-4147-A177-3AD203B41FA5}">
                      <a16:colId xmlns:a16="http://schemas.microsoft.com/office/drawing/2014/main" val="1879867311"/>
                    </a:ext>
                  </a:extLst>
                </a:gridCol>
              </a:tblGrid>
              <a:tr h="272285">
                <a:tc>
                  <a:txBody>
                    <a:bodyPr/>
                    <a:lstStyle/>
                    <a:p>
                      <a:pPr marL="0" marR="0">
                        <a:lnSpc>
                          <a:spcPct val="107000"/>
                        </a:lnSpc>
                        <a:spcBef>
                          <a:spcPts val="0"/>
                        </a:spcBef>
                        <a:spcAft>
                          <a:spcPts val="800"/>
                        </a:spcAft>
                      </a:pPr>
                      <a:r>
                        <a:rPr lang="en-US" sz="1400" dirty="0">
                          <a:effectLst/>
                        </a:rPr>
                        <a:t>Quality Assurance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5951" marR="55951" marT="55951" marB="55951" anchor="ctr"/>
                </a:tc>
                <a:tc>
                  <a:txBody>
                    <a:bodyPr/>
                    <a:lstStyle/>
                    <a:p>
                      <a:pPr marL="0" marR="0">
                        <a:lnSpc>
                          <a:spcPct val="107000"/>
                        </a:lnSpc>
                        <a:spcBef>
                          <a:spcPts val="0"/>
                        </a:spcBef>
                        <a:spcAft>
                          <a:spcPts val="800"/>
                        </a:spcAft>
                      </a:pPr>
                      <a:r>
                        <a:rPr lang="en-US" sz="1400">
                          <a:effectLst/>
                        </a:rPr>
                        <a:t>Quality Control</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5951" marR="55951" marT="55951" marB="55951" anchor="ctr"/>
                </a:tc>
                <a:extLst>
                  <a:ext uri="{0D108BD9-81ED-4DB2-BD59-A6C34878D82A}">
                    <a16:rowId xmlns:a16="http://schemas.microsoft.com/office/drawing/2014/main" val="2296925917"/>
                  </a:ext>
                </a:extLst>
              </a:tr>
              <a:tr h="573934">
                <a:tc>
                  <a:txBody>
                    <a:bodyPr/>
                    <a:lstStyle/>
                    <a:p>
                      <a:pPr marL="0" marR="0">
                        <a:lnSpc>
                          <a:spcPct val="107000"/>
                        </a:lnSpc>
                        <a:spcBef>
                          <a:spcPts val="0"/>
                        </a:spcBef>
                        <a:spcAft>
                          <a:spcPts val="800"/>
                        </a:spcAft>
                      </a:pPr>
                      <a:r>
                        <a:rPr lang="en-US" sz="1400" dirty="0">
                          <a:effectLst/>
                        </a:rPr>
                        <a:t>It is a process which deliberates on providing assurance that quality request will be achieved.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5951" marR="55951" marT="55951" marB="55951"/>
                </a:tc>
                <a:tc>
                  <a:txBody>
                    <a:bodyPr/>
                    <a:lstStyle/>
                    <a:p>
                      <a:pPr marL="0" marR="0">
                        <a:lnSpc>
                          <a:spcPct val="107000"/>
                        </a:lnSpc>
                        <a:spcBef>
                          <a:spcPts val="0"/>
                        </a:spcBef>
                        <a:spcAft>
                          <a:spcPts val="800"/>
                        </a:spcAft>
                      </a:pPr>
                      <a:r>
                        <a:rPr lang="en-US" sz="1400" dirty="0">
                          <a:effectLst/>
                        </a:rPr>
                        <a:t>QC is a process which deliberates on fulfilling the quality request.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5951" marR="55951" marT="55951" marB="55951"/>
                </a:tc>
                <a:extLst>
                  <a:ext uri="{0D108BD9-81ED-4DB2-BD59-A6C34878D82A}">
                    <a16:rowId xmlns:a16="http://schemas.microsoft.com/office/drawing/2014/main" val="2002320438"/>
                  </a:ext>
                </a:extLst>
              </a:tr>
              <a:tr h="272285">
                <a:tc>
                  <a:txBody>
                    <a:bodyPr/>
                    <a:lstStyle/>
                    <a:p>
                      <a:pPr marL="0" marR="0">
                        <a:lnSpc>
                          <a:spcPct val="107000"/>
                        </a:lnSpc>
                        <a:spcBef>
                          <a:spcPts val="0"/>
                        </a:spcBef>
                        <a:spcAft>
                          <a:spcPts val="800"/>
                        </a:spcAft>
                      </a:pPr>
                      <a:r>
                        <a:rPr lang="en-US" sz="1400" dirty="0">
                          <a:effectLst/>
                        </a:rPr>
                        <a:t>A QA aim is to prevent the defect.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5951" marR="55951" marT="55951" marB="55951"/>
                </a:tc>
                <a:tc>
                  <a:txBody>
                    <a:bodyPr/>
                    <a:lstStyle/>
                    <a:p>
                      <a:pPr marL="0" marR="0">
                        <a:lnSpc>
                          <a:spcPct val="107000"/>
                        </a:lnSpc>
                        <a:spcBef>
                          <a:spcPts val="0"/>
                        </a:spcBef>
                        <a:spcAft>
                          <a:spcPts val="800"/>
                        </a:spcAft>
                      </a:pPr>
                      <a:r>
                        <a:rPr lang="en-US" sz="1400" dirty="0">
                          <a:effectLst/>
                        </a:rPr>
                        <a:t>A QC aim is to identify and improve the defects.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5951" marR="55951" marT="55951" marB="55951"/>
                </a:tc>
                <a:extLst>
                  <a:ext uri="{0D108BD9-81ED-4DB2-BD59-A6C34878D82A}">
                    <a16:rowId xmlns:a16="http://schemas.microsoft.com/office/drawing/2014/main" val="4256224163"/>
                  </a:ext>
                </a:extLst>
              </a:tr>
              <a:tr h="272285">
                <a:tc>
                  <a:txBody>
                    <a:bodyPr/>
                    <a:lstStyle/>
                    <a:p>
                      <a:pPr marL="0" marR="0">
                        <a:lnSpc>
                          <a:spcPct val="107000"/>
                        </a:lnSpc>
                        <a:spcBef>
                          <a:spcPts val="0"/>
                        </a:spcBef>
                        <a:spcAft>
                          <a:spcPts val="800"/>
                        </a:spcAft>
                      </a:pPr>
                      <a:r>
                        <a:rPr lang="en-US" sz="1400" dirty="0">
                          <a:effectLst/>
                        </a:rPr>
                        <a:t>QA is the technique of managing quality.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5951" marR="55951" marT="55951" marB="55951"/>
                </a:tc>
                <a:tc>
                  <a:txBody>
                    <a:bodyPr/>
                    <a:lstStyle/>
                    <a:p>
                      <a:pPr marL="0" marR="0">
                        <a:lnSpc>
                          <a:spcPct val="107000"/>
                        </a:lnSpc>
                        <a:spcBef>
                          <a:spcPts val="0"/>
                        </a:spcBef>
                        <a:spcAft>
                          <a:spcPts val="800"/>
                        </a:spcAft>
                      </a:pPr>
                      <a:r>
                        <a:rPr lang="en-US" sz="1400" dirty="0">
                          <a:effectLst/>
                        </a:rPr>
                        <a:t>QC is a method to verify quality.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5951" marR="55951" marT="55951" marB="55951"/>
                </a:tc>
                <a:extLst>
                  <a:ext uri="{0D108BD9-81ED-4DB2-BD59-A6C34878D82A}">
                    <a16:rowId xmlns:a16="http://schemas.microsoft.com/office/drawing/2014/main" val="4082932188"/>
                  </a:ext>
                </a:extLst>
              </a:tr>
              <a:tr h="423110">
                <a:tc>
                  <a:txBody>
                    <a:bodyPr/>
                    <a:lstStyle/>
                    <a:p>
                      <a:pPr marL="0" marR="0">
                        <a:lnSpc>
                          <a:spcPct val="107000"/>
                        </a:lnSpc>
                        <a:spcBef>
                          <a:spcPts val="0"/>
                        </a:spcBef>
                        <a:spcAft>
                          <a:spcPts val="800"/>
                        </a:spcAft>
                      </a:pPr>
                      <a:r>
                        <a:rPr lang="en-US" sz="1400" dirty="0">
                          <a:effectLst/>
                        </a:rPr>
                        <a:t>QA does not involve executing the program.</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5951" marR="55951" marT="55951" marB="55951"/>
                </a:tc>
                <a:tc>
                  <a:txBody>
                    <a:bodyPr/>
                    <a:lstStyle/>
                    <a:p>
                      <a:pPr marL="0" marR="0">
                        <a:lnSpc>
                          <a:spcPct val="107000"/>
                        </a:lnSpc>
                        <a:spcBef>
                          <a:spcPts val="0"/>
                        </a:spcBef>
                        <a:spcAft>
                          <a:spcPts val="800"/>
                        </a:spcAft>
                      </a:pPr>
                      <a:r>
                        <a:rPr lang="en-US" sz="1400" dirty="0">
                          <a:effectLst/>
                        </a:rPr>
                        <a:t>QC always involves executing the program.</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5951" marR="55951" marT="55951" marB="55951"/>
                </a:tc>
                <a:extLst>
                  <a:ext uri="{0D108BD9-81ED-4DB2-BD59-A6C34878D82A}">
                    <a16:rowId xmlns:a16="http://schemas.microsoft.com/office/drawing/2014/main" val="82332573"/>
                  </a:ext>
                </a:extLst>
              </a:tr>
              <a:tr h="272285">
                <a:tc>
                  <a:txBody>
                    <a:bodyPr/>
                    <a:lstStyle/>
                    <a:p>
                      <a:pPr marL="0" marR="0">
                        <a:lnSpc>
                          <a:spcPct val="107000"/>
                        </a:lnSpc>
                        <a:spcBef>
                          <a:spcPts val="0"/>
                        </a:spcBef>
                        <a:spcAft>
                          <a:spcPts val="800"/>
                        </a:spcAft>
                      </a:pPr>
                      <a:r>
                        <a:rPr lang="en-US" sz="1400" dirty="0">
                          <a:effectLst/>
                        </a:rPr>
                        <a:t>All team members are responsible for QA.</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5951" marR="55951" marT="55951" marB="55951"/>
                </a:tc>
                <a:tc>
                  <a:txBody>
                    <a:bodyPr/>
                    <a:lstStyle/>
                    <a:p>
                      <a:pPr marL="0" marR="0">
                        <a:lnSpc>
                          <a:spcPct val="107000"/>
                        </a:lnSpc>
                        <a:spcBef>
                          <a:spcPts val="0"/>
                        </a:spcBef>
                        <a:spcAft>
                          <a:spcPts val="800"/>
                        </a:spcAft>
                      </a:pPr>
                      <a:r>
                        <a:rPr lang="en-US" sz="1400" dirty="0">
                          <a:effectLst/>
                        </a:rPr>
                        <a:t>Testing team is responsible for QC.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5951" marR="55951" marT="55951" marB="55951"/>
                </a:tc>
                <a:extLst>
                  <a:ext uri="{0D108BD9-81ED-4DB2-BD59-A6C34878D82A}">
                    <a16:rowId xmlns:a16="http://schemas.microsoft.com/office/drawing/2014/main" val="3698431522"/>
                  </a:ext>
                </a:extLst>
              </a:tr>
              <a:tr h="272285">
                <a:tc>
                  <a:txBody>
                    <a:bodyPr/>
                    <a:lstStyle/>
                    <a:p>
                      <a:pPr marL="0" marR="0">
                        <a:lnSpc>
                          <a:spcPct val="107000"/>
                        </a:lnSpc>
                        <a:spcBef>
                          <a:spcPts val="0"/>
                        </a:spcBef>
                        <a:spcAft>
                          <a:spcPts val="800"/>
                        </a:spcAft>
                      </a:pPr>
                      <a:r>
                        <a:rPr lang="en-US" sz="1400">
                          <a:effectLst/>
                        </a:rPr>
                        <a:t>QA Example: Verification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5951" marR="55951" marT="55951" marB="55951"/>
                </a:tc>
                <a:tc>
                  <a:txBody>
                    <a:bodyPr/>
                    <a:lstStyle/>
                    <a:p>
                      <a:pPr marL="0" marR="0">
                        <a:lnSpc>
                          <a:spcPct val="107000"/>
                        </a:lnSpc>
                        <a:spcBef>
                          <a:spcPts val="0"/>
                        </a:spcBef>
                        <a:spcAft>
                          <a:spcPts val="800"/>
                        </a:spcAft>
                      </a:pPr>
                      <a:r>
                        <a:rPr lang="en-US" sz="1400" dirty="0">
                          <a:effectLst/>
                        </a:rPr>
                        <a:t>QC Example: Validation.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5951" marR="55951" marT="55951" marB="55951"/>
                </a:tc>
                <a:extLst>
                  <a:ext uri="{0D108BD9-81ED-4DB2-BD59-A6C34878D82A}">
                    <a16:rowId xmlns:a16="http://schemas.microsoft.com/office/drawing/2014/main" val="1746174925"/>
                  </a:ext>
                </a:extLst>
              </a:tr>
              <a:tr h="272285">
                <a:tc>
                  <a:txBody>
                    <a:bodyPr/>
                    <a:lstStyle/>
                    <a:p>
                      <a:pPr marL="0" marR="0">
                        <a:lnSpc>
                          <a:spcPct val="107000"/>
                        </a:lnSpc>
                        <a:spcBef>
                          <a:spcPts val="0"/>
                        </a:spcBef>
                        <a:spcAft>
                          <a:spcPts val="800"/>
                        </a:spcAft>
                      </a:pPr>
                      <a:r>
                        <a:rPr lang="en-US" sz="1400">
                          <a:effectLst/>
                        </a:rPr>
                        <a:t>QA means Planning for doing a process.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5951" marR="55951" marT="55951" marB="55951"/>
                </a:tc>
                <a:tc>
                  <a:txBody>
                    <a:bodyPr/>
                    <a:lstStyle/>
                    <a:p>
                      <a:pPr marL="0" marR="0">
                        <a:lnSpc>
                          <a:spcPct val="107000"/>
                        </a:lnSpc>
                        <a:spcBef>
                          <a:spcPts val="0"/>
                        </a:spcBef>
                        <a:spcAft>
                          <a:spcPts val="800"/>
                        </a:spcAft>
                      </a:pPr>
                      <a:r>
                        <a:rPr lang="en-US" sz="1400" dirty="0">
                          <a:effectLst/>
                        </a:rPr>
                        <a:t>QC Means Action for executing the planned process.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5951" marR="55951" marT="55951" marB="55951"/>
                </a:tc>
                <a:extLst>
                  <a:ext uri="{0D108BD9-81ED-4DB2-BD59-A6C34878D82A}">
                    <a16:rowId xmlns:a16="http://schemas.microsoft.com/office/drawing/2014/main" val="1394841947"/>
                  </a:ext>
                </a:extLst>
              </a:tr>
              <a:tr h="569639">
                <a:tc>
                  <a:txBody>
                    <a:bodyPr/>
                    <a:lstStyle/>
                    <a:p>
                      <a:pPr marL="0" marR="0">
                        <a:lnSpc>
                          <a:spcPct val="107000"/>
                        </a:lnSpc>
                        <a:spcBef>
                          <a:spcPts val="0"/>
                        </a:spcBef>
                        <a:spcAft>
                          <a:spcPts val="800"/>
                        </a:spcAft>
                      </a:pPr>
                      <a:r>
                        <a:rPr lang="en-US" sz="1400">
                          <a:effectLst/>
                        </a:rPr>
                        <a:t>Statistical Technique used on QA is known as Statistical Process Control (SPC.)</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5951" marR="55951" marT="55951" marB="55951"/>
                </a:tc>
                <a:tc>
                  <a:txBody>
                    <a:bodyPr/>
                    <a:lstStyle/>
                    <a:p>
                      <a:pPr marL="0" marR="0">
                        <a:lnSpc>
                          <a:spcPct val="107000"/>
                        </a:lnSpc>
                        <a:spcBef>
                          <a:spcPts val="0"/>
                        </a:spcBef>
                        <a:spcAft>
                          <a:spcPts val="800"/>
                        </a:spcAft>
                      </a:pPr>
                      <a:r>
                        <a:rPr lang="en-US" sz="1400" dirty="0">
                          <a:effectLst/>
                        </a:rPr>
                        <a:t>Statistical Technique used on QC is known as Statistical Quality Control</a:t>
                      </a:r>
                    </a:p>
                    <a:p>
                      <a:pPr marL="0" marR="0">
                        <a:lnSpc>
                          <a:spcPct val="107000"/>
                        </a:lnSpc>
                        <a:spcBef>
                          <a:spcPts val="0"/>
                        </a:spcBef>
                        <a:spcAft>
                          <a:spcPts val="800"/>
                        </a:spcAft>
                      </a:pPr>
                      <a:r>
                        <a:rPr lang="en-US" sz="1400" dirty="0">
                          <a:effectLst/>
                        </a:rPr>
                        <a:t> (SPC.)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5951" marR="55951" marT="55951" marB="55951"/>
                </a:tc>
                <a:extLst>
                  <a:ext uri="{0D108BD9-81ED-4DB2-BD59-A6C34878D82A}">
                    <a16:rowId xmlns:a16="http://schemas.microsoft.com/office/drawing/2014/main" val="3701912377"/>
                  </a:ext>
                </a:extLst>
              </a:tr>
              <a:tr h="423110">
                <a:tc>
                  <a:txBody>
                    <a:bodyPr/>
                    <a:lstStyle/>
                    <a:p>
                      <a:pPr marL="0" marR="0">
                        <a:lnSpc>
                          <a:spcPct val="107000"/>
                        </a:lnSpc>
                        <a:spcBef>
                          <a:spcPts val="0"/>
                        </a:spcBef>
                        <a:spcAft>
                          <a:spcPts val="800"/>
                        </a:spcAft>
                      </a:pPr>
                      <a:r>
                        <a:rPr lang="en-US" sz="1400" dirty="0">
                          <a:effectLst/>
                        </a:rPr>
                        <a:t>QA makes sure you are doing the right things.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5951" marR="55951" marT="55951" marB="55951"/>
                </a:tc>
                <a:tc>
                  <a:txBody>
                    <a:bodyPr/>
                    <a:lstStyle/>
                    <a:p>
                      <a:pPr marL="0" marR="0">
                        <a:lnSpc>
                          <a:spcPct val="107000"/>
                        </a:lnSpc>
                        <a:spcBef>
                          <a:spcPts val="0"/>
                        </a:spcBef>
                        <a:spcAft>
                          <a:spcPts val="800"/>
                        </a:spcAft>
                      </a:pPr>
                      <a:r>
                        <a:rPr lang="en-US" sz="1400" dirty="0">
                          <a:effectLst/>
                        </a:rPr>
                        <a:t>QC makes sure the results of what you've done are what you expected.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5951" marR="55951" marT="55951" marB="55951"/>
                </a:tc>
                <a:extLst>
                  <a:ext uri="{0D108BD9-81ED-4DB2-BD59-A6C34878D82A}">
                    <a16:rowId xmlns:a16="http://schemas.microsoft.com/office/drawing/2014/main" val="1915753483"/>
                  </a:ext>
                </a:extLst>
              </a:tr>
              <a:tr h="573934">
                <a:tc>
                  <a:txBody>
                    <a:bodyPr/>
                    <a:lstStyle/>
                    <a:p>
                      <a:pPr marL="0" marR="0">
                        <a:lnSpc>
                          <a:spcPct val="107000"/>
                        </a:lnSpc>
                        <a:spcBef>
                          <a:spcPts val="0"/>
                        </a:spcBef>
                        <a:spcAft>
                          <a:spcPts val="800"/>
                        </a:spcAft>
                      </a:pPr>
                      <a:r>
                        <a:rPr lang="en-US" sz="1400" dirty="0">
                          <a:effectLst/>
                        </a:rPr>
                        <a:t>QA Defines standards and methodologies to followed in order to meet the customer requirements.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5951" marR="55951" marT="55951" marB="55951"/>
                </a:tc>
                <a:tc>
                  <a:txBody>
                    <a:bodyPr/>
                    <a:lstStyle/>
                    <a:p>
                      <a:pPr marL="0" marR="0">
                        <a:lnSpc>
                          <a:spcPct val="107000"/>
                        </a:lnSpc>
                        <a:spcBef>
                          <a:spcPts val="0"/>
                        </a:spcBef>
                        <a:spcAft>
                          <a:spcPts val="800"/>
                        </a:spcAft>
                      </a:pPr>
                      <a:r>
                        <a:rPr lang="en-US" sz="1400" dirty="0">
                          <a:effectLst/>
                        </a:rPr>
                        <a:t>QC ensures that the standards are followed while working on the product.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5951" marR="55951" marT="55951" marB="55951"/>
                </a:tc>
                <a:extLst>
                  <a:ext uri="{0D108BD9-81ED-4DB2-BD59-A6C34878D82A}">
                    <a16:rowId xmlns:a16="http://schemas.microsoft.com/office/drawing/2014/main" val="2060393180"/>
                  </a:ext>
                </a:extLst>
              </a:tr>
              <a:tr h="423110">
                <a:tc>
                  <a:txBody>
                    <a:bodyPr/>
                    <a:lstStyle/>
                    <a:p>
                      <a:pPr marL="0" marR="0">
                        <a:lnSpc>
                          <a:spcPct val="107000"/>
                        </a:lnSpc>
                        <a:spcBef>
                          <a:spcPts val="0"/>
                        </a:spcBef>
                        <a:spcAft>
                          <a:spcPts val="800"/>
                        </a:spcAft>
                      </a:pPr>
                      <a:r>
                        <a:rPr lang="en-US" sz="1400" dirty="0">
                          <a:effectLst/>
                        </a:rPr>
                        <a:t>QA is the process to create the deliverables.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5951" marR="55951" marT="55951" marB="55951"/>
                </a:tc>
                <a:tc>
                  <a:txBody>
                    <a:bodyPr/>
                    <a:lstStyle/>
                    <a:p>
                      <a:pPr marL="0" marR="0">
                        <a:lnSpc>
                          <a:spcPct val="107000"/>
                        </a:lnSpc>
                        <a:spcBef>
                          <a:spcPts val="0"/>
                        </a:spcBef>
                        <a:spcAft>
                          <a:spcPts val="800"/>
                        </a:spcAft>
                      </a:pPr>
                      <a:r>
                        <a:rPr lang="en-US" sz="1400" dirty="0">
                          <a:effectLst/>
                        </a:rPr>
                        <a:t>QC is the process to verify that deliverables.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5951" marR="55951" marT="55951" marB="55951"/>
                </a:tc>
                <a:extLst>
                  <a:ext uri="{0D108BD9-81ED-4DB2-BD59-A6C34878D82A}">
                    <a16:rowId xmlns:a16="http://schemas.microsoft.com/office/drawing/2014/main" val="974198796"/>
                  </a:ext>
                </a:extLst>
              </a:tr>
              <a:tr h="423110">
                <a:tc>
                  <a:txBody>
                    <a:bodyPr/>
                    <a:lstStyle/>
                    <a:p>
                      <a:pPr marL="0" marR="0">
                        <a:lnSpc>
                          <a:spcPct val="107000"/>
                        </a:lnSpc>
                        <a:spcBef>
                          <a:spcPts val="0"/>
                        </a:spcBef>
                        <a:spcAft>
                          <a:spcPts val="800"/>
                        </a:spcAft>
                      </a:pPr>
                      <a:r>
                        <a:rPr lang="en-US" sz="1400" dirty="0">
                          <a:effectLst/>
                        </a:rPr>
                        <a:t>QA is responsible for full software development life cycle.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5951" marR="55951" marT="55951" marB="55951"/>
                </a:tc>
                <a:tc>
                  <a:txBody>
                    <a:bodyPr/>
                    <a:lstStyle/>
                    <a:p>
                      <a:pPr marL="0" marR="0">
                        <a:lnSpc>
                          <a:spcPct val="107000"/>
                        </a:lnSpc>
                        <a:spcBef>
                          <a:spcPts val="0"/>
                        </a:spcBef>
                        <a:spcAft>
                          <a:spcPts val="800"/>
                        </a:spcAft>
                      </a:pPr>
                      <a:r>
                        <a:rPr lang="en-US" sz="1400" dirty="0">
                          <a:effectLst/>
                        </a:rPr>
                        <a:t>QC is responsible for </a:t>
                      </a:r>
                      <a:r>
                        <a:rPr lang="en-US" sz="1400" u="sng" dirty="0">
                          <a:effectLst/>
                          <a:hlinkClick r:id="rId2"/>
                        </a:rPr>
                        <a:t>software testing life cycle.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5951" marR="55951" marT="55951" marB="55951"/>
                </a:tc>
                <a:extLst>
                  <a:ext uri="{0D108BD9-81ED-4DB2-BD59-A6C34878D82A}">
                    <a16:rowId xmlns:a16="http://schemas.microsoft.com/office/drawing/2014/main" val="484709819"/>
                  </a:ext>
                </a:extLst>
              </a:tr>
            </a:tbl>
          </a:graphicData>
        </a:graphic>
      </p:graphicFrame>
    </p:spTree>
    <p:extLst>
      <p:ext uri="{BB962C8B-B14F-4D97-AF65-F5344CB8AC3E}">
        <p14:creationId xmlns:p14="http://schemas.microsoft.com/office/powerpoint/2010/main" val="2854133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eform: Shape 30">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Rectangle 32">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68E920-22E5-4410-A96B-EE95762871E3}"/>
              </a:ext>
            </a:extLst>
          </p:cNvPr>
          <p:cNvSpPr>
            <a:spLocks noGrp="1"/>
          </p:cNvSpPr>
          <p:nvPr>
            <p:ph type="title"/>
          </p:nvPr>
        </p:nvSpPr>
        <p:spPr>
          <a:xfrm>
            <a:off x="466722" y="586855"/>
            <a:ext cx="3201366" cy="3387497"/>
          </a:xfrm>
        </p:spPr>
        <p:txBody>
          <a:bodyPr anchor="b">
            <a:normAutofit/>
          </a:bodyPr>
          <a:lstStyle/>
          <a:p>
            <a:pPr algn="r"/>
            <a:r>
              <a:rPr lang="en-US" sz="4000" b="1" u="sng" dirty="0">
                <a:solidFill>
                  <a:srgbClr val="FFFFFF"/>
                </a:solidFill>
              </a:rPr>
              <a:t>What is Verification in Software Testing?</a:t>
            </a:r>
          </a:p>
        </p:txBody>
      </p:sp>
      <p:sp>
        <p:nvSpPr>
          <p:cNvPr id="3" name="Content Placeholder 2">
            <a:extLst>
              <a:ext uri="{FF2B5EF4-FFF2-40B4-BE49-F238E27FC236}">
                <a16:creationId xmlns:a16="http://schemas.microsoft.com/office/drawing/2014/main" id="{0B88D48A-E0F5-46A2-8FAA-6643413BAAEF}"/>
              </a:ext>
            </a:extLst>
          </p:cNvPr>
          <p:cNvSpPr>
            <a:spLocks noGrp="1"/>
          </p:cNvSpPr>
          <p:nvPr>
            <p:ph idx="1"/>
          </p:nvPr>
        </p:nvSpPr>
        <p:spPr>
          <a:xfrm>
            <a:off x="4810259" y="649480"/>
            <a:ext cx="6555347" cy="5546047"/>
          </a:xfrm>
        </p:spPr>
        <p:txBody>
          <a:bodyPr anchor="ctr">
            <a:normAutofit/>
          </a:bodyPr>
          <a:lstStyle/>
          <a:p>
            <a:r>
              <a:rPr lang="en-US" sz="2400" dirty="0"/>
              <a:t>Verification in Software Testing is a process of checking documents, design, code, and program in order to check if the software has been built according to the requirements or not. The main goal of verification process is to ensure quality of software application, design, architecture etc. The verification process involves activities like reviews, walk-throughs and inspection.</a:t>
            </a:r>
          </a:p>
        </p:txBody>
      </p:sp>
    </p:spTree>
    <p:extLst>
      <p:ext uri="{BB962C8B-B14F-4D97-AF65-F5344CB8AC3E}">
        <p14:creationId xmlns:p14="http://schemas.microsoft.com/office/powerpoint/2010/main" val="2157003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2F61D7-735C-4C95-BAD4-28B22285CB27}"/>
              </a:ext>
            </a:extLst>
          </p:cNvPr>
          <p:cNvSpPr>
            <a:spLocks noGrp="1"/>
          </p:cNvSpPr>
          <p:nvPr>
            <p:ph type="title"/>
          </p:nvPr>
        </p:nvSpPr>
        <p:spPr>
          <a:xfrm>
            <a:off x="466722" y="586855"/>
            <a:ext cx="3201366" cy="3387497"/>
          </a:xfrm>
        </p:spPr>
        <p:txBody>
          <a:bodyPr anchor="b">
            <a:normAutofit/>
          </a:bodyPr>
          <a:lstStyle/>
          <a:p>
            <a:pPr algn="r"/>
            <a:r>
              <a:rPr lang="en-US" sz="4000" b="1" u="sng">
                <a:solidFill>
                  <a:srgbClr val="FFFFFF"/>
                </a:solidFill>
              </a:rPr>
              <a:t>What is Validation in Software Testing?</a:t>
            </a:r>
          </a:p>
        </p:txBody>
      </p:sp>
      <p:sp>
        <p:nvSpPr>
          <p:cNvPr id="3" name="Content Placeholder 2">
            <a:extLst>
              <a:ext uri="{FF2B5EF4-FFF2-40B4-BE49-F238E27FC236}">
                <a16:creationId xmlns:a16="http://schemas.microsoft.com/office/drawing/2014/main" id="{23E16760-1896-45AE-BC4F-1CE8420A2350}"/>
              </a:ext>
            </a:extLst>
          </p:cNvPr>
          <p:cNvSpPr>
            <a:spLocks noGrp="1"/>
          </p:cNvSpPr>
          <p:nvPr>
            <p:ph idx="1"/>
          </p:nvPr>
        </p:nvSpPr>
        <p:spPr>
          <a:xfrm>
            <a:off x="4810259" y="649480"/>
            <a:ext cx="6555347" cy="5546047"/>
          </a:xfrm>
        </p:spPr>
        <p:txBody>
          <a:bodyPr anchor="ctr">
            <a:normAutofit/>
          </a:bodyPr>
          <a:lstStyle/>
          <a:p>
            <a:r>
              <a:rPr lang="en-US" sz="2400" b="0" i="0" dirty="0">
                <a:effectLst/>
                <a:latin typeface="erdana"/>
              </a:rPr>
              <a:t>Validation in Software Engineering is a dynamic mechanism of testing and validating if the software product actually meets the exact needs of the customer or not. The process helps to ensure that the software fulfills the desired use in an appropriate environment. The validation process involves activities like unit testing, integration testing, system testing and user acceptance testing. </a:t>
            </a:r>
            <a:endParaRPr lang="en-US" sz="2400" dirty="0"/>
          </a:p>
        </p:txBody>
      </p:sp>
    </p:spTree>
    <p:extLst>
      <p:ext uri="{BB962C8B-B14F-4D97-AF65-F5344CB8AC3E}">
        <p14:creationId xmlns:p14="http://schemas.microsoft.com/office/powerpoint/2010/main" val="1786600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2AD11C-87E1-48DF-86A3-77795FCF5DB9}"/>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Verification Vs Validation</a:t>
            </a:r>
          </a:p>
        </p:txBody>
      </p:sp>
      <p:sp>
        <p:nvSpPr>
          <p:cNvPr id="3" name="Content Placeholder 2">
            <a:extLst>
              <a:ext uri="{FF2B5EF4-FFF2-40B4-BE49-F238E27FC236}">
                <a16:creationId xmlns:a16="http://schemas.microsoft.com/office/drawing/2014/main" id="{0AC50010-ADE4-4EDF-B3C1-FF8AD6064DF5}"/>
              </a:ext>
            </a:extLst>
          </p:cNvPr>
          <p:cNvSpPr>
            <a:spLocks noGrp="1"/>
          </p:cNvSpPr>
          <p:nvPr>
            <p:ph idx="1"/>
          </p:nvPr>
        </p:nvSpPr>
        <p:spPr>
          <a:xfrm>
            <a:off x="4810259" y="649480"/>
            <a:ext cx="6555347" cy="5546047"/>
          </a:xfrm>
        </p:spPr>
        <p:txBody>
          <a:bodyPr anchor="ctr">
            <a:normAutofit fontScale="77500" lnSpcReduction="20000"/>
          </a:bodyPr>
          <a:lstStyle/>
          <a:p>
            <a:pPr>
              <a:lnSpc>
                <a:spcPct val="100000"/>
              </a:lnSpc>
            </a:pPr>
            <a:r>
              <a:rPr lang="en-US" sz="2200" dirty="0">
                <a:latin typeface="inter-regular"/>
              </a:rPr>
              <a:t>Verification process includes checking of documents, design, code and program whereas Validation process includes testing and validation of the actual product.</a:t>
            </a:r>
          </a:p>
          <a:p>
            <a:pPr>
              <a:lnSpc>
                <a:spcPct val="100000"/>
              </a:lnSpc>
            </a:pPr>
            <a:r>
              <a:rPr lang="en-US" sz="2200" dirty="0">
                <a:latin typeface="inter-regular"/>
              </a:rPr>
              <a:t>Verification does not involve code execution while Validation involves code execution.</a:t>
            </a:r>
          </a:p>
          <a:p>
            <a:pPr>
              <a:lnSpc>
                <a:spcPct val="100000"/>
              </a:lnSpc>
            </a:pPr>
            <a:r>
              <a:rPr lang="en-US" sz="2200" dirty="0">
                <a:latin typeface="inter-regular"/>
              </a:rPr>
              <a:t>Verification uses methods like reviews, walkthroughs, inspections and desk-checking whereas Validation uses methods like black box testing, white box testing and non-functional testing.</a:t>
            </a:r>
          </a:p>
          <a:p>
            <a:pPr>
              <a:lnSpc>
                <a:spcPct val="100000"/>
              </a:lnSpc>
            </a:pPr>
            <a:r>
              <a:rPr lang="en-US" sz="2200" dirty="0">
                <a:latin typeface="inter-regular"/>
              </a:rPr>
              <a:t>Verification checks whether the software confirms a specification whereas Validation checks whether the software meets the requirements and expectations.</a:t>
            </a:r>
          </a:p>
          <a:p>
            <a:pPr>
              <a:lnSpc>
                <a:spcPct val="100000"/>
              </a:lnSpc>
            </a:pPr>
            <a:r>
              <a:rPr lang="en-US" sz="2200" dirty="0">
                <a:latin typeface="inter-regular"/>
              </a:rPr>
              <a:t>Verification finds the bugs early in the development cycle whereas Validation finds the bugs that verification can not catch.</a:t>
            </a:r>
          </a:p>
          <a:p>
            <a:pPr>
              <a:lnSpc>
                <a:spcPct val="100000"/>
              </a:lnSpc>
            </a:pPr>
            <a:r>
              <a:rPr lang="en-US" sz="2200" dirty="0">
                <a:latin typeface="inter-regular"/>
              </a:rPr>
              <a:t>Comparing validation and verification in software testing, Verification process targets on software architecture, design, database, etc. while Validation process targets the actual software product.</a:t>
            </a:r>
          </a:p>
          <a:p>
            <a:pPr>
              <a:lnSpc>
                <a:spcPct val="100000"/>
              </a:lnSpc>
            </a:pPr>
            <a:r>
              <a:rPr lang="en-US" sz="2200" dirty="0">
                <a:latin typeface="inter-regular"/>
              </a:rPr>
              <a:t>Verification is done by the QA team while Validation is done by the involvement of testing team with QA team.</a:t>
            </a:r>
          </a:p>
          <a:p>
            <a:pPr>
              <a:lnSpc>
                <a:spcPct val="100000"/>
              </a:lnSpc>
            </a:pPr>
            <a:r>
              <a:rPr lang="en-US" sz="2200" dirty="0">
                <a:latin typeface="inter-regular"/>
              </a:rPr>
              <a:t>Comparing Verification vs Validation testing, Verification process comes before validation whereas Validation process comes after verification.</a:t>
            </a:r>
          </a:p>
          <a:p>
            <a:endParaRPr lang="en-US" sz="1600" dirty="0"/>
          </a:p>
        </p:txBody>
      </p:sp>
    </p:spTree>
    <p:extLst>
      <p:ext uri="{BB962C8B-B14F-4D97-AF65-F5344CB8AC3E}">
        <p14:creationId xmlns:p14="http://schemas.microsoft.com/office/powerpoint/2010/main" val="12127163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141C82E6D61134FB87969B175DBAB9E" ma:contentTypeVersion="12" ma:contentTypeDescription="Create a new document." ma:contentTypeScope="" ma:versionID="d2d58116384dae979a3e04edcce3dd7c">
  <xsd:schema xmlns:xsd="http://www.w3.org/2001/XMLSchema" xmlns:xs="http://www.w3.org/2001/XMLSchema" xmlns:p="http://schemas.microsoft.com/office/2006/metadata/properties" xmlns:ns2="83b42927-e9fb-456f-85e8-f1dffc8df43a" xmlns:ns3="238f4038-8d29-4053-87cf-8b41c387526a" targetNamespace="http://schemas.microsoft.com/office/2006/metadata/properties" ma:root="true" ma:fieldsID="3069353fd48644e527c1275d2ad5de97" ns2:_="" ns3:_="">
    <xsd:import namespace="83b42927-e9fb-456f-85e8-f1dffc8df43a"/>
    <xsd:import namespace="238f4038-8d29-4053-87cf-8b41c387526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LengthInSeconds"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b42927-e9fb-456f-85e8-f1dffc8df43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8f4038-8d29-4053-87cf-8b41c387526a"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3A46848-7AD9-487E-AA73-86C83AFF0D68}"/>
</file>

<file path=customXml/itemProps2.xml><?xml version="1.0" encoding="utf-8"?>
<ds:datastoreItem xmlns:ds="http://schemas.openxmlformats.org/officeDocument/2006/customXml" ds:itemID="{7AE47DAB-1BD6-4AAC-B016-3D54E5CE4B77}"/>
</file>

<file path=customXml/itemProps3.xml><?xml version="1.0" encoding="utf-8"?>
<ds:datastoreItem xmlns:ds="http://schemas.openxmlformats.org/officeDocument/2006/customXml" ds:itemID="{A25FBCE5-01C8-43D3-9B12-C8EF711A98DD}"/>
</file>

<file path=docProps/app.xml><?xml version="1.0" encoding="utf-8"?>
<Properties xmlns="http://schemas.openxmlformats.org/officeDocument/2006/extended-properties" xmlns:vt="http://schemas.openxmlformats.org/officeDocument/2006/docPropsVTypes">
  <TotalTime>285</TotalTime>
  <Words>1412</Words>
  <Application>Microsoft Office PowerPoint</Application>
  <PresentationFormat>Widescreen</PresentationFormat>
  <Paragraphs>92</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erdana</vt:lpstr>
      <vt:lpstr>inter-bold</vt:lpstr>
      <vt:lpstr>inter-regular</vt:lpstr>
      <vt:lpstr>Work Sans</vt:lpstr>
      <vt:lpstr>Office Theme</vt:lpstr>
      <vt:lpstr>Training on Testing concepts</vt:lpstr>
      <vt:lpstr>Points to be covered in the session</vt:lpstr>
      <vt:lpstr>What is Quality Assurance?</vt:lpstr>
      <vt:lpstr>What is a Quality Control?</vt:lpstr>
      <vt:lpstr>Quality Control vs Quality Assurance</vt:lpstr>
      <vt:lpstr>Quality Control vs Quality Assurance</vt:lpstr>
      <vt:lpstr>What is Verification in Software Testing?</vt:lpstr>
      <vt:lpstr>What is Validation in Software Testing?</vt:lpstr>
      <vt:lpstr>Verification Vs Validation</vt:lpstr>
      <vt:lpstr>Black Box Testing </vt:lpstr>
      <vt:lpstr>Black Box Testing </vt:lpstr>
      <vt:lpstr>White Box Testing </vt:lpstr>
      <vt:lpstr>Black Box vs White Box Testing </vt:lpstr>
      <vt:lpstr>Black Box Testing Techniques </vt:lpstr>
      <vt:lpstr>Equivalence Class Partitioning </vt:lpstr>
      <vt:lpstr>Boundary Value Analysis  </vt:lpstr>
      <vt:lpstr>State Transition Table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KT session Overview Agenda- KT to new Joiners for Testing terminologies</dc:title>
  <dc:creator>Jindal, Himanshu</dc:creator>
  <cp:lastModifiedBy>Sharma, Saurabh</cp:lastModifiedBy>
  <cp:revision>12</cp:revision>
  <dcterms:created xsi:type="dcterms:W3CDTF">2022-08-08T01:28:44Z</dcterms:created>
  <dcterms:modified xsi:type="dcterms:W3CDTF">2022-08-08T07:35:51Z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0x0101000141C82E6D61134FB87969B175DBAB9E</vt:lpwstr>
  </property>
</Properties>
</file>