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5"/>
  </p:notesMasterIdLst>
  <p:sldIdLst>
    <p:sldId id="256" r:id="rId5"/>
    <p:sldId id="263" r:id="rId6"/>
    <p:sldId id="274" r:id="rId7"/>
    <p:sldId id="293" r:id="rId8"/>
    <p:sldId id="294" r:id="rId9"/>
    <p:sldId id="295"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57" r:id="rId29"/>
    <p:sldId id="258" r:id="rId30"/>
    <p:sldId id="259" r:id="rId31"/>
    <p:sldId id="260" r:id="rId32"/>
    <p:sldId id="261" r:id="rId33"/>
    <p:sldId id="262" r:id="rId34"/>
    <p:sldId id="264" r:id="rId35"/>
    <p:sldId id="265" r:id="rId36"/>
    <p:sldId id="266" r:id="rId37"/>
    <p:sldId id="267" r:id="rId38"/>
    <p:sldId id="268" r:id="rId39"/>
    <p:sldId id="269" r:id="rId40"/>
    <p:sldId id="270" r:id="rId41"/>
    <p:sldId id="271" r:id="rId42"/>
    <p:sldId id="272" r:id="rId43"/>
    <p:sldId id="27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215AFC-D1EF-4B73-AEF0-F766C34C7A62}" v="2" dt="2022-10-15T07:45:23.1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Sucharitha" userId="860b7907-8835-4407-a2a4-71ef0d5187cd" providerId="ADAL" clId="{31215AFC-D1EF-4B73-AEF0-F766C34C7A62}"/>
    <pc:docChg chg="custSel modSld">
      <pc:chgData name="Konduru, Sucharitha" userId="860b7907-8835-4407-a2a4-71ef0d5187cd" providerId="ADAL" clId="{31215AFC-D1EF-4B73-AEF0-F766C34C7A62}" dt="2022-10-17T01:15:59.136" v="3" actId="1076"/>
      <pc:docMkLst>
        <pc:docMk/>
      </pc:docMkLst>
      <pc:sldChg chg="addSp delSp modSp mod">
        <pc:chgData name="Konduru, Sucharitha" userId="860b7907-8835-4407-a2a4-71ef0d5187cd" providerId="ADAL" clId="{31215AFC-D1EF-4B73-AEF0-F766C34C7A62}" dt="2022-10-17T01:08:22.179" v="2" actId="478"/>
        <pc:sldMkLst>
          <pc:docMk/>
          <pc:sldMk cId="4200152716" sldId="281"/>
        </pc:sldMkLst>
        <pc:graphicFrameChg chg="add del modGraphic">
          <ac:chgData name="Konduru, Sucharitha" userId="860b7907-8835-4407-a2a4-71ef0d5187cd" providerId="ADAL" clId="{31215AFC-D1EF-4B73-AEF0-F766C34C7A62}" dt="2022-10-17T01:08:22.179" v="2" actId="478"/>
          <ac:graphicFrameMkLst>
            <pc:docMk/>
            <pc:sldMk cId="4200152716" sldId="281"/>
            <ac:graphicFrameMk id="5" creationId="{B6F85893-ECE1-408F-A28D-757DEC516D86}"/>
          </ac:graphicFrameMkLst>
        </pc:graphicFrameChg>
      </pc:sldChg>
      <pc:sldChg chg="modSp mod">
        <pc:chgData name="Konduru, Sucharitha" userId="860b7907-8835-4407-a2a4-71ef0d5187cd" providerId="ADAL" clId="{31215AFC-D1EF-4B73-AEF0-F766C34C7A62}" dt="2022-10-17T01:15:59.136" v="3" actId="1076"/>
        <pc:sldMkLst>
          <pc:docMk/>
          <pc:sldMk cId="1319499593" sldId="283"/>
        </pc:sldMkLst>
        <pc:spChg chg="mod">
          <ac:chgData name="Konduru, Sucharitha" userId="860b7907-8835-4407-a2a4-71ef0d5187cd" providerId="ADAL" clId="{31215AFC-D1EF-4B73-AEF0-F766C34C7A62}" dt="2022-10-17T01:15:59.136" v="3" actId="1076"/>
          <ac:spMkLst>
            <pc:docMk/>
            <pc:sldMk cId="1319499593" sldId="283"/>
            <ac:spMk id="2" creationId="{97496137-442F-498F-AA96-0A52B56C5710}"/>
          </ac:spMkLst>
        </pc:spChg>
      </pc:sldChg>
      <pc:sldChg chg="modSp">
        <pc:chgData name="Konduru, Sucharitha" userId="860b7907-8835-4407-a2a4-71ef0d5187cd" providerId="ADAL" clId="{31215AFC-D1EF-4B73-AEF0-F766C34C7A62}" dt="2022-10-15T07:45:18.329" v="0" actId="20578"/>
        <pc:sldMkLst>
          <pc:docMk/>
          <pc:sldMk cId="888553499" sldId="295"/>
        </pc:sldMkLst>
        <pc:spChg chg="mod">
          <ac:chgData name="Konduru, Sucharitha" userId="860b7907-8835-4407-a2a4-71ef0d5187cd" providerId="ADAL" clId="{31215AFC-D1EF-4B73-AEF0-F766C34C7A62}" dt="2022-10-15T07:45:18.329" v="0" actId="20578"/>
          <ac:spMkLst>
            <pc:docMk/>
            <pc:sldMk cId="888553499" sldId="295"/>
            <ac:spMk id="3" creationId="{1DD43DE1-35BE-4B5D-AEF1-9FDAA723666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5376C3-C017-409D-BD74-321E452D9AC4}" type="datetimeFigureOut">
              <a:rPr lang="en-US" smtClean="0"/>
              <a:t>8/25/2023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A5D778-9DE9-4028-A8ED-C729337B6C87}" type="slidenum">
              <a:rPr lang="en-US" smtClean="0"/>
              <a:t>‹#›</a:t>
            </a:fld>
            <a:endParaRPr lang="en-US"/>
          </a:p>
        </p:txBody>
      </p:sp>
    </p:spTree>
    <p:extLst>
      <p:ext uri="{BB962C8B-B14F-4D97-AF65-F5344CB8AC3E}">
        <p14:creationId xmlns:p14="http://schemas.microsoft.com/office/powerpoint/2010/main" val="499604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953AA-8425-480A-AA9C-4942B4ECBD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9DCE8F-315D-4F0A-A809-730538256F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644E9B-5CD5-4030-A1B6-C13B7BB015D6}"/>
              </a:ext>
            </a:extLst>
          </p:cNvPr>
          <p:cNvSpPr>
            <a:spLocks noGrp="1"/>
          </p:cNvSpPr>
          <p:nvPr>
            <p:ph type="dt" sz="half" idx="10"/>
          </p:nvPr>
        </p:nvSpPr>
        <p:spPr/>
        <p:txBody>
          <a:bodyPr/>
          <a:lstStyle/>
          <a:p>
            <a:fld id="{5C7CD898-71F5-4CA9-B4DD-4C1BB55D19CD}" type="datetimeFigureOut">
              <a:rPr lang="en-US" smtClean="0"/>
              <a:t>8/25/2023</a:t>
            </a:fld>
            <a:endParaRPr lang="en-US"/>
          </a:p>
        </p:txBody>
      </p:sp>
      <p:sp>
        <p:nvSpPr>
          <p:cNvPr id="5" name="Footer Placeholder 4">
            <a:extLst>
              <a:ext uri="{FF2B5EF4-FFF2-40B4-BE49-F238E27FC236}">
                <a16:creationId xmlns:a16="http://schemas.microsoft.com/office/drawing/2014/main" id="{966EFA72-25D1-4CEB-8186-72D683581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1CE002-D6DA-437B-ABF7-DC3C9E069FDB}"/>
              </a:ext>
            </a:extLst>
          </p:cNvPr>
          <p:cNvSpPr>
            <a:spLocks noGrp="1"/>
          </p:cNvSpPr>
          <p:nvPr>
            <p:ph type="sldNum" sz="quarter" idx="12"/>
          </p:nvPr>
        </p:nvSpPr>
        <p:spPr/>
        <p:txBody>
          <a:bodyPr/>
          <a:lstStyle/>
          <a:p>
            <a:fld id="{7A6250A2-6A83-4916-94E5-C3BB5380E72C}" type="slidenum">
              <a:rPr lang="en-US" smtClean="0"/>
              <a:t>‹#›</a:t>
            </a:fld>
            <a:endParaRPr lang="en-US"/>
          </a:p>
        </p:txBody>
      </p:sp>
    </p:spTree>
    <p:extLst>
      <p:ext uri="{BB962C8B-B14F-4D97-AF65-F5344CB8AC3E}">
        <p14:creationId xmlns:p14="http://schemas.microsoft.com/office/powerpoint/2010/main" val="2699242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B83A7-25C7-4506-AB29-EA0BC1DD46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FE6C32-D789-4643-A4CD-6910C881A9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3DAE1-960B-4B07-B080-0703FB591B5C}"/>
              </a:ext>
            </a:extLst>
          </p:cNvPr>
          <p:cNvSpPr>
            <a:spLocks noGrp="1"/>
          </p:cNvSpPr>
          <p:nvPr>
            <p:ph type="dt" sz="half" idx="10"/>
          </p:nvPr>
        </p:nvSpPr>
        <p:spPr/>
        <p:txBody>
          <a:bodyPr/>
          <a:lstStyle/>
          <a:p>
            <a:fld id="{5C7CD898-71F5-4CA9-B4DD-4C1BB55D19CD}" type="datetimeFigureOut">
              <a:rPr lang="en-US" smtClean="0"/>
              <a:t>8/25/2023</a:t>
            </a:fld>
            <a:endParaRPr lang="en-US"/>
          </a:p>
        </p:txBody>
      </p:sp>
      <p:sp>
        <p:nvSpPr>
          <p:cNvPr id="5" name="Footer Placeholder 4">
            <a:extLst>
              <a:ext uri="{FF2B5EF4-FFF2-40B4-BE49-F238E27FC236}">
                <a16:creationId xmlns:a16="http://schemas.microsoft.com/office/drawing/2014/main" id="{48E13C45-3A15-4A58-A19B-DC2291B0F4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2C105-2C7A-4B41-9DC9-F3970DA31507}"/>
              </a:ext>
            </a:extLst>
          </p:cNvPr>
          <p:cNvSpPr>
            <a:spLocks noGrp="1"/>
          </p:cNvSpPr>
          <p:nvPr>
            <p:ph type="sldNum" sz="quarter" idx="12"/>
          </p:nvPr>
        </p:nvSpPr>
        <p:spPr/>
        <p:txBody>
          <a:bodyPr/>
          <a:lstStyle/>
          <a:p>
            <a:fld id="{7A6250A2-6A83-4916-94E5-C3BB5380E72C}" type="slidenum">
              <a:rPr lang="en-US" smtClean="0"/>
              <a:t>‹#›</a:t>
            </a:fld>
            <a:endParaRPr lang="en-US"/>
          </a:p>
        </p:txBody>
      </p:sp>
    </p:spTree>
    <p:extLst>
      <p:ext uri="{BB962C8B-B14F-4D97-AF65-F5344CB8AC3E}">
        <p14:creationId xmlns:p14="http://schemas.microsoft.com/office/powerpoint/2010/main" val="2204013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F297D9-492F-4220-8C92-402F9F7D22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5AF4C2-6097-40F5-80BD-A4A273624B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9A2D71-99C4-4411-A402-FD173CD5F88E}"/>
              </a:ext>
            </a:extLst>
          </p:cNvPr>
          <p:cNvSpPr>
            <a:spLocks noGrp="1"/>
          </p:cNvSpPr>
          <p:nvPr>
            <p:ph type="dt" sz="half" idx="10"/>
          </p:nvPr>
        </p:nvSpPr>
        <p:spPr/>
        <p:txBody>
          <a:bodyPr/>
          <a:lstStyle/>
          <a:p>
            <a:fld id="{5C7CD898-71F5-4CA9-B4DD-4C1BB55D19CD}" type="datetimeFigureOut">
              <a:rPr lang="en-US" smtClean="0"/>
              <a:t>8/25/2023</a:t>
            </a:fld>
            <a:endParaRPr lang="en-US"/>
          </a:p>
        </p:txBody>
      </p:sp>
      <p:sp>
        <p:nvSpPr>
          <p:cNvPr id="5" name="Footer Placeholder 4">
            <a:extLst>
              <a:ext uri="{FF2B5EF4-FFF2-40B4-BE49-F238E27FC236}">
                <a16:creationId xmlns:a16="http://schemas.microsoft.com/office/drawing/2014/main" id="{76DBD5CD-D7E6-416F-A2C1-4FAE109B50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6C620F-562D-4AC1-8EBE-7B013CF4D309}"/>
              </a:ext>
            </a:extLst>
          </p:cNvPr>
          <p:cNvSpPr>
            <a:spLocks noGrp="1"/>
          </p:cNvSpPr>
          <p:nvPr>
            <p:ph type="sldNum" sz="quarter" idx="12"/>
          </p:nvPr>
        </p:nvSpPr>
        <p:spPr/>
        <p:txBody>
          <a:bodyPr/>
          <a:lstStyle/>
          <a:p>
            <a:fld id="{7A6250A2-6A83-4916-94E5-C3BB5380E72C}" type="slidenum">
              <a:rPr lang="en-US" smtClean="0"/>
              <a:t>‹#›</a:t>
            </a:fld>
            <a:endParaRPr lang="en-US"/>
          </a:p>
        </p:txBody>
      </p:sp>
    </p:spTree>
    <p:extLst>
      <p:ext uri="{BB962C8B-B14F-4D97-AF65-F5344CB8AC3E}">
        <p14:creationId xmlns:p14="http://schemas.microsoft.com/office/powerpoint/2010/main" val="1553499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7B070-34E6-4305-B724-0A336001E7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BD917E-BE03-4364-95C9-0EBD868D01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541B8B-D486-4CB5-B683-9FECF6B5B9D5}"/>
              </a:ext>
            </a:extLst>
          </p:cNvPr>
          <p:cNvSpPr>
            <a:spLocks noGrp="1"/>
          </p:cNvSpPr>
          <p:nvPr>
            <p:ph type="dt" sz="half" idx="10"/>
          </p:nvPr>
        </p:nvSpPr>
        <p:spPr/>
        <p:txBody>
          <a:bodyPr/>
          <a:lstStyle/>
          <a:p>
            <a:fld id="{5C7CD898-71F5-4CA9-B4DD-4C1BB55D19CD}" type="datetimeFigureOut">
              <a:rPr lang="en-US" smtClean="0"/>
              <a:t>8/25/2023</a:t>
            </a:fld>
            <a:endParaRPr lang="en-US"/>
          </a:p>
        </p:txBody>
      </p:sp>
      <p:sp>
        <p:nvSpPr>
          <p:cNvPr id="5" name="Footer Placeholder 4">
            <a:extLst>
              <a:ext uri="{FF2B5EF4-FFF2-40B4-BE49-F238E27FC236}">
                <a16:creationId xmlns:a16="http://schemas.microsoft.com/office/drawing/2014/main" id="{DB0233A8-8468-47B3-A3AA-B8BC9BA60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D31D2-08FE-4D1C-B091-85630454572E}"/>
              </a:ext>
            </a:extLst>
          </p:cNvPr>
          <p:cNvSpPr>
            <a:spLocks noGrp="1"/>
          </p:cNvSpPr>
          <p:nvPr>
            <p:ph type="sldNum" sz="quarter" idx="12"/>
          </p:nvPr>
        </p:nvSpPr>
        <p:spPr/>
        <p:txBody>
          <a:bodyPr/>
          <a:lstStyle/>
          <a:p>
            <a:fld id="{7A6250A2-6A83-4916-94E5-C3BB5380E72C}" type="slidenum">
              <a:rPr lang="en-US" smtClean="0"/>
              <a:t>‹#›</a:t>
            </a:fld>
            <a:endParaRPr lang="en-US"/>
          </a:p>
        </p:txBody>
      </p:sp>
    </p:spTree>
    <p:extLst>
      <p:ext uri="{BB962C8B-B14F-4D97-AF65-F5344CB8AC3E}">
        <p14:creationId xmlns:p14="http://schemas.microsoft.com/office/powerpoint/2010/main" val="3907476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71C6D-28A5-4217-9D31-89A6F3A668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2E9865-C328-4487-8D8D-F772EDDCDE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EFA15E-D61B-450E-9BCA-FC01C1687A24}"/>
              </a:ext>
            </a:extLst>
          </p:cNvPr>
          <p:cNvSpPr>
            <a:spLocks noGrp="1"/>
          </p:cNvSpPr>
          <p:nvPr>
            <p:ph type="dt" sz="half" idx="10"/>
          </p:nvPr>
        </p:nvSpPr>
        <p:spPr/>
        <p:txBody>
          <a:bodyPr/>
          <a:lstStyle/>
          <a:p>
            <a:fld id="{5C7CD898-71F5-4CA9-B4DD-4C1BB55D19CD}" type="datetimeFigureOut">
              <a:rPr lang="en-US" smtClean="0"/>
              <a:t>8/25/2023</a:t>
            </a:fld>
            <a:endParaRPr lang="en-US"/>
          </a:p>
        </p:txBody>
      </p:sp>
      <p:sp>
        <p:nvSpPr>
          <p:cNvPr id="5" name="Footer Placeholder 4">
            <a:extLst>
              <a:ext uri="{FF2B5EF4-FFF2-40B4-BE49-F238E27FC236}">
                <a16:creationId xmlns:a16="http://schemas.microsoft.com/office/drawing/2014/main" id="{2BCC42EE-D254-4339-9B0F-1F1CE19562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A36EE6-56FA-433C-8E3F-07209A662D68}"/>
              </a:ext>
            </a:extLst>
          </p:cNvPr>
          <p:cNvSpPr>
            <a:spLocks noGrp="1"/>
          </p:cNvSpPr>
          <p:nvPr>
            <p:ph type="sldNum" sz="quarter" idx="12"/>
          </p:nvPr>
        </p:nvSpPr>
        <p:spPr/>
        <p:txBody>
          <a:bodyPr/>
          <a:lstStyle/>
          <a:p>
            <a:fld id="{7A6250A2-6A83-4916-94E5-C3BB5380E72C}" type="slidenum">
              <a:rPr lang="en-US" smtClean="0"/>
              <a:t>‹#›</a:t>
            </a:fld>
            <a:endParaRPr lang="en-US"/>
          </a:p>
        </p:txBody>
      </p:sp>
    </p:spTree>
    <p:extLst>
      <p:ext uri="{BB962C8B-B14F-4D97-AF65-F5344CB8AC3E}">
        <p14:creationId xmlns:p14="http://schemas.microsoft.com/office/powerpoint/2010/main" val="2718110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3F423-CEFD-4CC5-936E-E9813FF74E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89D360-AA18-4CB5-8783-EB0120D1A1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51D93D-50B8-4EAA-AC20-AEC52C34C6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030A27-371E-49D0-AB3B-1ECF56DFB3C0}"/>
              </a:ext>
            </a:extLst>
          </p:cNvPr>
          <p:cNvSpPr>
            <a:spLocks noGrp="1"/>
          </p:cNvSpPr>
          <p:nvPr>
            <p:ph type="dt" sz="half" idx="10"/>
          </p:nvPr>
        </p:nvSpPr>
        <p:spPr/>
        <p:txBody>
          <a:bodyPr/>
          <a:lstStyle/>
          <a:p>
            <a:fld id="{5C7CD898-71F5-4CA9-B4DD-4C1BB55D19CD}" type="datetimeFigureOut">
              <a:rPr lang="en-US" smtClean="0"/>
              <a:t>8/25/2023</a:t>
            </a:fld>
            <a:endParaRPr lang="en-US"/>
          </a:p>
        </p:txBody>
      </p:sp>
      <p:sp>
        <p:nvSpPr>
          <p:cNvPr id="6" name="Footer Placeholder 5">
            <a:extLst>
              <a:ext uri="{FF2B5EF4-FFF2-40B4-BE49-F238E27FC236}">
                <a16:creationId xmlns:a16="http://schemas.microsoft.com/office/drawing/2014/main" id="{D101687F-C65A-4085-AE3A-B028CCF6C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8C8641-73D1-4F5A-8A3C-A410E0480734}"/>
              </a:ext>
            </a:extLst>
          </p:cNvPr>
          <p:cNvSpPr>
            <a:spLocks noGrp="1"/>
          </p:cNvSpPr>
          <p:nvPr>
            <p:ph type="sldNum" sz="quarter" idx="12"/>
          </p:nvPr>
        </p:nvSpPr>
        <p:spPr/>
        <p:txBody>
          <a:bodyPr/>
          <a:lstStyle/>
          <a:p>
            <a:fld id="{7A6250A2-6A83-4916-94E5-C3BB5380E72C}" type="slidenum">
              <a:rPr lang="en-US" smtClean="0"/>
              <a:t>‹#›</a:t>
            </a:fld>
            <a:endParaRPr lang="en-US"/>
          </a:p>
        </p:txBody>
      </p:sp>
    </p:spTree>
    <p:extLst>
      <p:ext uri="{BB962C8B-B14F-4D97-AF65-F5344CB8AC3E}">
        <p14:creationId xmlns:p14="http://schemas.microsoft.com/office/powerpoint/2010/main" val="3587561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5D958-C846-4A98-BB7F-A434704032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D88FB8-0F42-4F2D-9DBB-0D307E446B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02AB61-2363-4BB8-86AC-D3E88298CC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97D65F-3172-4378-9B24-2745DA2CA0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3FD914-3E3A-4F94-A8CA-4C37ED3FE2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278F7C-3C4E-4E56-96D7-0BCD2863CB40}"/>
              </a:ext>
            </a:extLst>
          </p:cNvPr>
          <p:cNvSpPr>
            <a:spLocks noGrp="1"/>
          </p:cNvSpPr>
          <p:nvPr>
            <p:ph type="dt" sz="half" idx="10"/>
          </p:nvPr>
        </p:nvSpPr>
        <p:spPr/>
        <p:txBody>
          <a:bodyPr/>
          <a:lstStyle/>
          <a:p>
            <a:fld id="{5C7CD898-71F5-4CA9-B4DD-4C1BB55D19CD}" type="datetimeFigureOut">
              <a:rPr lang="en-US" smtClean="0"/>
              <a:t>8/25/2023</a:t>
            </a:fld>
            <a:endParaRPr lang="en-US"/>
          </a:p>
        </p:txBody>
      </p:sp>
      <p:sp>
        <p:nvSpPr>
          <p:cNvPr id="8" name="Footer Placeholder 7">
            <a:extLst>
              <a:ext uri="{FF2B5EF4-FFF2-40B4-BE49-F238E27FC236}">
                <a16:creationId xmlns:a16="http://schemas.microsoft.com/office/drawing/2014/main" id="{FF529193-EED5-467A-8B35-4B85402934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69E314-6062-4802-A61C-12546468C570}"/>
              </a:ext>
            </a:extLst>
          </p:cNvPr>
          <p:cNvSpPr>
            <a:spLocks noGrp="1"/>
          </p:cNvSpPr>
          <p:nvPr>
            <p:ph type="sldNum" sz="quarter" idx="12"/>
          </p:nvPr>
        </p:nvSpPr>
        <p:spPr/>
        <p:txBody>
          <a:bodyPr/>
          <a:lstStyle/>
          <a:p>
            <a:fld id="{7A6250A2-6A83-4916-94E5-C3BB5380E72C}" type="slidenum">
              <a:rPr lang="en-US" smtClean="0"/>
              <a:t>‹#›</a:t>
            </a:fld>
            <a:endParaRPr lang="en-US"/>
          </a:p>
        </p:txBody>
      </p:sp>
    </p:spTree>
    <p:extLst>
      <p:ext uri="{BB962C8B-B14F-4D97-AF65-F5344CB8AC3E}">
        <p14:creationId xmlns:p14="http://schemas.microsoft.com/office/powerpoint/2010/main" val="3693284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B7050-A68B-40BF-95F5-C4EE76B95D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99F7B9-6926-4608-A2B8-FCE584C55E32}"/>
              </a:ext>
            </a:extLst>
          </p:cNvPr>
          <p:cNvSpPr>
            <a:spLocks noGrp="1"/>
          </p:cNvSpPr>
          <p:nvPr>
            <p:ph type="dt" sz="half" idx="10"/>
          </p:nvPr>
        </p:nvSpPr>
        <p:spPr/>
        <p:txBody>
          <a:bodyPr/>
          <a:lstStyle/>
          <a:p>
            <a:fld id="{5C7CD898-71F5-4CA9-B4DD-4C1BB55D19CD}" type="datetimeFigureOut">
              <a:rPr lang="en-US" smtClean="0"/>
              <a:t>8/25/2023</a:t>
            </a:fld>
            <a:endParaRPr lang="en-US"/>
          </a:p>
        </p:txBody>
      </p:sp>
      <p:sp>
        <p:nvSpPr>
          <p:cNvPr id="4" name="Footer Placeholder 3">
            <a:extLst>
              <a:ext uri="{FF2B5EF4-FFF2-40B4-BE49-F238E27FC236}">
                <a16:creationId xmlns:a16="http://schemas.microsoft.com/office/drawing/2014/main" id="{CBB9BD88-DB18-4F21-A078-F5E81C2DE6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5CB2C7-B4FF-4841-B580-C904AFD0F42F}"/>
              </a:ext>
            </a:extLst>
          </p:cNvPr>
          <p:cNvSpPr>
            <a:spLocks noGrp="1"/>
          </p:cNvSpPr>
          <p:nvPr>
            <p:ph type="sldNum" sz="quarter" idx="12"/>
          </p:nvPr>
        </p:nvSpPr>
        <p:spPr/>
        <p:txBody>
          <a:bodyPr/>
          <a:lstStyle/>
          <a:p>
            <a:fld id="{7A6250A2-6A83-4916-94E5-C3BB5380E72C}" type="slidenum">
              <a:rPr lang="en-US" smtClean="0"/>
              <a:t>‹#›</a:t>
            </a:fld>
            <a:endParaRPr lang="en-US"/>
          </a:p>
        </p:txBody>
      </p:sp>
    </p:spTree>
    <p:extLst>
      <p:ext uri="{BB962C8B-B14F-4D97-AF65-F5344CB8AC3E}">
        <p14:creationId xmlns:p14="http://schemas.microsoft.com/office/powerpoint/2010/main" val="7811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81B0B8-9D6F-40E0-A9C0-4E2B667710D8}"/>
              </a:ext>
            </a:extLst>
          </p:cNvPr>
          <p:cNvSpPr>
            <a:spLocks noGrp="1"/>
          </p:cNvSpPr>
          <p:nvPr>
            <p:ph type="dt" sz="half" idx="10"/>
          </p:nvPr>
        </p:nvSpPr>
        <p:spPr/>
        <p:txBody>
          <a:bodyPr/>
          <a:lstStyle/>
          <a:p>
            <a:fld id="{5C7CD898-71F5-4CA9-B4DD-4C1BB55D19CD}" type="datetimeFigureOut">
              <a:rPr lang="en-US" smtClean="0"/>
              <a:t>8/25/2023</a:t>
            </a:fld>
            <a:endParaRPr lang="en-US"/>
          </a:p>
        </p:txBody>
      </p:sp>
      <p:sp>
        <p:nvSpPr>
          <p:cNvPr id="3" name="Footer Placeholder 2">
            <a:extLst>
              <a:ext uri="{FF2B5EF4-FFF2-40B4-BE49-F238E27FC236}">
                <a16:creationId xmlns:a16="http://schemas.microsoft.com/office/drawing/2014/main" id="{5B438C39-94C7-46A5-9308-247D567D36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371D66-C7A8-49F9-8E06-D23320CB30CC}"/>
              </a:ext>
            </a:extLst>
          </p:cNvPr>
          <p:cNvSpPr>
            <a:spLocks noGrp="1"/>
          </p:cNvSpPr>
          <p:nvPr>
            <p:ph type="sldNum" sz="quarter" idx="12"/>
          </p:nvPr>
        </p:nvSpPr>
        <p:spPr/>
        <p:txBody>
          <a:bodyPr/>
          <a:lstStyle/>
          <a:p>
            <a:fld id="{7A6250A2-6A83-4916-94E5-C3BB5380E72C}" type="slidenum">
              <a:rPr lang="en-US" smtClean="0"/>
              <a:t>‹#›</a:t>
            </a:fld>
            <a:endParaRPr lang="en-US"/>
          </a:p>
        </p:txBody>
      </p:sp>
    </p:spTree>
    <p:extLst>
      <p:ext uri="{BB962C8B-B14F-4D97-AF65-F5344CB8AC3E}">
        <p14:creationId xmlns:p14="http://schemas.microsoft.com/office/powerpoint/2010/main" val="3090486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F920-37F7-405D-B643-C4BF2CADB9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1620B0-6E8B-4B4B-B403-2B69DB6BF8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0515C3-1C83-4F42-8964-F9BDC9120B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6FFA07-1C14-4044-81C8-0B99322BF8C9}"/>
              </a:ext>
            </a:extLst>
          </p:cNvPr>
          <p:cNvSpPr>
            <a:spLocks noGrp="1"/>
          </p:cNvSpPr>
          <p:nvPr>
            <p:ph type="dt" sz="half" idx="10"/>
          </p:nvPr>
        </p:nvSpPr>
        <p:spPr/>
        <p:txBody>
          <a:bodyPr/>
          <a:lstStyle/>
          <a:p>
            <a:fld id="{5C7CD898-71F5-4CA9-B4DD-4C1BB55D19CD}" type="datetimeFigureOut">
              <a:rPr lang="en-US" smtClean="0"/>
              <a:t>8/25/2023</a:t>
            </a:fld>
            <a:endParaRPr lang="en-US"/>
          </a:p>
        </p:txBody>
      </p:sp>
      <p:sp>
        <p:nvSpPr>
          <p:cNvPr id="6" name="Footer Placeholder 5">
            <a:extLst>
              <a:ext uri="{FF2B5EF4-FFF2-40B4-BE49-F238E27FC236}">
                <a16:creationId xmlns:a16="http://schemas.microsoft.com/office/drawing/2014/main" id="{9B245BA3-1200-41DC-B5FE-85955A8EFB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70432-E13E-4D37-8501-A26897A249B2}"/>
              </a:ext>
            </a:extLst>
          </p:cNvPr>
          <p:cNvSpPr>
            <a:spLocks noGrp="1"/>
          </p:cNvSpPr>
          <p:nvPr>
            <p:ph type="sldNum" sz="quarter" idx="12"/>
          </p:nvPr>
        </p:nvSpPr>
        <p:spPr/>
        <p:txBody>
          <a:bodyPr/>
          <a:lstStyle/>
          <a:p>
            <a:fld id="{7A6250A2-6A83-4916-94E5-C3BB5380E72C}" type="slidenum">
              <a:rPr lang="en-US" smtClean="0"/>
              <a:t>‹#›</a:t>
            </a:fld>
            <a:endParaRPr lang="en-US"/>
          </a:p>
        </p:txBody>
      </p:sp>
    </p:spTree>
    <p:extLst>
      <p:ext uri="{BB962C8B-B14F-4D97-AF65-F5344CB8AC3E}">
        <p14:creationId xmlns:p14="http://schemas.microsoft.com/office/powerpoint/2010/main" val="3652472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F3E4-1A3F-485D-8AE7-EAB1FEB7D5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2CC640-C4DA-4826-995F-FE2AD9C01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9B9405-016F-432E-966D-7E42A3441E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15B0CD-F878-48C7-9DBE-D3602FFA7778}"/>
              </a:ext>
            </a:extLst>
          </p:cNvPr>
          <p:cNvSpPr>
            <a:spLocks noGrp="1"/>
          </p:cNvSpPr>
          <p:nvPr>
            <p:ph type="dt" sz="half" idx="10"/>
          </p:nvPr>
        </p:nvSpPr>
        <p:spPr/>
        <p:txBody>
          <a:bodyPr/>
          <a:lstStyle/>
          <a:p>
            <a:fld id="{5C7CD898-71F5-4CA9-B4DD-4C1BB55D19CD}" type="datetimeFigureOut">
              <a:rPr lang="en-US" smtClean="0"/>
              <a:t>8/25/2023</a:t>
            </a:fld>
            <a:endParaRPr lang="en-US"/>
          </a:p>
        </p:txBody>
      </p:sp>
      <p:sp>
        <p:nvSpPr>
          <p:cNvPr id="6" name="Footer Placeholder 5">
            <a:extLst>
              <a:ext uri="{FF2B5EF4-FFF2-40B4-BE49-F238E27FC236}">
                <a16:creationId xmlns:a16="http://schemas.microsoft.com/office/drawing/2014/main" id="{E801B92D-0FF9-4A3E-BFA6-BA3EE1C23A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DCC59C-25A8-4850-B230-1BC4A0DA0A27}"/>
              </a:ext>
            </a:extLst>
          </p:cNvPr>
          <p:cNvSpPr>
            <a:spLocks noGrp="1"/>
          </p:cNvSpPr>
          <p:nvPr>
            <p:ph type="sldNum" sz="quarter" idx="12"/>
          </p:nvPr>
        </p:nvSpPr>
        <p:spPr/>
        <p:txBody>
          <a:bodyPr/>
          <a:lstStyle/>
          <a:p>
            <a:fld id="{7A6250A2-6A83-4916-94E5-C3BB5380E72C}" type="slidenum">
              <a:rPr lang="en-US" smtClean="0"/>
              <a:t>‹#›</a:t>
            </a:fld>
            <a:endParaRPr lang="en-US"/>
          </a:p>
        </p:txBody>
      </p:sp>
    </p:spTree>
    <p:extLst>
      <p:ext uri="{BB962C8B-B14F-4D97-AF65-F5344CB8AC3E}">
        <p14:creationId xmlns:p14="http://schemas.microsoft.com/office/powerpoint/2010/main" val="3205662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7C306F-C6B6-4E56-B82F-CCB0844AD4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CC8483-F8BE-449D-BB01-1D0E5B341C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0BF2F-B436-463C-8E1E-635F0AEDE5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7CD898-71F5-4CA9-B4DD-4C1BB55D19CD}" type="datetimeFigureOut">
              <a:rPr lang="en-US" smtClean="0"/>
              <a:t>8/25/2023</a:t>
            </a:fld>
            <a:endParaRPr lang="en-US"/>
          </a:p>
        </p:txBody>
      </p:sp>
      <p:sp>
        <p:nvSpPr>
          <p:cNvPr id="5" name="Footer Placeholder 4">
            <a:extLst>
              <a:ext uri="{FF2B5EF4-FFF2-40B4-BE49-F238E27FC236}">
                <a16:creationId xmlns:a16="http://schemas.microsoft.com/office/drawing/2014/main" id="{8CC0B59E-D4D4-463D-B278-31E1D495AB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4C1A94-46E2-4468-B999-0F43FEF00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6250A2-6A83-4916-94E5-C3BB5380E72C}" type="slidenum">
              <a:rPr lang="en-US" smtClean="0"/>
              <a:t>‹#›</a:t>
            </a:fld>
            <a:endParaRPr lang="en-US"/>
          </a:p>
        </p:txBody>
      </p:sp>
    </p:spTree>
    <p:extLst>
      <p:ext uri="{BB962C8B-B14F-4D97-AF65-F5344CB8AC3E}">
        <p14:creationId xmlns:p14="http://schemas.microsoft.com/office/powerpoint/2010/main" val="1647814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javatpoint.com/integration-test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automationtestinginsider.com/2022/07/defectbug-life-cycle.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automationtestinginsider.com/2022/07/test-case-review-process-and-guidelines.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automationtestinginsider.com/2022/07/test-execution-process-environment-setup.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DAA9D-E9D0-48F2-8B94-856E8E35AB71}"/>
              </a:ext>
            </a:extLst>
          </p:cNvPr>
          <p:cNvSpPr>
            <a:spLocks noGrp="1"/>
          </p:cNvSpPr>
          <p:nvPr>
            <p:ph type="ctrTitle"/>
          </p:nvPr>
        </p:nvSpPr>
        <p:spPr/>
        <p:txBody>
          <a:bodyPr>
            <a:normAutofit fontScale="90000"/>
          </a:bodyPr>
          <a:lstStyle/>
          <a:p>
            <a:r>
              <a:rPr lang="en-US" b="1" dirty="0"/>
              <a:t>KT session Overview</a:t>
            </a:r>
            <a:br>
              <a:rPr lang="en-US" dirty="0"/>
            </a:br>
            <a:r>
              <a:rPr lang="en-US" b="1" dirty="0"/>
              <a:t>Agenda-</a:t>
            </a:r>
            <a:r>
              <a:rPr lang="en-US" dirty="0"/>
              <a:t> KT to new Joiners for Testing terminologies</a:t>
            </a:r>
          </a:p>
        </p:txBody>
      </p:sp>
      <p:sp>
        <p:nvSpPr>
          <p:cNvPr id="3" name="Subtitle 2">
            <a:extLst>
              <a:ext uri="{FF2B5EF4-FFF2-40B4-BE49-F238E27FC236}">
                <a16:creationId xmlns:a16="http://schemas.microsoft.com/office/drawing/2014/main" id="{D6A8CD35-9F8C-4271-AD0A-4F1E1A50F4AB}"/>
              </a:ext>
            </a:extLst>
          </p:cNvPr>
          <p:cNvSpPr>
            <a:spLocks noGrp="1"/>
          </p:cNvSpPr>
          <p:nvPr>
            <p:ph type="subTitle" idx="1"/>
          </p:nvPr>
        </p:nvSpPr>
        <p:spPr/>
        <p:txBody>
          <a:bodyPr/>
          <a:lstStyle/>
          <a:p>
            <a:r>
              <a:rPr lang="en-US" dirty="0"/>
              <a:t>Dated- 08</a:t>
            </a:r>
            <a:r>
              <a:rPr lang="en-US" baseline="30000" dirty="0"/>
              <a:t>th</a:t>
            </a:r>
            <a:r>
              <a:rPr lang="en-US" dirty="0"/>
              <a:t> Aug, 2022</a:t>
            </a:r>
          </a:p>
          <a:p>
            <a:endParaRPr lang="en-US" dirty="0"/>
          </a:p>
          <a:p>
            <a:pPr algn="l"/>
            <a:r>
              <a:rPr lang="en-US" dirty="0"/>
              <a:t>By: Himanshu Jindal</a:t>
            </a:r>
          </a:p>
        </p:txBody>
      </p:sp>
    </p:spTree>
    <p:extLst>
      <p:ext uri="{BB962C8B-B14F-4D97-AF65-F5344CB8AC3E}">
        <p14:creationId xmlns:p14="http://schemas.microsoft.com/office/powerpoint/2010/main" val="408132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816C5-B9B7-4878-91D6-DF5FA18D17DA}"/>
              </a:ext>
            </a:extLst>
          </p:cNvPr>
          <p:cNvSpPr>
            <a:spLocks noGrp="1"/>
          </p:cNvSpPr>
          <p:nvPr>
            <p:ph type="title"/>
          </p:nvPr>
        </p:nvSpPr>
        <p:spPr/>
        <p:txBody>
          <a:bodyPr>
            <a:normAutofit fontScale="90000"/>
          </a:bodyPr>
          <a:lstStyle/>
          <a:p>
            <a:r>
              <a:rPr lang="en-US" b="0" i="0" dirty="0">
                <a:solidFill>
                  <a:srgbClr val="333333"/>
                </a:solidFill>
                <a:effectLst/>
                <a:latin typeface="inter-regular"/>
              </a:rPr>
              <a:t>White box testing is also known as </a:t>
            </a:r>
            <a:r>
              <a:rPr lang="en-US" b="1" i="0" dirty="0">
                <a:solidFill>
                  <a:srgbClr val="333333"/>
                </a:solidFill>
                <a:effectLst/>
                <a:latin typeface="inter-bold"/>
              </a:rPr>
              <a:t>open box testing, glass box testing, structural testing, clear box testing, and transparent box testing</a:t>
            </a:r>
            <a:r>
              <a:rPr lang="en-US" b="0" i="0" dirty="0">
                <a:solidFill>
                  <a:srgbClr val="333333"/>
                </a:solidFill>
                <a:effectLst/>
                <a:latin typeface="inter-regular"/>
              </a:rPr>
              <a:t>.</a:t>
            </a:r>
            <a:endParaRPr lang="en-US" dirty="0"/>
          </a:p>
        </p:txBody>
      </p:sp>
      <p:pic>
        <p:nvPicPr>
          <p:cNvPr id="7170" name="Picture 2" descr="Types of Software Testing">
            <a:extLst>
              <a:ext uri="{FF2B5EF4-FFF2-40B4-BE49-F238E27FC236}">
                <a16:creationId xmlns:a16="http://schemas.microsoft.com/office/drawing/2014/main" id="{C75BE7E5-063C-4925-9EC0-6651169366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3040" y="2087216"/>
            <a:ext cx="9621520" cy="3785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321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FC194-C898-4C84-9B54-58196787DDC7}"/>
              </a:ext>
            </a:extLst>
          </p:cNvPr>
          <p:cNvSpPr>
            <a:spLocks noGrp="1"/>
          </p:cNvSpPr>
          <p:nvPr>
            <p:ph type="title"/>
          </p:nvPr>
        </p:nvSpPr>
        <p:spPr>
          <a:xfrm>
            <a:off x="838200" y="365125"/>
            <a:ext cx="10515600" cy="688423"/>
          </a:xfrm>
        </p:spPr>
        <p:txBody>
          <a:bodyPr>
            <a:normAutofit fontScale="90000"/>
          </a:bodyPr>
          <a:lstStyle/>
          <a:p>
            <a:pPr algn="ctr"/>
            <a:r>
              <a:rPr lang="en-US" b="0" i="1" u="sng" dirty="0">
                <a:solidFill>
                  <a:srgbClr val="610B4B"/>
                </a:solidFill>
                <a:effectLst/>
                <a:latin typeface="erdana"/>
              </a:rPr>
              <a:t>Black Box Testing</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FA3FEAD6-AE71-47BD-B82B-B29A8165F6C7}"/>
              </a:ext>
            </a:extLst>
          </p:cNvPr>
          <p:cNvSpPr>
            <a:spLocks noGrp="1"/>
          </p:cNvSpPr>
          <p:nvPr>
            <p:ph idx="1"/>
          </p:nvPr>
        </p:nvSpPr>
        <p:spPr>
          <a:xfrm>
            <a:off x="838200" y="864704"/>
            <a:ext cx="10515600" cy="5312259"/>
          </a:xfrm>
        </p:spPr>
        <p:txBody>
          <a:bodyPr>
            <a:normAutofit fontScale="92500"/>
          </a:bodyPr>
          <a:lstStyle/>
          <a:p>
            <a:pPr algn="just"/>
            <a:r>
              <a:rPr lang="en-US" b="0" i="0" dirty="0">
                <a:solidFill>
                  <a:srgbClr val="333333"/>
                </a:solidFill>
                <a:effectLst/>
                <a:latin typeface="inter-regular"/>
              </a:rPr>
              <a:t>Another type of manual testing is </a:t>
            </a:r>
            <a:r>
              <a:rPr lang="en-US" b="1" i="0" dirty="0">
                <a:solidFill>
                  <a:srgbClr val="333333"/>
                </a:solidFill>
                <a:effectLst/>
                <a:latin typeface="inter-bold"/>
              </a:rPr>
              <a:t>black-box testing</a:t>
            </a:r>
            <a:r>
              <a:rPr lang="en-US" b="0" i="0" dirty="0">
                <a:solidFill>
                  <a:srgbClr val="333333"/>
                </a:solidFill>
                <a:effectLst/>
                <a:latin typeface="inter-regular"/>
              </a:rPr>
              <a:t>. In this testing, the test engineer will analyze the software against requirements, identify the defects or bug, and sends it back to the development team.</a:t>
            </a:r>
          </a:p>
          <a:p>
            <a:pPr algn="just"/>
            <a:r>
              <a:rPr lang="en-US" b="0" i="0" dirty="0">
                <a:solidFill>
                  <a:srgbClr val="333333"/>
                </a:solidFill>
                <a:effectLst/>
                <a:latin typeface="inter-regular"/>
              </a:rPr>
              <a:t>Then, the developers will fix those defects, do one round of White box testing, and send it to the testing team for retesting.</a:t>
            </a:r>
          </a:p>
          <a:p>
            <a:pPr algn="just"/>
            <a:r>
              <a:rPr lang="en-US" b="0" i="0" dirty="0">
                <a:solidFill>
                  <a:srgbClr val="333333"/>
                </a:solidFill>
                <a:effectLst/>
                <a:latin typeface="inter-regular"/>
              </a:rPr>
              <a:t>Here, fixing the bugs means the defect is resolved, and the particular feature is working according to the given requirement.</a:t>
            </a:r>
          </a:p>
          <a:p>
            <a:pPr algn="just"/>
            <a:r>
              <a:rPr lang="en-US" b="1" i="0" dirty="0">
                <a:solidFill>
                  <a:srgbClr val="333333"/>
                </a:solidFill>
                <a:effectLst/>
                <a:latin typeface="inter-regular"/>
              </a:rPr>
              <a:t>The main objective of implementing the black box testing is to specify the business needs or the customer's requirements.</a:t>
            </a:r>
          </a:p>
          <a:p>
            <a:pPr algn="just"/>
            <a:r>
              <a:rPr lang="en-US" b="0" i="0" dirty="0">
                <a:solidFill>
                  <a:srgbClr val="333333"/>
                </a:solidFill>
                <a:effectLst/>
                <a:latin typeface="inter-regular"/>
              </a:rPr>
              <a:t>In other words, we can say that black box testing is a process of checking the functionality of an application as per the customer requirement. The source code is not visible in this testing; that's why it is known as </a:t>
            </a:r>
            <a:r>
              <a:rPr lang="en-US" b="1" i="0" dirty="0">
                <a:solidFill>
                  <a:srgbClr val="333333"/>
                </a:solidFill>
                <a:effectLst/>
                <a:latin typeface="inter-bold"/>
              </a:rPr>
              <a:t>black-box testing</a:t>
            </a:r>
            <a:r>
              <a:rPr lang="en-US" b="0" i="0" dirty="0">
                <a:solidFill>
                  <a:srgbClr val="333333"/>
                </a:solidFill>
                <a:effectLst/>
                <a:latin typeface="inter-regular"/>
              </a:rPr>
              <a:t>.</a:t>
            </a:r>
          </a:p>
          <a:p>
            <a:pPr algn="just"/>
            <a:endParaRPr lang="en-US" b="0" i="0" dirty="0">
              <a:solidFill>
                <a:srgbClr val="333333"/>
              </a:solidFill>
              <a:effectLst/>
              <a:latin typeface="inter-regular"/>
            </a:endParaRPr>
          </a:p>
          <a:p>
            <a:endParaRPr lang="en-US" dirty="0"/>
          </a:p>
        </p:txBody>
      </p:sp>
    </p:spTree>
    <p:extLst>
      <p:ext uri="{BB962C8B-B14F-4D97-AF65-F5344CB8AC3E}">
        <p14:creationId xmlns:p14="http://schemas.microsoft.com/office/powerpoint/2010/main" val="2045349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12338-7AE7-48BF-AA19-F480E8AF61F8}"/>
              </a:ext>
            </a:extLst>
          </p:cNvPr>
          <p:cNvSpPr>
            <a:spLocks noGrp="1"/>
          </p:cNvSpPr>
          <p:nvPr>
            <p:ph type="title"/>
          </p:nvPr>
        </p:nvSpPr>
        <p:spPr/>
        <p:txBody>
          <a:bodyPr/>
          <a:lstStyle/>
          <a:p>
            <a:pPr algn="ctr"/>
            <a:r>
              <a:rPr lang="en-US" b="1" dirty="0"/>
              <a:t>Black Box Testing</a:t>
            </a:r>
          </a:p>
        </p:txBody>
      </p:sp>
      <p:pic>
        <p:nvPicPr>
          <p:cNvPr id="9218" name="Picture 2" descr="Types of Software Testing">
            <a:extLst>
              <a:ext uri="{FF2B5EF4-FFF2-40B4-BE49-F238E27FC236}">
                <a16:creationId xmlns:a16="http://schemas.microsoft.com/office/drawing/2014/main" id="{BD024048-BE48-4A63-AB40-29F782BE62A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8500" y="3115469"/>
            <a:ext cx="5715000" cy="177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053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157F-94A0-4B87-9B4E-5463337A9ED0}"/>
              </a:ext>
            </a:extLst>
          </p:cNvPr>
          <p:cNvSpPr>
            <a:spLocks noGrp="1"/>
          </p:cNvSpPr>
          <p:nvPr>
            <p:ph type="title"/>
          </p:nvPr>
        </p:nvSpPr>
        <p:spPr>
          <a:xfrm>
            <a:off x="838200" y="365126"/>
            <a:ext cx="10515600" cy="589032"/>
          </a:xfrm>
        </p:spPr>
        <p:txBody>
          <a:bodyPr>
            <a:normAutofit fontScale="90000"/>
          </a:bodyPr>
          <a:lstStyle/>
          <a:p>
            <a:pPr algn="ctr"/>
            <a:r>
              <a:rPr lang="en-US" b="1" i="0" dirty="0">
                <a:solidFill>
                  <a:srgbClr val="610B4B"/>
                </a:solidFill>
                <a:effectLst/>
                <a:latin typeface="inter-bold"/>
              </a:rPr>
              <a:t>Types of Black Box Testing</a:t>
            </a:r>
            <a:endParaRPr lang="en-US" dirty="0"/>
          </a:p>
        </p:txBody>
      </p:sp>
      <p:sp>
        <p:nvSpPr>
          <p:cNvPr id="3" name="Content Placeholder 2">
            <a:extLst>
              <a:ext uri="{FF2B5EF4-FFF2-40B4-BE49-F238E27FC236}">
                <a16:creationId xmlns:a16="http://schemas.microsoft.com/office/drawing/2014/main" id="{6169E4B0-02B5-4F0B-A526-ED57AA68FB6A}"/>
              </a:ext>
            </a:extLst>
          </p:cNvPr>
          <p:cNvSpPr>
            <a:spLocks noGrp="1"/>
          </p:cNvSpPr>
          <p:nvPr>
            <p:ph idx="1"/>
          </p:nvPr>
        </p:nvSpPr>
        <p:spPr>
          <a:xfrm>
            <a:off x="838200" y="954158"/>
            <a:ext cx="10515600" cy="5222805"/>
          </a:xfrm>
        </p:spPr>
        <p:txBody>
          <a:bodyPr>
            <a:normAutofit fontScale="92500" lnSpcReduction="20000"/>
          </a:bodyPr>
          <a:lstStyle/>
          <a:p>
            <a:pPr algn="just"/>
            <a:r>
              <a:rPr lang="en-US" b="0" i="0" dirty="0">
                <a:solidFill>
                  <a:srgbClr val="333333"/>
                </a:solidFill>
                <a:effectLst/>
                <a:latin typeface="inter-regular"/>
              </a:rPr>
              <a:t>Black box testing further categorizes into two parts, which are as discussed below:</a:t>
            </a:r>
          </a:p>
          <a:p>
            <a:pPr algn="just">
              <a:buFont typeface="Arial" panose="020B0604020202020204" pitchFamily="34" charset="0"/>
              <a:buChar char="•"/>
            </a:pPr>
            <a:r>
              <a:rPr lang="en-US" b="1" i="0" dirty="0">
                <a:solidFill>
                  <a:srgbClr val="000000"/>
                </a:solidFill>
                <a:effectLst/>
                <a:latin typeface="inter-bold"/>
              </a:rPr>
              <a:t>Functional Testing</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Non-function Testing</a:t>
            </a:r>
          </a:p>
          <a:p>
            <a:pPr algn="just">
              <a:buFont typeface="Arial" panose="020B0604020202020204" pitchFamily="34" charset="0"/>
              <a:buChar char="•"/>
            </a:pPr>
            <a:endParaRPr lang="en-US" b="1" dirty="0">
              <a:solidFill>
                <a:srgbClr val="000000"/>
              </a:solidFill>
              <a:latin typeface="inter-bold"/>
            </a:endParaRPr>
          </a:p>
          <a:p>
            <a:pPr algn="just"/>
            <a:r>
              <a:rPr lang="en-US" b="1" i="0" dirty="0">
                <a:solidFill>
                  <a:srgbClr val="610B4B"/>
                </a:solidFill>
                <a:effectLst/>
                <a:latin typeface="erdana"/>
              </a:rPr>
              <a:t>Functional Testing</a:t>
            </a:r>
          </a:p>
          <a:p>
            <a:pPr algn="just"/>
            <a:r>
              <a:rPr lang="en-US" b="0" i="0" dirty="0">
                <a:solidFill>
                  <a:srgbClr val="333333"/>
                </a:solidFill>
                <a:effectLst/>
                <a:latin typeface="inter-regular"/>
              </a:rPr>
              <a:t>The test engineer will check all the components systematically against requirement specifications is known as </a:t>
            </a:r>
            <a:r>
              <a:rPr lang="en-US" b="1" i="0" dirty="0">
                <a:solidFill>
                  <a:srgbClr val="333333"/>
                </a:solidFill>
                <a:effectLst/>
                <a:latin typeface="inter-bold"/>
              </a:rPr>
              <a:t>functional testing</a:t>
            </a:r>
            <a:r>
              <a:rPr lang="en-US" b="0" i="0" dirty="0">
                <a:solidFill>
                  <a:srgbClr val="333333"/>
                </a:solidFill>
                <a:effectLst/>
                <a:latin typeface="inter-regular"/>
              </a:rPr>
              <a:t>. Functional testing is also known as </a:t>
            </a:r>
            <a:r>
              <a:rPr lang="en-US" b="1" i="0" dirty="0">
                <a:solidFill>
                  <a:srgbClr val="333333"/>
                </a:solidFill>
                <a:effectLst/>
                <a:latin typeface="inter-bold"/>
              </a:rPr>
              <a:t>Component testing</a:t>
            </a:r>
            <a:r>
              <a:rPr lang="en-US" b="0" i="0" dirty="0">
                <a:solidFill>
                  <a:srgbClr val="333333"/>
                </a:solidFill>
                <a:effectLst/>
                <a:latin typeface="inter-regular"/>
              </a:rPr>
              <a:t>.</a:t>
            </a:r>
          </a:p>
          <a:p>
            <a:pPr algn="just"/>
            <a:r>
              <a:rPr lang="en-US" b="0" i="0" dirty="0">
                <a:solidFill>
                  <a:srgbClr val="333333"/>
                </a:solidFill>
                <a:effectLst/>
                <a:latin typeface="inter-regular"/>
              </a:rPr>
              <a:t>In functional testing, all the components are tested by giving the value, defining the output, and validating the actual output with the expected value.</a:t>
            </a:r>
          </a:p>
          <a:p>
            <a:pPr algn="just"/>
            <a:r>
              <a:rPr lang="en-US" b="0" i="0" dirty="0">
                <a:solidFill>
                  <a:srgbClr val="333333"/>
                </a:solidFill>
                <a:effectLst/>
                <a:latin typeface="inter-regular"/>
              </a:rPr>
              <a:t>Functional testing is a part of black-box testing as its emphases on application requirement rather than actual code. The test engineer has to test only the program instead of the system.</a:t>
            </a:r>
          </a:p>
          <a:p>
            <a:pPr algn="just">
              <a:buFont typeface="Arial" panose="020B0604020202020204" pitchFamily="34" charset="0"/>
              <a:buChar char="•"/>
            </a:pPr>
            <a:endParaRPr lang="en-US" b="0" i="0" dirty="0">
              <a:solidFill>
                <a:srgbClr val="000000"/>
              </a:solidFill>
              <a:effectLst/>
              <a:latin typeface="inter-regular"/>
            </a:endParaRPr>
          </a:p>
          <a:p>
            <a:endParaRPr lang="en-US" dirty="0"/>
          </a:p>
        </p:txBody>
      </p:sp>
    </p:spTree>
    <p:extLst>
      <p:ext uri="{BB962C8B-B14F-4D97-AF65-F5344CB8AC3E}">
        <p14:creationId xmlns:p14="http://schemas.microsoft.com/office/powerpoint/2010/main" val="4200152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4A149-921D-4250-92B4-DFDCB8FA4E00}"/>
              </a:ext>
            </a:extLst>
          </p:cNvPr>
          <p:cNvSpPr>
            <a:spLocks noGrp="1"/>
          </p:cNvSpPr>
          <p:nvPr>
            <p:ph type="title"/>
          </p:nvPr>
        </p:nvSpPr>
        <p:spPr>
          <a:xfrm>
            <a:off x="838200" y="365125"/>
            <a:ext cx="10515600" cy="569153"/>
          </a:xfrm>
        </p:spPr>
        <p:txBody>
          <a:bodyPr>
            <a:normAutofit fontScale="90000"/>
          </a:bodyPr>
          <a:lstStyle/>
          <a:p>
            <a:pPr algn="ctr"/>
            <a:r>
              <a:rPr lang="en-US" b="1" i="0" u="sng" dirty="0">
                <a:solidFill>
                  <a:srgbClr val="610B4B"/>
                </a:solidFill>
                <a:effectLst/>
                <a:latin typeface="erdana"/>
              </a:rPr>
              <a:t>Types of Functional Testing</a:t>
            </a:r>
            <a:br>
              <a:rPr lang="en-US" b="1" i="0" u="sng" dirty="0">
                <a:solidFill>
                  <a:srgbClr val="610B4B"/>
                </a:solidFill>
                <a:effectLst/>
                <a:latin typeface="erdana"/>
              </a:rPr>
            </a:br>
            <a:endParaRPr lang="en-US" b="1" u="sng" dirty="0"/>
          </a:p>
        </p:txBody>
      </p:sp>
      <p:sp>
        <p:nvSpPr>
          <p:cNvPr id="3" name="Content Placeholder 2">
            <a:extLst>
              <a:ext uri="{FF2B5EF4-FFF2-40B4-BE49-F238E27FC236}">
                <a16:creationId xmlns:a16="http://schemas.microsoft.com/office/drawing/2014/main" id="{3A093073-CB62-4551-B916-7B19AAF80D00}"/>
              </a:ext>
            </a:extLst>
          </p:cNvPr>
          <p:cNvSpPr>
            <a:spLocks noGrp="1"/>
          </p:cNvSpPr>
          <p:nvPr>
            <p:ph idx="1"/>
          </p:nvPr>
        </p:nvSpPr>
        <p:spPr>
          <a:xfrm>
            <a:off x="1427479" y="705677"/>
            <a:ext cx="10515600" cy="5471285"/>
          </a:xfrm>
        </p:spPr>
        <p:txBody>
          <a:bodyPr/>
          <a:lstStyle/>
          <a:p>
            <a:pPr algn="just"/>
            <a:r>
              <a:rPr lang="en-US" b="0" i="0" dirty="0">
                <a:solidFill>
                  <a:srgbClr val="333333"/>
                </a:solidFill>
                <a:effectLst/>
                <a:latin typeface="inter-regular"/>
              </a:rPr>
              <a:t>Just like another type of testing is divided into several parts, functional testing is also classified into various categories.</a:t>
            </a:r>
          </a:p>
          <a:p>
            <a:pPr algn="just"/>
            <a:r>
              <a:rPr lang="en-US" b="0" i="0" dirty="0">
                <a:solidFill>
                  <a:srgbClr val="333333"/>
                </a:solidFill>
                <a:effectLst/>
                <a:latin typeface="inter-regular"/>
              </a:rPr>
              <a:t>The diverse </a:t>
            </a:r>
            <a:r>
              <a:rPr lang="en-US" b="1" i="0" dirty="0">
                <a:solidFill>
                  <a:srgbClr val="333333"/>
                </a:solidFill>
                <a:effectLst/>
                <a:latin typeface="inter-bold"/>
              </a:rPr>
              <a:t>types of Functional Testing</a:t>
            </a:r>
            <a:r>
              <a:rPr lang="en-US" b="0" i="0" dirty="0">
                <a:solidFill>
                  <a:srgbClr val="333333"/>
                </a:solidFill>
                <a:effectLst/>
                <a:latin typeface="inter-regular"/>
              </a:rPr>
              <a:t> contain the following:</a:t>
            </a:r>
          </a:p>
          <a:p>
            <a:pPr algn="just">
              <a:buFont typeface="Arial" panose="020B0604020202020204" pitchFamily="34" charset="0"/>
              <a:buChar char="•"/>
            </a:pPr>
            <a:r>
              <a:rPr lang="en-US" b="1" i="0" dirty="0">
                <a:solidFill>
                  <a:srgbClr val="000000"/>
                </a:solidFill>
                <a:effectLst/>
                <a:latin typeface="inter-bold"/>
              </a:rPr>
              <a:t>Unit Testing</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Integration Testing</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System Testing</a:t>
            </a:r>
            <a:endParaRPr lang="en-US" b="0" i="0" dirty="0">
              <a:solidFill>
                <a:srgbClr val="000000"/>
              </a:solidFill>
              <a:effectLst/>
              <a:latin typeface="inter-regular"/>
            </a:endParaRPr>
          </a:p>
          <a:p>
            <a:endParaRPr lang="en-US" dirty="0"/>
          </a:p>
        </p:txBody>
      </p:sp>
      <p:pic>
        <p:nvPicPr>
          <p:cNvPr id="10242" name="Picture 2" descr="Types of Software Testing">
            <a:extLst>
              <a:ext uri="{FF2B5EF4-FFF2-40B4-BE49-F238E27FC236}">
                <a16:creationId xmlns:a16="http://schemas.microsoft.com/office/drawing/2014/main" id="{7CC242BD-FBC8-44B7-A682-838E76F40E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9582" y="2593657"/>
            <a:ext cx="4181475"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588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96137-442F-498F-AA96-0A52B56C5710}"/>
              </a:ext>
            </a:extLst>
          </p:cNvPr>
          <p:cNvSpPr>
            <a:spLocks noGrp="1"/>
          </p:cNvSpPr>
          <p:nvPr>
            <p:ph type="title"/>
          </p:nvPr>
        </p:nvSpPr>
        <p:spPr>
          <a:xfrm>
            <a:off x="838200" y="312573"/>
            <a:ext cx="10515600" cy="569153"/>
          </a:xfrm>
        </p:spPr>
        <p:txBody>
          <a:bodyPr>
            <a:normAutofit fontScale="90000"/>
          </a:bodyPr>
          <a:lstStyle/>
          <a:p>
            <a:pPr algn="ctr"/>
            <a:r>
              <a:rPr lang="en-US" b="1" i="0" u="sng" dirty="0">
                <a:solidFill>
                  <a:srgbClr val="610B4B"/>
                </a:solidFill>
                <a:effectLst/>
                <a:latin typeface="erdana"/>
              </a:rPr>
              <a:t>Unit Testing</a:t>
            </a:r>
            <a:br>
              <a:rPr lang="en-US" b="1" i="0" u="sng" dirty="0">
                <a:solidFill>
                  <a:srgbClr val="610B4B"/>
                </a:solidFill>
                <a:effectLst/>
                <a:latin typeface="erdana"/>
              </a:rPr>
            </a:br>
            <a:endParaRPr lang="en-US" b="1" u="sng" dirty="0"/>
          </a:p>
        </p:txBody>
      </p:sp>
      <p:sp>
        <p:nvSpPr>
          <p:cNvPr id="3" name="Content Placeholder 2">
            <a:extLst>
              <a:ext uri="{FF2B5EF4-FFF2-40B4-BE49-F238E27FC236}">
                <a16:creationId xmlns:a16="http://schemas.microsoft.com/office/drawing/2014/main" id="{D7AB3E53-0412-4BF7-AE6B-EFDD71829814}"/>
              </a:ext>
            </a:extLst>
          </p:cNvPr>
          <p:cNvSpPr>
            <a:spLocks noGrp="1"/>
          </p:cNvSpPr>
          <p:nvPr>
            <p:ph idx="1"/>
          </p:nvPr>
        </p:nvSpPr>
        <p:spPr>
          <a:xfrm>
            <a:off x="838200" y="735496"/>
            <a:ext cx="10515600" cy="5441467"/>
          </a:xfrm>
        </p:spPr>
        <p:txBody>
          <a:bodyPr>
            <a:normAutofit fontScale="92500" lnSpcReduction="20000"/>
          </a:bodyPr>
          <a:lstStyle/>
          <a:p>
            <a:pPr algn="just"/>
            <a:r>
              <a:rPr lang="en-US" b="0" i="0" dirty="0">
                <a:solidFill>
                  <a:srgbClr val="333333"/>
                </a:solidFill>
                <a:effectLst/>
                <a:latin typeface="inter-regular"/>
              </a:rPr>
              <a:t>Unit testing is the first level of functional testing in order to test any software/ functionality. In this, the test engineer will test the module of an application independently or test all the module functionality is called </a:t>
            </a:r>
            <a:r>
              <a:rPr lang="en-US" b="1" i="0" dirty="0">
                <a:solidFill>
                  <a:srgbClr val="333333"/>
                </a:solidFill>
                <a:effectLst/>
                <a:latin typeface="inter-bold"/>
              </a:rPr>
              <a:t>unit testing</a:t>
            </a:r>
            <a:r>
              <a:rPr lang="en-US" b="0" i="0" dirty="0">
                <a:solidFill>
                  <a:srgbClr val="333333"/>
                </a:solidFill>
                <a:effectLst/>
                <a:latin typeface="inter-regular"/>
              </a:rPr>
              <a:t>.</a:t>
            </a:r>
          </a:p>
          <a:p>
            <a:pPr algn="just"/>
            <a:r>
              <a:rPr lang="en-US" b="0" i="0" dirty="0">
                <a:solidFill>
                  <a:srgbClr val="333333"/>
                </a:solidFill>
                <a:effectLst/>
                <a:latin typeface="inter-regular"/>
              </a:rPr>
              <a:t>The primary objective of executing the unit testing is to confirm the unit components with their performance. Here, a unit is defined as a single testable function of a software or an application. And it is verified throughout the specified application development phase.</a:t>
            </a:r>
          </a:p>
          <a:p>
            <a:pPr marL="0" indent="0" algn="ctr">
              <a:buNone/>
            </a:pPr>
            <a:r>
              <a:rPr lang="en-US" sz="3900" b="1" i="0" u="sng" dirty="0">
                <a:solidFill>
                  <a:srgbClr val="610B4B"/>
                </a:solidFill>
                <a:effectLst/>
                <a:latin typeface="erdana"/>
              </a:rPr>
              <a:t>Integration Testing</a:t>
            </a:r>
          </a:p>
          <a:p>
            <a:pPr algn="just"/>
            <a:r>
              <a:rPr lang="en-US" b="0" i="0" dirty="0">
                <a:solidFill>
                  <a:srgbClr val="333333"/>
                </a:solidFill>
                <a:effectLst/>
                <a:latin typeface="inter-regular"/>
              </a:rPr>
              <a:t>Once we are successfully implementing the unit testing, we will go </a:t>
            </a:r>
            <a:r>
              <a:rPr lang="en-US" b="0" i="0" u="none" strike="noStrike" dirty="0">
                <a:solidFill>
                  <a:srgbClr val="008000"/>
                </a:solidFill>
                <a:effectLst/>
                <a:latin typeface="inter-regular"/>
                <a:hlinkClick r:id="rId2"/>
              </a:rPr>
              <a:t>integration testing</a:t>
            </a:r>
          </a:p>
          <a:p>
            <a:pPr algn="just"/>
            <a:r>
              <a:rPr lang="en-US" b="0" i="0" dirty="0">
                <a:solidFill>
                  <a:srgbClr val="333333"/>
                </a:solidFill>
                <a:effectLst/>
                <a:latin typeface="inter-regular"/>
              </a:rPr>
              <a:t>. It is the second level of functional testing, where we test the data flow between dependent modules or interface between two features is called </a:t>
            </a:r>
            <a:r>
              <a:rPr lang="en-US" b="1" i="0" dirty="0">
                <a:solidFill>
                  <a:srgbClr val="333333"/>
                </a:solidFill>
                <a:effectLst/>
                <a:latin typeface="inter-bold"/>
              </a:rPr>
              <a:t>integration testing</a:t>
            </a:r>
            <a:r>
              <a:rPr lang="en-US" b="0" i="0" dirty="0">
                <a:solidFill>
                  <a:srgbClr val="333333"/>
                </a:solidFill>
                <a:effectLst/>
                <a:latin typeface="inter-regular"/>
              </a:rPr>
              <a:t>.</a:t>
            </a:r>
          </a:p>
          <a:p>
            <a:pPr algn="just"/>
            <a:r>
              <a:rPr lang="en-US" b="0" i="0" dirty="0">
                <a:solidFill>
                  <a:srgbClr val="333333"/>
                </a:solidFill>
                <a:effectLst/>
                <a:latin typeface="inter-regular"/>
              </a:rPr>
              <a:t>The purpose of executing the integration testing is to test the statement's accuracy between each module.</a:t>
            </a:r>
          </a:p>
          <a:p>
            <a:pPr algn="just"/>
            <a:endParaRPr lang="en-US" b="0" i="0" dirty="0">
              <a:solidFill>
                <a:srgbClr val="333333"/>
              </a:solidFill>
              <a:effectLst/>
              <a:latin typeface="inter-regular"/>
            </a:endParaRPr>
          </a:p>
          <a:p>
            <a:endParaRPr lang="en-US" dirty="0"/>
          </a:p>
        </p:txBody>
      </p:sp>
    </p:spTree>
    <p:extLst>
      <p:ext uri="{BB962C8B-B14F-4D97-AF65-F5344CB8AC3E}">
        <p14:creationId xmlns:p14="http://schemas.microsoft.com/office/powerpoint/2010/main" val="1319499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BA009-2B4D-4245-80B9-A3499F4A5F2B}"/>
              </a:ext>
            </a:extLst>
          </p:cNvPr>
          <p:cNvSpPr>
            <a:spLocks noGrp="1"/>
          </p:cNvSpPr>
          <p:nvPr>
            <p:ph type="title"/>
          </p:nvPr>
        </p:nvSpPr>
        <p:spPr>
          <a:xfrm>
            <a:off x="838200" y="365126"/>
            <a:ext cx="10515600" cy="678484"/>
          </a:xfrm>
        </p:spPr>
        <p:txBody>
          <a:bodyPr>
            <a:normAutofit fontScale="90000"/>
          </a:bodyPr>
          <a:lstStyle/>
          <a:p>
            <a:pPr algn="ctr"/>
            <a:r>
              <a:rPr lang="en-US" b="1" i="0" u="sng" dirty="0">
                <a:solidFill>
                  <a:srgbClr val="610B4B"/>
                </a:solidFill>
                <a:effectLst/>
                <a:latin typeface="erdana"/>
              </a:rPr>
              <a:t>Types of Integration Testing</a:t>
            </a:r>
            <a:br>
              <a:rPr lang="en-US" b="1" i="0" u="sng" dirty="0">
                <a:solidFill>
                  <a:srgbClr val="610B4B"/>
                </a:solidFill>
                <a:effectLst/>
                <a:latin typeface="erdana"/>
              </a:rPr>
            </a:br>
            <a:endParaRPr lang="en-US" b="1" u="sng" dirty="0"/>
          </a:p>
        </p:txBody>
      </p:sp>
      <p:sp>
        <p:nvSpPr>
          <p:cNvPr id="3" name="Content Placeholder 2">
            <a:extLst>
              <a:ext uri="{FF2B5EF4-FFF2-40B4-BE49-F238E27FC236}">
                <a16:creationId xmlns:a16="http://schemas.microsoft.com/office/drawing/2014/main" id="{FEF7EC49-08E0-45CC-9F9C-2BE3639D8A8C}"/>
              </a:ext>
            </a:extLst>
          </p:cNvPr>
          <p:cNvSpPr>
            <a:spLocks noGrp="1"/>
          </p:cNvSpPr>
          <p:nvPr>
            <p:ph idx="1"/>
          </p:nvPr>
        </p:nvSpPr>
        <p:spPr>
          <a:xfrm>
            <a:off x="838200" y="824948"/>
            <a:ext cx="10515600" cy="5352015"/>
          </a:xfrm>
        </p:spPr>
        <p:txBody>
          <a:bodyPr>
            <a:normAutofit fontScale="77500" lnSpcReduction="20000"/>
          </a:bodyPr>
          <a:lstStyle/>
          <a:p>
            <a:pPr algn="just"/>
            <a:r>
              <a:rPr lang="en-US" b="0" i="0" dirty="0">
                <a:solidFill>
                  <a:srgbClr val="333333"/>
                </a:solidFill>
                <a:effectLst/>
                <a:latin typeface="inter-regular"/>
              </a:rPr>
              <a:t>Integration testing is also further divided into the following parts:</a:t>
            </a:r>
          </a:p>
          <a:p>
            <a:pPr algn="just">
              <a:buFont typeface="Arial" panose="020B0604020202020204" pitchFamily="34" charset="0"/>
              <a:buChar char="•"/>
            </a:pPr>
            <a:r>
              <a:rPr lang="en-US" b="1" i="0" dirty="0">
                <a:solidFill>
                  <a:srgbClr val="000000"/>
                </a:solidFill>
                <a:effectLst/>
                <a:latin typeface="inter-bold"/>
              </a:rPr>
              <a:t>Incremental Testing</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Non-Incremental Testing</a:t>
            </a:r>
          </a:p>
          <a:p>
            <a:pPr algn="just">
              <a:buFont typeface="Arial" panose="020B0604020202020204" pitchFamily="34" charset="0"/>
              <a:buChar char="•"/>
            </a:pPr>
            <a:endParaRPr lang="en-US" b="1" dirty="0">
              <a:solidFill>
                <a:srgbClr val="000000"/>
              </a:solidFill>
              <a:latin typeface="inter-bold"/>
            </a:endParaRPr>
          </a:p>
          <a:p>
            <a:pPr algn="just">
              <a:buFont typeface="Arial" panose="020B0604020202020204" pitchFamily="34" charset="0"/>
              <a:buChar char="•"/>
            </a:pPr>
            <a:endParaRPr lang="en-US" b="1" i="0" dirty="0">
              <a:solidFill>
                <a:srgbClr val="000000"/>
              </a:solidFill>
              <a:effectLst/>
              <a:latin typeface="inter-bold"/>
            </a:endParaRPr>
          </a:p>
          <a:p>
            <a:pPr algn="just">
              <a:buFont typeface="Arial" panose="020B0604020202020204" pitchFamily="34" charset="0"/>
              <a:buChar char="•"/>
            </a:pPr>
            <a:endParaRPr lang="en-US" b="1" dirty="0">
              <a:solidFill>
                <a:srgbClr val="000000"/>
              </a:solidFill>
              <a:latin typeface="inter-bold"/>
            </a:endParaRPr>
          </a:p>
          <a:p>
            <a:pPr algn="just">
              <a:buFont typeface="Arial" panose="020B0604020202020204" pitchFamily="34" charset="0"/>
              <a:buChar char="•"/>
            </a:pPr>
            <a:endParaRPr lang="en-US" b="1" i="0" dirty="0">
              <a:solidFill>
                <a:srgbClr val="000000"/>
              </a:solidFill>
              <a:effectLst/>
              <a:latin typeface="inter-bold"/>
            </a:endParaRPr>
          </a:p>
          <a:p>
            <a:pPr algn="just">
              <a:buFont typeface="Arial" panose="020B0604020202020204" pitchFamily="34" charset="0"/>
              <a:buChar char="•"/>
            </a:pPr>
            <a:endParaRPr lang="en-US" b="1" dirty="0">
              <a:solidFill>
                <a:srgbClr val="000000"/>
              </a:solidFill>
              <a:latin typeface="inter-bold"/>
            </a:endParaRPr>
          </a:p>
          <a:p>
            <a:pPr algn="just"/>
            <a:r>
              <a:rPr lang="en-US" b="1" i="0" dirty="0">
                <a:solidFill>
                  <a:srgbClr val="610B4B"/>
                </a:solidFill>
                <a:effectLst/>
                <a:latin typeface="erdana"/>
              </a:rPr>
              <a:t>Incremental Integration Testing</a:t>
            </a:r>
          </a:p>
          <a:p>
            <a:pPr algn="just"/>
            <a:r>
              <a:rPr lang="en-US" b="0" i="0" dirty="0">
                <a:solidFill>
                  <a:srgbClr val="333333"/>
                </a:solidFill>
                <a:effectLst/>
                <a:latin typeface="inter-regular"/>
              </a:rPr>
              <a:t>Whenever there is a clear relationship between modules, we go for incremental integration testing. Suppose, we take two modules and analysis the data flow between them if they are working fine or not.</a:t>
            </a:r>
          </a:p>
          <a:p>
            <a:pPr algn="just"/>
            <a:r>
              <a:rPr lang="en-US" b="0" i="0" dirty="0">
                <a:solidFill>
                  <a:srgbClr val="333333"/>
                </a:solidFill>
                <a:effectLst/>
                <a:latin typeface="inter-regular"/>
              </a:rPr>
              <a:t>If these modules are working fine, then we can add one more module and test again. And we can continue with the same process to get better results.</a:t>
            </a:r>
          </a:p>
          <a:p>
            <a:pPr algn="just"/>
            <a:r>
              <a:rPr lang="en-US" b="0" i="0" dirty="0">
                <a:solidFill>
                  <a:srgbClr val="333333"/>
                </a:solidFill>
                <a:effectLst/>
                <a:latin typeface="inter-regular"/>
              </a:rPr>
              <a:t>In other words, we can say that incrementally adding up the modules and test the data flow between the modules is known as </a:t>
            </a:r>
            <a:r>
              <a:rPr lang="en-US" b="1" i="0" dirty="0">
                <a:solidFill>
                  <a:srgbClr val="333333"/>
                </a:solidFill>
                <a:effectLst/>
                <a:latin typeface="inter-bold"/>
              </a:rPr>
              <a:t>Incremental integration testing</a:t>
            </a:r>
            <a:r>
              <a:rPr lang="en-US" b="0" i="0" dirty="0">
                <a:solidFill>
                  <a:srgbClr val="333333"/>
                </a:solidFill>
                <a:effectLst/>
                <a:latin typeface="inter-regular"/>
              </a:rPr>
              <a:t>.</a:t>
            </a:r>
          </a:p>
          <a:p>
            <a:pPr algn="just">
              <a:buFont typeface="Arial" panose="020B0604020202020204" pitchFamily="34" charset="0"/>
              <a:buChar char="•"/>
            </a:pPr>
            <a:endParaRPr lang="en-US" b="1" i="0" dirty="0">
              <a:solidFill>
                <a:srgbClr val="000000"/>
              </a:solidFill>
              <a:effectLst/>
              <a:latin typeface="inter-bold"/>
            </a:endParaRPr>
          </a:p>
          <a:p>
            <a:pPr algn="just">
              <a:buFont typeface="Arial" panose="020B0604020202020204" pitchFamily="34" charset="0"/>
              <a:buChar char="•"/>
            </a:pPr>
            <a:endParaRPr lang="en-US" b="0" i="0" dirty="0">
              <a:solidFill>
                <a:srgbClr val="000000"/>
              </a:solidFill>
              <a:effectLst/>
              <a:latin typeface="inter-regular"/>
            </a:endParaRPr>
          </a:p>
          <a:p>
            <a:endParaRPr lang="en-US" dirty="0"/>
          </a:p>
        </p:txBody>
      </p:sp>
      <p:pic>
        <p:nvPicPr>
          <p:cNvPr id="11266" name="Picture 2" descr="Types of Software Testing">
            <a:extLst>
              <a:ext uri="{FF2B5EF4-FFF2-40B4-BE49-F238E27FC236}">
                <a16:creationId xmlns:a16="http://schemas.microsoft.com/office/drawing/2014/main" id="{8A9D2667-9F22-4107-A823-114B6EA375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262580"/>
            <a:ext cx="4057650" cy="223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410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F150-F7C5-4B2C-B12A-C2C570318015}"/>
              </a:ext>
            </a:extLst>
          </p:cNvPr>
          <p:cNvSpPr>
            <a:spLocks noGrp="1"/>
          </p:cNvSpPr>
          <p:nvPr>
            <p:ph type="title"/>
          </p:nvPr>
        </p:nvSpPr>
        <p:spPr>
          <a:xfrm>
            <a:off x="838200" y="365126"/>
            <a:ext cx="10515600" cy="1294710"/>
          </a:xfrm>
        </p:spPr>
        <p:txBody>
          <a:bodyPr>
            <a:normAutofit fontScale="90000"/>
          </a:bodyPr>
          <a:lstStyle/>
          <a:p>
            <a:r>
              <a:rPr lang="en-US" b="1" i="0" u="sng" dirty="0">
                <a:solidFill>
                  <a:srgbClr val="333333"/>
                </a:solidFill>
                <a:effectLst/>
                <a:latin typeface="inter-bold"/>
              </a:rPr>
              <a:t>Types of Incremental Integration Testing</a:t>
            </a:r>
            <a:br>
              <a:rPr lang="en-US" b="0" i="0" u="sng" dirty="0">
                <a:solidFill>
                  <a:srgbClr val="333333"/>
                </a:solidFill>
                <a:effectLst/>
                <a:latin typeface="inter-regular"/>
              </a:rPr>
            </a:br>
            <a:br>
              <a:rPr lang="en-US" u="sng" dirty="0"/>
            </a:br>
            <a:endParaRPr lang="en-US" u="sng" dirty="0"/>
          </a:p>
        </p:txBody>
      </p:sp>
      <p:sp>
        <p:nvSpPr>
          <p:cNvPr id="3" name="Content Placeholder 2">
            <a:extLst>
              <a:ext uri="{FF2B5EF4-FFF2-40B4-BE49-F238E27FC236}">
                <a16:creationId xmlns:a16="http://schemas.microsoft.com/office/drawing/2014/main" id="{25EF4916-6A26-4763-983F-7AC62F397CEF}"/>
              </a:ext>
            </a:extLst>
          </p:cNvPr>
          <p:cNvSpPr>
            <a:spLocks noGrp="1"/>
          </p:cNvSpPr>
          <p:nvPr>
            <p:ph idx="1"/>
          </p:nvPr>
        </p:nvSpPr>
        <p:spPr>
          <a:xfrm>
            <a:off x="669234" y="857998"/>
            <a:ext cx="10515600" cy="5508900"/>
          </a:xfrm>
        </p:spPr>
        <p:txBody>
          <a:bodyPr>
            <a:normAutofit fontScale="92500" lnSpcReduction="20000"/>
          </a:bodyPr>
          <a:lstStyle/>
          <a:p>
            <a:pPr algn="just"/>
            <a:r>
              <a:rPr lang="en-US" b="0" i="0" dirty="0">
                <a:solidFill>
                  <a:srgbClr val="333333"/>
                </a:solidFill>
                <a:effectLst/>
                <a:latin typeface="inter-regular"/>
              </a:rPr>
              <a:t>Incremental integration testing can further classify into two parts, which are as follows:</a:t>
            </a:r>
          </a:p>
          <a:p>
            <a:pPr algn="just">
              <a:buFont typeface="+mj-lt"/>
              <a:buAutoNum type="arabicPeriod"/>
            </a:pPr>
            <a:r>
              <a:rPr lang="en-US" b="1" i="0" dirty="0">
                <a:solidFill>
                  <a:srgbClr val="000000"/>
                </a:solidFill>
                <a:effectLst/>
                <a:latin typeface="inter-bold"/>
              </a:rPr>
              <a:t>Top-down Incremental Integration Testing</a:t>
            </a: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Bottom-up Incremental Integration Testing</a:t>
            </a:r>
          </a:p>
          <a:p>
            <a:pPr algn="just">
              <a:buFont typeface="+mj-lt"/>
              <a:buAutoNum type="arabicPeriod"/>
            </a:pPr>
            <a:endParaRPr lang="en-US" b="1" dirty="0">
              <a:solidFill>
                <a:srgbClr val="000000"/>
              </a:solidFill>
              <a:latin typeface="inter-bold"/>
            </a:endParaRPr>
          </a:p>
          <a:p>
            <a:pPr algn="just">
              <a:buFont typeface="+mj-lt"/>
              <a:buAutoNum type="arabicPeriod"/>
            </a:pPr>
            <a:endParaRPr lang="en-US" b="1" i="0" dirty="0">
              <a:solidFill>
                <a:srgbClr val="000000"/>
              </a:solidFill>
              <a:effectLst/>
              <a:latin typeface="inter-bold"/>
            </a:endParaRPr>
          </a:p>
          <a:p>
            <a:pPr algn="just"/>
            <a:r>
              <a:rPr lang="en-US" b="1" i="0" dirty="0">
                <a:solidFill>
                  <a:srgbClr val="333333"/>
                </a:solidFill>
                <a:effectLst/>
                <a:latin typeface="inter-bold"/>
              </a:rPr>
              <a:t>1. Top-down Incremental Integration Testing</a:t>
            </a:r>
            <a:endParaRPr lang="en-US" b="0" i="0" dirty="0">
              <a:solidFill>
                <a:srgbClr val="333333"/>
              </a:solidFill>
              <a:effectLst/>
              <a:latin typeface="inter-regular"/>
            </a:endParaRPr>
          </a:p>
          <a:p>
            <a:pPr algn="just"/>
            <a:r>
              <a:rPr lang="en-US" b="0" i="0" dirty="0">
                <a:solidFill>
                  <a:srgbClr val="333333"/>
                </a:solidFill>
                <a:effectLst/>
                <a:latin typeface="inter-regular"/>
              </a:rPr>
              <a:t>In this approach, we will add the modules step by step or incrementally and test the data flow between them. We have to ensure that the modules we are adding are the </a:t>
            </a:r>
            <a:r>
              <a:rPr lang="en-US" b="1" i="0" dirty="0">
                <a:solidFill>
                  <a:srgbClr val="333333"/>
                </a:solidFill>
                <a:effectLst/>
                <a:latin typeface="inter-bold"/>
              </a:rPr>
              <a:t>child of the earlier ones</a:t>
            </a:r>
            <a:r>
              <a:rPr lang="en-US" b="0" i="0" dirty="0">
                <a:solidFill>
                  <a:srgbClr val="333333"/>
                </a:solidFill>
                <a:effectLst/>
                <a:latin typeface="inter-regular"/>
              </a:rPr>
              <a:t>.</a:t>
            </a:r>
          </a:p>
          <a:p>
            <a:pPr algn="just"/>
            <a:r>
              <a:rPr lang="en-US" b="1" i="0" dirty="0">
                <a:solidFill>
                  <a:srgbClr val="333333"/>
                </a:solidFill>
                <a:effectLst/>
                <a:latin typeface="inter-bold"/>
              </a:rPr>
              <a:t>2. Bottom-up Incremental Integration Testing</a:t>
            </a:r>
            <a:endParaRPr lang="en-US" b="0" i="0" dirty="0">
              <a:solidFill>
                <a:srgbClr val="333333"/>
              </a:solidFill>
              <a:effectLst/>
              <a:latin typeface="inter-regular"/>
            </a:endParaRPr>
          </a:p>
          <a:p>
            <a:pPr algn="just"/>
            <a:r>
              <a:rPr lang="en-US" b="0" i="0" dirty="0">
                <a:solidFill>
                  <a:srgbClr val="333333"/>
                </a:solidFill>
                <a:effectLst/>
                <a:latin typeface="inter-regular"/>
              </a:rPr>
              <a:t>In the bottom-up approach, we will add the modules incrementally and check the data flow between modules. And also, ensure that the module we are adding is the </a:t>
            </a:r>
            <a:r>
              <a:rPr lang="en-US" b="1" i="0" dirty="0">
                <a:solidFill>
                  <a:srgbClr val="333333"/>
                </a:solidFill>
                <a:effectLst/>
                <a:latin typeface="inter-bold"/>
              </a:rPr>
              <a:t>parent of the earlier ones</a:t>
            </a:r>
            <a:r>
              <a:rPr lang="en-US" b="0" i="0" dirty="0">
                <a:solidFill>
                  <a:srgbClr val="333333"/>
                </a:solidFill>
                <a:effectLst/>
                <a:latin typeface="inter-regular"/>
              </a:rPr>
              <a:t>.</a:t>
            </a:r>
          </a:p>
          <a:p>
            <a:pPr algn="just">
              <a:buFont typeface="+mj-lt"/>
              <a:buAutoNum type="arabicPeriod"/>
            </a:pPr>
            <a:endParaRPr lang="en-US" b="1" i="0" dirty="0">
              <a:solidFill>
                <a:srgbClr val="000000"/>
              </a:solidFill>
              <a:effectLst/>
              <a:latin typeface="inter-bold"/>
            </a:endParaRPr>
          </a:p>
          <a:p>
            <a:pPr algn="just">
              <a:buFont typeface="+mj-lt"/>
              <a:buAutoNum type="arabicPeriod"/>
            </a:pPr>
            <a:endParaRPr lang="en-US" b="0" i="0" dirty="0">
              <a:solidFill>
                <a:srgbClr val="000000"/>
              </a:solidFill>
              <a:effectLst/>
              <a:latin typeface="inter-regular"/>
            </a:endParaRPr>
          </a:p>
          <a:p>
            <a:endParaRPr lang="en-US" dirty="0"/>
          </a:p>
        </p:txBody>
      </p:sp>
      <p:pic>
        <p:nvPicPr>
          <p:cNvPr id="12290" name="Picture 2" descr="Types of Software Testing">
            <a:extLst>
              <a:ext uri="{FF2B5EF4-FFF2-40B4-BE49-F238E27FC236}">
                <a16:creationId xmlns:a16="http://schemas.microsoft.com/office/drawing/2014/main" id="{F8FB2F07-741C-411C-BD41-80171E21CB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8367" y="1352679"/>
            <a:ext cx="3790950" cy="1937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348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4BD30-6AA4-4138-8ACD-A13F87E28D3F}"/>
              </a:ext>
            </a:extLst>
          </p:cNvPr>
          <p:cNvSpPr>
            <a:spLocks noGrp="1"/>
          </p:cNvSpPr>
          <p:nvPr>
            <p:ph type="title"/>
          </p:nvPr>
        </p:nvSpPr>
        <p:spPr>
          <a:xfrm>
            <a:off x="838200" y="365126"/>
            <a:ext cx="10515600" cy="837510"/>
          </a:xfrm>
        </p:spPr>
        <p:txBody>
          <a:bodyPr>
            <a:normAutofit fontScale="90000"/>
          </a:bodyPr>
          <a:lstStyle/>
          <a:p>
            <a:pPr algn="ctr"/>
            <a:r>
              <a:rPr lang="en-US" b="1" i="0" u="sng" dirty="0">
                <a:solidFill>
                  <a:srgbClr val="610B4B"/>
                </a:solidFill>
                <a:effectLst/>
                <a:latin typeface="erdana"/>
              </a:rPr>
              <a:t>Non-Incremental Integration Testing/ Big Bang Method</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4417C538-F7CF-41D8-9EF6-A7A3CE9B0105}"/>
              </a:ext>
            </a:extLst>
          </p:cNvPr>
          <p:cNvSpPr>
            <a:spLocks noGrp="1"/>
          </p:cNvSpPr>
          <p:nvPr>
            <p:ph idx="1"/>
          </p:nvPr>
        </p:nvSpPr>
        <p:spPr>
          <a:xfrm>
            <a:off x="838200" y="1202636"/>
            <a:ext cx="10515600" cy="4974327"/>
          </a:xfrm>
        </p:spPr>
        <p:txBody>
          <a:bodyPr>
            <a:normAutofit fontScale="92500"/>
          </a:bodyPr>
          <a:lstStyle/>
          <a:p>
            <a:pPr algn="just"/>
            <a:r>
              <a:rPr lang="en-US" b="0" i="0" dirty="0">
                <a:solidFill>
                  <a:srgbClr val="333333"/>
                </a:solidFill>
                <a:effectLst/>
                <a:latin typeface="inter-regular"/>
              </a:rPr>
              <a:t>Whenever the data flow is complex and very difficult to classify a parent and a child, we will go for the non-incremental integration approach. The non-incremental method is also known as </a:t>
            </a:r>
            <a:r>
              <a:rPr lang="en-US" b="1" i="0" dirty="0">
                <a:solidFill>
                  <a:srgbClr val="333333"/>
                </a:solidFill>
                <a:effectLst/>
                <a:latin typeface="inter-bold"/>
              </a:rPr>
              <a:t>the Big Bang method</a:t>
            </a:r>
            <a:r>
              <a:rPr lang="en-US" b="0" i="0" dirty="0">
                <a:solidFill>
                  <a:srgbClr val="333333"/>
                </a:solidFill>
                <a:effectLst/>
                <a:latin typeface="inter-regular"/>
              </a:rPr>
              <a:t>.</a:t>
            </a:r>
          </a:p>
          <a:p>
            <a:pPr algn="ctr"/>
            <a:r>
              <a:rPr lang="en-US" b="1" i="0" u="sng" dirty="0">
                <a:solidFill>
                  <a:srgbClr val="610B4B"/>
                </a:solidFill>
                <a:effectLst/>
                <a:latin typeface="erdana"/>
              </a:rPr>
              <a:t>System Testing</a:t>
            </a:r>
          </a:p>
          <a:p>
            <a:pPr algn="just"/>
            <a:r>
              <a:rPr lang="en-US" b="0" i="0" dirty="0">
                <a:solidFill>
                  <a:srgbClr val="333333"/>
                </a:solidFill>
                <a:effectLst/>
                <a:latin typeface="inter-regular"/>
              </a:rPr>
              <a:t>Whenever we are done with the unit and integration testing, we can proceed with the system testing.</a:t>
            </a:r>
          </a:p>
          <a:p>
            <a:pPr algn="just"/>
            <a:r>
              <a:rPr lang="en-US" b="0" i="0" dirty="0">
                <a:solidFill>
                  <a:srgbClr val="333333"/>
                </a:solidFill>
                <a:effectLst/>
                <a:latin typeface="inter-regular"/>
              </a:rPr>
              <a:t>In system testing, the test environment is parallel to the production environment. It is also known as </a:t>
            </a:r>
            <a:r>
              <a:rPr lang="en-US" b="1" i="0" dirty="0">
                <a:solidFill>
                  <a:srgbClr val="333333"/>
                </a:solidFill>
                <a:effectLst/>
                <a:latin typeface="inter-bold"/>
              </a:rPr>
              <a:t>end-to-end</a:t>
            </a:r>
            <a:r>
              <a:rPr lang="en-US" b="0" i="0" dirty="0">
                <a:solidFill>
                  <a:srgbClr val="333333"/>
                </a:solidFill>
                <a:effectLst/>
                <a:latin typeface="inter-regular"/>
              </a:rPr>
              <a:t> testing.</a:t>
            </a:r>
          </a:p>
          <a:p>
            <a:pPr algn="just"/>
            <a:r>
              <a:rPr lang="en-US" b="0" i="0" dirty="0">
                <a:solidFill>
                  <a:srgbClr val="333333"/>
                </a:solidFill>
                <a:effectLst/>
                <a:latin typeface="inter-regular"/>
              </a:rPr>
              <a:t>In this type of testing, we will undergo each attribute of the software and test if the end feature works according to the business requirement. And analysis the software product as a complete system.</a:t>
            </a:r>
          </a:p>
          <a:p>
            <a:pPr algn="just"/>
            <a:endParaRPr lang="en-US" b="0" i="0" dirty="0">
              <a:solidFill>
                <a:srgbClr val="333333"/>
              </a:solidFill>
              <a:effectLst/>
              <a:latin typeface="inter-regular"/>
            </a:endParaRPr>
          </a:p>
          <a:p>
            <a:endParaRPr lang="en-US" dirty="0"/>
          </a:p>
        </p:txBody>
      </p:sp>
    </p:spTree>
    <p:extLst>
      <p:ext uri="{BB962C8B-B14F-4D97-AF65-F5344CB8AC3E}">
        <p14:creationId xmlns:p14="http://schemas.microsoft.com/office/powerpoint/2010/main" val="1999823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AB23-7CDE-43EB-A6A3-9108633BEDE9}"/>
              </a:ext>
            </a:extLst>
          </p:cNvPr>
          <p:cNvSpPr>
            <a:spLocks noGrp="1"/>
          </p:cNvSpPr>
          <p:nvPr>
            <p:ph type="title"/>
          </p:nvPr>
        </p:nvSpPr>
        <p:spPr/>
        <p:txBody>
          <a:bodyPr/>
          <a:lstStyle/>
          <a:p>
            <a:pPr algn="ctr"/>
            <a:r>
              <a:rPr lang="en-US" b="1" i="0" u="sng" dirty="0">
                <a:solidFill>
                  <a:srgbClr val="610B38"/>
                </a:solidFill>
                <a:effectLst/>
                <a:latin typeface="erdana"/>
              </a:rPr>
              <a:t>Non-function Testing</a:t>
            </a:r>
            <a:br>
              <a:rPr lang="en-US" b="1" i="0" u="sng" dirty="0">
                <a:solidFill>
                  <a:srgbClr val="610B38"/>
                </a:solidFill>
                <a:effectLst/>
                <a:latin typeface="erdana"/>
              </a:rPr>
            </a:br>
            <a:endParaRPr lang="en-US" b="1" u="sng" dirty="0"/>
          </a:p>
        </p:txBody>
      </p:sp>
      <p:sp>
        <p:nvSpPr>
          <p:cNvPr id="3" name="Content Placeholder 2">
            <a:extLst>
              <a:ext uri="{FF2B5EF4-FFF2-40B4-BE49-F238E27FC236}">
                <a16:creationId xmlns:a16="http://schemas.microsoft.com/office/drawing/2014/main" id="{DDFDEA21-46AB-4BA5-9A4B-50B39C75A1B2}"/>
              </a:ext>
            </a:extLst>
          </p:cNvPr>
          <p:cNvSpPr>
            <a:spLocks noGrp="1"/>
          </p:cNvSpPr>
          <p:nvPr>
            <p:ph idx="1"/>
          </p:nvPr>
        </p:nvSpPr>
        <p:spPr>
          <a:xfrm>
            <a:off x="838200" y="1152939"/>
            <a:ext cx="10515600" cy="5024024"/>
          </a:xfrm>
        </p:spPr>
        <p:txBody>
          <a:bodyPr>
            <a:normAutofit fontScale="92500" lnSpcReduction="20000"/>
          </a:bodyPr>
          <a:lstStyle/>
          <a:p>
            <a:pPr algn="just"/>
            <a:r>
              <a:rPr lang="en-US" b="0" i="0" dirty="0">
                <a:solidFill>
                  <a:srgbClr val="333333"/>
                </a:solidFill>
                <a:effectLst/>
                <a:latin typeface="inter-regular"/>
              </a:rPr>
              <a:t>The next part of black-box testing is </a:t>
            </a:r>
            <a:r>
              <a:rPr lang="en-US" b="1" i="0" dirty="0">
                <a:solidFill>
                  <a:srgbClr val="333333"/>
                </a:solidFill>
                <a:effectLst/>
                <a:latin typeface="inter-bold"/>
              </a:rPr>
              <a:t>non-functional testing</a:t>
            </a:r>
            <a:r>
              <a:rPr lang="en-US" b="0" i="0" dirty="0">
                <a:solidFill>
                  <a:srgbClr val="333333"/>
                </a:solidFill>
                <a:effectLst/>
                <a:latin typeface="inter-regular"/>
              </a:rPr>
              <a:t>. It provides detailed information on software product performance and used technologies.</a:t>
            </a:r>
          </a:p>
          <a:p>
            <a:pPr algn="just"/>
            <a:r>
              <a:rPr lang="en-US" b="0" i="0" dirty="0">
                <a:solidFill>
                  <a:srgbClr val="333333"/>
                </a:solidFill>
                <a:effectLst/>
                <a:latin typeface="inter-regular"/>
              </a:rPr>
              <a:t>Non-functional testing will help us minimize the risk of production and related costs of the software.</a:t>
            </a:r>
          </a:p>
          <a:p>
            <a:pPr algn="just"/>
            <a:r>
              <a:rPr lang="en-US" b="0" i="0" dirty="0">
                <a:solidFill>
                  <a:srgbClr val="333333"/>
                </a:solidFill>
                <a:effectLst/>
                <a:latin typeface="inter-regular"/>
              </a:rPr>
              <a:t>Non-functional testing is a combination of </a:t>
            </a:r>
            <a:r>
              <a:rPr lang="en-US" b="1" i="0" dirty="0">
                <a:solidFill>
                  <a:srgbClr val="333333"/>
                </a:solidFill>
                <a:effectLst/>
                <a:latin typeface="inter-bold"/>
              </a:rPr>
              <a:t>performance, load, stress, usability and, compatibility testing</a:t>
            </a:r>
            <a:r>
              <a:rPr lang="en-US" b="0" i="0" dirty="0">
                <a:solidFill>
                  <a:srgbClr val="333333"/>
                </a:solidFill>
                <a:effectLst/>
                <a:latin typeface="inter-regular"/>
              </a:rPr>
              <a:t>.</a:t>
            </a:r>
          </a:p>
          <a:p>
            <a:pPr algn="just"/>
            <a:r>
              <a:rPr lang="en-US" b="0" i="0" dirty="0">
                <a:solidFill>
                  <a:srgbClr val="610B4B"/>
                </a:solidFill>
                <a:effectLst/>
                <a:latin typeface="erdana"/>
              </a:rPr>
              <a:t>Types of Non-functional Testing</a:t>
            </a:r>
          </a:p>
          <a:p>
            <a:pPr algn="just"/>
            <a:r>
              <a:rPr lang="en-US" b="0" i="0" dirty="0">
                <a:solidFill>
                  <a:srgbClr val="333333"/>
                </a:solidFill>
                <a:effectLst/>
                <a:latin typeface="inter-regular"/>
              </a:rPr>
              <a:t>Non-functional testing categorized into different parts of testing, which we are going to discuss further:</a:t>
            </a:r>
          </a:p>
          <a:p>
            <a:pPr algn="just">
              <a:buFont typeface="Arial" panose="020B0604020202020204" pitchFamily="34" charset="0"/>
              <a:buChar char="•"/>
            </a:pPr>
            <a:r>
              <a:rPr lang="en-US" b="1" i="0" dirty="0">
                <a:solidFill>
                  <a:srgbClr val="000000"/>
                </a:solidFill>
                <a:effectLst/>
                <a:latin typeface="inter-bold"/>
              </a:rPr>
              <a:t>Performance Testing</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Usability Testing</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Compatibility Testing</a:t>
            </a:r>
            <a:endParaRPr lang="en-US" b="0" i="0" dirty="0">
              <a:solidFill>
                <a:srgbClr val="000000"/>
              </a:solidFill>
              <a:effectLst/>
              <a:latin typeface="inter-regular"/>
            </a:endParaRPr>
          </a:p>
          <a:p>
            <a:pPr algn="just"/>
            <a:endParaRPr lang="en-US" b="0" i="0" dirty="0">
              <a:solidFill>
                <a:srgbClr val="333333"/>
              </a:solidFill>
              <a:effectLst/>
              <a:latin typeface="inter-regular"/>
            </a:endParaRPr>
          </a:p>
          <a:p>
            <a:endParaRPr lang="en-US" dirty="0"/>
          </a:p>
        </p:txBody>
      </p:sp>
    </p:spTree>
    <p:extLst>
      <p:ext uri="{BB962C8B-B14F-4D97-AF65-F5344CB8AC3E}">
        <p14:creationId xmlns:p14="http://schemas.microsoft.com/office/powerpoint/2010/main" val="126251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0C0FB-416B-42C1-ACEA-40400EAF2B11}"/>
              </a:ext>
            </a:extLst>
          </p:cNvPr>
          <p:cNvSpPr>
            <a:spLocks noGrp="1"/>
          </p:cNvSpPr>
          <p:nvPr>
            <p:ph type="title"/>
          </p:nvPr>
        </p:nvSpPr>
        <p:spPr>
          <a:xfrm>
            <a:off x="838200" y="365125"/>
            <a:ext cx="10515600" cy="668545"/>
          </a:xfrm>
        </p:spPr>
        <p:txBody>
          <a:bodyPr>
            <a:normAutofit fontScale="90000"/>
          </a:bodyPr>
          <a:lstStyle/>
          <a:p>
            <a:pPr algn="ctr"/>
            <a:r>
              <a:rPr lang="en-US" b="1" u="sng" dirty="0">
                <a:latin typeface="Arial" panose="020B0604020202020204" pitchFamily="34" charset="0"/>
                <a:cs typeface="Arial" panose="020B0604020202020204" pitchFamily="34" charset="0"/>
              </a:rPr>
              <a:t>Points Covered in the session</a:t>
            </a:r>
          </a:p>
        </p:txBody>
      </p:sp>
      <p:sp>
        <p:nvSpPr>
          <p:cNvPr id="3" name="Content Placeholder 2">
            <a:extLst>
              <a:ext uri="{FF2B5EF4-FFF2-40B4-BE49-F238E27FC236}">
                <a16:creationId xmlns:a16="http://schemas.microsoft.com/office/drawing/2014/main" id="{EF95E8DA-622F-4472-867F-BA392ACCE86F}"/>
              </a:ext>
            </a:extLst>
          </p:cNvPr>
          <p:cNvSpPr>
            <a:spLocks noGrp="1"/>
          </p:cNvSpPr>
          <p:nvPr>
            <p:ph idx="1"/>
          </p:nvPr>
        </p:nvSpPr>
        <p:spPr>
          <a:xfrm>
            <a:off x="838200" y="1152939"/>
            <a:ext cx="10515600" cy="5446644"/>
          </a:xfrm>
        </p:spPr>
        <p:txBody>
          <a:bodyPr>
            <a:normAutofit fontScale="70000" lnSpcReduction="20000"/>
          </a:bodyPr>
          <a:lstStyle/>
          <a:p>
            <a:pPr marL="514350" indent="-514350">
              <a:buFont typeface="Arial" panose="020B0604020202020204" pitchFamily="34" charset="0"/>
              <a:buAutoNum type="arabicPeriod"/>
            </a:pPr>
            <a:r>
              <a:rPr lang="en-US" b="1" i="1" dirty="0">
                <a:solidFill>
                  <a:srgbClr val="FF0000"/>
                </a:solidFill>
                <a:latin typeface="Arial" panose="020B0604020202020204" pitchFamily="34" charset="0"/>
                <a:cs typeface="Arial" panose="020B0604020202020204" pitchFamily="34" charset="0"/>
              </a:rPr>
              <a:t>Software testing and What is bug, Error and Failure</a:t>
            </a:r>
          </a:p>
          <a:p>
            <a:pPr marL="514350" indent="-514350">
              <a:buAutoNum type="arabicPeriod"/>
            </a:pPr>
            <a:r>
              <a:rPr lang="en-US" b="1" i="1" dirty="0">
                <a:solidFill>
                  <a:srgbClr val="FF0000"/>
                </a:solidFill>
                <a:latin typeface="Arial" panose="020B0604020202020204" pitchFamily="34" charset="0"/>
                <a:cs typeface="Arial" panose="020B0604020202020204" pitchFamily="34" charset="0"/>
              </a:rPr>
              <a:t>Types of software testing</a:t>
            </a:r>
          </a:p>
          <a:p>
            <a:pPr marL="514350" indent="-514350">
              <a:buAutoNum type="arabicPeriod"/>
            </a:pPr>
            <a:r>
              <a:rPr lang="en-US" b="1" i="1" dirty="0">
                <a:solidFill>
                  <a:srgbClr val="FF0000"/>
                </a:solidFill>
                <a:latin typeface="Arial" panose="020B0604020202020204" pitchFamily="34" charset="0"/>
                <a:cs typeface="Arial" panose="020B0604020202020204" pitchFamily="34" charset="0"/>
              </a:rPr>
              <a:t>Manual Testing and it’s types (White Box testing, Black box and Gray testing)</a:t>
            </a:r>
          </a:p>
          <a:p>
            <a:pPr marL="514350" indent="-514350">
              <a:buAutoNum type="arabicPeriod"/>
            </a:pPr>
            <a:r>
              <a:rPr lang="en-US" b="1" i="1" dirty="0">
                <a:solidFill>
                  <a:srgbClr val="FF0000"/>
                </a:solidFill>
                <a:latin typeface="Arial" panose="020B0604020202020204" pitchFamily="34" charset="0"/>
                <a:cs typeface="Arial" panose="020B0604020202020204" pitchFamily="34" charset="0"/>
              </a:rPr>
              <a:t>Functional and Non-Functional testing</a:t>
            </a:r>
          </a:p>
          <a:p>
            <a:pPr marL="514350" indent="-514350">
              <a:buAutoNum type="arabicPeriod"/>
            </a:pPr>
            <a:r>
              <a:rPr lang="en-US" b="1" i="1" dirty="0">
                <a:solidFill>
                  <a:srgbClr val="FF0000"/>
                </a:solidFill>
                <a:latin typeface="Arial" panose="020B0604020202020204" pitchFamily="34" charset="0"/>
                <a:cs typeface="Arial" panose="020B0604020202020204" pitchFamily="34" charset="0"/>
              </a:rPr>
              <a:t>Types of Functional Testing i.e. Unit testing, integration testing and System Testing</a:t>
            </a:r>
          </a:p>
          <a:p>
            <a:pPr marL="514350" indent="-514350">
              <a:buAutoNum type="arabicPeriod"/>
            </a:pPr>
            <a:r>
              <a:rPr lang="en-US" b="1" i="1" dirty="0">
                <a:solidFill>
                  <a:schemeClr val="accent5">
                    <a:lumMod val="50000"/>
                  </a:schemeClr>
                </a:solidFill>
                <a:latin typeface="Arial" panose="020B0604020202020204" pitchFamily="34" charset="0"/>
                <a:cs typeface="Arial" panose="020B0604020202020204" pitchFamily="34" charset="0"/>
              </a:rPr>
              <a:t>Types of non-Functional testing (Performance, Usability, Compatibility)</a:t>
            </a:r>
          </a:p>
          <a:p>
            <a:pPr marL="514350" indent="-514350">
              <a:buAutoNum type="arabicPeriod"/>
            </a:pPr>
            <a:r>
              <a:rPr lang="en-US" b="1" i="1" dirty="0">
                <a:solidFill>
                  <a:schemeClr val="accent5">
                    <a:lumMod val="50000"/>
                  </a:schemeClr>
                </a:solidFill>
                <a:latin typeface="Arial" panose="020B0604020202020204" pitchFamily="34" charset="0"/>
                <a:cs typeface="Arial" panose="020B0604020202020204" pitchFamily="34" charset="0"/>
              </a:rPr>
              <a:t>Some other types of software testing (Sanity, UAT, Ad hoc Testing)</a:t>
            </a:r>
          </a:p>
          <a:p>
            <a:pPr marL="514350" indent="-514350">
              <a:buAutoNum type="arabicPeriod"/>
            </a:pPr>
            <a:r>
              <a:rPr lang="en-US" b="1" i="1" dirty="0">
                <a:solidFill>
                  <a:schemeClr val="accent5">
                    <a:lumMod val="50000"/>
                  </a:schemeClr>
                </a:solidFill>
                <a:latin typeface="Arial" panose="020B0604020202020204" pitchFamily="34" charset="0"/>
                <a:cs typeface="Arial" panose="020B0604020202020204" pitchFamily="34" charset="0"/>
              </a:rPr>
              <a:t>Defect/ Bug life cycle</a:t>
            </a:r>
          </a:p>
          <a:p>
            <a:pPr marL="514350" indent="-514350">
              <a:buAutoNum type="arabicPeriod"/>
            </a:pPr>
            <a:r>
              <a:rPr lang="en-US" b="1" i="1" dirty="0">
                <a:solidFill>
                  <a:schemeClr val="accent5">
                    <a:lumMod val="50000"/>
                  </a:schemeClr>
                </a:solidFill>
                <a:latin typeface="Arial" panose="020B0604020202020204" pitchFamily="34" charset="0"/>
                <a:cs typeface="Arial" panose="020B0604020202020204" pitchFamily="34" charset="0"/>
              </a:rPr>
              <a:t>Terminologies for Bug Life Cycle</a:t>
            </a:r>
          </a:p>
          <a:p>
            <a:pPr marL="514350" indent="-514350">
              <a:buAutoNum type="arabicPeriod"/>
            </a:pPr>
            <a:r>
              <a:rPr lang="en-US" b="1" i="1" dirty="0">
                <a:solidFill>
                  <a:schemeClr val="accent5">
                    <a:lumMod val="50000"/>
                  </a:schemeClr>
                </a:solidFill>
                <a:latin typeface="Arial" panose="020B0604020202020204" pitchFamily="34" charset="0"/>
                <a:cs typeface="Arial" panose="020B0604020202020204" pitchFamily="34" charset="0"/>
              </a:rPr>
              <a:t>Defect report</a:t>
            </a:r>
          </a:p>
          <a:p>
            <a:pPr marL="514350" indent="-514350">
              <a:buAutoNum type="arabicPeriod"/>
            </a:pPr>
            <a:r>
              <a:rPr lang="en-US" b="1" i="1" dirty="0">
                <a:solidFill>
                  <a:schemeClr val="accent5">
                    <a:lumMod val="50000"/>
                  </a:schemeClr>
                </a:solidFill>
                <a:latin typeface="Arial" panose="020B0604020202020204" pitchFamily="34" charset="0"/>
                <a:cs typeface="Arial" panose="020B0604020202020204" pitchFamily="34" charset="0"/>
              </a:rPr>
              <a:t>Severity and Priority</a:t>
            </a:r>
          </a:p>
          <a:p>
            <a:pPr marL="514350" indent="-514350">
              <a:buAutoNum type="arabicPeriod"/>
            </a:pPr>
            <a:r>
              <a:rPr lang="en-US" b="1" i="1" dirty="0">
                <a:solidFill>
                  <a:schemeClr val="accent5">
                    <a:lumMod val="50000"/>
                  </a:schemeClr>
                </a:solidFill>
                <a:latin typeface="Arial" panose="020B0604020202020204" pitchFamily="34" charset="0"/>
                <a:cs typeface="Arial" panose="020B0604020202020204" pitchFamily="34" charset="0"/>
              </a:rPr>
              <a:t>Important field in Defect report</a:t>
            </a:r>
          </a:p>
          <a:p>
            <a:pPr marL="514350" indent="-514350">
              <a:buAutoNum type="arabicPeriod"/>
            </a:pPr>
            <a:r>
              <a:rPr lang="en-US" b="1" i="1" dirty="0">
                <a:solidFill>
                  <a:schemeClr val="accent5">
                    <a:lumMod val="50000"/>
                  </a:schemeClr>
                </a:solidFill>
                <a:latin typeface="Arial" panose="020B0604020202020204" pitchFamily="34" charset="0"/>
                <a:cs typeface="Arial" panose="020B0604020202020204" pitchFamily="34" charset="0"/>
              </a:rPr>
              <a:t>Test Case design</a:t>
            </a:r>
          </a:p>
          <a:p>
            <a:pPr marL="514350" indent="-514350">
              <a:buAutoNum type="arabicPeriod"/>
            </a:pPr>
            <a:r>
              <a:rPr lang="en-US" b="1" i="1" dirty="0">
                <a:solidFill>
                  <a:schemeClr val="accent5">
                    <a:lumMod val="50000"/>
                  </a:schemeClr>
                </a:solidFill>
                <a:latin typeface="Arial" panose="020B0604020202020204" pitchFamily="34" charset="0"/>
                <a:cs typeface="Arial" panose="020B0604020202020204" pitchFamily="34" charset="0"/>
              </a:rPr>
              <a:t>Test Case review</a:t>
            </a:r>
          </a:p>
          <a:p>
            <a:pPr marL="514350" indent="-514350">
              <a:buAutoNum type="arabicPeriod"/>
            </a:pPr>
            <a:r>
              <a:rPr lang="en-US" b="1" i="1" dirty="0">
                <a:solidFill>
                  <a:schemeClr val="accent5">
                    <a:lumMod val="50000"/>
                  </a:schemeClr>
                </a:solidFill>
                <a:latin typeface="Arial" panose="020B0604020202020204" pitchFamily="34" charset="0"/>
                <a:cs typeface="Arial" panose="020B0604020202020204" pitchFamily="34" charset="0"/>
              </a:rPr>
              <a:t>Test execution</a:t>
            </a:r>
          </a:p>
          <a:p>
            <a:pPr marL="0" indent="0">
              <a:buNone/>
            </a:pPr>
            <a:endParaRPr lang="en-US" dirty="0"/>
          </a:p>
          <a:p>
            <a:pPr marL="514350" indent="-514350">
              <a:buAutoNum type="arabicPeriod"/>
            </a:pPr>
            <a:endParaRPr lang="en-US" dirty="0"/>
          </a:p>
        </p:txBody>
      </p:sp>
      <p:sp>
        <p:nvSpPr>
          <p:cNvPr id="5" name="TextBox 4">
            <a:extLst>
              <a:ext uri="{FF2B5EF4-FFF2-40B4-BE49-F238E27FC236}">
                <a16:creationId xmlns:a16="http://schemas.microsoft.com/office/drawing/2014/main" id="{D8F4196B-8536-4D8A-A929-A90489A38737}"/>
              </a:ext>
            </a:extLst>
          </p:cNvPr>
          <p:cNvSpPr txBox="1"/>
          <p:nvPr/>
        </p:nvSpPr>
        <p:spPr>
          <a:xfrm flipH="1">
            <a:off x="9146484" y="3244333"/>
            <a:ext cx="47212" cy="7294305"/>
          </a:xfrm>
          <a:prstGeom prst="rect">
            <a:avLst/>
          </a:prstGeom>
          <a:noFill/>
        </p:spPr>
        <p:txBody>
          <a:bodyPr wrap="square">
            <a:spAutoFit/>
          </a:bodyPr>
          <a:lstStyle/>
          <a:p>
            <a:r>
              <a:rPr lang="en-US" b="0" i="0" dirty="0">
                <a:solidFill>
                  <a:srgbClr val="FFFFFF"/>
                </a:solidFill>
                <a:effectLst/>
                <a:latin typeface="Calibri-Bold_b_1"/>
              </a:rPr>
              <a:t>Software Testing Terminology</a:t>
            </a:r>
            <a:endParaRPr lang="en-US" dirty="0"/>
          </a:p>
        </p:txBody>
      </p:sp>
    </p:spTree>
    <p:extLst>
      <p:ext uri="{BB962C8B-B14F-4D97-AF65-F5344CB8AC3E}">
        <p14:creationId xmlns:p14="http://schemas.microsoft.com/office/powerpoint/2010/main" val="1887135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C93BA-195A-43BD-9D1D-0359FDEF196F}"/>
              </a:ext>
            </a:extLst>
          </p:cNvPr>
          <p:cNvSpPr>
            <a:spLocks noGrp="1"/>
          </p:cNvSpPr>
          <p:nvPr>
            <p:ph type="title"/>
          </p:nvPr>
        </p:nvSpPr>
        <p:spPr/>
        <p:txBody>
          <a:bodyPr/>
          <a:lstStyle/>
          <a:p>
            <a:pPr algn="ctr"/>
            <a:r>
              <a:rPr lang="en-US" b="1" i="1" u="sng" dirty="0"/>
              <a:t>Types of non Functional testing</a:t>
            </a:r>
          </a:p>
        </p:txBody>
      </p:sp>
      <p:pic>
        <p:nvPicPr>
          <p:cNvPr id="13314" name="Picture 2" descr="Types of Software Testing">
            <a:extLst>
              <a:ext uri="{FF2B5EF4-FFF2-40B4-BE49-F238E27FC236}">
                <a16:creationId xmlns:a16="http://schemas.microsoft.com/office/drawing/2014/main" id="{D724785A-2A81-42FB-83F0-FEB165D5F9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6487" y="1825625"/>
            <a:ext cx="759349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949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44F2D-5C71-4EF8-9867-38A50149F417}"/>
              </a:ext>
            </a:extLst>
          </p:cNvPr>
          <p:cNvSpPr>
            <a:spLocks noGrp="1"/>
          </p:cNvSpPr>
          <p:nvPr>
            <p:ph type="title"/>
          </p:nvPr>
        </p:nvSpPr>
        <p:spPr>
          <a:xfrm>
            <a:off x="838200" y="365126"/>
            <a:ext cx="10515600" cy="678484"/>
          </a:xfrm>
        </p:spPr>
        <p:txBody>
          <a:bodyPr>
            <a:normAutofit fontScale="90000"/>
          </a:bodyPr>
          <a:lstStyle/>
          <a:p>
            <a:pPr algn="ctr"/>
            <a:r>
              <a:rPr lang="en-US" b="0" i="0" dirty="0">
                <a:solidFill>
                  <a:srgbClr val="610B4B"/>
                </a:solidFill>
                <a:effectLst/>
                <a:latin typeface="erdana"/>
              </a:rPr>
              <a:t>Performance Testing</a:t>
            </a:r>
            <a:endParaRPr lang="en-US" dirty="0"/>
          </a:p>
        </p:txBody>
      </p:sp>
      <p:sp>
        <p:nvSpPr>
          <p:cNvPr id="3" name="Content Placeholder 2">
            <a:extLst>
              <a:ext uri="{FF2B5EF4-FFF2-40B4-BE49-F238E27FC236}">
                <a16:creationId xmlns:a16="http://schemas.microsoft.com/office/drawing/2014/main" id="{4C76601D-4DF4-476C-BE30-AE662AC90BF5}"/>
              </a:ext>
            </a:extLst>
          </p:cNvPr>
          <p:cNvSpPr>
            <a:spLocks noGrp="1"/>
          </p:cNvSpPr>
          <p:nvPr>
            <p:ph idx="1"/>
          </p:nvPr>
        </p:nvSpPr>
        <p:spPr>
          <a:xfrm>
            <a:off x="838200" y="1043610"/>
            <a:ext cx="10515600" cy="5133353"/>
          </a:xfrm>
        </p:spPr>
        <p:txBody>
          <a:bodyPr>
            <a:normAutofit fontScale="92500" lnSpcReduction="10000"/>
          </a:bodyPr>
          <a:lstStyle/>
          <a:p>
            <a:pPr algn="just"/>
            <a:r>
              <a:rPr lang="en-US" b="0" i="0" dirty="0">
                <a:solidFill>
                  <a:srgbClr val="333333"/>
                </a:solidFill>
                <a:effectLst/>
                <a:latin typeface="inter-regular"/>
              </a:rPr>
              <a:t>In performance testing, the test engineer will test the working of an application by applying some load.</a:t>
            </a:r>
          </a:p>
          <a:p>
            <a:pPr algn="just"/>
            <a:r>
              <a:rPr lang="en-US" b="0" i="0" dirty="0">
                <a:solidFill>
                  <a:srgbClr val="333333"/>
                </a:solidFill>
                <a:effectLst/>
                <a:latin typeface="inter-regular"/>
              </a:rPr>
              <a:t>In this type of non-functional testing, the test engineer will only focus on several aspects, such as </a:t>
            </a:r>
            <a:r>
              <a:rPr lang="en-US" b="1" i="0" dirty="0">
                <a:solidFill>
                  <a:srgbClr val="333333"/>
                </a:solidFill>
                <a:effectLst/>
                <a:latin typeface="inter-bold"/>
              </a:rPr>
              <a:t>Response time, Load, scalability, and Stability</a:t>
            </a:r>
            <a:r>
              <a:rPr lang="en-US" b="0" i="0" dirty="0">
                <a:solidFill>
                  <a:srgbClr val="333333"/>
                </a:solidFill>
                <a:effectLst/>
                <a:latin typeface="inter-regular"/>
              </a:rPr>
              <a:t> of the software or an application.</a:t>
            </a:r>
          </a:p>
          <a:p>
            <a:pPr algn="just"/>
            <a:r>
              <a:rPr lang="en-US" b="1" i="0" dirty="0">
                <a:solidFill>
                  <a:srgbClr val="333333"/>
                </a:solidFill>
                <a:effectLst/>
                <a:latin typeface="inter-bold"/>
              </a:rPr>
              <a:t>Classification of Performance Testing</a:t>
            </a:r>
            <a:endParaRPr lang="en-US" b="0" i="0" dirty="0">
              <a:solidFill>
                <a:srgbClr val="333333"/>
              </a:solidFill>
              <a:effectLst/>
              <a:latin typeface="inter-regular"/>
            </a:endParaRPr>
          </a:p>
          <a:p>
            <a:pPr algn="just"/>
            <a:r>
              <a:rPr lang="en-US" b="0" i="0" dirty="0">
                <a:solidFill>
                  <a:srgbClr val="333333"/>
                </a:solidFill>
                <a:effectLst/>
                <a:latin typeface="inter-regular"/>
              </a:rPr>
              <a:t>Performance testing includes the various types of testing, which are as follows:</a:t>
            </a:r>
          </a:p>
          <a:p>
            <a:pPr algn="just">
              <a:buFont typeface="Arial" panose="020B0604020202020204" pitchFamily="34" charset="0"/>
              <a:buChar char="•"/>
            </a:pPr>
            <a:r>
              <a:rPr lang="en-US" b="1" i="0" dirty="0">
                <a:solidFill>
                  <a:srgbClr val="000000"/>
                </a:solidFill>
                <a:effectLst/>
                <a:latin typeface="inter-bold"/>
              </a:rPr>
              <a:t>Load Testing</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Stress Testing</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Scalability Testing</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Stability Testing</a:t>
            </a:r>
            <a:endParaRPr lang="en-US" b="0" i="0" dirty="0">
              <a:solidFill>
                <a:srgbClr val="000000"/>
              </a:solidFill>
              <a:effectLst/>
              <a:latin typeface="inter-regular"/>
            </a:endParaRPr>
          </a:p>
          <a:p>
            <a:endParaRPr lang="en-US" dirty="0"/>
          </a:p>
        </p:txBody>
      </p:sp>
    </p:spTree>
    <p:extLst>
      <p:ext uri="{BB962C8B-B14F-4D97-AF65-F5344CB8AC3E}">
        <p14:creationId xmlns:p14="http://schemas.microsoft.com/office/powerpoint/2010/main" val="1509614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59B7F46-B557-4DCB-A5F9-4F680E6795C1}"/>
              </a:ext>
            </a:extLst>
          </p:cNvPr>
          <p:cNvGraphicFramePr>
            <a:graphicFrameLocks noGrp="1"/>
          </p:cNvGraphicFramePr>
          <p:nvPr>
            <p:extLst>
              <p:ext uri="{D42A27DB-BD31-4B8C-83A1-F6EECF244321}">
                <p14:modId xmlns:p14="http://schemas.microsoft.com/office/powerpoint/2010/main" val="1158622890"/>
              </p:ext>
            </p:extLst>
          </p:nvPr>
        </p:nvGraphicFramePr>
        <p:xfrm>
          <a:off x="447040" y="254000"/>
          <a:ext cx="11206480" cy="7166362"/>
        </p:xfrm>
        <a:graphic>
          <a:graphicData uri="http://schemas.openxmlformats.org/drawingml/2006/table">
            <a:tbl>
              <a:tblPr firstRow="1" bandRow="1">
                <a:tableStyleId>{5C22544A-7EE6-4342-B048-85BDC9FD1C3A}</a:tableStyleId>
              </a:tblPr>
              <a:tblGrid>
                <a:gridCol w="2227592">
                  <a:extLst>
                    <a:ext uri="{9D8B030D-6E8A-4147-A177-3AD203B41FA5}">
                      <a16:colId xmlns:a16="http://schemas.microsoft.com/office/drawing/2014/main" val="1768936176"/>
                    </a:ext>
                  </a:extLst>
                </a:gridCol>
                <a:gridCol w="8978888">
                  <a:extLst>
                    <a:ext uri="{9D8B030D-6E8A-4147-A177-3AD203B41FA5}">
                      <a16:colId xmlns:a16="http://schemas.microsoft.com/office/drawing/2014/main" val="2452631792"/>
                    </a:ext>
                  </a:extLst>
                </a:gridCol>
              </a:tblGrid>
              <a:tr h="873231">
                <a:tc>
                  <a:txBody>
                    <a:bodyPr/>
                    <a:lstStyle/>
                    <a:p>
                      <a:r>
                        <a:rPr lang="en-US" b="1" i="0" dirty="0">
                          <a:solidFill>
                            <a:srgbClr val="000000"/>
                          </a:solidFill>
                          <a:effectLst/>
                          <a:latin typeface="inter-bold"/>
                        </a:rPr>
                        <a:t>Load Testing</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inter-regular"/>
                        </a:rPr>
                        <a:t>While executing the performance testing, we will apply some load on the particular application to check the application's performance, known as </a:t>
                      </a:r>
                      <a:r>
                        <a:rPr lang="en-US" b="1" i="0" dirty="0">
                          <a:solidFill>
                            <a:srgbClr val="333333"/>
                          </a:solidFill>
                          <a:effectLst/>
                          <a:latin typeface="inter-bold"/>
                        </a:rPr>
                        <a:t>load testing</a:t>
                      </a:r>
                      <a:r>
                        <a:rPr lang="en-US" b="0" i="0" dirty="0">
                          <a:solidFill>
                            <a:srgbClr val="333333"/>
                          </a:solidFill>
                          <a:effectLst/>
                          <a:latin typeface="inter-regular"/>
                        </a:rPr>
                        <a:t>. Here, the load could be less than or equal to the desired load.</a:t>
                      </a:r>
                    </a:p>
                  </a:txBody>
                  <a:tcPr/>
                </a:tc>
                <a:extLst>
                  <a:ext uri="{0D108BD9-81ED-4DB2-BD59-A6C34878D82A}">
                    <a16:rowId xmlns:a16="http://schemas.microsoft.com/office/drawing/2014/main" val="1233141260"/>
                  </a:ext>
                </a:extLst>
              </a:tr>
              <a:tr h="611262">
                <a:tc>
                  <a:txBody>
                    <a:bodyPr/>
                    <a:lstStyle/>
                    <a:p>
                      <a:r>
                        <a:rPr lang="en-US" b="1" dirty="0"/>
                        <a:t>Stress Testing</a:t>
                      </a:r>
                    </a:p>
                  </a:txBody>
                  <a:tcPr/>
                </a:tc>
                <a:tc>
                  <a:txBody>
                    <a:bodyPr/>
                    <a:lstStyle/>
                    <a:p>
                      <a:r>
                        <a:rPr lang="en-US" sz="1800" b="0" i="0" kern="1200" dirty="0">
                          <a:solidFill>
                            <a:schemeClr val="dk1"/>
                          </a:solidFill>
                          <a:effectLst/>
                          <a:latin typeface="+mn-lt"/>
                          <a:ea typeface="+mn-ea"/>
                          <a:cs typeface="+mn-cs"/>
                        </a:rPr>
                        <a:t>It is used to analyze the user-friendliness and robustness of the software beyond the common functional limits.</a:t>
                      </a:r>
                      <a:endParaRPr lang="en-US" dirty="0"/>
                    </a:p>
                  </a:txBody>
                  <a:tcPr/>
                </a:tc>
                <a:extLst>
                  <a:ext uri="{0D108BD9-81ED-4DB2-BD59-A6C34878D82A}">
                    <a16:rowId xmlns:a16="http://schemas.microsoft.com/office/drawing/2014/main" val="4050508259"/>
                  </a:ext>
                </a:extLst>
              </a:tr>
              <a:tr h="6112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Scalability Testing</a:t>
                      </a:r>
                      <a:endParaRPr lang="en-US" sz="1800" b="0" i="0" kern="1200" dirty="0">
                        <a:solidFill>
                          <a:schemeClr val="dk1"/>
                        </a:solidFill>
                        <a:effectLst/>
                        <a:latin typeface="+mn-lt"/>
                        <a:ea typeface="+mn-ea"/>
                        <a:cs typeface="+mn-cs"/>
                      </a:endParaRPr>
                    </a:p>
                    <a:p>
                      <a:endParaRPr lang="en-US" dirty="0"/>
                    </a:p>
                  </a:txBody>
                  <a:tcPr/>
                </a:tc>
                <a:tc>
                  <a:txBody>
                    <a:bodyPr/>
                    <a:lstStyle/>
                    <a:p>
                      <a:r>
                        <a:rPr lang="en-US" sz="1800" b="0" i="0" kern="1200" dirty="0">
                          <a:solidFill>
                            <a:schemeClr val="dk1"/>
                          </a:solidFill>
                          <a:effectLst/>
                          <a:latin typeface="+mn-lt"/>
                          <a:ea typeface="+mn-ea"/>
                          <a:cs typeface="+mn-cs"/>
                        </a:rPr>
                        <a:t>To analysis, the application's performance by enhancing or reducing the load in particular balances is known as </a:t>
                      </a:r>
                      <a:r>
                        <a:rPr lang="en-US" sz="1800" b="1" i="0" kern="1200" dirty="0">
                          <a:solidFill>
                            <a:schemeClr val="dk1"/>
                          </a:solidFill>
                          <a:effectLst/>
                          <a:latin typeface="+mn-lt"/>
                          <a:ea typeface="+mn-ea"/>
                          <a:cs typeface="+mn-cs"/>
                        </a:rPr>
                        <a:t>scalability testing</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3207516404"/>
                  </a:ext>
                </a:extLst>
              </a:tr>
              <a:tr h="6112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Stability Testing</a:t>
                      </a:r>
                      <a:endParaRPr lang="en-US" sz="1800" b="0" i="0" kern="1200" dirty="0">
                        <a:solidFill>
                          <a:schemeClr val="dk1"/>
                        </a:solidFill>
                        <a:effectLst/>
                        <a:latin typeface="+mn-lt"/>
                        <a:ea typeface="+mn-ea"/>
                        <a:cs typeface="+mn-cs"/>
                      </a:endParaRPr>
                    </a:p>
                    <a:p>
                      <a:endParaRPr lang="en-US" dirty="0"/>
                    </a:p>
                  </a:txBody>
                  <a:tcPr/>
                </a:tc>
                <a:tc>
                  <a:txBody>
                    <a:bodyPr/>
                    <a:lstStyle/>
                    <a:p>
                      <a:r>
                        <a:rPr lang="en-US" sz="1800" b="0" i="0" kern="1200" dirty="0">
                          <a:solidFill>
                            <a:schemeClr val="dk1"/>
                          </a:solidFill>
                          <a:effectLst/>
                          <a:latin typeface="+mn-lt"/>
                          <a:ea typeface="+mn-ea"/>
                          <a:cs typeface="+mn-cs"/>
                        </a:rPr>
                        <a:t>Stability testing is a procedure where we evaluate the application's performance by applying the load for a precise time.</a:t>
                      </a:r>
                      <a:endParaRPr lang="en-US" dirty="0"/>
                    </a:p>
                  </a:txBody>
                  <a:tcPr/>
                </a:tc>
                <a:extLst>
                  <a:ext uri="{0D108BD9-81ED-4DB2-BD59-A6C34878D82A}">
                    <a16:rowId xmlns:a16="http://schemas.microsoft.com/office/drawing/2014/main" val="4195345421"/>
                  </a:ext>
                </a:extLst>
              </a:tr>
              <a:tr h="2445047">
                <a:tc>
                  <a:txBody>
                    <a:bodyPr/>
                    <a:lstStyle/>
                    <a:p>
                      <a:r>
                        <a:rPr lang="en-US" b="1" dirty="0"/>
                        <a:t>Usability Testing</a:t>
                      </a:r>
                    </a:p>
                  </a:txBody>
                  <a:tcPr/>
                </a:tc>
                <a:tc>
                  <a:txBody>
                    <a:bodyPr/>
                    <a:lstStyle/>
                    <a:p>
                      <a:r>
                        <a:rPr lang="en-US" sz="1800" b="0" i="0" kern="1200" dirty="0">
                          <a:solidFill>
                            <a:schemeClr val="dk1"/>
                          </a:solidFill>
                          <a:effectLst/>
                          <a:latin typeface="+mn-lt"/>
                          <a:ea typeface="+mn-ea"/>
                          <a:cs typeface="+mn-cs"/>
                        </a:rPr>
                        <a:t>Another type of </a:t>
                      </a:r>
                      <a:r>
                        <a:rPr lang="en-US" sz="1800" b="1" i="0" kern="1200" dirty="0">
                          <a:solidFill>
                            <a:schemeClr val="dk1"/>
                          </a:solidFill>
                          <a:effectLst/>
                          <a:latin typeface="+mn-lt"/>
                          <a:ea typeface="+mn-ea"/>
                          <a:cs typeface="+mn-cs"/>
                        </a:rPr>
                        <a:t>non-functional testing</a:t>
                      </a:r>
                      <a:r>
                        <a:rPr lang="en-US" sz="1800" b="0" i="0" kern="1200" dirty="0">
                          <a:solidFill>
                            <a:schemeClr val="dk1"/>
                          </a:solidFill>
                          <a:effectLst/>
                          <a:latin typeface="+mn-lt"/>
                          <a:ea typeface="+mn-ea"/>
                          <a:cs typeface="+mn-cs"/>
                        </a:rPr>
                        <a:t> is </a:t>
                      </a:r>
                      <a:r>
                        <a:rPr lang="en-US" sz="1800" b="1" i="0" kern="1200" dirty="0">
                          <a:solidFill>
                            <a:schemeClr val="dk1"/>
                          </a:solidFill>
                          <a:effectLst/>
                          <a:latin typeface="+mn-lt"/>
                          <a:ea typeface="+mn-ea"/>
                          <a:cs typeface="+mn-cs"/>
                        </a:rPr>
                        <a:t>usability testing</a:t>
                      </a:r>
                      <a:r>
                        <a:rPr lang="en-US" sz="1800" b="0" i="0" kern="1200" dirty="0">
                          <a:solidFill>
                            <a:schemeClr val="dk1"/>
                          </a:solidFill>
                          <a:effectLst/>
                          <a:latin typeface="+mn-lt"/>
                          <a:ea typeface="+mn-ea"/>
                          <a:cs typeface="+mn-cs"/>
                        </a:rPr>
                        <a:t>. In usability testing, we will analyze the user-friendliness of an application and detect the bugs in the software's end-user interface.</a:t>
                      </a:r>
                    </a:p>
                    <a:p>
                      <a:r>
                        <a:rPr lang="en-US" sz="1800" b="0" i="0" kern="1200" dirty="0">
                          <a:solidFill>
                            <a:schemeClr val="dk1"/>
                          </a:solidFill>
                          <a:effectLst/>
                          <a:latin typeface="+mn-lt"/>
                          <a:ea typeface="+mn-ea"/>
                          <a:cs typeface="+mn-cs"/>
                        </a:rPr>
                        <a:t>Here, the term </a:t>
                      </a:r>
                      <a:r>
                        <a:rPr lang="en-US" sz="1800" b="1" i="0" kern="1200" dirty="0">
                          <a:solidFill>
                            <a:schemeClr val="dk1"/>
                          </a:solidFill>
                          <a:effectLst/>
                          <a:latin typeface="+mn-lt"/>
                          <a:ea typeface="+mn-ea"/>
                          <a:cs typeface="+mn-cs"/>
                        </a:rPr>
                        <a:t>user-friendliness</a:t>
                      </a:r>
                      <a:r>
                        <a:rPr lang="en-US" sz="1800" b="0" i="0" kern="1200" dirty="0">
                          <a:solidFill>
                            <a:schemeClr val="dk1"/>
                          </a:solidFill>
                          <a:effectLst/>
                          <a:latin typeface="+mn-lt"/>
                          <a:ea typeface="+mn-ea"/>
                          <a:cs typeface="+mn-cs"/>
                        </a:rPr>
                        <a:t> defines the following aspects of an application:</a:t>
                      </a:r>
                    </a:p>
                    <a:p>
                      <a:r>
                        <a:rPr lang="en-US" sz="1800" b="0" i="0" kern="1200" dirty="0">
                          <a:solidFill>
                            <a:schemeClr val="dk1"/>
                          </a:solidFill>
                          <a:effectLst/>
                          <a:latin typeface="+mn-lt"/>
                          <a:ea typeface="+mn-ea"/>
                          <a:cs typeface="+mn-cs"/>
                        </a:rPr>
                        <a:t>The application should be easy to understand, which means that all the features must be visible to end-users.</a:t>
                      </a:r>
                    </a:p>
                    <a:p>
                      <a:r>
                        <a:rPr lang="en-US" sz="1800" b="0" i="0" kern="1200" dirty="0">
                          <a:solidFill>
                            <a:schemeClr val="dk1"/>
                          </a:solidFill>
                          <a:effectLst/>
                          <a:latin typeface="+mn-lt"/>
                          <a:ea typeface="+mn-ea"/>
                          <a:cs typeface="+mn-cs"/>
                        </a:rPr>
                        <a:t>The application's look and feel should be good that means the application should be pleasant looking and make a feel to the end-user to use it.</a:t>
                      </a:r>
                    </a:p>
                    <a:p>
                      <a:endParaRPr lang="en-US" dirty="0"/>
                    </a:p>
                  </a:txBody>
                  <a:tcPr/>
                </a:tc>
                <a:extLst>
                  <a:ext uri="{0D108BD9-81ED-4DB2-BD59-A6C34878D82A}">
                    <a16:rowId xmlns:a16="http://schemas.microsoft.com/office/drawing/2014/main" val="1315211274"/>
                  </a:ext>
                </a:extLst>
              </a:tr>
              <a:tr h="873231">
                <a:tc>
                  <a:txBody>
                    <a:bodyPr/>
                    <a:lstStyle/>
                    <a:p>
                      <a:r>
                        <a:rPr lang="en-US" b="1" dirty="0"/>
                        <a:t>Compatibility testing</a:t>
                      </a:r>
                    </a:p>
                  </a:txBody>
                  <a:tcPr/>
                </a:tc>
                <a:tc>
                  <a:txBody>
                    <a:bodyPr/>
                    <a:lstStyle/>
                    <a:p>
                      <a:r>
                        <a:rPr lang="en-US" sz="1800" b="0" i="0" kern="1200" dirty="0">
                          <a:solidFill>
                            <a:schemeClr val="dk1"/>
                          </a:solidFill>
                          <a:effectLst/>
                          <a:latin typeface="+mn-lt"/>
                          <a:ea typeface="+mn-ea"/>
                          <a:cs typeface="+mn-cs"/>
                        </a:rPr>
                        <a:t>In compatibility testing, we will check the functionality of an application in specific hardware and software environments. Once the application is functionally stable then only, we go for </a:t>
                      </a:r>
                      <a:r>
                        <a:rPr lang="en-US" sz="1800" b="1" i="0" kern="1200" dirty="0">
                          <a:solidFill>
                            <a:schemeClr val="dk1"/>
                          </a:solidFill>
                          <a:effectLst/>
                          <a:latin typeface="+mn-lt"/>
                          <a:ea typeface="+mn-ea"/>
                          <a:cs typeface="+mn-cs"/>
                        </a:rPr>
                        <a:t>compatibility testing</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1726607257"/>
                  </a:ext>
                </a:extLst>
              </a:tr>
              <a:tr h="42850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80784941"/>
                  </a:ext>
                </a:extLst>
              </a:tr>
              <a:tr h="428501">
                <a:tc>
                  <a:txBody>
                    <a:bodyPr/>
                    <a:lstStyle/>
                    <a:p>
                      <a:endParaRPr lang="en-US"/>
                    </a:p>
                  </a:txBody>
                  <a:tcPr/>
                </a:tc>
                <a:tc>
                  <a:txBody>
                    <a:bodyPr/>
                    <a:lstStyle/>
                    <a:p>
                      <a:endParaRPr lang="en-US" sz="800" dirty="0"/>
                    </a:p>
                  </a:txBody>
                  <a:tcPr/>
                </a:tc>
                <a:extLst>
                  <a:ext uri="{0D108BD9-81ED-4DB2-BD59-A6C34878D82A}">
                    <a16:rowId xmlns:a16="http://schemas.microsoft.com/office/drawing/2014/main" val="852930834"/>
                  </a:ext>
                </a:extLst>
              </a:tr>
            </a:tbl>
          </a:graphicData>
        </a:graphic>
      </p:graphicFrame>
    </p:spTree>
    <p:extLst>
      <p:ext uri="{BB962C8B-B14F-4D97-AF65-F5344CB8AC3E}">
        <p14:creationId xmlns:p14="http://schemas.microsoft.com/office/powerpoint/2010/main" val="2422271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D1892-1A81-45DA-80E8-BE5AB9649FEF}"/>
              </a:ext>
            </a:extLst>
          </p:cNvPr>
          <p:cNvSpPr>
            <a:spLocks noGrp="1"/>
          </p:cNvSpPr>
          <p:nvPr>
            <p:ph type="title"/>
          </p:nvPr>
        </p:nvSpPr>
        <p:spPr/>
        <p:txBody>
          <a:bodyPr/>
          <a:lstStyle/>
          <a:p>
            <a:r>
              <a:rPr lang="en-US" b="0" i="0" dirty="0">
                <a:solidFill>
                  <a:srgbClr val="610B38"/>
                </a:solidFill>
                <a:effectLst/>
                <a:latin typeface="erdana"/>
              </a:rPr>
              <a:t>Grey Box Testing</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4C0F3917-65E0-455F-ABC0-FAC5FCFDDCFE}"/>
              </a:ext>
            </a:extLst>
          </p:cNvPr>
          <p:cNvSpPr>
            <a:spLocks noGrp="1"/>
          </p:cNvSpPr>
          <p:nvPr>
            <p:ph idx="1"/>
          </p:nvPr>
        </p:nvSpPr>
        <p:spPr>
          <a:xfrm>
            <a:off x="907774" y="1046480"/>
            <a:ext cx="10515600" cy="5627439"/>
          </a:xfrm>
        </p:spPr>
        <p:txBody>
          <a:bodyPr/>
          <a:lstStyle/>
          <a:p>
            <a:pPr marL="0" indent="0" algn="just">
              <a:buNone/>
            </a:pPr>
            <a:r>
              <a:rPr lang="en-US" b="0" i="0" dirty="0">
                <a:solidFill>
                  <a:srgbClr val="333333"/>
                </a:solidFill>
                <a:effectLst/>
                <a:latin typeface="inter-regular"/>
              </a:rPr>
              <a:t>Another part of </a:t>
            </a:r>
            <a:r>
              <a:rPr lang="en-US" b="1" i="0" dirty="0">
                <a:solidFill>
                  <a:srgbClr val="333333"/>
                </a:solidFill>
                <a:effectLst/>
                <a:latin typeface="inter-bold"/>
              </a:rPr>
              <a:t>manual testing</a:t>
            </a:r>
            <a:r>
              <a:rPr lang="en-US" b="0" i="0" dirty="0">
                <a:solidFill>
                  <a:srgbClr val="333333"/>
                </a:solidFill>
                <a:effectLst/>
                <a:latin typeface="inter-regular"/>
              </a:rPr>
              <a:t> is </a:t>
            </a:r>
            <a:r>
              <a:rPr lang="en-US" b="1" i="0" dirty="0">
                <a:solidFill>
                  <a:srgbClr val="333333"/>
                </a:solidFill>
                <a:effectLst/>
                <a:latin typeface="inter-bold"/>
              </a:rPr>
              <a:t>Grey box testing</a:t>
            </a:r>
            <a:r>
              <a:rPr lang="en-US" b="0" i="0" dirty="0">
                <a:solidFill>
                  <a:srgbClr val="333333"/>
                </a:solidFill>
                <a:effectLst/>
                <a:latin typeface="inter-regular"/>
              </a:rPr>
              <a:t>. It is a </a:t>
            </a:r>
            <a:r>
              <a:rPr lang="en-US" b="1" i="0" dirty="0">
                <a:solidFill>
                  <a:srgbClr val="333333"/>
                </a:solidFill>
                <a:effectLst/>
                <a:latin typeface="inter-bold"/>
              </a:rPr>
              <a:t>collaboration of black box and white box testing</a:t>
            </a:r>
            <a:r>
              <a:rPr lang="en-US" b="0" i="0" dirty="0">
                <a:solidFill>
                  <a:srgbClr val="333333"/>
                </a:solidFill>
                <a:effectLst/>
                <a:latin typeface="inter-regular"/>
              </a:rPr>
              <a:t>.</a:t>
            </a:r>
          </a:p>
          <a:p>
            <a:pPr algn="just"/>
            <a:r>
              <a:rPr lang="en-US" b="0" i="0" dirty="0">
                <a:solidFill>
                  <a:srgbClr val="333333"/>
                </a:solidFill>
                <a:effectLst/>
                <a:latin typeface="inter-regular"/>
              </a:rPr>
              <a:t>Since, the grey box testing includes access to internal coding for designing test cases. Grey box testing is performed by a person who knows coding as well as testing.</a:t>
            </a:r>
          </a:p>
          <a:p>
            <a:pPr algn="just"/>
            <a:endParaRPr lang="en-US" dirty="0">
              <a:solidFill>
                <a:srgbClr val="333333"/>
              </a:solidFill>
              <a:latin typeface="inter-regular"/>
            </a:endParaRPr>
          </a:p>
          <a:p>
            <a:pPr algn="just"/>
            <a:endParaRPr lang="en-US" b="0" i="0" dirty="0">
              <a:solidFill>
                <a:srgbClr val="333333"/>
              </a:solidFill>
              <a:effectLst/>
              <a:latin typeface="inter-regular"/>
            </a:endParaRPr>
          </a:p>
          <a:p>
            <a:pPr algn="just"/>
            <a:endParaRPr lang="en-US" dirty="0">
              <a:solidFill>
                <a:srgbClr val="333333"/>
              </a:solidFill>
              <a:latin typeface="inter-regular"/>
            </a:endParaRPr>
          </a:p>
          <a:p>
            <a:pPr algn="just"/>
            <a:r>
              <a:rPr lang="en-US" b="0" i="0" dirty="0">
                <a:solidFill>
                  <a:srgbClr val="333333"/>
                </a:solidFill>
                <a:effectLst/>
                <a:latin typeface="inter-regular"/>
              </a:rPr>
              <a:t>In other words, we can say that if a single-person team done both </a:t>
            </a:r>
            <a:r>
              <a:rPr lang="en-US" b="1" i="0" dirty="0">
                <a:solidFill>
                  <a:srgbClr val="333333"/>
                </a:solidFill>
                <a:effectLst/>
                <a:latin typeface="inter-bold"/>
              </a:rPr>
              <a:t>white box and black-box testing</a:t>
            </a:r>
            <a:r>
              <a:rPr lang="en-US" b="0" i="0" dirty="0">
                <a:solidFill>
                  <a:srgbClr val="333333"/>
                </a:solidFill>
                <a:effectLst/>
                <a:latin typeface="inter-regular"/>
              </a:rPr>
              <a:t>, it is considered </a:t>
            </a:r>
            <a:r>
              <a:rPr lang="en-US" b="1" i="0" dirty="0">
                <a:solidFill>
                  <a:srgbClr val="333333"/>
                </a:solidFill>
                <a:effectLst/>
                <a:latin typeface="inter-bold"/>
              </a:rPr>
              <a:t>grey box testing</a:t>
            </a:r>
            <a:r>
              <a:rPr lang="en-US" b="0" i="0" dirty="0">
                <a:solidFill>
                  <a:srgbClr val="333333"/>
                </a:solidFill>
                <a:effectLst/>
                <a:latin typeface="inter-regular"/>
              </a:rPr>
              <a:t>.</a:t>
            </a:r>
          </a:p>
          <a:p>
            <a:pPr algn="just"/>
            <a:endParaRPr lang="en-US" b="0" i="0" dirty="0">
              <a:solidFill>
                <a:srgbClr val="333333"/>
              </a:solidFill>
              <a:effectLst/>
              <a:latin typeface="inter-regular"/>
            </a:endParaRPr>
          </a:p>
          <a:p>
            <a:endParaRPr lang="en-US" dirty="0"/>
          </a:p>
        </p:txBody>
      </p:sp>
      <p:pic>
        <p:nvPicPr>
          <p:cNvPr id="14338" name="Picture 2" descr="Types of Software Testing">
            <a:extLst>
              <a:ext uri="{FF2B5EF4-FFF2-40B4-BE49-F238E27FC236}">
                <a16:creationId xmlns:a16="http://schemas.microsoft.com/office/drawing/2014/main" id="{5DB1F8E2-86FD-437F-B965-EE8559C1B1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8586" y="3183060"/>
            <a:ext cx="5133975" cy="1667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714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B5CBA-2E2F-4125-BDEC-D4C9A4384231}"/>
              </a:ext>
            </a:extLst>
          </p:cNvPr>
          <p:cNvSpPr>
            <a:spLocks noGrp="1"/>
          </p:cNvSpPr>
          <p:nvPr>
            <p:ph type="title"/>
          </p:nvPr>
        </p:nvSpPr>
        <p:spPr/>
        <p:txBody>
          <a:bodyPr>
            <a:normAutofit fontScale="90000"/>
          </a:bodyPr>
          <a:lstStyle/>
          <a:p>
            <a:r>
              <a:rPr lang="en-US" b="0" i="0" dirty="0">
                <a:solidFill>
                  <a:srgbClr val="610B38"/>
                </a:solidFill>
                <a:effectLst/>
                <a:latin typeface="erdana"/>
              </a:rPr>
              <a:t>Some other types of Software Testing</a:t>
            </a:r>
            <a:br>
              <a:rPr lang="en-US" b="0" i="0" dirty="0">
                <a:solidFill>
                  <a:srgbClr val="610B38"/>
                </a:solidFill>
                <a:effectLst/>
                <a:latin typeface="erdana"/>
              </a:rPr>
            </a:br>
            <a:br>
              <a:rPr lang="en-US" dirty="0"/>
            </a:br>
            <a:endParaRPr lang="en-US" dirty="0"/>
          </a:p>
        </p:txBody>
      </p:sp>
      <p:sp>
        <p:nvSpPr>
          <p:cNvPr id="3" name="Content Placeholder 2">
            <a:extLst>
              <a:ext uri="{FF2B5EF4-FFF2-40B4-BE49-F238E27FC236}">
                <a16:creationId xmlns:a16="http://schemas.microsoft.com/office/drawing/2014/main" id="{E688F7EB-E079-4BBB-8DB4-176C6D4DBC72}"/>
              </a:ext>
            </a:extLst>
          </p:cNvPr>
          <p:cNvSpPr>
            <a:spLocks noGrp="1"/>
          </p:cNvSpPr>
          <p:nvPr>
            <p:ph idx="1"/>
          </p:nvPr>
        </p:nvSpPr>
        <p:spPr>
          <a:xfrm>
            <a:off x="838200" y="834887"/>
            <a:ext cx="10515600" cy="5342076"/>
          </a:xfrm>
        </p:spPr>
        <p:txBody>
          <a:bodyPr>
            <a:normAutofit/>
          </a:bodyPr>
          <a:lstStyle/>
          <a:p>
            <a:pPr algn="just"/>
            <a:r>
              <a:rPr lang="en-US" b="0" i="0" dirty="0">
                <a:solidFill>
                  <a:srgbClr val="333333"/>
                </a:solidFill>
                <a:effectLst/>
                <a:latin typeface="inter-regular"/>
              </a:rPr>
              <a:t>In software testing, we also have some other types of testing that are not part of any above discussed testing, but those testing are required while testing any software or an application.</a:t>
            </a:r>
          </a:p>
          <a:p>
            <a:pPr algn="just">
              <a:buFont typeface="Arial" panose="020B0604020202020204" pitchFamily="34" charset="0"/>
              <a:buChar char="•"/>
            </a:pPr>
            <a:r>
              <a:rPr lang="en-US" b="1" i="0" dirty="0">
                <a:solidFill>
                  <a:srgbClr val="000000"/>
                </a:solidFill>
                <a:effectLst/>
                <a:latin typeface="inter-bold"/>
              </a:rPr>
              <a:t>Smoke Testing</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Sanity Testing</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Regression Testing</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User Acceptance Testing</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Exploratory Testing</a:t>
            </a:r>
            <a:endParaRPr lang="en-US" b="0" i="0" dirty="0">
              <a:solidFill>
                <a:srgbClr val="000000"/>
              </a:solidFill>
              <a:effectLst/>
              <a:latin typeface="inter-regular"/>
            </a:endParaRPr>
          </a:p>
          <a:p>
            <a:pPr algn="just">
              <a:buFont typeface="Arial" panose="020B0604020202020204" pitchFamily="34" charset="0"/>
              <a:buChar char="•"/>
            </a:pPr>
            <a:r>
              <a:rPr lang="en-US" b="1" i="0" dirty="0" err="1">
                <a:solidFill>
                  <a:srgbClr val="000000"/>
                </a:solidFill>
                <a:effectLst/>
                <a:latin typeface="inter-bold"/>
              </a:rPr>
              <a:t>Adhoc</a:t>
            </a:r>
            <a:r>
              <a:rPr lang="en-US" b="1" i="0" dirty="0">
                <a:solidFill>
                  <a:srgbClr val="000000"/>
                </a:solidFill>
                <a:effectLst/>
                <a:latin typeface="inter-bold"/>
              </a:rPr>
              <a:t> Testing</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Security Testing</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Globalization Testing</a:t>
            </a:r>
            <a:endParaRPr lang="en-US" b="0" i="0" dirty="0">
              <a:solidFill>
                <a:srgbClr val="000000"/>
              </a:solidFill>
              <a:effectLst/>
              <a:latin typeface="inter-regular"/>
            </a:endParaRPr>
          </a:p>
          <a:p>
            <a:endParaRPr lang="en-US" dirty="0"/>
          </a:p>
        </p:txBody>
      </p:sp>
    </p:spTree>
    <p:extLst>
      <p:ext uri="{BB962C8B-B14F-4D97-AF65-F5344CB8AC3E}">
        <p14:creationId xmlns:p14="http://schemas.microsoft.com/office/powerpoint/2010/main" val="561129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273F0-478B-4591-8398-8F69224D4A86}"/>
              </a:ext>
            </a:extLst>
          </p:cNvPr>
          <p:cNvSpPr>
            <a:spLocks noGrp="1"/>
          </p:cNvSpPr>
          <p:nvPr>
            <p:ph type="title"/>
          </p:nvPr>
        </p:nvSpPr>
        <p:spPr/>
        <p:txBody>
          <a:bodyPr/>
          <a:lstStyle/>
          <a:p>
            <a:pPr algn="ctr"/>
            <a:r>
              <a:rPr lang="en-US" sz="4400" b="1" u="sng" dirty="0">
                <a:solidFill>
                  <a:srgbClr val="336699"/>
                </a:solidFill>
                <a:effectLst/>
                <a:latin typeface="Arial" panose="020B0604020202020204" pitchFamily="34" charset="0"/>
                <a:ea typeface="Times New Roman" panose="02020603050405020304" pitchFamily="18" charset="0"/>
                <a:cs typeface="Times New Roman" panose="02020603050405020304" pitchFamily="18" charset="0"/>
                <a:hlinkClick r:id="rId2"/>
              </a:rPr>
              <a:t>Defect/Bug Life Cycle</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5C3385E-8330-4120-8D5E-46026A3E3423}"/>
              </a:ext>
            </a:extLst>
          </p:cNvPr>
          <p:cNvSpPr>
            <a:spLocks noGrp="1"/>
          </p:cNvSpPr>
          <p:nvPr>
            <p:ph idx="1"/>
          </p:nvPr>
        </p:nvSpPr>
        <p:spPr/>
        <p:txBody>
          <a:bodyPr/>
          <a:lstStyle/>
          <a:p>
            <a:pPr marL="0" marR="0">
              <a:lnSpc>
                <a:spcPct val="107000"/>
              </a:lnSpc>
              <a:spcBef>
                <a:spcPts val="0"/>
              </a:spcBef>
              <a:spcAft>
                <a:spcPts val="0"/>
              </a:spcAft>
            </a:pPr>
            <a:r>
              <a:rPr lang="en-US" sz="18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Defect Life Cycle:</a:t>
            </a:r>
          </a:p>
          <a:p>
            <a:pPr marL="0" marR="0" indent="0">
              <a:lnSpc>
                <a:spcPct val="107000"/>
              </a:lnSpc>
              <a:spcBef>
                <a:spcPts val="0"/>
              </a:spcBef>
              <a:spcAft>
                <a:spcPts val="0"/>
              </a:spcAft>
              <a:buNone/>
            </a:pP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Defect life cycle, also known as Bug Life cycle is the journey of a defect cycle, which a defect goes through during its lifetime.</a:t>
            </a:r>
            <a:endParaRPr lang="en-US" sz="1800" dirty="0">
              <a:solidFill>
                <a:srgbClr val="333333"/>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It varies from organization to organization and also from project to project as it is governed by the software testing process and also depends upon the tools used.</a:t>
            </a:r>
            <a:endParaRPr lang="en-US" sz="1800" dirty="0">
              <a:solidFill>
                <a:srgbClr val="333333"/>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Defect Life Cycle is a cyclic process, which describes how a defect or bug passes through different stages from the identification stage to the Fixing stage. it begins when a tester finds or logs a bug, and it ends when the bug is fixed.</a:t>
            </a:r>
            <a:endParaRPr lang="en-US" sz="1800" dirty="0">
              <a:solidFill>
                <a:srgbClr val="333333"/>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If Developer reject a defect understand the reason why defect is rejected , if developer is correct, we can close the defect or else we can discuss it with test lead or project lead and than reopen the defect.</a:t>
            </a:r>
            <a:endParaRPr lang="en-US" sz="1800" dirty="0">
              <a:solidFill>
                <a:srgbClr val="333333"/>
              </a:solidFill>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886197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DC413-BA5C-4D7D-9E21-F8399C6FE461}"/>
              </a:ext>
            </a:extLst>
          </p:cNvPr>
          <p:cNvSpPr>
            <a:spLocks noGrp="1"/>
          </p:cNvSpPr>
          <p:nvPr>
            <p:ph type="title"/>
          </p:nvPr>
        </p:nvSpPr>
        <p:spPr/>
        <p:txBody>
          <a:bodyPr/>
          <a:lstStyle/>
          <a:p>
            <a:pPr algn="ctr"/>
            <a:r>
              <a:rPr lang="en-US" b="1" dirty="0"/>
              <a:t>Bug life cycle </a:t>
            </a:r>
          </a:p>
        </p:txBody>
      </p:sp>
      <p:pic>
        <p:nvPicPr>
          <p:cNvPr id="4" name="Content Placeholder 3">
            <a:extLst>
              <a:ext uri="{FF2B5EF4-FFF2-40B4-BE49-F238E27FC236}">
                <a16:creationId xmlns:a16="http://schemas.microsoft.com/office/drawing/2014/main" id="{16EFB855-C61E-4A25-993C-F2E2F29835BF}"/>
              </a:ext>
            </a:extLst>
          </p:cNvPr>
          <p:cNvPicPr>
            <a:picLocks noGrp="1" noChangeAspect="1"/>
          </p:cNvPicPr>
          <p:nvPr>
            <p:ph idx="1"/>
          </p:nvPr>
        </p:nvPicPr>
        <p:blipFill>
          <a:blip r:embed="rId2"/>
          <a:stretch>
            <a:fillRect/>
          </a:stretch>
        </p:blipFill>
        <p:spPr>
          <a:xfrm>
            <a:off x="1401417" y="1825625"/>
            <a:ext cx="9372600" cy="4351338"/>
          </a:xfrm>
          <a:prstGeom prst="rect">
            <a:avLst/>
          </a:prstGeom>
        </p:spPr>
      </p:pic>
    </p:spTree>
    <p:extLst>
      <p:ext uri="{BB962C8B-B14F-4D97-AF65-F5344CB8AC3E}">
        <p14:creationId xmlns:p14="http://schemas.microsoft.com/office/powerpoint/2010/main" val="2818354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2A1C0-DF76-4C25-A457-66BE65D84687}"/>
              </a:ext>
            </a:extLst>
          </p:cNvPr>
          <p:cNvSpPr>
            <a:spLocks noGrp="1"/>
          </p:cNvSpPr>
          <p:nvPr>
            <p:ph type="title"/>
          </p:nvPr>
        </p:nvSpPr>
        <p:spPr>
          <a:xfrm>
            <a:off x="838200" y="365125"/>
            <a:ext cx="10515600" cy="887205"/>
          </a:xfrm>
        </p:spPr>
        <p:txBody>
          <a:bodyPr/>
          <a:lstStyle/>
          <a:p>
            <a:pPr algn="ctr"/>
            <a:r>
              <a:rPr lang="en-US" b="1" u="sng" dirty="0">
                <a:latin typeface="Arial" panose="020B0604020202020204" pitchFamily="34" charset="0"/>
                <a:cs typeface="Arial" panose="020B0604020202020204" pitchFamily="34" charset="0"/>
              </a:rPr>
              <a:t>Terminologies for Bug life Cycle</a:t>
            </a:r>
          </a:p>
        </p:txBody>
      </p:sp>
      <p:sp>
        <p:nvSpPr>
          <p:cNvPr id="3" name="Content Placeholder 2">
            <a:extLst>
              <a:ext uri="{FF2B5EF4-FFF2-40B4-BE49-F238E27FC236}">
                <a16:creationId xmlns:a16="http://schemas.microsoft.com/office/drawing/2014/main" id="{6AD570BE-3A9B-47B0-90D4-0D5BF9BF64D9}"/>
              </a:ext>
            </a:extLst>
          </p:cNvPr>
          <p:cNvSpPr>
            <a:spLocks noGrp="1"/>
          </p:cNvSpPr>
          <p:nvPr>
            <p:ph idx="1"/>
          </p:nvPr>
        </p:nvSpPr>
        <p:spPr>
          <a:xfrm>
            <a:off x="838200" y="1252330"/>
            <a:ext cx="10515600" cy="5138531"/>
          </a:xfrm>
        </p:spPr>
        <p:txBody>
          <a:bodyPr>
            <a:normAutofit lnSpcReduction="10000"/>
          </a:bodyPr>
          <a:lstStyle/>
          <a:p>
            <a:pPr marL="0" marR="0">
              <a:lnSpc>
                <a:spcPct val="107000"/>
              </a:lnSpc>
              <a:spcBef>
                <a:spcPts val="0"/>
              </a:spcBef>
              <a:spcAft>
                <a:spcPts val="0"/>
              </a:spcAft>
            </a:pPr>
            <a:r>
              <a:rPr lang="en-US" sz="18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Some of the familiar values used for defects, during their life cycle are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New : </a:t>
            </a:r>
            <a:r>
              <a:rPr lang="en-US" sz="18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New defect is reported.</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Open : </a:t>
            </a:r>
            <a:r>
              <a:rPr lang="en-US" sz="18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The developer is currently working on the defect.</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Fixed : </a:t>
            </a:r>
            <a:r>
              <a:rPr lang="en-US" sz="18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The code changes are completed and the defect is resolved .</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Deferred : </a:t>
            </a:r>
            <a:r>
              <a:rPr lang="en-US" sz="18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Developers will fixed the defect later.</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Duplicate : </a:t>
            </a:r>
            <a:r>
              <a:rPr lang="en-US" sz="18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The defect is same like one of the previous defect. When previous is fixed it also fixed.</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Retest : </a:t>
            </a:r>
            <a:r>
              <a:rPr lang="en-US" sz="18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the tester starts the task of retesting the defect to verify if the defect is fixed or not.</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Rejected : </a:t>
            </a:r>
            <a:r>
              <a:rPr lang="en-US" sz="18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Developers did not accept the defect .</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Close : </a:t>
            </a:r>
            <a:r>
              <a:rPr lang="en-US" sz="18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After re test if defect is working correctly .</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Reopen : </a:t>
            </a:r>
            <a:r>
              <a:rPr lang="en-US" sz="18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After re test if defect is still exist then we reopen the defect.</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Not a Bug : </a:t>
            </a:r>
            <a:r>
              <a:rPr lang="en-US" sz="18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If the defect does not have an impact on the functionality of the application, then the status of the defect gets changed to “Not a Bug”.</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There are others of course, and some groups might use combinations of these values (such as Closed-Fixed, Closed-</a:t>
            </a:r>
            <a:r>
              <a:rPr lang="en-US" sz="1800" dirty="0" err="1">
                <a:solidFill>
                  <a:srgbClr val="333333"/>
                </a:solidFill>
                <a:effectLst/>
                <a:latin typeface="Georgia" panose="02040502050405020303" pitchFamily="18" charset="0"/>
                <a:ea typeface="Times New Roman" panose="02020603050405020304" pitchFamily="18" charset="0"/>
                <a:cs typeface="Arial" panose="020B0604020202020204" pitchFamily="34" charset="0"/>
              </a:rPr>
              <a:t>WontFix</a:t>
            </a:r>
            <a:r>
              <a:rPr lang="en-US" sz="18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 etc.).</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00641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76B06-75ED-400C-8A14-2690F2DCD868}"/>
              </a:ext>
            </a:extLst>
          </p:cNvPr>
          <p:cNvSpPr>
            <a:spLocks noGrp="1"/>
          </p:cNvSpPr>
          <p:nvPr>
            <p:ph type="title"/>
          </p:nvPr>
        </p:nvSpPr>
        <p:spPr>
          <a:xfrm>
            <a:off x="838200" y="365126"/>
            <a:ext cx="10515600" cy="738118"/>
          </a:xfrm>
        </p:spPr>
        <p:txBody>
          <a:bodyPr>
            <a:normAutofit/>
          </a:bodyPr>
          <a:lstStyle/>
          <a:p>
            <a:pPr algn="ctr"/>
            <a:r>
              <a:rPr lang="en-US" sz="3600" b="1" u="sng" dirty="0">
                <a:latin typeface="Arial" panose="020B0604020202020204" pitchFamily="34" charset="0"/>
                <a:ea typeface="Times New Roman" panose="02020603050405020304" pitchFamily="18" charset="0"/>
                <a:cs typeface="Times New Roman" panose="02020603050405020304" pitchFamily="18" charset="0"/>
              </a:rPr>
              <a:t>Defect Report | Priority and Severity</a:t>
            </a:r>
            <a:endParaRPr lang="en-US" sz="7200" dirty="0"/>
          </a:p>
        </p:txBody>
      </p:sp>
      <p:sp>
        <p:nvSpPr>
          <p:cNvPr id="3" name="Content Placeholder 2">
            <a:extLst>
              <a:ext uri="{FF2B5EF4-FFF2-40B4-BE49-F238E27FC236}">
                <a16:creationId xmlns:a16="http://schemas.microsoft.com/office/drawing/2014/main" id="{226CBDB7-BDB5-421E-BFB8-71CA983AF5EC}"/>
              </a:ext>
            </a:extLst>
          </p:cNvPr>
          <p:cNvSpPr>
            <a:spLocks noGrp="1"/>
          </p:cNvSpPr>
          <p:nvPr>
            <p:ph idx="1"/>
          </p:nvPr>
        </p:nvSpPr>
        <p:spPr/>
        <p:txBody>
          <a:bodyPr>
            <a:normAutofit fontScale="92500" lnSpcReduction="10000"/>
          </a:bodyPr>
          <a:lstStyle/>
          <a:p>
            <a:pPr marL="0" marR="0">
              <a:lnSpc>
                <a:spcPct val="107000"/>
              </a:lnSpc>
              <a:spcBef>
                <a:spcPts val="0"/>
              </a:spcBef>
              <a:spcAft>
                <a:spcPts val="800"/>
              </a:spcAft>
            </a:pPr>
            <a:r>
              <a:rPr lang="en-US" sz="24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Defect Report:</a:t>
            </a:r>
            <a:r>
              <a:rPr lang="en-US" sz="24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If application is not working as expected we can report that as defect in defect report. </a:t>
            </a:r>
            <a:endParaRPr lang="en-US" sz="24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i="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 defect report is a document that has concise details about what defects are identified, what action steps make the defects show up, and what are the expected results instead of the application showing error (defect) while taking step by step actions.</a:t>
            </a:r>
            <a:endParaRPr lang="en-US" sz="2400" b="1" i="1"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Defect Reporting, Defect Tracking, and Status Tracking is called Defect Management. Some companies use Manual Process (Excel workbook), and some companies use Tool-based processes for Defect Management. </a:t>
            </a:r>
            <a:endParaRPr lang="en-US" sz="24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Defect Management Tools Examples: Bugzilla / Issue-Tracker / PR-Tracker etc.</a:t>
            </a:r>
            <a:endParaRPr lang="en-US" sz="24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00999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300DA-7323-42A5-8E68-1FA182BB5088}"/>
              </a:ext>
            </a:extLst>
          </p:cNvPr>
          <p:cNvSpPr>
            <a:spLocks noGrp="1"/>
          </p:cNvSpPr>
          <p:nvPr>
            <p:ph type="title"/>
          </p:nvPr>
        </p:nvSpPr>
        <p:spPr/>
        <p:txBody>
          <a:bodyPr>
            <a:normAutofit fontScale="90000"/>
          </a:bodyPr>
          <a:lstStyle/>
          <a:p>
            <a:pPr algn="ctr"/>
            <a:r>
              <a:rPr lang="en-US" sz="4400" b="1" u="sng"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Important fields of a Defect Report template:</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DE2531B-BE23-43D4-BBB1-21437885E8DA}"/>
              </a:ext>
            </a:extLst>
          </p:cNvPr>
          <p:cNvSpPr>
            <a:spLocks noGrp="1"/>
          </p:cNvSpPr>
          <p:nvPr>
            <p:ph idx="1"/>
          </p:nvPr>
        </p:nvSpPr>
        <p:spPr/>
        <p:txBody>
          <a:bodyPr>
            <a:normAutofit fontScale="925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Defect Id :  </a:t>
            </a:r>
            <a:r>
              <a:rPr lang="en-US" sz="24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It is a unique number for every defect we found while testing.</a:t>
            </a:r>
            <a:endParaRPr lang="en-US" sz="24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Summary :  </a:t>
            </a:r>
            <a:r>
              <a:rPr lang="en-US" sz="24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Full description of the defect .</a:t>
            </a:r>
            <a:endParaRPr lang="en-US" sz="24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Detected By : </a:t>
            </a:r>
            <a:r>
              <a:rPr lang="en-US" sz="24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Name of the tester who found the defect .</a:t>
            </a:r>
            <a:endParaRPr lang="en-US" sz="24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Assigned to :  </a:t>
            </a:r>
            <a:r>
              <a:rPr lang="en-US" sz="24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Currently the defect is assigned to whom. When a tester found a defect the it has to assign to any developer.</a:t>
            </a:r>
            <a:endParaRPr lang="en-US" sz="24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Severity : </a:t>
            </a:r>
            <a:r>
              <a:rPr lang="en-US" sz="24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Severity defines how impactful a bug can be to the system. It can value either high or medium or low specifies the seriousness of the defect.</a:t>
            </a:r>
            <a:endParaRPr lang="en-US" sz="24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Priority : </a:t>
            </a:r>
            <a:r>
              <a:rPr lang="en-US" sz="24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Priority indicates how soon the bug should be fixed. It can value either high or medium or low specifies the importance of the defect or functionality. The defect are fixed based on priorities .</a:t>
            </a:r>
            <a:endParaRPr lang="en-US" sz="24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97994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E79DB-AB55-4BCE-9085-E28825E6A210}"/>
              </a:ext>
            </a:extLst>
          </p:cNvPr>
          <p:cNvSpPr>
            <a:spLocks noGrp="1"/>
          </p:cNvSpPr>
          <p:nvPr>
            <p:ph type="title"/>
          </p:nvPr>
        </p:nvSpPr>
        <p:spPr>
          <a:xfrm>
            <a:off x="838200" y="365126"/>
            <a:ext cx="10515600" cy="738118"/>
          </a:xfrm>
        </p:spPr>
        <p:txBody>
          <a:bodyPr/>
          <a:lstStyle/>
          <a:p>
            <a:pPr algn="ctr"/>
            <a:r>
              <a:rPr lang="en-US" b="1" u="sng" dirty="0">
                <a:latin typeface="Arial" panose="020B0604020202020204" pitchFamily="34" charset="0"/>
                <a:cs typeface="Arial" panose="020B0604020202020204" pitchFamily="34" charset="0"/>
              </a:rPr>
              <a:t>Software testing</a:t>
            </a:r>
          </a:p>
        </p:txBody>
      </p:sp>
      <p:sp>
        <p:nvSpPr>
          <p:cNvPr id="3" name="Content Placeholder 2">
            <a:extLst>
              <a:ext uri="{FF2B5EF4-FFF2-40B4-BE49-F238E27FC236}">
                <a16:creationId xmlns:a16="http://schemas.microsoft.com/office/drawing/2014/main" id="{9A8ECAD8-D924-46F8-BA54-05FA8CAC9EC1}"/>
              </a:ext>
            </a:extLst>
          </p:cNvPr>
          <p:cNvSpPr>
            <a:spLocks noGrp="1"/>
          </p:cNvSpPr>
          <p:nvPr>
            <p:ph idx="1"/>
          </p:nvPr>
        </p:nvSpPr>
        <p:spPr>
          <a:xfrm>
            <a:off x="838200" y="1222513"/>
            <a:ext cx="10515600" cy="4954450"/>
          </a:xfrm>
        </p:spPr>
        <p:txBody>
          <a:bodyPr/>
          <a:lstStyle/>
          <a:p>
            <a:pPr marL="0" indent="0">
              <a:buNone/>
            </a:pPr>
            <a:r>
              <a:rPr lang="en-US" b="1" dirty="0">
                <a:solidFill>
                  <a:srgbClr val="333333"/>
                </a:solidFill>
                <a:latin typeface="inter-bold"/>
              </a:rPr>
              <a:t>S</a:t>
            </a:r>
            <a:r>
              <a:rPr lang="en-US" b="1" i="0" dirty="0">
                <a:solidFill>
                  <a:srgbClr val="333333"/>
                </a:solidFill>
                <a:effectLst/>
                <a:latin typeface="inter-bold"/>
              </a:rPr>
              <a:t>oftware testing</a:t>
            </a:r>
            <a:r>
              <a:rPr lang="en-US" b="0" i="0" dirty="0">
                <a:solidFill>
                  <a:srgbClr val="333333"/>
                </a:solidFill>
                <a:effectLst/>
                <a:latin typeface="inter-regular"/>
              </a:rPr>
              <a:t> is a process of analyzing an application's functionality as per the customer prerequisite.</a:t>
            </a:r>
          </a:p>
          <a:p>
            <a:r>
              <a:rPr lang="en-US" b="0" i="0" dirty="0">
                <a:solidFill>
                  <a:srgbClr val="333333"/>
                </a:solidFill>
                <a:effectLst/>
                <a:latin typeface="inter-regular"/>
              </a:rPr>
              <a:t>If we want to ensure that our software is bug-free or stable, we must perform the various types of software testing because testing is the only method that makes our application bug-free.</a:t>
            </a:r>
          </a:p>
          <a:p>
            <a:pPr marL="0" indent="0" algn="ctr">
              <a:buNone/>
            </a:pPr>
            <a:r>
              <a:rPr lang="en-US" b="1" i="0" dirty="0">
                <a:solidFill>
                  <a:srgbClr val="610B38"/>
                </a:solidFill>
                <a:effectLst/>
                <a:latin typeface="erdana"/>
              </a:rPr>
              <a:t>What is a bug?</a:t>
            </a:r>
          </a:p>
          <a:p>
            <a:pPr algn="just"/>
            <a:r>
              <a:rPr lang="en-US" b="0" i="0" dirty="0">
                <a:solidFill>
                  <a:srgbClr val="333333"/>
                </a:solidFill>
                <a:effectLst/>
                <a:latin typeface="inter-regular"/>
              </a:rPr>
              <a:t>In </a:t>
            </a:r>
            <a:r>
              <a:rPr lang="en-US" b="0" i="0" u="none" strike="noStrike" dirty="0">
                <a:solidFill>
                  <a:srgbClr val="008000"/>
                </a:solidFill>
                <a:effectLst/>
                <a:latin typeface="inter-regular"/>
              </a:rPr>
              <a:t>software testing</a:t>
            </a:r>
            <a:r>
              <a:rPr lang="en-US" b="0" i="0" dirty="0">
                <a:solidFill>
                  <a:srgbClr val="333333"/>
                </a:solidFill>
                <a:effectLst/>
                <a:latin typeface="inter-regular"/>
              </a:rPr>
              <a:t>, a </a:t>
            </a:r>
            <a:r>
              <a:rPr lang="en-US" b="0" i="0" u="none" strike="noStrike" dirty="0">
                <a:solidFill>
                  <a:srgbClr val="008000"/>
                </a:solidFill>
                <a:effectLst/>
                <a:latin typeface="inter-regular"/>
              </a:rPr>
              <a:t>bug</a:t>
            </a:r>
            <a:r>
              <a:rPr lang="en-US" b="0" i="0" dirty="0">
                <a:solidFill>
                  <a:srgbClr val="333333"/>
                </a:solidFill>
                <a:effectLst/>
                <a:latin typeface="inter-regular"/>
              </a:rPr>
              <a:t> is the informal name of defects, which means that software or application is not working as per the requirement. When we have some coding error, it leads a program to its breakdown, which is known as </a:t>
            </a:r>
            <a:r>
              <a:rPr lang="en-US" b="1" i="0" dirty="0">
                <a:solidFill>
                  <a:srgbClr val="333333"/>
                </a:solidFill>
                <a:effectLst/>
                <a:latin typeface="inter-bold"/>
              </a:rPr>
              <a:t>a bug</a:t>
            </a:r>
            <a:r>
              <a:rPr lang="en-US" b="0" i="0" dirty="0">
                <a:solidFill>
                  <a:srgbClr val="333333"/>
                </a:solidFill>
                <a:effectLst/>
                <a:latin typeface="inter-regular"/>
              </a:rPr>
              <a:t>. The </a:t>
            </a:r>
            <a:r>
              <a:rPr lang="en-US" b="1" i="0" dirty="0">
                <a:solidFill>
                  <a:srgbClr val="333333"/>
                </a:solidFill>
                <a:effectLst/>
                <a:latin typeface="inter-bold"/>
              </a:rPr>
              <a:t>test engineers</a:t>
            </a:r>
            <a:r>
              <a:rPr lang="en-US" b="0" i="0" dirty="0">
                <a:solidFill>
                  <a:srgbClr val="333333"/>
                </a:solidFill>
                <a:effectLst/>
                <a:latin typeface="inter-regular"/>
              </a:rPr>
              <a:t> use the terminology </a:t>
            </a:r>
            <a:r>
              <a:rPr lang="en-US" b="1" i="0" dirty="0">
                <a:solidFill>
                  <a:srgbClr val="333333"/>
                </a:solidFill>
                <a:effectLst/>
                <a:latin typeface="inter-bold"/>
              </a:rPr>
              <a:t>Bug</a:t>
            </a:r>
            <a:r>
              <a:rPr lang="en-US" b="0" i="0" dirty="0">
                <a:solidFill>
                  <a:srgbClr val="333333"/>
                </a:solidFill>
                <a:effectLst/>
                <a:latin typeface="inter-regular"/>
              </a:rPr>
              <a:t>.</a:t>
            </a:r>
          </a:p>
          <a:p>
            <a:endParaRPr lang="en-US" b="0" i="0" dirty="0">
              <a:solidFill>
                <a:srgbClr val="333333"/>
              </a:solidFill>
              <a:effectLst/>
              <a:latin typeface="inter-regular"/>
            </a:endParaRPr>
          </a:p>
          <a:p>
            <a:endParaRPr lang="en-US" dirty="0">
              <a:solidFill>
                <a:srgbClr val="333333"/>
              </a:solidFill>
              <a:latin typeface="inter-regular"/>
            </a:endParaRPr>
          </a:p>
          <a:p>
            <a:endParaRPr lang="en-US" dirty="0"/>
          </a:p>
        </p:txBody>
      </p:sp>
    </p:spTree>
    <p:extLst>
      <p:ext uri="{BB962C8B-B14F-4D97-AF65-F5344CB8AC3E}">
        <p14:creationId xmlns:p14="http://schemas.microsoft.com/office/powerpoint/2010/main" val="18722264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075C6-87D3-41E2-A700-87DE5E4DD2B6}"/>
              </a:ext>
            </a:extLst>
          </p:cNvPr>
          <p:cNvSpPr>
            <a:spLocks noGrp="1"/>
          </p:cNvSpPr>
          <p:nvPr>
            <p:ph type="title"/>
          </p:nvPr>
        </p:nvSpPr>
        <p:spPr>
          <a:xfrm>
            <a:off x="1136374" y="355185"/>
            <a:ext cx="10515600" cy="698363"/>
          </a:xfrm>
        </p:spPr>
        <p:txBody>
          <a:bodyPr>
            <a:normAutofit fontScale="90000"/>
          </a:bodyPr>
          <a:lstStyle/>
          <a:p>
            <a:r>
              <a:rPr lang="en-US" sz="4400" b="1" u="sng"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Important fields of a Defect Report template:</a:t>
            </a:r>
            <a:endParaRPr lang="en-US" dirty="0"/>
          </a:p>
        </p:txBody>
      </p:sp>
      <p:sp>
        <p:nvSpPr>
          <p:cNvPr id="3" name="Content Placeholder 2">
            <a:extLst>
              <a:ext uri="{FF2B5EF4-FFF2-40B4-BE49-F238E27FC236}">
                <a16:creationId xmlns:a16="http://schemas.microsoft.com/office/drawing/2014/main" id="{2E37CADA-4CF2-4DC6-A4AC-944173A19675}"/>
              </a:ext>
            </a:extLst>
          </p:cNvPr>
          <p:cNvSpPr>
            <a:spLocks noGrp="1"/>
          </p:cNvSpPr>
          <p:nvPr>
            <p:ph idx="1"/>
          </p:nvPr>
        </p:nvSpPr>
        <p:spPr>
          <a:xfrm>
            <a:off x="838200" y="1461052"/>
            <a:ext cx="10515600" cy="4715911"/>
          </a:xfrm>
        </p:spPr>
        <p:txBody>
          <a:bodyPr>
            <a:normAutofit fontScale="62500" lnSpcReduction="2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6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Status:  </a:t>
            </a:r>
            <a:r>
              <a:rPr lang="en-US" sz="26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Defect Status in defect life cycle is the present state from which the defect or a bug is currently undergoing. The goal of defect status is to precisely convey the current state or progress of a defect in order to better track and understand the actual progress of the defect lifecycle. </a:t>
            </a:r>
            <a:endParaRPr lang="en-US" sz="26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6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Build version : </a:t>
            </a:r>
            <a:r>
              <a:rPr lang="en-US" sz="26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It show currently build version in which we are testing. We  can check this from release note document. </a:t>
            </a:r>
            <a:endParaRPr lang="en-US" sz="26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6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Module: </a:t>
            </a:r>
            <a:r>
              <a:rPr lang="en-US" sz="26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In which module the defect is found.</a:t>
            </a:r>
            <a:endParaRPr lang="en-US" sz="26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6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Environment:  </a:t>
            </a:r>
            <a:r>
              <a:rPr lang="en-US" sz="26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The defect is found in which environment like : Test environment, UAT or Production environment.</a:t>
            </a:r>
            <a:endParaRPr lang="en-US" sz="26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6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Defect Type :  </a:t>
            </a:r>
            <a:r>
              <a:rPr lang="en-US" sz="26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Specify the type of defect like functional , network , data , performance or UI ( User Interface) etc.</a:t>
            </a:r>
            <a:endParaRPr lang="en-US" sz="26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6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Reproduceable: </a:t>
            </a:r>
            <a:r>
              <a:rPr lang="en-US" sz="26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It has value either YES or NO:</a:t>
            </a:r>
            <a:endParaRPr lang="en-US" sz="26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6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YES: Every time the defect is occurring .</a:t>
            </a:r>
            <a:br>
              <a:rPr lang="en-US" sz="26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br>
            <a:r>
              <a:rPr lang="en-US" sz="26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NO: Most of the time its working correctly, only few cases it is failing and not able to reproduce  </a:t>
            </a:r>
            <a:br>
              <a:rPr lang="en-US" sz="26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br>
            <a:r>
              <a:rPr lang="en-US" sz="2600" dirty="0">
                <a:latin typeface="Calibri" panose="020F0502020204030204" pitchFamily="34" charset="0"/>
                <a:ea typeface="Times New Roman" panose="02020603050405020304" pitchFamily="18" charset="0"/>
                <a:cs typeface="Times New Roman" panose="02020603050405020304" pitchFamily="18" charset="0"/>
              </a:rPr>
              <a:t>                            </a:t>
            </a:r>
            <a:r>
              <a:rPr lang="en-US" sz="26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If the defect is non reproduceable we can take screen shot of the defect and report it along with the defect.)</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6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Reproduce Steps : </a:t>
            </a:r>
            <a:r>
              <a:rPr lang="en-US" sz="26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Specify the navigation steps to reproduce the defect.</a:t>
            </a:r>
            <a:endParaRPr lang="en-US" sz="26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984890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91AAA-D0A5-41ED-BD47-8BF58639751A}"/>
              </a:ext>
            </a:extLst>
          </p:cNvPr>
          <p:cNvSpPr>
            <a:spLocks noGrp="1"/>
          </p:cNvSpPr>
          <p:nvPr>
            <p:ph type="title"/>
          </p:nvPr>
        </p:nvSpPr>
        <p:spPr>
          <a:xfrm>
            <a:off x="838200" y="365125"/>
            <a:ext cx="10515600" cy="917023"/>
          </a:xfrm>
        </p:spPr>
        <p:txBody>
          <a:bodyPr>
            <a:noAutofit/>
          </a:bodyPr>
          <a:lstStyle/>
          <a:p>
            <a:pPr algn="ctr"/>
            <a:r>
              <a:rPr lang="en-US" sz="3600" b="1" u="sng"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Test Case Design </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5400" dirty="0"/>
          </a:p>
        </p:txBody>
      </p:sp>
      <p:sp>
        <p:nvSpPr>
          <p:cNvPr id="3" name="Content Placeholder 2">
            <a:extLst>
              <a:ext uri="{FF2B5EF4-FFF2-40B4-BE49-F238E27FC236}">
                <a16:creationId xmlns:a16="http://schemas.microsoft.com/office/drawing/2014/main" id="{F529183B-52E8-4C89-9668-A24BFB144D2F}"/>
              </a:ext>
            </a:extLst>
          </p:cNvPr>
          <p:cNvSpPr>
            <a:spLocks noGrp="1"/>
          </p:cNvSpPr>
          <p:nvPr>
            <p:ph idx="1"/>
          </p:nvPr>
        </p:nvSpPr>
        <p:spPr>
          <a:xfrm>
            <a:off x="838200" y="974035"/>
            <a:ext cx="10515600" cy="5615608"/>
          </a:xfrm>
        </p:spPr>
        <p:txBody>
          <a:bodyPr>
            <a:normAutofit fontScale="77500" lnSpcReduction="2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40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Test case design refers to how you set-up your test cases. It is important that your tests are designed well, or you could fail to identify bugs and defects in your software during testing.</a:t>
            </a:r>
            <a:endParaRPr lang="en-US" sz="4000" dirty="0">
              <a:solidFill>
                <a:srgbClr val="333333"/>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40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It is responsibility of a tester to design the test cases.</a:t>
            </a:r>
            <a:endParaRPr lang="en-US" sz="4000" dirty="0">
              <a:solidFill>
                <a:srgbClr val="333333"/>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40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To design the test cases tester should :</a:t>
            </a:r>
            <a:endParaRPr lang="en-US" sz="4000" b="1" dirty="0">
              <a:solidFill>
                <a:srgbClr val="333333"/>
              </a:solidFill>
              <a:effectLst/>
              <a:latin typeface="Arial" panose="020B0604020202020204" pitchFamily="34" charset="0"/>
              <a:ea typeface="Calibri" panose="020F0502020204030204" pitchFamily="34" charset="0"/>
              <a:cs typeface="Arial" panose="020B0604020202020204" pitchFamily="34" charset="0"/>
            </a:endParaRPr>
          </a:p>
          <a:p>
            <a:pPr marR="0" lvl="0">
              <a:lnSpc>
                <a:spcPct val="107000"/>
              </a:lnSpc>
              <a:spcBef>
                <a:spcPts val="0"/>
              </a:spcBef>
              <a:spcAft>
                <a:spcPts val="800"/>
              </a:spcAft>
              <a:buSzPts val="1000"/>
              <a:buFont typeface="Wingdings" panose="05000000000000000000" pitchFamily="2" charset="2"/>
              <a:buChar char="Ø"/>
              <a:tabLst>
                <a:tab pos="457200" algn="l"/>
              </a:tabLst>
            </a:pPr>
            <a:r>
              <a:rPr lang="en-US" sz="40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Understand the requirement </a:t>
            </a:r>
            <a:endParaRPr lang="en-US" sz="4000" dirty="0">
              <a:solidFill>
                <a:srgbClr val="333333"/>
              </a:solidFill>
              <a:effectLst/>
              <a:latin typeface="Arial" panose="020B0604020202020204" pitchFamily="34" charset="0"/>
              <a:ea typeface="Calibri" panose="020F0502020204030204" pitchFamily="34" charset="0"/>
              <a:cs typeface="Arial" panose="020B0604020202020204" pitchFamily="34" charset="0"/>
            </a:endParaRPr>
          </a:p>
          <a:p>
            <a:pPr marR="0" lvl="0">
              <a:lnSpc>
                <a:spcPct val="107000"/>
              </a:lnSpc>
              <a:spcBef>
                <a:spcPts val="0"/>
              </a:spcBef>
              <a:spcAft>
                <a:spcPts val="800"/>
              </a:spcAft>
              <a:buSzPts val="1000"/>
              <a:buFont typeface="Wingdings" panose="05000000000000000000" pitchFamily="2" charset="2"/>
              <a:buChar char="Ø"/>
              <a:tabLst>
                <a:tab pos="457200" algn="l"/>
              </a:tabLst>
            </a:pPr>
            <a:r>
              <a:rPr lang="en-US" sz="40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Identify the scenario</a:t>
            </a:r>
            <a:endParaRPr lang="en-US" sz="4000" dirty="0">
              <a:solidFill>
                <a:srgbClr val="333333"/>
              </a:solidFill>
              <a:effectLst/>
              <a:latin typeface="Arial" panose="020B0604020202020204" pitchFamily="34" charset="0"/>
              <a:ea typeface="Calibri" panose="020F0502020204030204" pitchFamily="34" charset="0"/>
              <a:cs typeface="Arial" panose="020B0604020202020204" pitchFamily="34" charset="0"/>
            </a:endParaRPr>
          </a:p>
          <a:p>
            <a:pPr marR="0" lvl="0">
              <a:lnSpc>
                <a:spcPct val="107000"/>
              </a:lnSpc>
              <a:spcBef>
                <a:spcPts val="0"/>
              </a:spcBef>
              <a:spcAft>
                <a:spcPts val="800"/>
              </a:spcAft>
              <a:buSzPts val="1000"/>
              <a:buFont typeface="Wingdings" panose="05000000000000000000" pitchFamily="2" charset="2"/>
              <a:buChar char="Ø"/>
              <a:tabLst>
                <a:tab pos="457200" algn="l"/>
              </a:tabLst>
            </a:pPr>
            <a:r>
              <a:rPr lang="en-US" sz="40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Design the test case </a:t>
            </a:r>
            <a:endParaRPr lang="en-US" sz="4000" dirty="0">
              <a:solidFill>
                <a:srgbClr val="333333"/>
              </a:solidFill>
              <a:effectLst/>
              <a:latin typeface="Arial" panose="020B0604020202020204" pitchFamily="34" charset="0"/>
              <a:ea typeface="Calibri" panose="020F0502020204030204" pitchFamily="34" charset="0"/>
              <a:cs typeface="Arial" panose="020B0604020202020204" pitchFamily="34" charset="0"/>
            </a:endParaRPr>
          </a:p>
          <a:p>
            <a:pPr marR="0" lvl="0">
              <a:lnSpc>
                <a:spcPct val="107000"/>
              </a:lnSpc>
              <a:spcBef>
                <a:spcPts val="0"/>
              </a:spcBef>
              <a:spcAft>
                <a:spcPts val="800"/>
              </a:spcAft>
              <a:buSzPts val="1000"/>
              <a:buFont typeface="Wingdings" panose="05000000000000000000" pitchFamily="2" charset="2"/>
              <a:buChar char="Ø"/>
              <a:tabLst>
                <a:tab pos="457200" algn="l"/>
              </a:tabLst>
            </a:pPr>
            <a:r>
              <a:rPr lang="en-US" sz="40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Get is reviewed the test case </a:t>
            </a:r>
            <a:endParaRPr lang="en-US" sz="4000" dirty="0">
              <a:solidFill>
                <a:srgbClr val="333333"/>
              </a:solidFill>
              <a:effectLst/>
              <a:latin typeface="Arial" panose="020B0604020202020204" pitchFamily="34" charset="0"/>
              <a:ea typeface="Calibri" panose="020F0502020204030204" pitchFamily="34" charset="0"/>
              <a:cs typeface="Arial" panose="020B0604020202020204" pitchFamily="34" charset="0"/>
            </a:endParaRPr>
          </a:p>
          <a:p>
            <a:pPr marR="0" lvl="0">
              <a:lnSpc>
                <a:spcPct val="107000"/>
              </a:lnSpc>
              <a:spcBef>
                <a:spcPts val="0"/>
              </a:spcBef>
              <a:spcAft>
                <a:spcPts val="800"/>
              </a:spcAft>
              <a:buSzPts val="1000"/>
              <a:buFont typeface="Wingdings" panose="05000000000000000000" pitchFamily="2" charset="2"/>
              <a:buChar char="Ø"/>
              <a:tabLst>
                <a:tab pos="457200" algn="l"/>
              </a:tabLst>
            </a:pPr>
            <a:r>
              <a:rPr lang="en-US" sz="40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Update the test case based on review </a:t>
            </a:r>
          </a:p>
          <a:p>
            <a:pPr marR="0" lvl="0">
              <a:lnSpc>
                <a:spcPct val="107000"/>
              </a:lnSpc>
              <a:spcBef>
                <a:spcPts val="0"/>
              </a:spcBef>
              <a:spcAft>
                <a:spcPts val="800"/>
              </a:spcAft>
              <a:buSzPts val="1000"/>
              <a:buFont typeface="Wingdings" panose="05000000000000000000" pitchFamily="2" charset="2"/>
              <a:buChar char="Ø"/>
              <a:tabLst>
                <a:tab pos="457200" algn="l"/>
              </a:tabLst>
            </a:pPr>
            <a:endParaRPr lang="en-US" sz="2100" dirty="0">
              <a:solidFill>
                <a:srgbClr val="333333"/>
              </a:solidFill>
              <a:latin typeface="Georgia" panose="02040502050405020303" pitchFamily="18" charset="0"/>
              <a:ea typeface="Calibri" panose="020F0502020204030204" pitchFamily="34" charset="0"/>
              <a:cs typeface="Arial" panose="020B0604020202020204" pitchFamily="34" charset="0"/>
            </a:endParaRPr>
          </a:p>
          <a:p>
            <a:pPr marR="0" lvl="0">
              <a:lnSpc>
                <a:spcPct val="107000"/>
              </a:lnSpc>
              <a:spcBef>
                <a:spcPts val="0"/>
              </a:spcBef>
              <a:spcAft>
                <a:spcPts val="800"/>
              </a:spcAft>
              <a:buSzPts val="1000"/>
              <a:buFont typeface="Wingdings" panose="05000000000000000000" pitchFamily="2" charset="2"/>
              <a:buChar char="Ø"/>
              <a:tabLst>
                <a:tab pos="457200" algn="l"/>
              </a:tabLst>
            </a:pPr>
            <a:endParaRPr lang="en-US" sz="2100" dirty="0">
              <a:solidFill>
                <a:srgbClr val="333333"/>
              </a:solidFill>
              <a:latin typeface="Georgia" panose="02040502050405020303" pitchFamily="18" charset="0"/>
              <a:ea typeface="Calibri" panose="020F0502020204030204" pitchFamily="34" charset="0"/>
              <a:cs typeface="Arial" panose="020B0604020202020204" pitchFamily="34" charset="0"/>
            </a:endParaRPr>
          </a:p>
          <a:p>
            <a:pPr marR="0" lvl="0">
              <a:lnSpc>
                <a:spcPct val="107000"/>
              </a:lnSpc>
              <a:spcBef>
                <a:spcPts val="0"/>
              </a:spcBef>
              <a:spcAft>
                <a:spcPts val="800"/>
              </a:spcAft>
              <a:buSzPts val="1000"/>
              <a:buFont typeface="Wingdings" panose="05000000000000000000" pitchFamily="2" charset="2"/>
              <a:buChar char="Ø"/>
              <a:tabLst>
                <a:tab pos="457200" algn="l"/>
              </a:tabLst>
            </a:pPr>
            <a:endParaRPr lang="en-US" sz="2100" dirty="0">
              <a:solidFill>
                <a:srgbClr val="333333"/>
              </a:solidFill>
              <a:latin typeface="Georgia" panose="02040502050405020303" pitchFamily="18" charset="0"/>
              <a:ea typeface="Calibri" panose="020F0502020204030204" pitchFamily="34" charset="0"/>
              <a:cs typeface="Arial" panose="020B0604020202020204" pitchFamily="34" charset="0"/>
            </a:endParaRPr>
          </a:p>
          <a:p>
            <a:pPr marR="0" lvl="0">
              <a:lnSpc>
                <a:spcPct val="107000"/>
              </a:lnSpc>
              <a:spcBef>
                <a:spcPts val="0"/>
              </a:spcBef>
              <a:spcAft>
                <a:spcPts val="800"/>
              </a:spcAft>
              <a:buSzPts val="1000"/>
              <a:buFont typeface="Wingdings" panose="05000000000000000000" pitchFamily="2" charset="2"/>
              <a:buChar char="Ø"/>
              <a:tabLst>
                <a:tab pos="457200" algn="l"/>
              </a:tabLst>
            </a:pPr>
            <a:endParaRPr lang="en-US" sz="2100" dirty="0">
              <a:solidFill>
                <a:srgbClr val="333333"/>
              </a:solidFill>
              <a:latin typeface="Georgia" panose="02040502050405020303" pitchFamily="18" charset="0"/>
              <a:ea typeface="Calibri" panose="020F0502020204030204" pitchFamily="34" charset="0"/>
              <a:cs typeface="Arial" panose="020B0604020202020204" pitchFamily="34" charset="0"/>
            </a:endParaRPr>
          </a:p>
          <a:p>
            <a:pPr marR="0" lvl="0">
              <a:lnSpc>
                <a:spcPct val="107000"/>
              </a:lnSpc>
              <a:spcBef>
                <a:spcPts val="0"/>
              </a:spcBef>
              <a:spcAft>
                <a:spcPts val="800"/>
              </a:spcAft>
              <a:buSzPts val="1000"/>
              <a:buFont typeface="Wingdings" panose="05000000000000000000" pitchFamily="2" charset="2"/>
              <a:buChar char="Ø"/>
              <a:tabLst>
                <a:tab pos="457200" algn="l"/>
              </a:tabLst>
            </a:pPr>
            <a:endParaRPr lang="en-US" sz="2100" dirty="0">
              <a:solidFill>
                <a:srgbClr val="333333"/>
              </a:solidFill>
              <a:latin typeface="Georgia" panose="02040502050405020303" pitchFamily="18" charset="0"/>
              <a:ea typeface="Calibri" panose="020F0502020204030204" pitchFamily="34" charset="0"/>
              <a:cs typeface="Arial" panose="020B0604020202020204" pitchFamily="34" charset="0"/>
            </a:endParaRPr>
          </a:p>
          <a:p>
            <a:pPr marL="0" marR="0" lvl="0" indent="0">
              <a:lnSpc>
                <a:spcPct val="107000"/>
              </a:lnSpc>
              <a:spcBef>
                <a:spcPts val="0"/>
              </a:spcBef>
              <a:spcAft>
                <a:spcPts val="800"/>
              </a:spcAft>
              <a:buSzPts val="1000"/>
              <a:buNone/>
              <a:tabLst>
                <a:tab pos="457200" algn="l"/>
              </a:tabLst>
            </a:pP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823703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07A88-03FD-4C27-81A3-642B31F12A71}"/>
              </a:ext>
            </a:extLst>
          </p:cNvPr>
          <p:cNvSpPr>
            <a:spLocks noGrp="1"/>
          </p:cNvSpPr>
          <p:nvPr>
            <p:ph type="title"/>
          </p:nvPr>
        </p:nvSpPr>
        <p:spPr/>
        <p:txBody>
          <a:bodyPr/>
          <a:lstStyle/>
          <a:p>
            <a:pPr algn="ctr"/>
            <a:r>
              <a:rPr lang="en-US" sz="4400" b="1" u="sng"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How to create good test cases </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92EC751-32DD-45BF-AD04-9AC5BCE7DF4A}"/>
              </a:ext>
            </a:extLst>
          </p:cNvPr>
          <p:cNvSpPr>
            <a:spLocks noGrp="1"/>
          </p:cNvSpPr>
          <p:nvPr>
            <p:ph idx="1"/>
          </p:nvPr>
        </p:nvSpPr>
        <p:spPr>
          <a:xfrm>
            <a:off x="838200" y="1480930"/>
            <a:ext cx="10515600" cy="4696033"/>
          </a:xfrm>
        </p:spPr>
        <p:txBody>
          <a:bodyPr>
            <a:normAutofit fontScale="70000" lnSpcReduction="2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1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Test Cases need to be simple steps, transparent and easy to understand.</a:t>
            </a:r>
            <a:endParaRPr lang="en-US" sz="31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1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Each and every test case should be traceable and it should be linked to “Requirement ID”.</a:t>
            </a:r>
            <a:endParaRPr lang="en-US" sz="31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1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Test cases should have only necessary and valid steps (Brief And Short) .</a:t>
            </a:r>
            <a:endParaRPr lang="en-US" sz="31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1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Implement Testing Techniques – Positive And Negative Test Cases</a:t>
            </a:r>
            <a:endParaRPr lang="en-US" sz="31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1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Test cases should be written in such a way that it should be easy to maintain.</a:t>
            </a:r>
            <a:endParaRPr lang="en-US" sz="31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1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Test cases should cover the usability aspects in terms of ease of use.</a:t>
            </a:r>
            <a:endParaRPr lang="en-US" sz="31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1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Different set of test cases should be prepared for the basic performance testing like multi-user operations and capacity testing.</a:t>
            </a:r>
            <a:endParaRPr lang="en-US" sz="31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1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Test cases for Security aspects should be cover for example user permission, session management, logging methods.</a:t>
            </a:r>
            <a:endParaRPr lang="en-US" sz="31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197371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F81880-3D52-45DE-9674-377C5B2FDA1A}"/>
              </a:ext>
            </a:extLst>
          </p:cNvPr>
          <p:cNvSpPr>
            <a:spLocks noGrp="1"/>
          </p:cNvSpPr>
          <p:nvPr>
            <p:ph type="title"/>
          </p:nvPr>
        </p:nvSpPr>
        <p:spPr/>
        <p:txBody>
          <a:bodyPr/>
          <a:lstStyle/>
          <a:p>
            <a:pPr algn="ctr"/>
            <a:r>
              <a:rPr lang="en-US" u="sng" dirty="0">
                <a:latin typeface="Arial" panose="020B0604020202020204" pitchFamily="34" charset="0"/>
                <a:cs typeface="Arial" panose="020B0604020202020204" pitchFamily="34" charset="0"/>
              </a:rPr>
              <a:t>Test case Design Format</a:t>
            </a:r>
          </a:p>
        </p:txBody>
      </p:sp>
      <p:pic>
        <p:nvPicPr>
          <p:cNvPr id="4" name="Content Placeholder 3">
            <a:extLst>
              <a:ext uri="{FF2B5EF4-FFF2-40B4-BE49-F238E27FC236}">
                <a16:creationId xmlns:a16="http://schemas.microsoft.com/office/drawing/2014/main" id="{3591CE73-4CD6-4200-8AF7-686BA791A4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695739" y="1610139"/>
            <a:ext cx="10952922" cy="4882736"/>
          </a:xfrm>
          <a:prstGeom prst="rect">
            <a:avLst/>
          </a:prstGeom>
          <a:noFill/>
          <a:ln>
            <a:noFill/>
          </a:ln>
        </p:spPr>
      </p:pic>
    </p:spTree>
    <p:extLst>
      <p:ext uri="{BB962C8B-B14F-4D97-AF65-F5344CB8AC3E}">
        <p14:creationId xmlns:p14="http://schemas.microsoft.com/office/powerpoint/2010/main" val="473499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FDDA3-F26E-4271-A913-E4BC1F946974}"/>
              </a:ext>
            </a:extLst>
          </p:cNvPr>
          <p:cNvSpPr>
            <a:spLocks noGrp="1"/>
          </p:cNvSpPr>
          <p:nvPr>
            <p:ph type="title"/>
          </p:nvPr>
        </p:nvSpPr>
        <p:spPr/>
        <p:txBody>
          <a:bodyPr>
            <a:normAutofit fontScale="90000"/>
          </a:bodyPr>
          <a:lstStyle/>
          <a:p>
            <a:pPr algn="ctr"/>
            <a:r>
              <a:rPr lang="en-US" sz="4400" b="1" u="sng"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Follow below steps to create Test cases </a:t>
            </a:r>
            <a:br>
              <a:rPr lang="en-US" sz="4400" u="sng" dirty="0">
                <a:effectLst/>
                <a:latin typeface="Arial" panose="020B0604020202020204" pitchFamily="34" charset="0"/>
                <a:ea typeface="Calibri" panose="020F0502020204030204" pitchFamily="34" charset="0"/>
                <a:cs typeface="Arial" panose="020B0604020202020204" pitchFamily="34" charset="0"/>
              </a:rPr>
            </a:br>
            <a:endParaRPr lang="en-US"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A612472-811B-47E6-95CF-E8AE9ACABE15}"/>
              </a:ext>
            </a:extLst>
          </p:cNvPr>
          <p:cNvSpPr>
            <a:spLocks noGrp="1"/>
          </p:cNvSpPr>
          <p:nvPr>
            <p:ph idx="1"/>
          </p:nvPr>
        </p:nvSpPr>
        <p:spPr>
          <a:xfrm>
            <a:off x="838200" y="1182757"/>
            <a:ext cx="10515600" cy="5526156"/>
          </a:xfrm>
        </p:spPr>
        <p:txBody>
          <a:bodyPr>
            <a:normAutofit fontScale="25000" lnSpcReduction="20000"/>
          </a:bodyPr>
          <a:lstStyle/>
          <a:p>
            <a:pPr marL="0" marR="0">
              <a:lnSpc>
                <a:spcPct val="107000"/>
              </a:lnSpc>
              <a:spcBef>
                <a:spcPts val="0"/>
              </a:spcBef>
              <a:spcAft>
                <a:spcPts val="800"/>
              </a:spcAft>
            </a:pPr>
            <a:r>
              <a:rPr lang="en-US" sz="56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Test Case Id :</a:t>
            </a:r>
            <a:r>
              <a:rPr lang="en-US" sz="56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It is a unique number to represent each test cases. It’s good practice to follow some naming convention for better understanding and discrimination purposes. Like   </a:t>
            </a:r>
            <a:r>
              <a:rPr lang="en-US" sz="5600" dirty="0" err="1">
                <a:solidFill>
                  <a:srgbClr val="333333"/>
                </a:solidFill>
                <a:effectLst/>
                <a:latin typeface="Arial" panose="020B0604020202020204" pitchFamily="34" charset="0"/>
                <a:ea typeface="Times New Roman" panose="02020603050405020304" pitchFamily="18" charset="0"/>
                <a:cs typeface="Arial" panose="020B0604020202020204" pitchFamily="34" charset="0"/>
              </a:rPr>
              <a:t>Tc_proj_module_number</a:t>
            </a:r>
            <a:r>
              <a:rPr lang="en-US" sz="56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(001)</a:t>
            </a:r>
            <a:endParaRPr lang="en-US" sz="56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56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For example: Tc_Yahoo_Inbox_001</a:t>
            </a:r>
            <a:endParaRPr lang="en-US" sz="56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56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Test Scenario : </a:t>
            </a:r>
            <a:r>
              <a:rPr lang="en-US" sz="56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A Test Scenario is defined as any functionality that can be tested. It is a collective set of test cases which helps the testing team to determine the positive and negative characteristics of the project. Test Scenarios are derived from test documents such as BRS and SRS.</a:t>
            </a:r>
            <a:endParaRPr lang="en-US" sz="56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56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Test Cases : </a:t>
            </a:r>
            <a:r>
              <a:rPr lang="en-US" sz="56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A Test Case is a set of actions executed to verify a particular feature or functionality of your application. Test Cases are focused on what to test and how to test. Test Case is mostly derived from test scenarios.</a:t>
            </a:r>
            <a:endParaRPr lang="en-US" sz="56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56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Precondition :</a:t>
            </a:r>
            <a:r>
              <a:rPr lang="en-US" sz="56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The condition to be satisfied to test the requirement. Conditions that need to meet before executing the test case.</a:t>
            </a:r>
            <a:endParaRPr lang="en-US" sz="56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56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Priority :</a:t>
            </a:r>
            <a:r>
              <a:rPr lang="en-US" sz="56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The importance of the test case is called priority. It is a parameter to decide the order in which defects should be fixed. Priority means how fast defect has to be fixed.</a:t>
            </a:r>
            <a:endParaRPr lang="en-US" sz="56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56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Test Steps : </a:t>
            </a:r>
            <a:r>
              <a:rPr lang="en-US" sz="56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Test Steps describe the execution steps. To execute test cases, you need to perform some actions. Each step is marked pass or fail based on the comparison result between the expected and actual outcome.</a:t>
            </a:r>
            <a:endParaRPr lang="en-US" sz="56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56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Test Data: </a:t>
            </a:r>
            <a:r>
              <a:rPr lang="en-US" sz="56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It is data created or selected to satisfy the execution preconditions and inputs to execute one or more test cases. We need proper test data to execute the test steps.</a:t>
            </a:r>
            <a:endParaRPr lang="en-US" sz="56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56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Expected result :</a:t>
            </a:r>
            <a:r>
              <a:rPr lang="en-US" sz="56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The output result as per customer requirement (As per SRS or FRS). The result which we expect once the test cases were executed. </a:t>
            </a:r>
            <a:endParaRPr lang="en-US" sz="56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56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Post Condition :</a:t>
            </a:r>
            <a:r>
              <a:rPr lang="en-US" sz="56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Conditions that need to achieve when the test case was successfully executed.</a:t>
            </a:r>
            <a:endParaRPr lang="en-US" sz="56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56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Actual Result :</a:t>
            </a:r>
            <a:r>
              <a:rPr lang="en-US" sz="56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The output result in the application once the test case was executed. Capture the result after the execution. Based on this result and the expected result, we set the status of the test case.</a:t>
            </a:r>
            <a:endParaRPr lang="en-US" sz="56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56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Status :</a:t>
            </a:r>
            <a:r>
              <a:rPr lang="en-US" sz="56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The status as Pass or Fail based on the expected result against the actual result. If the actual and expected results are the same, mention it as Passed. Else make it as Failed. If a test fails, it has to go through the bug life cycle to be fixed.</a:t>
            </a:r>
            <a:endParaRPr lang="en-US" sz="5600" dirty="0">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1055550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BE8AD-A957-41EE-BE44-09EF18D931BE}"/>
              </a:ext>
            </a:extLst>
          </p:cNvPr>
          <p:cNvSpPr>
            <a:spLocks noGrp="1"/>
          </p:cNvSpPr>
          <p:nvPr>
            <p:ph type="title"/>
          </p:nvPr>
        </p:nvSpPr>
        <p:spPr>
          <a:xfrm>
            <a:off x="838200" y="365125"/>
            <a:ext cx="10515600" cy="479701"/>
          </a:xfrm>
        </p:spPr>
        <p:txBody>
          <a:bodyPr>
            <a:normAutofit fontScale="90000"/>
          </a:bodyPr>
          <a:lstStyle/>
          <a:p>
            <a:pPr algn="ctr"/>
            <a:r>
              <a:rPr lang="en-US" sz="2800" b="1" u="sng"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Other important fields of a test case template:</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FAA5A4F-5EA5-457D-926D-2874F9CA0E33}"/>
              </a:ext>
            </a:extLst>
          </p:cNvPr>
          <p:cNvSpPr>
            <a:spLocks noGrp="1"/>
          </p:cNvSpPr>
          <p:nvPr>
            <p:ph idx="1"/>
          </p:nvPr>
        </p:nvSpPr>
        <p:spPr>
          <a:xfrm>
            <a:off x="838200" y="725557"/>
            <a:ext cx="10515600" cy="5451406"/>
          </a:xfrm>
        </p:spPr>
        <p:txBody>
          <a:bodyPr/>
          <a:lstStyle/>
          <a:p>
            <a:pPr marL="0" marR="0">
              <a:lnSpc>
                <a:spcPct val="107000"/>
              </a:lnSpc>
              <a:spcBef>
                <a:spcPts val="0"/>
              </a:spcBef>
              <a:spcAft>
                <a:spcPts val="800"/>
              </a:spcAft>
            </a:pPr>
            <a:r>
              <a:rPr lang="en-US" sz="2400" b="1"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Project Name: </a:t>
            </a:r>
            <a:r>
              <a:rPr lang="en-US" sz="24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Name of the project the test cases belong to.</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Module Name:</a:t>
            </a:r>
            <a:r>
              <a:rPr lang="en-US" sz="24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 Name of the module the test cases belong to.</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Reference Document: </a:t>
            </a:r>
            <a:r>
              <a:rPr lang="en-US" sz="24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Mention the path of the reference documents (if any such as Requirement Document, Test Plan , Test Scenarios, etc.,)</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Author (Created By) :</a:t>
            </a:r>
            <a:r>
              <a:rPr lang="en-US" sz="24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 Name of the Tester who created the test cases.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Date of Creation:</a:t>
            </a:r>
            <a:r>
              <a:rPr lang="en-US" sz="24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 When the test cases were created.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Date of Review:</a:t>
            </a:r>
            <a:r>
              <a:rPr lang="en-US" sz="24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 When the test cases were reviewed.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Reviewed By: </a:t>
            </a:r>
            <a:r>
              <a:rPr lang="en-US" sz="24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Name of the Tester who created the test cases.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Executed By:</a:t>
            </a:r>
            <a:r>
              <a:rPr lang="en-US" sz="24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 Name of the Tester who executed the test case.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Date of Execution:</a:t>
            </a:r>
            <a:r>
              <a:rPr lang="en-US" sz="24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 When the test case was executed.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Comments: </a:t>
            </a:r>
            <a:r>
              <a:rPr lang="en-US" sz="24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Include value information which helps the team.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153220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4A1BF-8A5F-40BF-B6C5-75D4FAA04ADD}"/>
              </a:ext>
            </a:extLst>
          </p:cNvPr>
          <p:cNvSpPr>
            <a:spLocks noGrp="1"/>
          </p:cNvSpPr>
          <p:nvPr>
            <p:ph type="title"/>
          </p:nvPr>
        </p:nvSpPr>
        <p:spPr>
          <a:xfrm>
            <a:off x="838200" y="365126"/>
            <a:ext cx="10515600" cy="608910"/>
          </a:xfrm>
        </p:spPr>
        <p:txBody>
          <a:bodyPr>
            <a:normAutofit fontScale="90000"/>
          </a:bodyPr>
          <a:lstStyle/>
          <a:p>
            <a:r>
              <a:rPr lang="en-US" sz="4400" b="1" u="sng" dirty="0">
                <a:solidFill>
                  <a:srgbClr val="33AAFF"/>
                </a:solidFill>
                <a:effectLst/>
                <a:latin typeface="Arial" panose="020B0604020202020204" pitchFamily="34" charset="0"/>
                <a:ea typeface="Times New Roman" panose="02020603050405020304" pitchFamily="18" charset="0"/>
                <a:hlinkClick r:id="rId2"/>
              </a:rPr>
              <a:t>Test Case Review Process and Guidelines</a:t>
            </a:r>
            <a:br>
              <a:rPr lang="en-US" sz="4400" b="1"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946C01F-1A9F-4937-AC02-6B161859E01B}"/>
              </a:ext>
            </a:extLst>
          </p:cNvPr>
          <p:cNvSpPr>
            <a:spLocks noGrp="1"/>
          </p:cNvSpPr>
          <p:nvPr>
            <p:ph idx="1"/>
          </p:nvPr>
        </p:nvSpPr>
        <p:spPr>
          <a:xfrm>
            <a:off x="838200" y="805070"/>
            <a:ext cx="10515600" cy="5371893"/>
          </a:xfrm>
        </p:spPr>
        <p:txBody>
          <a:bodyPr>
            <a:normAutofit fontScale="92500"/>
          </a:bodyPr>
          <a:lstStyle/>
          <a:p>
            <a:pPr marL="0" marR="0">
              <a:lnSpc>
                <a:spcPct val="107000"/>
              </a:lnSpc>
              <a:spcBef>
                <a:spcPts val="0"/>
              </a:spcBef>
              <a:spcAft>
                <a:spcPts val="800"/>
              </a:spcAft>
            </a:pPr>
            <a:r>
              <a:rPr lang="en-US" sz="1800" b="1"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Test Case Review :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Test case review process is an important process to follow in software testing. Test case should be effective and follow the standards to write test case.</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After preparation of the test cases review are conduct to ensure the completeness and correctness of the test case, proper flow, and maximum test coverage.</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The test lead or project manager have to approve the test cases.</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During this review process, if the reviewer found any mistake, he/she writes it in a separate document, which is known as Review document and sends it back to the author.</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Test Case Review Techniques :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Self-review: </a:t>
            </a:r>
            <a:r>
              <a:rPr lang="en-US" sz="18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This is carried out by the tester who wrote the test cases. By looking at SRS/FRD, he/she can see if all of the requirements are met or not.</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Peer review:  </a:t>
            </a:r>
            <a:r>
              <a:rPr lang="en-US" sz="18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Before test lead the test cases reviewed by another team member who is not familiar with the system is called peer review. Maker and Checker are two other names for the same thing.</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Supervisory review: </a:t>
            </a:r>
            <a:r>
              <a:rPr lang="en-US" sz="18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This is done by a team lead or project manager who is higher in rank than the tester who wrote the test cases and has an extensive understanding of the requirements and system.</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995592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2F840-828C-4411-BA49-F6650E72317E}"/>
              </a:ext>
            </a:extLst>
          </p:cNvPr>
          <p:cNvSpPr>
            <a:spLocks noGrp="1"/>
          </p:cNvSpPr>
          <p:nvPr>
            <p:ph type="title"/>
          </p:nvPr>
        </p:nvSpPr>
        <p:spPr/>
        <p:txBody>
          <a:bodyPr>
            <a:normAutofit fontScale="90000"/>
          </a:bodyPr>
          <a:lstStyle/>
          <a:p>
            <a:pPr algn="ctr"/>
            <a:r>
              <a:rPr lang="en-US" sz="4400" b="1" u="sng"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Common mistakes which are check during Test Case Review  : </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F4A45B3-11B2-4183-B7C9-593B139B20E2}"/>
              </a:ext>
            </a:extLst>
          </p:cNvPr>
          <p:cNvSpPr>
            <a:spLocks noGrp="1"/>
          </p:cNvSpPr>
          <p:nvPr>
            <p:ph idx="1"/>
          </p:nvPr>
        </p:nvSpPr>
        <p:spPr>
          <a:xfrm>
            <a:off x="838200" y="1510748"/>
            <a:ext cx="10515600" cy="4982127"/>
          </a:xfrm>
        </p:spPr>
        <p:txBody>
          <a:bodyPr>
            <a:normAutofit fontScale="62500" lnSpcReduction="2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8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Incomplete Test Cases. Missing negative test cases. No Test Data. Inappropriate/Incorrect Test data.</a:t>
            </a:r>
            <a:endParaRPr lang="en-US" sz="2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8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Spelling errors can sometimes cause a lot of confusion or make a statement difficult to grasp.</a:t>
            </a:r>
            <a:endParaRPr lang="en-US" sz="2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8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While review process, it is very important to check whether all the standards and guideline are properly followed.</a:t>
            </a:r>
            <a:endParaRPr lang="en-US" sz="2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8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If proper template is followed then it becomes easy to add/modify test cases in future and test case plan looks organized.</a:t>
            </a:r>
            <a:endParaRPr lang="en-US" sz="2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8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If the grammar is incorrect, the test case can be misinterpreted, leading to incorrect findings. </a:t>
            </a:r>
            <a:endParaRPr lang="en-US" sz="2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8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Test cases should have a very simple language which is easy to understand.</a:t>
            </a:r>
            <a:endParaRPr lang="en-US" sz="2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8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Replication: It refers to the duplicate test cases removal. It is possible that two or more test cases test the same thing and can be merged into one, this would save time and space.</a:t>
            </a:r>
            <a:endParaRPr lang="en-US" sz="2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8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Test case which are uselessness due to change in requirements or some modifications. Such test cases must be removed.</a:t>
            </a:r>
            <a:endParaRPr lang="en-US" sz="2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761729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A7F51-E563-495E-A38E-EBFCC96D59AC}"/>
              </a:ext>
            </a:extLst>
          </p:cNvPr>
          <p:cNvSpPr>
            <a:spLocks noGrp="1"/>
          </p:cNvSpPr>
          <p:nvPr>
            <p:ph type="title"/>
          </p:nvPr>
        </p:nvSpPr>
        <p:spPr/>
        <p:txBody>
          <a:bodyPr/>
          <a:lstStyle/>
          <a:p>
            <a:pPr algn="ctr"/>
            <a:r>
              <a:rPr lang="en-US" sz="4400" b="1" u="sng"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Test Case Repository  :</a:t>
            </a:r>
            <a:r>
              <a:rPr lang="en-US" sz="4400" u="sng"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0A1DF4C-C20C-474B-8DF6-A9492422D074}"/>
              </a:ext>
            </a:extLst>
          </p:cNvPr>
          <p:cNvSpPr>
            <a:spLocks noGrp="1"/>
          </p:cNvSpPr>
          <p:nvPr>
            <p:ph idx="1"/>
          </p:nvPr>
        </p:nvSpPr>
        <p:spPr>
          <a:xfrm>
            <a:off x="838200" y="1133061"/>
            <a:ext cx="10515600" cy="5043902"/>
          </a:xfrm>
        </p:spPr>
        <p:txBody>
          <a:bodyPr>
            <a:normAutofit fontScale="92500" lnSpcReduction="2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8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A test case repository is a centralized location where all the baseline test cases (written, review, and approved) are stored.</a:t>
            </a:r>
            <a:endParaRPr lang="en-US" sz="2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8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Test repository comprises test cases that encompass all key possibilities of permutations and combinations in workflow execution and transaction, ensuring that all variations in system and user interactions are covered.</a:t>
            </a:r>
            <a:endParaRPr lang="en-US" sz="2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8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A test case repository is used to store the approved test cases only.</a:t>
            </a:r>
            <a:endParaRPr lang="en-US" sz="2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8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Any test engineer wants to test the application, then he/she needs to access the test case only from the test case repository.</a:t>
            </a:r>
            <a:endParaRPr lang="en-US" sz="2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8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If we do not require any test case, we can drop them from the test case repository.</a:t>
            </a:r>
            <a:endParaRPr lang="en-US" sz="2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80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Each version have a separate test case repository.</a:t>
            </a:r>
            <a:endParaRPr lang="en-US" sz="2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634066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9777A-3435-4976-A6E5-5C4C8A5D5689}"/>
              </a:ext>
            </a:extLst>
          </p:cNvPr>
          <p:cNvSpPr>
            <a:spLocks noGrp="1"/>
          </p:cNvSpPr>
          <p:nvPr>
            <p:ph type="title"/>
          </p:nvPr>
        </p:nvSpPr>
        <p:spPr>
          <a:xfrm>
            <a:off x="838200" y="365126"/>
            <a:ext cx="10515600" cy="678484"/>
          </a:xfrm>
        </p:spPr>
        <p:txBody>
          <a:bodyPr>
            <a:normAutofit fontScale="90000"/>
          </a:bodyPr>
          <a:lstStyle/>
          <a:p>
            <a:pPr algn="ctr"/>
            <a:r>
              <a:rPr lang="en-US" sz="3200" b="1" u="sng" dirty="0">
                <a:solidFill>
                  <a:srgbClr val="33AAFF"/>
                </a:solidFill>
                <a:effectLst/>
                <a:latin typeface="Arial" panose="020B0604020202020204" pitchFamily="34" charset="0"/>
                <a:ea typeface="Times New Roman" panose="02020603050405020304" pitchFamily="18" charset="0"/>
                <a:hlinkClick r:id="rId2"/>
              </a:rPr>
              <a:t>Test Execution Process | Environment setup</a:t>
            </a:r>
            <a:br>
              <a:rPr lang="en-US" sz="1800" b="1"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C0CD9A1-26C9-4B36-A1F5-EC05E87BD380}"/>
              </a:ext>
            </a:extLst>
          </p:cNvPr>
          <p:cNvSpPr>
            <a:spLocks noGrp="1"/>
          </p:cNvSpPr>
          <p:nvPr>
            <p:ph idx="1"/>
          </p:nvPr>
        </p:nvSpPr>
        <p:spPr>
          <a:xfrm>
            <a:off x="838200" y="745435"/>
            <a:ext cx="10515600" cy="5913782"/>
          </a:xfrm>
        </p:spPr>
        <p:txBody>
          <a:bodyPr>
            <a:normAutofit fontScale="92500" lnSpcReduction="20000"/>
          </a:bodyPr>
          <a:lstStyle/>
          <a:p>
            <a:pPr marL="0" marR="0">
              <a:lnSpc>
                <a:spcPct val="107000"/>
              </a:lnSpc>
              <a:spcBef>
                <a:spcPts val="0"/>
              </a:spcBef>
              <a:spcAft>
                <a:spcPts val="800"/>
              </a:spcAft>
            </a:pPr>
            <a:r>
              <a:rPr lang="en-US"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Test Execution: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i="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Test execution is the process of executing the test cases and comparing the expected and actual results.</a:t>
            </a:r>
            <a:endParaRPr lang="en-US" sz="1800" b="1" i="1"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After developers finish the coding and give the build to the tester , tester will conduct the testing and validate the application as per the requirement.</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The developers will prepare the below document and give to the testing team during the build release :</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SRN (software release note)</a:t>
            </a:r>
            <a:b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b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DD (Deployment Document)</a:t>
            </a: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Tester deploy the build in test environment a per the instruction in the release document note .</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The build is deployed in the test environment either by tester or developer or n/w team. </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As we know after build release 1st test should be performed is sanity test .</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After Sanity test is pass we will continue test execution and validate all the functionality.</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Test execution can be done either manual aur automation.</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Testing performed by tester without using any tools is called manual testing.</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Testing conducted with the help of tool is called automation testing.</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During execution validate all the test cases and specify actual result and status.</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If the status is fail we can report that as defect to the developers.</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00251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6EC69-B85B-4598-A37E-8950F70A9D1C}"/>
              </a:ext>
            </a:extLst>
          </p:cNvPr>
          <p:cNvSpPr>
            <a:spLocks noGrp="1"/>
          </p:cNvSpPr>
          <p:nvPr>
            <p:ph type="title"/>
          </p:nvPr>
        </p:nvSpPr>
        <p:spPr>
          <a:xfrm>
            <a:off x="838200" y="365126"/>
            <a:ext cx="10515600" cy="628788"/>
          </a:xfrm>
        </p:spPr>
        <p:txBody>
          <a:bodyPr>
            <a:normAutofit fontScale="90000"/>
          </a:bodyPr>
          <a:lstStyle/>
          <a:p>
            <a:pPr algn="ctr"/>
            <a:r>
              <a:rPr lang="en-US" b="0" i="0" u="sng" dirty="0">
                <a:solidFill>
                  <a:srgbClr val="610B38"/>
                </a:solidFill>
                <a:effectLst/>
                <a:latin typeface="erdana"/>
              </a:rPr>
              <a:t>What is a Defect?</a:t>
            </a:r>
            <a:endParaRPr lang="en-US" u="sng" dirty="0"/>
          </a:p>
        </p:txBody>
      </p:sp>
      <p:sp>
        <p:nvSpPr>
          <p:cNvPr id="3" name="Content Placeholder 2">
            <a:extLst>
              <a:ext uri="{FF2B5EF4-FFF2-40B4-BE49-F238E27FC236}">
                <a16:creationId xmlns:a16="http://schemas.microsoft.com/office/drawing/2014/main" id="{45CD7F77-A35C-4DA1-BC99-662ADD47BFE4}"/>
              </a:ext>
            </a:extLst>
          </p:cNvPr>
          <p:cNvSpPr>
            <a:spLocks noGrp="1"/>
          </p:cNvSpPr>
          <p:nvPr>
            <p:ph idx="1"/>
          </p:nvPr>
        </p:nvSpPr>
        <p:spPr>
          <a:xfrm>
            <a:off x="838200" y="993914"/>
            <a:ext cx="10515600" cy="5183049"/>
          </a:xfrm>
        </p:spPr>
        <p:txBody>
          <a:bodyPr/>
          <a:lstStyle/>
          <a:p>
            <a:pPr algn="just"/>
            <a:r>
              <a:rPr lang="en-US" b="0" i="0" dirty="0">
                <a:solidFill>
                  <a:srgbClr val="333333"/>
                </a:solidFill>
                <a:effectLst/>
                <a:latin typeface="inter-regular"/>
              </a:rPr>
              <a:t>When the application is not working as per the requirement is knows as </a:t>
            </a:r>
            <a:r>
              <a:rPr lang="en-US" b="1" i="0" dirty="0">
                <a:solidFill>
                  <a:srgbClr val="333333"/>
                </a:solidFill>
                <a:effectLst/>
                <a:latin typeface="inter-bold"/>
              </a:rPr>
              <a:t>defects</a:t>
            </a:r>
            <a:r>
              <a:rPr lang="en-US" b="0" i="0" dirty="0">
                <a:solidFill>
                  <a:srgbClr val="333333"/>
                </a:solidFill>
                <a:effectLst/>
                <a:latin typeface="inter-regular"/>
              </a:rPr>
              <a:t>. It is specified as the aberration from the </a:t>
            </a:r>
            <a:r>
              <a:rPr lang="en-US" b="1" i="0" dirty="0">
                <a:solidFill>
                  <a:srgbClr val="333333"/>
                </a:solidFill>
                <a:effectLst/>
                <a:latin typeface="inter-bold"/>
              </a:rPr>
              <a:t>actual and expected result</a:t>
            </a:r>
            <a:r>
              <a:rPr lang="en-US" b="0" i="0" dirty="0">
                <a:solidFill>
                  <a:srgbClr val="333333"/>
                </a:solidFill>
                <a:effectLst/>
                <a:latin typeface="inter-regular"/>
              </a:rPr>
              <a:t> of the application or software.</a:t>
            </a:r>
          </a:p>
          <a:p>
            <a:pPr algn="just"/>
            <a:r>
              <a:rPr lang="en-US" b="0" i="0" dirty="0">
                <a:solidFill>
                  <a:srgbClr val="333333"/>
                </a:solidFill>
                <a:effectLst/>
                <a:latin typeface="inter-regular"/>
              </a:rPr>
              <a:t>In other words, we can say that the bug announced by the </a:t>
            </a:r>
            <a:r>
              <a:rPr lang="en-US" b="1" i="0" dirty="0">
                <a:solidFill>
                  <a:srgbClr val="333333"/>
                </a:solidFill>
                <a:effectLst/>
                <a:latin typeface="inter-bold"/>
              </a:rPr>
              <a:t>programmer</a:t>
            </a:r>
            <a:r>
              <a:rPr lang="en-US" b="0" i="0" dirty="0">
                <a:solidFill>
                  <a:srgbClr val="333333"/>
                </a:solidFill>
                <a:effectLst/>
                <a:latin typeface="inter-regular"/>
              </a:rPr>
              <a:t> and inside the code is called a </a:t>
            </a:r>
            <a:r>
              <a:rPr lang="en-US" b="1" i="0" u="none" strike="noStrike" dirty="0">
                <a:solidFill>
                  <a:srgbClr val="008000"/>
                </a:solidFill>
                <a:effectLst/>
                <a:latin typeface="inter-bold"/>
              </a:rPr>
              <a:t>Defect</a:t>
            </a:r>
            <a:r>
              <a:rPr lang="en-US" b="1" i="0" dirty="0">
                <a:solidFill>
                  <a:srgbClr val="333333"/>
                </a:solidFill>
                <a:effectLst/>
                <a:latin typeface="inter-bold"/>
              </a:rPr>
              <a:t>.</a:t>
            </a:r>
          </a:p>
          <a:p>
            <a:pPr marL="0" indent="0" algn="ctr">
              <a:buNone/>
            </a:pPr>
            <a:r>
              <a:rPr lang="en-US" b="1" i="0" u="sng" dirty="0">
                <a:solidFill>
                  <a:srgbClr val="610B38"/>
                </a:solidFill>
                <a:effectLst/>
                <a:latin typeface="erdana"/>
              </a:rPr>
              <a:t>What is Error?</a:t>
            </a:r>
          </a:p>
          <a:p>
            <a:pPr algn="just"/>
            <a:r>
              <a:rPr lang="en-US" b="0" i="0" dirty="0">
                <a:solidFill>
                  <a:srgbClr val="333333"/>
                </a:solidFill>
                <a:effectLst/>
                <a:latin typeface="inter-regular"/>
              </a:rPr>
              <a:t>The Problem in code leads to errors, which means that a mistake can occur due to the developer's coding error as the developer misunderstood the requirement or the requirement was not defined correctly. The </a:t>
            </a:r>
            <a:r>
              <a:rPr lang="en-US" b="1" i="0" dirty="0">
                <a:solidFill>
                  <a:srgbClr val="333333"/>
                </a:solidFill>
                <a:effectLst/>
                <a:latin typeface="inter-bold"/>
              </a:rPr>
              <a:t>developers</a:t>
            </a:r>
            <a:r>
              <a:rPr lang="en-US" b="0" i="0" dirty="0">
                <a:solidFill>
                  <a:srgbClr val="333333"/>
                </a:solidFill>
                <a:effectLst/>
                <a:latin typeface="inter-regular"/>
              </a:rPr>
              <a:t> use the term </a:t>
            </a:r>
            <a:r>
              <a:rPr lang="en-US" b="1" i="0" dirty="0">
                <a:solidFill>
                  <a:srgbClr val="333333"/>
                </a:solidFill>
                <a:effectLst/>
                <a:latin typeface="inter-bold"/>
              </a:rPr>
              <a:t>error</a:t>
            </a:r>
            <a:r>
              <a:rPr lang="en-US" b="0" i="0" dirty="0">
                <a:solidFill>
                  <a:srgbClr val="333333"/>
                </a:solidFill>
                <a:effectLst/>
                <a:latin typeface="inter-regular"/>
              </a:rPr>
              <a:t>.</a:t>
            </a:r>
          </a:p>
          <a:p>
            <a:pPr algn="just"/>
            <a:endParaRPr lang="en-US" b="0" i="0" dirty="0">
              <a:solidFill>
                <a:srgbClr val="333333"/>
              </a:solidFill>
              <a:effectLst/>
              <a:latin typeface="inter-regular"/>
            </a:endParaRPr>
          </a:p>
          <a:p>
            <a:endParaRPr lang="en-US" dirty="0"/>
          </a:p>
        </p:txBody>
      </p:sp>
    </p:spTree>
    <p:extLst>
      <p:ext uri="{BB962C8B-B14F-4D97-AF65-F5344CB8AC3E}">
        <p14:creationId xmlns:p14="http://schemas.microsoft.com/office/powerpoint/2010/main" val="13491510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51386-D113-4C8C-A178-1A94C2B6E401}"/>
              </a:ext>
            </a:extLst>
          </p:cNvPr>
          <p:cNvSpPr>
            <a:spLocks noGrp="1"/>
          </p:cNvSpPr>
          <p:nvPr>
            <p:ph type="title"/>
          </p:nvPr>
        </p:nvSpPr>
        <p:spPr>
          <a:xfrm>
            <a:off x="629479" y="414820"/>
            <a:ext cx="10515600" cy="708301"/>
          </a:xfrm>
        </p:spPr>
        <p:txBody>
          <a:bodyPr>
            <a:noAutofit/>
          </a:bodyPr>
          <a:lstStyle/>
          <a:p>
            <a:pPr algn="ctr"/>
            <a:r>
              <a:rPr lang="en-US" sz="2000" b="1" u="sng"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SRN (software release note)</a:t>
            </a:r>
            <a:br>
              <a:rPr lang="en-US" sz="2000" u="sng" dirty="0">
                <a:effectLst/>
                <a:latin typeface="Calibri" panose="020F0502020204030204" pitchFamily="34" charset="0"/>
                <a:ea typeface="Calibri" panose="020F0502020204030204" pitchFamily="34" charset="0"/>
                <a:cs typeface="Times New Roman" panose="02020603050405020304" pitchFamily="18" charset="0"/>
              </a:rPr>
            </a:br>
            <a:endParaRPr lang="en-US" sz="4800" u="sng" dirty="0"/>
          </a:p>
        </p:txBody>
      </p:sp>
      <p:sp>
        <p:nvSpPr>
          <p:cNvPr id="3" name="Content Placeholder 2">
            <a:extLst>
              <a:ext uri="{FF2B5EF4-FFF2-40B4-BE49-F238E27FC236}">
                <a16:creationId xmlns:a16="http://schemas.microsoft.com/office/drawing/2014/main" id="{0A4644C9-FA3B-4882-A017-A32F1B20650A}"/>
              </a:ext>
            </a:extLst>
          </p:cNvPr>
          <p:cNvSpPr>
            <a:spLocks noGrp="1"/>
          </p:cNvSpPr>
          <p:nvPr>
            <p:ph idx="1"/>
          </p:nvPr>
        </p:nvSpPr>
        <p:spPr>
          <a:xfrm>
            <a:off x="838200" y="894522"/>
            <a:ext cx="10515600" cy="2613991"/>
          </a:xfrm>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 release note refers to the technical documentation produced and distributed alongside the launch of a new software product or a product update.</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It briefly describes a new product or specific detail level changes included in a product update.</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 software release notes template is a simple document that companies use to document any changes to their product. Elements of release notes template are like : </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Build version , build location , requirement in build , Precondition , environment , deployment steps , known issue , defect files , prepare by            </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6362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A5D79-A676-423B-8350-CE8139F31CF8}"/>
              </a:ext>
            </a:extLst>
          </p:cNvPr>
          <p:cNvSpPr>
            <a:spLocks noGrp="1"/>
          </p:cNvSpPr>
          <p:nvPr>
            <p:ph type="title"/>
          </p:nvPr>
        </p:nvSpPr>
        <p:spPr/>
        <p:txBody>
          <a:bodyPr/>
          <a:lstStyle/>
          <a:p>
            <a:pPr algn="ctr"/>
            <a:r>
              <a:rPr lang="en-US" b="1" i="1" dirty="0"/>
              <a:t>Pictorial view of Error/ bug and Defect</a:t>
            </a:r>
          </a:p>
        </p:txBody>
      </p:sp>
      <p:pic>
        <p:nvPicPr>
          <p:cNvPr id="1026" name="Picture 2" descr="Bug vs Defect vs Error vs Fault vs Failure">
            <a:extLst>
              <a:ext uri="{FF2B5EF4-FFF2-40B4-BE49-F238E27FC236}">
                <a16:creationId xmlns:a16="http://schemas.microsoft.com/office/drawing/2014/main" id="{2A9915D1-5DB9-4765-952B-7F1227A8D5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10948" y="1996281"/>
            <a:ext cx="4556677" cy="401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467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16DF-4BA7-427F-9AF2-0C7ED773E525}"/>
              </a:ext>
            </a:extLst>
          </p:cNvPr>
          <p:cNvSpPr>
            <a:spLocks noGrp="1"/>
          </p:cNvSpPr>
          <p:nvPr>
            <p:ph type="title"/>
          </p:nvPr>
        </p:nvSpPr>
        <p:spPr>
          <a:xfrm>
            <a:off x="838200" y="365126"/>
            <a:ext cx="10515600" cy="678484"/>
          </a:xfrm>
        </p:spPr>
        <p:txBody>
          <a:bodyPr>
            <a:normAutofit fontScale="90000"/>
          </a:bodyPr>
          <a:lstStyle/>
          <a:p>
            <a:pPr algn="ctr"/>
            <a:r>
              <a:rPr lang="en-US" b="1" i="1" u="sng" dirty="0">
                <a:solidFill>
                  <a:srgbClr val="610B38"/>
                </a:solidFill>
                <a:effectLst/>
                <a:latin typeface="erdana"/>
              </a:rPr>
              <a:t>What is Fault?</a:t>
            </a:r>
            <a:br>
              <a:rPr lang="en-US" b="1" i="1" u="sng" dirty="0">
                <a:solidFill>
                  <a:srgbClr val="610B38"/>
                </a:solidFill>
                <a:effectLst/>
                <a:latin typeface="erdana"/>
              </a:rPr>
            </a:br>
            <a:endParaRPr lang="en-US" b="1" i="1" u="sng" dirty="0"/>
          </a:p>
        </p:txBody>
      </p:sp>
      <p:sp>
        <p:nvSpPr>
          <p:cNvPr id="3" name="Content Placeholder 2">
            <a:extLst>
              <a:ext uri="{FF2B5EF4-FFF2-40B4-BE49-F238E27FC236}">
                <a16:creationId xmlns:a16="http://schemas.microsoft.com/office/drawing/2014/main" id="{1DD43DE1-35BE-4B5D-AEF1-9FDAA7236661}"/>
              </a:ext>
            </a:extLst>
          </p:cNvPr>
          <p:cNvSpPr>
            <a:spLocks noGrp="1"/>
          </p:cNvSpPr>
          <p:nvPr>
            <p:ph idx="1"/>
          </p:nvPr>
        </p:nvSpPr>
        <p:spPr>
          <a:xfrm>
            <a:off x="838200" y="755374"/>
            <a:ext cx="10515600" cy="5421589"/>
          </a:xfrm>
        </p:spPr>
        <p:txBody>
          <a:bodyPr>
            <a:normAutofit lnSpcReduction="10000"/>
          </a:bodyPr>
          <a:lstStyle/>
          <a:p>
            <a:pPr algn="just"/>
            <a:r>
              <a:rPr lang="en-US" b="0" i="0" dirty="0">
                <a:solidFill>
                  <a:srgbClr val="333333"/>
                </a:solidFill>
                <a:effectLst/>
                <a:latin typeface="inter-regular"/>
              </a:rPr>
              <a:t>The fault may occur in software because it has not added the code for fault tolerance, making an application act up.</a:t>
            </a:r>
          </a:p>
          <a:p>
            <a:pPr marL="0" indent="0" algn="ctr">
              <a:buNone/>
            </a:pPr>
            <a:r>
              <a:rPr lang="en-US" b="1" i="1" dirty="0">
                <a:solidFill>
                  <a:srgbClr val="610B38"/>
                </a:solidFill>
                <a:effectLst/>
                <a:latin typeface="erdana"/>
              </a:rPr>
              <a:t>What is Failure?</a:t>
            </a:r>
          </a:p>
          <a:p>
            <a:pPr algn="just"/>
            <a:r>
              <a:rPr lang="en-US" b="0" i="0" dirty="0">
                <a:solidFill>
                  <a:srgbClr val="333333"/>
                </a:solidFill>
                <a:effectLst/>
                <a:latin typeface="inter-regular"/>
              </a:rPr>
              <a:t>Many defects lead to the </a:t>
            </a:r>
            <a:r>
              <a:rPr lang="en-US" b="1" i="0" dirty="0">
                <a:solidFill>
                  <a:srgbClr val="333333"/>
                </a:solidFill>
                <a:effectLst/>
                <a:latin typeface="inter-bold"/>
              </a:rPr>
              <a:t>software's failure</a:t>
            </a:r>
            <a:r>
              <a:rPr lang="en-US" b="0" i="0" dirty="0">
                <a:solidFill>
                  <a:srgbClr val="333333"/>
                </a:solidFill>
                <a:effectLst/>
                <a:latin typeface="inter-regular"/>
              </a:rPr>
              <a:t>, which means that a loss specifies a fatal issue in software/ application or in its module, which makes the system unresponsive or broken.</a:t>
            </a:r>
          </a:p>
          <a:p>
            <a:pPr algn="just"/>
            <a:r>
              <a:rPr lang="en-US" b="0" i="0" dirty="0">
                <a:solidFill>
                  <a:srgbClr val="333333"/>
                </a:solidFill>
                <a:effectLst/>
                <a:latin typeface="inter-regular"/>
              </a:rPr>
              <a:t>In other words, we can say that if an end-user detects an issue in the product, then that particular issue is called a </a:t>
            </a:r>
            <a:r>
              <a:rPr lang="en-US" b="1" i="0" dirty="0">
                <a:solidFill>
                  <a:srgbClr val="333333"/>
                </a:solidFill>
                <a:effectLst/>
                <a:latin typeface="inter-bold"/>
              </a:rPr>
              <a:t>failure</a:t>
            </a:r>
            <a:r>
              <a:rPr lang="en-US" b="0" i="0" dirty="0">
                <a:solidFill>
                  <a:srgbClr val="333333"/>
                </a:solidFill>
                <a:effectLst/>
                <a:latin typeface="inter-regular"/>
              </a:rPr>
              <a:t>.</a:t>
            </a:r>
          </a:p>
          <a:p>
            <a:pPr algn="just"/>
            <a:r>
              <a:rPr lang="en-US" b="0" i="0" dirty="0">
                <a:solidFill>
                  <a:srgbClr val="333333"/>
                </a:solidFill>
                <a:effectLst/>
                <a:latin typeface="inter-regular"/>
              </a:rPr>
              <a:t>Possibilities are there one defect that might lead to one failure or several failures.</a:t>
            </a:r>
          </a:p>
          <a:p>
            <a:pPr algn="just"/>
            <a:r>
              <a:rPr lang="en-US" b="1" i="0" dirty="0">
                <a:solidFill>
                  <a:srgbClr val="333333"/>
                </a:solidFill>
                <a:effectLst/>
                <a:latin typeface="inter-bold"/>
              </a:rPr>
              <a:t>For example</a:t>
            </a:r>
            <a:r>
              <a:rPr lang="en-US" b="0" i="0" dirty="0">
                <a:solidFill>
                  <a:srgbClr val="333333"/>
                </a:solidFill>
                <a:effectLst/>
                <a:latin typeface="inter-regular"/>
              </a:rPr>
              <a:t>, in a bank application if the </a:t>
            </a:r>
            <a:r>
              <a:rPr lang="en-US" b="1" i="0" dirty="0">
                <a:solidFill>
                  <a:srgbClr val="333333"/>
                </a:solidFill>
                <a:effectLst/>
                <a:latin typeface="inter-bold"/>
              </a:rPr>
              <a:t>Amount Transfer</a:t>
            </a:r>
            <a:r>
              <a:rPr lang="en-US" b="0" i="0" dirty="0">
                <a:solidFill>
                  <a:srgbClr val="333333"/>
                </a:solidFill>
                <a:effectLst/>
                <a:latin typeface="inter-regular"/>
              </a:rPr>
              <a:t> module is not working for end-users when the end-user tries to </a:t>
            </a:r>
            <a:r>
              <a:rPr lang="en-US" b="1" i="0" dirty="0">
                <a:solidFill>
                  <a:srgbClr val="333333"/>
                </a:solidFill>
                <a:effectLst/>
                <a:latin typeface="inter-bold"/>
              </a:rPr>
              <a:t>transfer money</a:t>
            </a:r>
            <a:r>
              <a:rPr lang="en-US" b="0" i="0" dirty="0">
                <a:solidFill>
                  <a:srgbClr val="333333"/>
                </a:solidFill>
                <a:effectLst/>
                <a:latin typeface="inter-regular"/>
              </a:rPr>
              <a:t>, submit button is not working. Hence, this is a </a:t>
            </a:r>
            <a:r>
              <a:rPr lang="en-US" b="1" i="0" dirty="0">
                <a:solidFill>
                  <a:srgbClr val="333333"/>
                </a:solidFill>
                <a:effectLst/>
                <a:latin typeface="inter-bold"/>
              </a:rPr>
              <a:t>failure</a:t>
            </a:r>
            <a:r>
              <a:rPr lang="en-US" b="0" i="0" dirty="0">
                <a:solidFill>
                  <a:srgbClr val="333333"/>
                </a:solidFill>
                <a:effectLst/>
                <a:latin typeface="inter-regular"/>
              </a:rPr>
              <a:t>.</a:t>
            </a:r>
          </a:p>
          <a:p>
            <a:pPr algn="just"/>
            <a:endParaRPr lang="en-US" b="0" i="0" dirty="0">
              <a:solidFill>
                <a:srgbClr val="333333"/>
              </a:solidFill>
              <a:effectLst/>
              <a:latin typeface="inter-regular"/>
            </a:endParaRPr>
          </a:p>
          <a:p>
            <a:endParaRPr lang="en-US" dirty="0"/>
          </a:p>
        </p:txBody>
      </p:sp>
    </p:spTree>
    <p:extLst>
      <p:ext uri="{BB962C8B-B14F-4D97-AF65-F5344CB8AC3E}">
        <p14:creationId xmlns:p14="http://schemas.microsoft.com/office/powerpoint/2010/main" val="888553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8E920-22E5-4410-A96B-EE95762871E3}"/>
              </a:ext>
            </a:extLst>
          </p:cNvPr>
          <p:cNvSpPr>
            <a:spLocks noGrp="1"/>
          </p:cNvSpPr>
          <p:nvPr>
            <p:ph type="title"/>
          </p:nvPr>
        </p:nvSpPr>
        <p:spPr>
          <a:xfrm>
            <a:off x="838200" y="365125"/>
            <a:ext cx="10515600" cy="488315"/>
          </a:xfrm>
        </p:spPr>
        <p:txBody>
          <a:bodyPr>
            <a:normAutofit fontScale="90000"/>
          </a:bodyPr>
          <a:lstStyle/>
          <a:p>
            <a:pPr algn="ctr"/>
            <a:r>
              <a:rPr lang="en-US" b="1" u="sng" dirty="0"/>
              <a:t>Types of Software testing</a:t>
            </a:r>
          </a:p>
        </p:txBody>
      </p:sp>
      <p:pic>
        <p:nvPicPr>
          <p:cNvPr id="4" name="Picture 2" descr="Types of Software Testing">
            <a:extLst>
              <a:ext uri="{FF2B5EF4-FFF2-40B4-BE49-F238E27FC236}">
                <a16:creationId xmlns:a16="http://schemas.microsoft.com/office/drawing/2014/main" id="{1923F3C9-8D55-4E95-9F95-23ED857D8B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036320"/>
            <a:ext cx="10825480" cy="5608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003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C3C8D-1FDC-4441-BB79-4DC8930120BC}"/>
              </a:ext>
            </a:extLst>
          </p:cNvPr>
          <p:cNvSpPr>
            <a:spLocks noGrp="1"/>
          </p:cNvSpPr>
          <p:nvPr>
            <p:ph type="title"/>
          </p:nvPr>
        </p:nvSpPr>
        <p:spPr/>
        <p:txBody>
          <a:bodyPr/>
          <a:lstStyle/>
          <a:p>
            <a:pPr algn="ctr"/>
            <a:r>
              <a:rPr lang="en-US" b="1" u="sng" dirty="0"/>
              <a:t>What is Manual testing</a:t>
            </a:r>
          </a:p>
        </p:txBody>
      </p:sp>
      <p:sp>
        <p:nvSpPr>
          <p:cNvPr id="3" name="Content Placeholder 2">
            <a:extLst>
              <a:ext uri="{FF2B5EF4-FFF2-40B4-BE49-F238E27FC236}">
                <a16:creationId xmlns:a16="http://schemas.microsoft.com/office/drawing/2014/main" id="{27CC0D71-4FCF-445F-AE3E-1D62815200E7}"/>
              </a:ext>
            </a:extLst>
          </p:cNvPr>
          <p:cNvSpPr>
            <a:spLocks noGrp="1"/>
          </p:cNvSpPr>
          <p:nvPr>
            <p:ph idx="1"/>
          </p:nvPr>
        </p:nvSpPr>
        <p:spPr>
          <a:xfrm>
            <a:off x="838200" y="1470991"/>
            <a:ext cx="10515600" cy="4705972"/>
          </a:xfrm>
        </p:spPr>
        <p:txBody>
          <a:bodyPr>
            <a:normAutofit/>
          </a:bodyPr>
          <a:lstStyle/>
          <a:p>
            <a:pPr algn="just"/>
            <a:r>
              <a:rPr lang="en-US" b="0" i="0" dirty="0">
                <a:solidFill>
                  <a:srgbClr val="333333"/>
                </a:solidFill>
                <a:effectLst/>
                <a:latin typeface="inter-regular"/>
              </a:rPr>
              <a:t>Testing any software or an application according to the client's needs without using any automation tool is known as </a:t>
            </a:r>
            <a:r>
              <a:rPr lang="en-US" b="1" i="0" dirty="0">
                <a:solidFill>
                  <a:srgbClr val="333333"/>
                </a:solidFill>
                <a:effectLst/>
                <a:latin typeface="inter-bold"/>
              </a:rPr>
              <a:t>manual testing</a:t>
            </a:r>
            <a:r>
              <a:rPr lang="en-US" b="0" i="0" dirty="0">
                <a:solidFill>
                  <a:srgbClr val="333333"/>
                </a:solidFill>
                <a:effectLst/>
                <a:latin typeface="inter-regular"/>
              </a:rPr>
              <a:t>.</a:t>
            </a:r>
          </a:p>
          <a:p>
            <a:pPr algn="just"/>
            <a:r>
              <a:rPr lang="en-US" b="0" i="0" dirty="0">
                <a:solidFill>
                  <a:srgbClr val="333333"/>
                </a:solidFill>
                <a:effectLst/>
                <a:latin typeface="inter-regular"/>
              </a:rPr>
              <a:t>In other words, we can say that it is a procedure of </a:t>
            </a:r>
            <a:r>
              <a:rPr lang="en-US" b="1" i="0" dirty="0">
                <a:solidFill>
                  <a:srgbClr val="333333"/>
                </a:solidFill>
                <a:effectLst/>
                <a:latin typeface="inter-bold"/>
              </a:rPr>
              <a:t>verification and validation</a:t>
            </a:r>
            <a:r>
              <a:rPr lang="en-US" b="0" i="0" dirty="0">
                <a:solidFill>
                  <a:srgbClr val="333333"/>
                </a:solidFill>
                <a:effectLst/>
                <a:latin typeface="inter-regular"/>
              </a:rPr>
              <a:t>. Manual testing is used to verify the behavior of an application or software in contradiction of requirements specification.</a:t>
            </a:r>
          </a:p>
          <a:p>
            <a:pPr marL="0" indent="0">
              <a:buNone/>
            </a:pPr>
            <a:r>
              <a:rPr lang="en-US" b="0" i="0" dirty="0">
                <a:solidFill>
                  <a:srgbClr val="333333"/>
                </a:solidFill>
                <a:effectLst/>
                <a:latin typeface="inter-regular"/>
              </a:rPr>
              <a:t>In software testing, manual testing can be further classified into </a:t>
            </a:r>
            <a:r>
              <a:rPr lang="en-US" b="1" i="0" dirty="0">
                <a:solidFill>
                  <a:srgbClr val="333333"/>
                </a:solidFill>
                <a:effectLst/>
                <a:latin typeface="inter-bold"/>
              </a:rPr>
              <a:t>three different types of testing</a:t>
            </a:r>
            <a:r>
              <a:rPr lang="en-US" b="0" i="0" dirty="0">
                <a:solidFill>
                  <a:srgbClr val="333333"/>
                </a:solidFill>
                <a:effectLst/>
                <a:latin typeface="inter-regular"/>
              </a:rPr>
              <a:t>, which are as follows:</a:t>
            </a:r>
          </a:p>
          <a:p>
            <a:pPr algn="just">
              <a:buFont typeface="Arial" panose="020B0604020202020204" pitchFamily="34" charset="0"/>
              <a:buChar char="•"/>
            </a:pPr>
            <a:r>
              <a:rPr lang="en-US" b="1" i="0" dirty="0">
                <a:solidFill>
                  <a:srgbClr val="000000"/>
                </a:solidFill>
                <a:effectLst/>
                <a:latin typeface="inter-bold"/>
              </a:rPr>
              <a:t>White Box Testing</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Black Box Testing</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Grey Box Testing</a:t>
            </a:r>
            <a:endParaRPr lang="en-US" b="0" i="0" dirty="0">
              <a:solidFill>
                <a:srgbClr val="000000"/>
              </a:solidFill>
              <a:effectLst/>
              <a:latin typeface="inter-regular"/>
            </a:endParaRPr>
          </a:p>
          <a:p>
            <a:pPr marL="0" indent="0">
              <a:buNone/>
            </a:pPr>
            <a:endParaRPr lang="en-US" dirty="0"/>
          </a:p>
        </p:txBody>
      </p:sp>
    </p:spTree>
    <p:extLst>
      <p:ext uri="{BB962C8B-B14F-4D97-AF65-F5344CB8AC3E}">
        <p14:creationId xmlns:p14="http://schemas.microsoft.com/office/powerpoint/2010/main" val="193785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61D7-735C-4C95-BAD4-28B22285CB27}"/>
              </a:ext>
            </a:extLst>
          </p:cNvPr>
          <p:cNvSpPr>
            <a:spLocks noGrp="1"/>
          </p:cNvSpPr>
          <p:nvPr>
            <p:ph type="title"/>
          </p:nvPr>
        </p:nvSpPr>
        <p:spPr>
          <a:xfrm>
            <a:off x="838200" y="281042"/>
            <a:ext cx="10515600" cy="777875"/>
          </a:xfrm>
        </p:spPr>
        <p:txBody>
          <a:bodyPr/>
          <a:lstStyle/>
          <a:p>
            <a:r>
              <a:rPr lang="en-US" b="1" u="sng" dirty="0"/>
              <a:t>White Box testing</a:t>
            </a:r>
          </a:p>
        </p:txBody>
      </p:sp>
      <p:sp>
        <p:nvSpPr>
          <p:cNvPr id="3" name="Content Placeholder 2">
            <a:extLst>
              <a:ext uri="{FF2B5EF4-FFF2-40B4-BE49-F238E27FC236}">
                <a16:creationId xmlns:a16="http://schemas.microsoft.com/office/drawing/2014/main" id="{23E16760-1896-45AE-BC4F-1CE8420A2350}"/>
              </a:ext>
            </a:extLst>
          </p:cNvPr>
          <p:cNvSpPr>
            <a:spLocks noGrp="1"/>
          </p:cNvSpPr>
          <p:nvPr>
            <p:ph idx="1"/>
          </p:nvPr>
        </p:nvSpPr>
        <p:spPr>
          <a:xfrm>
            <a:off x="838200" y="1143000"/>
            <a:ext cx="10515600" cy="5033963"/>
          </a:xfrm>
        </p:spPr>
        <p:txBody>
          <a:bodyPr>
            <a:normAutofit lnSpcReduction="10000"/>
          </a:bodyPr>
          <a:lstStyle/>
          <a:p>
            <a:pPr algn="just"/>
            <a:r>
              <a:rPr lang="en-US" b="0" i="0" dirty="0">
                <a:solidFill>
                  <a:srgbClr val="610B4B"/>
                </a:solidFill>
                <a:effectLst/>
                <a:latin typeface="erdana"/>
              </a:rPr>
              <a:t>White Box Testing</a:t>
            </a:r>
          </a:p>
          <a:p>
            <a:pPr algn="just"/>
            <a:r>
              <a:rPr lang="en-US" b="0" i="0" dirty="0">
                <a:solidFill>
                  <a:srgbClr val="333333"/>
                </a:solidFill>
                <a:effectLst/>
                <a:latin typeface="inter-regular"/>
              </a:rPr>
              <a:t>In white-box testing, the developer will inspect every line of code before handing it over to the testing team or the concerned test engineers.</a:t>
            </a:r>
          </a:p>
          <a:p>
            <a:pPr algn="just"/>
            <a:r>
              <a:rPr lang="en-US" b="0" i="0" dirty="0">
                <a:solidFill>
                  <a:srgbClr val="333333"/>
                </a:solidFill>
                <a:effectLst/>
                <a:latin typeface="inter-regular"/>
              </a:rPr>
              <a:t>Subsequently, the code is noticeable for developers throughout testing; that's why this process is known as </a:t>
            </a:r>
            <a:r>
              <a:rPr lang="en-US" b="1" i="0" dirty="0">
                <a:solidFill>
                  <a:srgbClr val="333333"/>
                </a:solidFill>
                <a:effectLst/>
                <a:latin typeface="inter-bold"/>
              </a:rPr>
              <a:t>WBT (White Box Testing)</a:t>
            </a:r>
            <a:r>
              <a:rPr lang="en-US" b="0" i="0" dirty="0">
                <a:solidFill>
                  <a:srgbClr val="333333"/>
                </a:solidFill>
                <a:effectLst/>
                <a:latin typeface="inter-regular"/>
              </a:rPr>
              <a:t>.</a:t>
            </a:r>
          </a:p>
          <a:p>
            <a:pPr algn="just"/>
            <a:r>
              <a:rPr lang="en-US" b="0" i="0" dirty="0">
                <a:solidFill>
                  <a:srgbClr val="333333"/>
                </a:solidFill>
                <a:effectLst/>
                <a:latin typeface="inter-regular"/>
              </a:rPr>
              <a:t>In other words, we can say that the </a:t>
            </a:r>
            <a:r>
              <a:rPr lang="en-US" b="1" i="0" dirty="0">
                <a:solidFill>
                  <a:srgbClr val="333333"/>
                </a:solidFill>
                <a:effectLst/>
                <a:latin typeface="inter-bold"/>
              </a:rPr>
              <a:t>developer</a:t>
            </a:r>
            <a:r>
              <a:rPr lang="en-US" b="0" i="0" dirty="0">
                <a:solidFill>
                  <a:srgbClr val="333333"/>
                </a:solidFill>
                <a:effectLst/>
                <a:latin typeface="inter-regular"/>
              </a:rPr>
              <a:t> will execute the complete white-box testing for the particular software and send the specific application to the testing team.</a:t>
            </a:r>
          </a:p>
          <a:p>
            <a:pPr algn="just"/>
            <a:r>
              <a:rPr lang="en-US" b="0" i="0" dirty="0">
                <a:solidFill>
                  <a:srgbClr val="333333"/>
                </a:solidFill>
                <a:effectLst/>
                <a:latin typeface="inter-regular"/>
              </a:rPr>
              <a:t>The purpose of implementing the white box testing is to emphasize the flow of inputs and outputs over the software and enhance the security of an application.</a:t>
            </a:r>
          </a:p>
          <a:p>
            <a:endParaRPr lang="en-US" dirty="0"/>
          </a:p>
        </p:txBody>
      </p:sp>
    </p:spTree>
    <p:extLst>
      <p:ext uri="{BB962C8B-B14F-4D97-AF65-F5344CB8AC3E}">
        <p14:creationId xmlns:p14="http://schemas.microsoft.com/office/powerpoint/2010/main" val="1786600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141C82E6D61134FB87969B175DBAB9E" ma:contentTypeVersion="12" ma:contentTypeDescription="Create a new document." ma:contentTypeScope="" ma:versionID="d2d58116384dae979a3e04edcce3dd7c">
  <xsd:schema xmlns:xsd="http://www.w3.org/2001/XMLSchema" xmlns:xs="http://www.w3.org/2001/XMLSchema" xmlns:p="http://schemas.microsoft.com/office/2006/metadata/properties" xmlns:ns2="83b42927-e9fb-456f-85e8-f1dffc8df43a" xmlns:ns3="238f4038-8d29-4053-87cf-8b41c387526a" targetNamespace="http://schemas.microsoft.com/office/2006/metadata/properties" ma:root="true" ma:fieldsID="3069353fd48644e527c1275d2ad5de97" ns2:_="" ns3:_="">
    <xsd:import namespace="83b42927-e9fb-456f-85e8-f1dffc8df43a"/>
    <xsd:import namespace="238f4038-8d29-4053-87cf-8b41c387526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b42927-e9fb-456f-85e8-f1dffc8df4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8f4038-8d29-4053-87cf-8b41c387526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FCB575-91DD-4324-BCC7-DB19F9F208B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5192427-07EF-402C-89EE-B8CE89E39E3D}">
  <ds:schemaRefs>
    <ds:schemaRef ds:uri="http://schemas.microsoft.com/sharepoint/v3/contenttype/forms"/>
  </ds:schemaRefs>
</ds:datastoreItem>
</file>

<file path=customXml/itemProps3.xml><?xml version="1.0" encoding="utf-8"?>
<ds:datastoreItem xmlns:ds="http://schemas.openxmlformats.org/officeDocument/2006/customXml" ds:itemID="{47C1FA85-C908-4347-9B38-9D3C40D4F8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b42927-e9fb-456f-85e8-f1dffc8df43a"/>
    <ds:schemaRef ds:uri="238f4038-8d29-4053-87cf-8b41c38752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3003</TotalTime>
  <Words>4635</Words>
  <Application>Microsoft Office PowerPoint</Application>
  <PresentationFormat>Widescreen</PresentationFormat>
  <Paragraphs>304</Paragraphs>
  <Slides>40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40</vt:i4>
      </vt:variant>
    </vt:vector>
  </HeadingPairs>
  <TitlesOfParts>
    <vt:vector size="52" baseType="lpstr">
      <vt:lpstr>Arial</vt:lpstr>
      <vt:lpstr>Calibri</vt:lpstr>
      <vt:lpstr>Calibri Light</vt:lpstr>
      <vt:lpstr>Calibri-Bold_b_1</vt:lpstr>
      <vt:lpstr>erdana</vt:lpstr>
      <vt:lpstr>Georgia</vt:lpstr>
      <vt:lpstr>inter-bold</vt:lpstr>
      <vt:lpstr>inter-regular</vt:lpstr>
      <vt:lpstr>Symbol</vt:lpstr>
      <vt:lpstr>Times New Roman</vt:lpstr>
      <vt:lpstr>Wingdings</vt:lpstr>
      <vt:lpstr>Office Theme</vt:lpstr>
      <vt:lpstr>KT session Overview Agenda- KT to new Joiners for Testing terminologies</vt:lpstr>
      <vt:lpstr>Points Covered in the session</vt:lpstr>
      <vt:lpstr>Software testing</vt:lpstr>
      <vt:lpstr>What is a Defect?</vt:lpstr>
      <vt:lpstr>Pictorial view of Error/ bug and Defect</vt:lpstr>
      <vt:lpstr>What is Fault? </vt:lpstr>
      <vt:lpstr>Types of Software testing</vt:lpstr>
      <vt:lpstr>What is Manual testing</vt:lpstr>
      <vt:lpstr>White Box testing</vt:lpstr>
      <vt:lpstr>White box testing is also known as open box testing, glass box testing, structural testing, clear box testing, and transparent box testing.</vt:lpstr>
      <vt:lpstr>Black Box Testing </vt:lpstr>
      <vt:lpstr>Black Box Testing</vt:lpstr>
      <vt:lpstr>Types of Black Box Testing</vt:lpstr>
      <vt:lpstr>Types of Functional Testing </vt:lpstr>
      <vt:lpstr>Unit Testing </vt:lpstr>
      <vt:lpstr>Types of Integration Testing </vt:lpstr>
      <vt:lpstr>Types of Incremental Integration Testing  </vt:lpstr>
      <vt:lpstr>Non-Incremental Integration Testing/ Big Bang Method </vt:lpstr>
      <vt:lpstr>Non-function Testing </vt:lpstr>
      <vt:lpstr>Types of non Functional testing</vt:lpstr>
      <vt:lpstr>Performance Testing</vt:lpstr>
      <vt:lpstr>PowerPoint Presentation</vt:lpstr>
      <vt:lpstr>Grey Box Testing </vt:lpstr>
      <vt:lpstr>Some other types of Software Testing  </vt:lpstr>
      <vt:lpstr>Defect/Bug Life Cycle </vt:lpstr>
      <vt:lpstr>Bug life cycle </vt:lpstr>
      <vt:lpstr>Terminologies for Bug life Cycle</vt:lpstr>
      <vt:lpstr>Defect Report | Priority and Severity</vt:lpstr>
      <vt:lpstr>Important fields of a Defect Report template: </vt:lpstr>
      <vt:lpstr>Important fields of a Defect Report template:</vt:lpstr>
      <vt:lpstr>Test Case Design  </vt:lpstr>
      <vt:lpstr>How to create good test cases  </vt:lpstr>
      <vt:lpstr>Test case Design Format</vt:lpstr>
      <vt:lpstr>Follow below steps to create Test cases  </vt:lpstr>
      <vt:lpstr>Other important fields of a test case template: </vt:lpstr>
      <vt:lpstr>Test Case Review Process and Guidelines </vt:lpstr>
      <vt:lpstr>Common mistakes which are check during Test Case Review  :  </vt:lpstr>
      <vt:lpstr>Test Case Repository  :  </vt:lpstr>
      <vt:lpstr>Test Execution Process | Environment setup </vt:lpstr>
      <vt:lpstr>SRN (software release note)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KT session Overview Agenda- KT to new Joiners for Testing terminologies</dc:title>
  <dc:creator>Jindal, Himanshu</dc:creator>
  <cp:lastModifiedBy>Gupta, Shalu</cp:lastModifiedBy>
  <cp:revision>5</cp:revision>
  <dcterms:created xsi:type="dcterms:W3CDTF">2022-08-08T01:28:44Z</dcterms:created>
  <dcterms:modified xsi:type="dcterms:W3CDTF">2023-08-25T08:24:49Z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0x0101000141C82E6D61134FB87969B175DBAB9E</vt:lpwstr>
  </property>
</Properties>
</file>