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4"/>
  </p:notesMasterIdLst>
  <p:sldIdLst>
    <p:sldId id="256" r:id="rId4"/>
    <p:sldId id="258" r:id="rId5"/>
    <p:sldId id="286" r:id="rId6"/>
    <p:sldId id="333" r:id="rId7"/>
    <p:sldId id="262" r:id="rId8"/>
    <p:sldId id="266" r:id="rId9"/>
    <p:sldId id="334" r:id="rId10"/>
    <p:sldId id="265" r:id="rId11"/>
    <p:sldId id="268" r:id="rId12"/>
    <p:sldId id="261" r:id="rId13"/>
    <p:sldId id="298" r:id="rId14"/>
    <p:sldId id="260" r:id="rId15"/>
    <p:sldId id="269" r:id="rId16"/>
    <p:sldId id="270" r:id="rId17"/>
    <p:sldId id="272" r:id="rId18"/>
    <p:sldId id="271" r:id="rId19"/>
    <p:sldId id="273" r:id="rId20"/>
    <p:sldId id="274" r:id="rId21"/>
    <p:sldId id="294" r:id="rId22"/>
    <p:sldId id="276" r:id="rId23"/>
    <p:sldId id="295" r:id="rId24"/>
    <p:sldId id="296" r:id="rId25"/>
    <p:sldId id="277" r:id="rId26"/>
    <p:sldId id="297" r:id="rId27"/>
    <p:sldId id="278" r:id="rId28"/>
    <p:sldId id="328" r:id="rId29"/>
    <p:sldId id="329" r:id="rId30"/>
    <p:sldId id="291" r:id="rId31"/>
    <p:sldId id="292"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2E2"/>
    <a:srgbClr val="B714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095" y="607060"/>
            <a:ext cx="10942955" cy="1672590"/>
          </a:xfrm>
        </p:spPr>
        <p:txBody>
          <a:bodyPr/>
          <a:lstStyle/>
          <a:p>
            <a:r>
              <a:rPr lang="en-IN" altLang="en-US" sz="6000" u="sng" dirty="0">
                <a:ln w="9525">
                  <a:solidFill>
                    <a:schemeClr val="bg1"/>
                  </a:solidFill>
                  <a:prstDash val="solid"/>
                </a:ln>
                <a:solidFill>
                  <a:schemeClr val="tx1"/>
                </a:solidFill>
                <a:effectLst>
                  <a:outerShdw blurRad="12700" dist="38100" dir="2700000" algn="tl" rotWithShape="0">
                    <a:schemeClr val="bg1">
                      <a:lumMod val="50000"/>
                    </a:schemeClr>
                  </a:outerShdw>
                </a:effectLst>
              </a:rPr>
              <a:t>EBIXCASH</a:t>
            </a:r>
            <a:endParaRPr lang="en-IN" altLang="en-US" sz="6000" u="sng"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a:xfrm>
            <a:off x="2544445" y="2603500"/>
            <a:ext cx="7393305" cy="1568450"/>
          </a:xfrm>
        </p:spPr>
        <p:txBody>
          <a:bodyPr/>
          <a:lstStyle/>
          <a:p>
            <a:r>
              <a:rPr lang="en-IN" altLang="en-US" sz="6000" b="1" u="sng" dirty="0">
                <a:latin typeface="Times New Roman" panose="02020603050405020304" charset="0"/>
                <a:cs typeface="Times New Roman" panose="02020603050405020304" charset="0"/>
                <a:sym typeface="+mn-ea"/>
              </a:rPr>
              <a:t>Securitization</a:t>
            </a:r>
            <a:endParaRPr lang="en-IN" altLang="en-US" u="sng" dirty="0">
              <a:latin typeface="Times New Roman" panose="02020603050405020304" charset="0"/>
              <a:cs typeface="Times New Roman" panose="02020603050405020304" charset="0"/>
              <a:sym typeface="+mn-ea"/>
            </a:endParaRPr>
          </a:p>
          <a:p>
            <a:endParaRPr lang="en-IN" altLang="en-US" b="1" u="sng" dirty="0">
              <a:latin typeface="Times New Roman" panose="02020603050405020304" charset="0"/>
              <a:cs typeface="Times New Roman" panose="02020603050405020304" charset="0"/>
            </a:endParaRPr>
          </a:p>
        </p:txBody>
      </p:sp>
      <p:grpSp>
        <p:nvGrpSpPr>
          <p:cNvPr id="11" name="Group 10"/>
          <p:cNvGrpSpPr/>
          <p:nvPr/>
        </p:nvGrpSpPr>
        <p:grpSpPr>
          <a:xfrm>
            <a:off x="11254989" y="490335"/>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grpSp>
      <p:grpSp>
        <p:nvGrpSpPr>
          <p:cNvPr id="10" name="Group 9"/>
          <p:cNvGrpSpPr/>
          <p:nvPr/>
        </p:nvGrpSpPr>
        <p:grpSpPr>
          <a:xfrm rot="5400000">
            <a:off x="735579" y="5565255"/>
            <a:ext cx="873324" cy="1656698"/>
            <a:chOff x="10918968" y="713127"/>
            <a:chExt cx="1273032" cy="2532832"/>
          </a:xfrm>
        </p:grpSpPr>
        <p:sp>
          <p:nvSpPr>
            <p:cNvPr id="14" name="Rectangle 13"/>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charset="0"/>
                <a:cs typeface="Times New Roman" panose="02020603050405020304" charset="0"/>
              </a:rPr>
              <a:t>Securitization Product Master</a:t>
            </a:r>
            <a:endParaRPr lang="en-IN" altLang="en-US" b="1" u="sng">
              <a:latin typeface="Times New Roman" panose="02020603050405020304" charset="0"/>
              <a:cs typeface="Times New Roman" panose="02020603050405020304" charset="0"/>
            </a:endParaRPr>
          </a:p>
        </p:txBody>
      </p:sp>
      <p:pic>
        <p:nvPicPr>
          <p:cNvPr id="884400430" name="Picture 884400430"/>
          <p:cNvPicPr>
            <a:picLocks noChangeAspect="1"/>
          </p:cNvPicPr>
          <p:nvPr>
            <p:ph idx="1"/>
          </p:nvPr>
        </p:nvPicPr>
        <p:blipFill>
          <a:blip r:embed="rId1"/>
          <a:srcRect t="11422" b="6008"/>
          <a:stretch>
            <a:fillRect/>
          </a:stretch>
        </p:blipFill>
        <p:spPr>
          <a:xfrm>
            <a:off x="78740" y="1576070"/>
            <a:ext cx="7821930" cy="4836795"/>
          </a:xfrm>
          <a:prstGeom prst="rect">
            <a:avLst/>
          </a:prstGeom>
          <a:ln>
            <a:noFill/>
          </a:ln>
        </p:spPr>
      </p:pic>
      <p:sp>
        <p:nvSpPr>
          <p:cNvPr id="5" name="Text Box 4"/>
          <p:cNvSpPr txBox="1"/>
          <p:nvPr/>
        </p:nvSpPr>
        <p:spPr>
          <a:xfrm>
            <a:off x="7900035" y="1575435"/>
            <a:ext cx="3682365" cy="3415030"/>
          </a:xfrm>
          <a:prstGeom prst="rect">
            <a:avLst/>
          </a:prstGeom>
          <a:noFill/>
        </p:spPr>
        <p:txBody>
          <a:bodyPr wrap="square" rtlCol="0" anchor="t">
            <a:spAutoFit/>
          </a:bodyPr>
          <a:p>
            <a:endParaRPr lang="en-IN" sz="2400" dirty="0">
              <a:latin typeface="Arial" panose="020B0604020202020204" pitchFamily="34" charset="0"/>
              <a:cs typeface="Arial" panose="020B0604020202020204" pitchFamily="34" charset="0"/>
              <a:sym typeface="+mn-ea"/>
            </a:endParaRPr>
          </a:p>
          <a:p>
            <a:endParaRPr lang="en-IN" sz="2400" dirty="0">
              <a:latin typeface="Arial" panose="020B0604020202020204" pitchFamily="34" charset="0"/>
              <a:cs typeface="Arial" panose="020B0604020202020204" pitchFamily="34" charset="0"/>
              <a:sym typeface="+mn-ea"/>
            </a:endParaRPr>
          </a:p>
          <a:p>
            <a:r>
              <a:rPr lang="en-IN" sz="2400" dirty="0">
                <a:latin typeface="Arial" panose="020B0604020202020204" pitchFamily="34" charset="0"/>
                <a:cs typeface="Arial" panose="020B0604020202020204" pitchFamily="34" charset="0"/>
                <a:sym typeface="+mn-ea"/>
              </a:rPr>
              <a:t>From this screen we can create the securitization product.</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sym typeface="+mn-ea"/>
              </a:rPr>
              <a:t>This screen is used to set the default value for Securitization contract creation screen.</a:t>
            </a:r>
            <a:endParaRPr lang="en-US" sz="2400">
              <a:latin typeface="Arial" panose="020B0604020202020204" pitchFamily="34" charset="0"/>
              <a:cs typeface="Arial" panose="020B0604020202020204" pitchFamily="34" charset="0"/>
            </a:endParaRPr>
          </a:p>
        </p:txBody>
      </p:sp>
      <p:grpSp>
        <p:nvGrpSpPr>
          <p:cNvPr id="11" name="Group 10"/>
          <p:cNvGrpSpPr/>
          <p:nvPr/>
        </p:nvGrpSpPr>
        <p:grpSpPr>
          <a:xfrm>
            <a:off x="11298169" y="1853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2910"/>
            <a:ext cx="10972800" cy="1478915"/>
          </a:xfrm>
        </p:spPr>
        <p:txBody>
          <a:bodyPr/>
          <a:p>
            <a:r>
              <a:rPr lang="en-IN" b="1" u="sng" dirty="0">
                <a:latin typeface="Times New Roman" panose="02020603050405020304" charset="0"/>
                <a:cs typeface="Times New Roman" panose="02020603050405020304" charset="0"/>
                <a:sym typeface="+mn-ea"/>
              </a:rPr>
              <a:t>Trustee Master</a:t>
            </a:r>
            <a:br>
              <a:rPr lang="en-IN" b="1" u="sng" dirty="0">
                <a:latin typeface="Times New Roman" panose="02020603050405020304" charset="0"/>
                <a:cs typeface="Times New Roman" panose="02020603050405020304" charset="0"/>
              </a:rPr>
            </a:br>
            <a:endParaRPr lang="en-US"/>
          </a:p>
        </p:txBody>
      </p:sp>
      <p:pic>
        <p:nvPicPr>
          <p:cNvPr id="15" name="Content Placeholder 14"/>
          <p:cNvPicPr>
            <a:picLocks noChangeAspect="1"/>
          </p:cNvPicPr>
          <p:nvPr>
            <p:ph idx="1"/>
          </p:nvPr>
        </p:nvPicPr>
        <p:blipFill>
          <a:blip r:embed="rId1"/>
          <a:stretch>
            <a:fillRect/>
          </a:stretch>
        </p:blipFill>
        <p:spPr>
          <a:xfrm>
            <a:off x="-38735" y="1365885"/>
            <a:ext cx="8073390" cy="5111750"/>
          </a:xfrm>
          <a:prstGeom prst="rect">
            <a:avLst/>
          </a:prstGeom>
        </p:spPr>
      </p:pic>
      <p:sp>
        <p:nvSpPr>
          <p:cNvPr id="4" name="Text Box 3"/>
          <p:cNvSpPr txBox="1"/>
          <p:nvPr/>
        </p:nvSpPr>
        <p:spPr>
          <a:xfrm>
            <a:off x="8034655" y="1600200"/>
            <a:ext cx="3684270" cy="4061460"/>
          </a:xfrm>
          <a:prstGeom prst="rect">
            <a:avLst/>
          </a:prstGeom>
          <a:noFill/>
        </p:spPr>
        <p:txBody>
          <a:bodyPr wrap="square" rtlCol="0" anchor="t">
            <a:spAutoFit/>
          </a:bodyPr>
          <a:p>
            <a:r>
              <a:rPr lang="en-IN" sz="2000" dirty="0">
                <a:latin typeface="Arial" panose="020B0604020202020204" pitchFamily="34" charset="0"/>
                <a:cs typeface="Arial" panose="020B0604020202020204" pitchFamily="34" charset="0"/>
                <a:sym typeface="+mn-ea"/>
              </a:rPr>
              <a:t>On Trustee Master screen we capture Trustee contact details along with his bank details, </a:t>
            </a:r>
            <a:r>
              <a:rPr lang="en-US" sz="2000" dirty="0">
                <a:latin typeface="Arial" panose="020B0604020202020204" pitchFamily="34" charset="0"/>
                <a:ea typeface="Calibri" panose="020F0502020204030204" charset="0"/>
                <a:cs typeface="Arial" panose="020B0604020202020204" pitchFamily="34" charset="0"/>
                <a:sym typeface="+mn-ea"/>
              </a:rPr>
              <a:t>adding of new Trustee, activate, deactivate the Trustee.</a:t>
            </a:r>
            <a:endParaRPr lang="en-US" sz="2000" dirty="0">
              <a:latin typeface="Arial" panose="020B0604020202020204" pitchFamily="34" charset="0"/>
              <a:ea typeface="Calibri" panose="020F0502020204030204" charset="0"/>
              <a:cs typeface="Arial" panose="020B0604020202020204" pitchFamily="34" charset="0"/>
            </a:endParaRPr>
          </a:p>
          <a:p>
            <a:r>
              <a:rPr lang="en-US" sz="2000" dirty="0">
                <a:latin typeface="Arial" panose="020B0604020202020204" pitchFamily="34" charset="0"/>
                <a:cs typeface="Arial" panose="020B0604020202020204" pitchFamily="34" charset="0"/>
                <a:sym typeface="+mn-ea"/>
              </a:rPr>
              <a:t>If along with funder there is Trustee also involve in the deal, then Trustee details need to capture through this screens.</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sym typeface="+mn-ea"/>
              </a:rPr>
              <a:t>Path – LMS </a:t>
            </a:r>
            <a:r>
              <a:rPr lang="en-IN" sz="2000" dirty="0">
                <a:latin typeface="Arial" panose="020B0604020202020204" pitchFamily="34" charset="0"/>
                <a:cs typeface="Arial" panose="020B0604020202020204" pitchFamily="34" charset="0"/>
                <a:sym typeface="Wingdings" panose="05000000000000000000" pitchFamily="2" charset="2"/>
              </a:rPr>
              <a:t></a:t>
            </a:r>
            <a:r>
              <a:rPr lang="en-IN" sz="2000" dirty="0">
                <a:latin typeface="Arial" panose="020B0604020202020204" pitchFamily="34" charset="0"/>
                <a:cs typeface="Arial" panose="020B0604020202020204" pitchFamily="34" charset="0"/>
                <a:sym typeface="+mn-ea"/>
              </a:rPr>
              <a:t>Masters</a:t>
            </a:r>
            <a:r>
              <a:rPr lang="en-IN" sz="2000" dirty="0">
                <a:latin typeface="Arial" panose="020B0604020202020204" pitchFamily="34" charset="0"/>
                <a:cs typeface="Arial" panose="020B0604020202020204" pitchFamily="34" charset="0"/>
                <a:sym typeface="Wingdings" panose="05000000000000000000" pitchFamily="2" charset="2"/>
              </a:rPr>
              <a:t> Trustee Master.</a:t>
            </a:r>
            <a:endParaRPr lang="en-IN" dirty="0">
              <a:latin typeface="Times New Roman" panose="02020603050405020304" charset="0"/>
              <a:cs typeface="Times New Roman" panose="02020603050405020304" charset="0"/>
              <a:sym typeface="Wingdings" panose="05000000000000000000" pitchFamily="2" charset="2"/>
            </a:endParaRPr>
          </a:p>
          <a:p>
            <a:endParaRPr lang="en-US"/>
          </a:p>
        </p:txBody>
      </p:sp>
      <p:grpSp>
        <p:nvGrpSpPr>
          <p:cNvPr id="11" name="Group 10"/>
          <p:cNvGrpSpPr/>
          <p:nvPr/>
        </p:nvGrpSpPr>
        <p:grpSpPr>
          <a:xfrm>
            <a:off x="11327379" y="71235"/>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charset="0"/>
                <a:cs typeface="Times New Roman" panose="02020603050405020304" charset="0"/>
              </a:rPr>
              <a:t>Securitization download</a:t>
            </a:r>
            <a:endParaRPr lang="en-IN" altLang="en-US" b="1" u="sng">
              <a:latin typeface="Times New Roman" panose="02020603050405020304" charset="0"/>
              <a:cs typeface="Times New Roman" panose="02020603050405020304" charset="0"/>
            </a:endParaRPr>
          </a:p>
        </p:txBody>
      </p:sp>
      <p:pic>
        <p:nvPicPr>
          <p:cNvPr id="1524197150" name="Picture 1524197150" descr="A screenshot of a computer&#10;&#10;Description automatically generated"/>
          <p:cNvPicPr>
            <a:picLocks noChangeAspect="1"/>
          </p:cNvPicPr>
          <p:nvPr>
            <p:ph idx="1"/>
          </p:nvPr>
        </p:nvPicPr>
        <p:blipFill>
          <a:blip r:embed="rId1"/>
          <a:srcRect t="11446" b="5803"/>
          <a:stretch>
            <a:fillRect/>
          </a:stretch>
        </p:blipFill>
        <p:spPr>
          <a:xfrm>
            <a:off x="99695" y="1514475"/>
            <a:ext cx="6243955" cy="4970780"/>
          </a:xfrm>
          <a:prstGeom prst="rect">
            <a:avLst/>
          </a:prstGeom>
          <a:ln>
            <a:noFill/>
          </a:ln>
        </p:spPr>
      </p:pic>
      <p:sp>
        <p:nvSpPr>
          <p:cNvPr id="4" name="Text Box 3"/>
          <p:cNvSpPr txBox="1"/>
          <p:nvPr/>
        </p:nvSpPr>
        <p:spPr>
          <a:xfrm>
            <a:off x="6344285" y="1806575"/>
            <a:ext cx="5734050" cy="4984750"/>
          </a:xfrm>
          <a:prstGeom prst="rect">
            <a:avLst/>
          </a:prstGeom>
          <a:noFill/>
        </p:spPr>
        <p:txBody>
          <a:bodyPr wrap="square" rtlCol="0" anchor="t">
            <a:spAutoFit/>
          </a:bodyPr>
          <a:p>
            <a:r>
              <a:rPr lang="en-US" sz="2000" dirty="0">
                <a:latin typeface="Arial" panose="020B0604020202020204" pitchFamily="34" charset="0"/>
                <a:ea typeface="Calibri" panose="020F0502020204030204" charset="0"/>
                <a:cs typeface="Arial" panose="020B0604020202020204" pitchFamily="34" charset="0"/>
                <a:sym typeface="+mn-ea"/>
              </a:rPr>
              <a:t>Once MHP master is created in master user can download the data for securitization from this screen. Loans which are filter from MHP master screen will be downloaded, only this account can be securitized.</a:t>
            </a:r>
            <a:endParaRPr lang="en-US" sz="2000" dirty="0">
              <a:latin typeface="Arial" panose="020B0604020202020204" pitchFamily="34" charset="0"/>
              <a:ea typeface="Calibri" panose="020F0502020204030204" charset="0"/>
              <a:cs typeface="Arial" panose="020B0604020202020204" pitchFamily="34" charset="0"/>
            </a:endParaRPr>
          </a:p>
          <a:p>
            <a:r>
              <a:rPr lang="en-US" sz="2000" dirty="0">
                <a:latin typeface="Arial" panose="020B0604020202020204" pitchFamily="34" charset="0"/>
                <a:ea typeface="Calibri" panose="020F0502020204030204" charset="0"/>
                <a:cs typeface="Arial" panose="020B0604020202020204" pitchFamily="34" charset="0"/>
                <a:sym typeface="+mn-ea"/>
              </a:rPr>
              <a:t>Once file get downloaded, this file is sent to funder to finalized the loan that he wants to securitized.</a:t>
            </a:r>
            <a:endParaRPr lang="en-US" sz="2000" dirty="0">
              <a:latin typeface="Arial" panose="020B0604020202020204" pitchFamily="34" charset="0"/>
              <a:ea typeface="Calibri" panose="020F0502020204030204" charset="0"/>
              <a:cs typeface="Arial" panose="020B0604020202020204" pitchFamily="34" charset="0"/>
            </a:endParaRPr>
          </a:p>
          <a:p>
            <a:r>
              <a:rPr lang="en-US" sz="2000" dirty="0">
                <a:latin typeface="Arial" panose="020B0604020202020204" pitchFamily="34" charset="0"/>
                <a:ea typeface="Calibri" panose="020F0502020204030204" charset="0"/>
                <a:cs typeface="Arial" panose="020B0604020202020204" pitchFamily="34" charset="0"/>
                <a:sym typeface="+mn-ea"/>
              </a:rPr>
              <a:t>Once the funder finalize the loan account list for securitization, the file get upload in system through bulk upload option, as soon as file get upload in system securitization pool id created by system.</a:t>
            </a:r>
            <a:endParaRPr lang="en-US" sz="2000" dirty="0">
              <a:latin typeface="Arial" panose="020B0604020202020204" pitchFamily="34" charset="0"/>
              <a:ea typeface="Calibri" panose="020F0502020204030204" charset="0"/>
              <a:cs typeface="Arial" panose="020B0604020202020204" pitchFamily="34" charset="0"/>
            </a:endParaRPr>
          </a:p>
          <a:p>
            <a:r>
              <a:rPr lang="en-IN" sz="2000" dirty="0">
                <a:latin typeface="Arial" panose="020B0604020202020204" pitchFamily="34" charset="0"/>
                <a:ea typeface="Calibri" panose="020F0502020204030204" charset="0"/>
                <a:cs typeface="Arial" panose="020B0604020202020204" pitchFamily="34" charset="0"/>
                <a:sym typeface="+mn-ea"/>
              </a:rPr>
              <a:t>Path – LMS </a:t>
            </a:r>
            <a:r>
              <a:rPr lang="en-IN" sz="2000" dirty="0">
                <a:latin typeface="Arial" panose="020B0604020202020204" pitchFamily="34" charset="0"/>
                <a:ea typeface="Calibri" panose="020F0502020204030204" charset="0"/>
                <a:cs typeface="Arial" panose="020B0604020202020204" pitchFamily="34" charset="0"/>
                <a:sym typeface="Wingdings" panose="05000000000000000000" pitchFamily="2" charset="2"/>
              </a:rPr>
              <a:t>Securitization Securitization Download</a:t>
            </a:r>
            <a:endParaRPr lang="en-IN" dirty="0">
              <a:latin typeface="Times New Roman" panose="02020603050405020304" charset="0"/>
              <a:ea typeface="Calibri" panose="020F0502020204030204" charset="0"/>
              <a:cs typeface="Times New Roman" panose="02020603050405020304" charset="0"/>
            </a:endParaRPr>
          </a:p>
          <a:p>
            <a:endParaRPr lang="en-US"/>
          </a:p>
        </p:txBody>
      </p:sp>
      <p:grpSp>
        <p:nvGrpSpPr>
          <p:cNvPr id="11" name="Group 10"/>
          <p:cNvGrpSpPr/>
          <p:nvPr/>
        </p:nvGrpSpPr>
        <p:grpSpPr>
          <a:xfrm>
            <a:off x="11328014" y="2750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059180"/>
          </a:xfrm>
        </p:spPr>
        <p:txBody>
          <a:bodyPr/>
          <a:p>
            <a:r>
              <a:rPr lang="en-IN" altLang="en-US" b="1" u="sng">
                <a:latin typeface="Times New Roman" panose="02020603050405020304" charset="0"/>
                <a:cs typeface="Times New Roman" panose="02020603050405020304" charset="0"/>
              </a:rPr>
              <a:t>Securitization Upload</a:t>
            </a:r>
            <a:endParaRPr lang="en-IN" altLang="en-US" b="1" u="sng">
              <a:latin typeface="Times New Roman" panose="02020603050405020304" charset="0"/>
              <a:cs typeface="Times New Roman" panose="02020603050405020304" charset="0"/>
            </a:endParaRPr>
          </a:p>
        </p:txBody>
      </p:sp>
      <p:grpSp>
        <p:nvGrpSpPr>
          <p:cNvPr id="4" name="Group 3"/>
          <p:cNvGrpSpPr/>
          <p:nvPr/>
        </p:nvGrpSpPr>
        <p:grpSpPr>
          <a:xfrm>
            <a:off x="11312774" y="30555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37369712" name="Picture 1937369712"/>
          <p:cNvPicPr>
            <a:picLocks noChangeAspect="1"/>
          </p:cNvPicPr>
          <p:nvPr>
            <p:ph idx="1"/>
          </p:nvPr>
        </p:nvPicPr>
        <p:blipFill>
          <a:blip r:embed="rId1"/>
          <a:srcRect l="704" t="7585" r="419" b="5858"/>
          <a:stretch>
            <a:fillRect/>
          </a:stretch>
        </p:blipFill>
        <p:spPr>
          <a:xfrm>
            <a:off x="635" y="1461770"/>
            <a:ext cx="12185650" cy="4928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7300" y="233045"/>
            <a:ext cx="10515600" cy="1325563"/>
          </a:xfrm>
        </p:spPr>
        <p:txBody>
          <a:bodyPr/>
          <a:p>
            <a:r>
              <a:rPr lang="en-IN" altLang="en-US" b="1" u="sng">
                <a:latin typeface="Times New Roman" panose="02020603050405020304" charset="0"/>
                <a:cs typeface="Times New Roman" panose="02020603050405020304" charset="0"/>
              </a:rPr>
              <a:t>Securtization Pool Remove</a:t>
            </a:r>
            <a:endParaRPr lang="en-IN" altLang="en-US" b="1" u="sng">
              <a:latin typeface="Times New Roman" panose="02020603050405020304" charset="0"/>
              <a:cs typeface="Times New Roman" panose="02020603050405020304" charset="0"/>
            </a:endParaRPr>
          </a:p>
        </p:txBody>
      </p:sp>
      <p:sp>
        <p:nvSpPr>
          <p:cNvPr id="4" name="Text Box 3"/>
          <p:cNvSpPr txBox="1"/>
          <p:nvPr/>
        </p:nvSpPr>
        <p:spPr>
          <a:xfrm>
            <a:off x="6788785" y="3016885"/>
            <a:ext cx="4100830" cy="1938020"/>
          </a:xfrm>
          <a:prstGeom prst="rect">
            <a:avLst/>
          </a:prstGeom>
          <a:noFill/>
        </p:spPr>
        <p:txBody>
          <a:bodyPr wrap="square" rtlCol="0" anchor="t">
            <a:spAutoFit/>
          </a:bodyPr>
          <a:p>
            <a:r>
              <a:rPr lang="en-US" sz="2400" dirty="0">
                <a:effectLst/>
                <a:latin typeface="Arial" panose="020B0604020202020204" pitchFamily="34" charset="0"/>
                <a:ea typeface="Calibri" panose="020F0502020204030204" charset="0"/>
                <a:cs typeface="Arial" panose="020B0604020202020204" pitchFamily="34" charset="0"/>
                <a:sym typeface="+mn-ea"/>
              </a:rPr>
              <a:t>This screen allows user to remove any loan account from the uploaded pool, </a:t>
            </a:r>
            <a:r>
              <a:rPr lang="en-US" sz="2400" dirty="0">
                <a:latin typeface="Arial" panose="020B0604020202020204" pitchFamily="34" charset="0"/>
                <a:ea typeface="Calibri" panose="020F0502020204030204" charset="0"/>
                <a:cs typeface="Arial" panose="020B0604020202020204" pitchFamily="34" charset="0"/>
                <a:sym typeface="+mn-ea"/>
              </a:rPr>
              <a:t>it is </a:t>
            </a:r>
            <a:r>
              <a:rPr lang="en-US" sz="2400" dirty="0">
                <a:effectLst/>
                <a:latin typeface="Arial" panose="020B0604020202020204" pitchFamily="34" charset="0"/>
                <a:ea typeface="Calibri" panose="020F0502020204030204" charset="0"/>
                <a:cs typeface="Arial" panose="020B0604020202020204" pitchFamily="34" charset="0"/>
                <a:sym typeface="+mn-ea"/>
              </a:rPr>
              <a:t>applicable after file upload and before contract creation.</a:t>
            </a:r>
            <a:endParaRPr lang="en-US" sz="2400">
              <a:latin typeface="Arial" panose="020B0604020202020204" pitchFamily="34" charset="0"/>
              <a:cs typeface="Arial" panose="020B0604020202020204" pitchFamily="34" charset="0"/>
            </a:endParaRPr>
          </a:p>
        </p:txBody>
      </p:sp>
      <p:pic>
        <p:nvPicPr>
          <p:cNvPr id="8" name="Content Placeholder 7"/>
          <p:cNvPicPr>
            <a:picLocks noChangeAspect="1"/>
          </p:cNvPicPr>
          <p:nvPr>
            <p:ph idx="1"/>
          </p:nvPr>
        </p:nvPicPr>
        <p:blipFill>
          <a:blip r:embed="rId1"/>
          <a:stretch>
            <a:fillRect/>
          </a:stretch>
        </p:blipFill>
        <p:spPr>
          <a:xfrm>
            <a:off x="33655" y="1558925"/>
            <a:ext cx="6755765" cy="4876800"/>
          </a:xfrm>
          <a:prstGeom prst="rect">
            <a:avLst/>
          </a:prstGeom>
        </p:spPr>
      </p:pic>
      <p:grpSp>
        <p:nvGrpSpPr>
          <p:cNvPr id="7" name="Group 6"/>
          <p:cNvGrpSpPr/>
          <p:nvPr/>
        </p:nvGrpSpPr>
        <p:grpSpPr>
          <a:xfrm>
            <a:off x="11327379" y="671945"/>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79755"/>
            <a:ext cx="10972800" cy="1146810"/>
          </a:xfrm>
        </p:spPr>
        <p:txBody>
          <a:bodyPr/>
          <a:p>
            <a:r>
              <a:rPr lang="en-IN" altLang="en-US" b="1" u="sng">
                <a:latin typeface="Times New Roman" panose="02020603050405020304" charset="0"/>
                <a:cs typeface="Times New Roman" panose="02020603050405020304" charset="0"/>
                <a:sym typeface="+mn-ea"/>
              </a:rPr>
              <a:t>Securitization Contract Creation</a:t>
            </a:r>
            <a:br>
              <a:rPr lang="en-IN" altLang="en-US" b="1" u="sng">
                <a:latin typeface="Times New Roman" panose="02020603050405020304" charset="0"/>
                <a:cs typeface="Times New Roman" panose="02020603050405020304" charset="0"/>
              </a:rPr>
            </a:br>
            <a:endParaRPr lang="en-US" u="sng">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r>
              <a:rPr lang="en-IN" sz="2400" dirty="0">
                <a:latin typeface="Arial" panose="020B0604020202020204" pitchFamily="34" charset="0"/>
                <a:cs typeface="Arial" panose="020B0604020202020204" pitchFamily="34" charset="0"/>
                <a:sym typeface="+mn-ea"/>
              </a:rPr>
              <a:t>From this screen contract will create to securitized the loan. Once the screen will save the loans get securitized.</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sym typeface="+mn-ea"/>
              </a:rPr>
              <a:t>On this screen final contract will create with all terms and condition agree between funder and seller. </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sym typeface="+mn-ea"/>
              </a:rPr>
              <a:t>On this screen, we configure cut-off date, contract effective date, coupon rate, charge sharing ratio, interest sharing ratio etc.</a:t>
            </a:r>
            <a:endParaRPr lang="en-IN" sz="2400" dirty="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pic>
        <p:nvPicPr>
          <p:cNvPr id="1269034092" name="Picture 1269034092" descr="A screenshot of a computer&#10;&#10;Description automatically generated"/>
          <p:cNvPicPr>
            <a:picLocks noChangeAspect="1"/>
          </p:cNvPicPr>
          <p:nvPr>
            <p:ph sz="half" idx="1"/>
          </p:nvPr>
        </p:nvPicPr>
        <p:blipFill>
          <a:blip r:embed="rId1"/>
          <a:srcRect t="11715" b="6049"/>
          <a:stretch>
            <a:fillRect/>
          </a:stretch>
        </p:blipFill>
        <p:spPr>
          <a:xfrm>
            <a:off x="-12700" y="1726565"/>
            <a:ext cx="6210300" cy="4399915"/>
          </a:xfrm>
          <a:prstGeom prst="rect">
            <a:avLst/>
          </a:prstGeom>
          <a:ln>
            <a:noFill/>
          </a:ln>
        </p:spPr>
      </p:pic>
      <p:grpSp>
        <p:nvGrpSpPr>
          <p:cNvPr id="11" name="Group 10"/>
          <p:cNvGrpSpPr/>
          <p:nvPr/>
        </p:nvGrpSpPr>
        <p:grpSpPr>
          <a:xfrm>
            <a:off x="11327379" y="5798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135380"/>
          </a:xfrm>
        </p:spPr>
        <p:txBody>
          <a:bodyPr/>
          <a:p>
            <a:r>
              <a:rPr lang="en-IN" altLang="en-US" b="1" u="sng">
                <a:latin typeface="Times New Roman" panose="02020603050405020304" charset="0"/>
                <a:cs typeface="Times New Roman" panose="02020603050405020304" charset="0"/>
              </a:rPr>
              <a:t>Securitization Contract Creation</a:t>
            </a:r>
            <a:endParaRPr lang="en-IN" altLang="en-US" b="1" u="sng">
              <a:latin typeface="Times New Roman" panose="02020603050405020304" charset="0"/>
              <a:cs typeface="Times New Roman" panose="02020603050405020304" charset="0"/>
            </a:endParaRPr>
          </a:p>
        </p:txBody>
      </p:sp>
      <p:pic>
        <p:nvPicPr>
          <p:cNvPr id="9" name="Picture 9"/>
          <p:cNvPicPr>
            <a:picLocks noChangeAspect="1"/>
          </p:cNvPicPr>
          <p:nvPr>
            <p:ph sz="half" idx="1"/>
          </p:nvPr>
        </p:nvPicPr>
        <p:blipFill>
          <a:blip r:embed="rId1"/>
          <a:stretch>
            <a:fillRect/>
          </a:stretch>
        </p:blipFill>
        <p:spPr>
          <a:xfrm>
            <a:off x="-93980" y="1554480"/>
            <a:ext cx="6265545" cy="4067810"/>
          </a:xfrm>
          <a:prstGeom prst="rect">
            <a:avLst/>
          </a:prstGeom>
        </p:spPr>
      </p:pic>
      <p:pic>
        <p:nvPicPr>
          <p:cNvPr id="4" name="Picture 47" descr="Graphical user interface, application, table&#10;&#10;Description automatically generated"/>
          <p:cNvPicPr>
            <a:picLocks noChangeAspect="1"/>
          </p:cNvPicPr>
          <p:nvPr>
            <p:ph sz="half" idx="2"/>
          </p:nvPr>
        </p:nvPicPr>
        <p:blipFill>
          <a:blip r:embed="rId2"/>
          <a:stretch>
            <a:fillRect/>
          </a:stretch>
        </p:blipFill>
        <p:spPr>
          <a:xfrm>
            <a:off x="6171565" y="1687195"/>
            <a:ext cx="6057265" cy="4068445"/>
          </a:xfrm>
          <a:prstGeom prst="rect">
            <a:avLst/>
          </a:prstGeom>
        </p:spPr>
      </p:pic>
      <p:grpSp>
        <p:nvGrpSpPr>
          <p:cNvPr id="11" name="Group 10"/>
          <p:cNvGrpSpPr/>
          <p:nvPr/>
        </p:nvGrpSpPr>
        <p:grpSpPr>
          <a:xfrm>
            <a:off x="11355954" y="30555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3615"/>
          </a:xfrm>
        </p:spPr>
        <p:txBody>
          <a:bodyPr/>
          <a:p>
            <a:r>
              <a:rPr lang="en-US" b="1" u="sng">
                <a:latin typeface="Times New Roman" panose="02020603050405020304" charset="0"/>
                <a:cs typeface="Times New Roman" panose="02020603050405020304" charset="0"/>
              </a:rPr>
              <a:t>Funder Maintenance Screen</a:t>
            </a:r>
            <a:endParaRPr 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362585" y="1600200"/>
            <a:ext cx="5835015" cy="4411980"/>
          </a:xfrm>
        </p:spPr>
        <p:txBody>
          <a:bodyPr/>
          <a:p>
            <a:pPr marL="514350" indent="-514350">
              <a:buFont typeface="+mj-lt"/>
              <a:buAutoNum type="arabicPeriod"/>
            </a:pPr>
            <a:r>
              <a:rPr lang="en-US" sz="2400"/>
              <a:t>Funder Receipt Entry</a:t>
            </a:r>
            <a:endParaRPr lang="en-US" sz="2400"/>
          </a:p>
          <a:p>
            <a:pPr marL="514350" indent="-514350">
              <a:buFont typeface="+mj-lt"/>
              <a:buAutoNum type="arabicPeriod"/>
            </a:pPr>
            <a:r>
              <a:rPr lang="en-IN" altLang="en-US" sz="2400"/>
              <a:t>Funder Receipt History</a:t>
            </a:r>
            <a:endParaRPr lang="en-US" sz="2400"/>
          </a:p>
          <a:p>
            <a:pPr marL="514350" indent="-514350">
              <a:buFont typeface="+mj-lt"/>
              <a:buAutoNum type="arabicPeriod"/>
            </a:pPr>
            <a:r>
              <a:rPr lang="en-US" sz="2400"/>
              <a:t>Funder Payment entry</a:t>
            </a:r>
            <a:endParaRPr lang="en-US" sz="2400"/>
          </a:p>
          <a:p>
            <a:pPr marL="514350" indent="-514350">
              <a:buFont typeface="+mj-lt"/>
              <a:buAutoNum type="arabicPeriod"/>
            </a:pPr>
            <a:r>
              <a:rPr lang="en-US" sz="2400"/>
              <a:t>Funder </a:t>
            </a:r>
            <a:r>
              <a:rPr lang="en-IN" altLang="en-US" sz="2400"/>
              <a:t>Payment History</a:t>
            </a:r>
            <a:endParaRPr lang="en-IN" altLang="en-US" sz="2400"/>
          </a:p>
          <a:p>
            <a:pPr marL="514350" indent="-514350">
              <a:buFont typeface="+mj-lt"/>
              <a:buAutoNum type="arabicPeriod"/>
            </a:pPr>
            <a:r>
              <a:rPr lang="en-IN" altLang="en-US" sz="2400"/>
              <a:t>Funder Charges history</a:t>
            </a:r>
            <a:endParaRPr lang="en-IN" altLang="en-US" sz="2400"/>
          </a:p>
          <a:p>
            <a:pPr marL="514350" indent="-514350">
              <a:buFont typeface="+mj-lt"/>
              <a:buAutoNum type="arabicPeriod"/>
            </a:pPr>
            <a:r>
              <a:rPr lang="en-IN" altLang="en-US" sz="2400"/>
              <a:t>Funder Payable Summary</a:t>
            </a:r>
            <a:endParaRPr lang="en-IN" altLang="en-US" sz="2400"/>
          </a:p>
          <a:p>
            <a:pPr marL="514350" indent="-514350">
              <a:buFont typeface="+mj-lt"/>
              <a:buAutoNum type="arabicPeriod"/>
            </a:pPr>
            <a:r>
              <a:rPr lang="en-IN" altLang="en-US" sz="2400"/>
              <a:t>Funder Receivable Summary</a:t>
            </a:r>
            <a:endParaRPr lang="en-IN" altLang="en-US" sz="2400"/>
          </a:p>
          <a:p>
            <a:pPr marL="514350" indent="-514350">
              <a:buFont typeface="+mj-lt"/>
              <a:buAutoNum type="arabicPeriod"/>
            </a:pPr>
            <a:r>
              <a:rPr lang="en-IN" altLang="en-US" sz="2400"/>
              <a:t>Funder Billing History</a:t>
            </a:r>
            <a:endParaRPr lang="en-US" sz="2400"/>
          </a:p>
          <a:p>
            <a:endParaRPr lang="en-US"/>
          </a:p>
          <a:p>
            <a:endParaRPr lang="en-US"/>
          </a:p>
          <a:p>
            <a:endParaRPr lang="en-US"/>
          </a:p>
        </p:txBody>
      </p:sp>
      <p:sp>
        <p:nvSpPr>
          <p:cNvPr id="4" name="Content Placeholder 3"/>
          <p:cNvSpPr>
            <a:spLocks noGrp="1"/>
          </p:cNvSpPr>
          <p:nvPr>
            <p:ph sz="half" idx="2"/>
          </p:nvPr>
        </p:nvSpPr>
        <p:spPr/>
        <p:txBody>
          <a:bodyPr/>
          <a:p>
            <a:endParaRPr lang="en-US"/>
          </a:p>
        </p:txBody>
      </p:sp>
      <p:grpSp>
        <p:nvGrpSpPr>
          <p:cNvPr id="11" name="Group 10"/>
          <p:cNvGrpSpPr/>
          <p:nvPr/>
        </p:nvGrpSpPr>
        <p:grpSpPr>
          <a:xfrm>
            <a:off x="11342619" y="58368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3615"/>
          </a:xfrm>
        </p:spPr>
        <p:txBody>
          <a:bodyPr/>
          <a:p>
            <a:r>
              <a:rPr lang="en-US" b="1" u="sng">
                <a:latin typeface="Times New Roman" panose="02020603050405020304" charset="0"/>
                <a:cs typeface="Times New Roman" panose="02020603050405020304" charset="0"/>
              </a:rPr>
              <a:t>Funder Receipt entry Screen</a:t>
            </a:r>
            <a:endParaRPr lang="en-US" b="1" u="sng">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6197600" y="1581150"/>
            <a:ext cx="5384800" cy="4525963"/>
          </a:xfrm>
        </p:spPr>
        <p:txBody>
          <a:bodyPr/>
          <a:p>
            <a:pPr marL="0" indent="0">
              <a:buNone/>
            </a:pPr>
            <a:endParaRPr lang="en-US"/>
          </a:p>
          <a:p>
            <a:pPr marL="0" indent="0">
              <a:buNone/>
            </a:pPr>
            <a:r>
              <a:rPr lang="en-US"/>
              <a:t> Here, payment received from funder, details are captured, for which securitization pool funder is making the payment.</a:t>
            </a:r>
            <a:endParaRPr lang="en-US"/>
          </a:p>
          <a:p>
            <a:pPr marL="0" indent="0">
              <a:buNone/>
            </a:pPr>
            <a:endParaRPr lang="en-US"/>
          </a:p>
        </p:txBody>
      </p:sp>
      <p:pic>
        <p:nvPicPr>
          <p:cNvPr id="15" name="Picture 15"/>
          <p:cNvPicPr>
            <a:picLocks noChangeAspect="1"/>
          </p:cNvPicPr>
          <p:nvPr>
            <p:ph sz="half" idx="1"/>
          </p:nvPr>
        </p:nvPicPr>
        <p:blipFill>
          <a:blip r:embed="rId1"/>
          <a:stretch>
            <a:fillRect/>
          </a:stretch>
        </p:blipFill>
        <p:spPr>
          <a:xfrm>
            <a:off x="106680" y="1474470"/>
            <a:ext cx="6090920" cy="4876165"/>
          </a:xfrm>
          <a:prstGeom prst="rect">
            <a:avLst/>
          </a:prstGeom>
        </p:spPr>
      </p:pic>
      <p:grpSp>
        <p:nvGrpSpPr>
          <p:cNvPr id="11" name="Group 10"/>
          <p:cNvGrpSpPr/>
          <p:nvPr/>
        </p:nvGrpSpPr>
        <p:grpSpPr>
          <a:xfrm>
            <a:off x="11327379" y="584315"/>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charset="0"/>
                <a:cs typeface="Times New Roman" panose="02020603050405020304" charset="0"/>
              </a:rPr>
              <a:t>Funder Receipt History</a:t>
            </a:r>
            <a:endParaRPr lang="en-IN" altLang="en-US" b="1" u="sng">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pPr marL="0" indent="0">
              <a:buNone/>
            </a:pPr>
            <a:endParaRPr lang="en-IN" dirty="0">
              <a:latin typeface="Times New Roman" panose="02020603050405020304" charset="0"/>
              <a:cs typeface="Times New Roman" panose="02020603050405020304" charset="0"/>
              <a:sym typeface="+mn-ea"/>
            </a:endParaRPr>
          </a:p>
          <a:p>
            <a:pPr marL="0" indent="0">
              <a:buNone/>
            </a:pPr>
            <a:endParaRPr lang="en-IN" dirty="0">
              <a:latin typeface="Times New Roman" panose="02020603050405020304" charset="0"/>
              <a:cs typeface="Times New Roman" panose="02020603050405020304" charset="0"/>
              <a:sym typeface="+mn-ea"/>
            </a:endParaRPr>
          </a:p>
          <a:p>
            <a:pPr marL="0" indent="0">
              <a:buNone/>
            </a:pPr>
            <a:r>
              <a:rPr lang="en-IN" dirty="0">
                <a:latin typeface="Arial" panose="020B0604020202020204" pitchFamily="34" charset="0"/>
                <a:cs typeface="Arial" panose="020B0604020202020204" pitchFamily="34" charset="0"/>
                <a:sym typeface="+mn-ea"/>
              </a:rPr>
              <a:t>On this screen whatever funder paid to seller that history will display.</a:t>
            </a:r>
            <a:endParaRPr lang="en-IN" dirty="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Content Placeholder 4"/>
          <p:cNvPicPr>
            <a:picLocks noChangeAspect="1"/>
          </p:cNvPicPr>
          <p:nvPr>
            <p:ph sz="half" idx="1"/>
          </p:nvPr>
        </p:nvPicPr>
        <p:blipFill rotWithShape="1">
          <a:blip r:embed="rId1"/>
          <a:srcRect b="45894"/>
          <a:stretch>
            <a:fillRect/>
          </a:stretch>
        </p:blipFill>
        <p:spPr>
          <a:xfrm>
            <a:off x="210185" y="1600200"/>
            <a:ext cx="5784215" cy="492125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grpSp>
        <p:nvGrpSpPr>
          <p:cNvPr id="11" name="Group 10"/>
          <p:cNvGrpSpPr/>
          <p:nvPr/>
        </p:nvGrpSpPr>
        <p:grpSpPr>
          <a:xfrm>
            <a:off x="11312774" y="46684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charset="0"/>
                <a:cs typeface="Times New Roman" panose="02020603050405020304" charset="0"/>
              </a:rPr>
              <a:t>Securitization</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IN" altLang="en-US">
                <a:sym typeface="+mn-ea"/>
              </a:rPr>
              <a:t>S</a:t>
            </a:r>
            <a:r>
              <a:rPr lang="en-US">
                <a:sym typeface="+mn-ea"/>
              </a:rPr>
              <a:t>ecuritization is a powerful tool for banks to manage risk and improve liquidity.</a:t>
            </a:r>
            <a:endParaRPr lang="en-US">
              <a:sym typeface="+mn-ea"/>
            </a:endParaRPr>
          </a:p>
          <a:p>
            <a:r>
              <a:rPr lang="en-US">
                <a:sym typeface="+mn-ea"/>
              </a:rPr>
              <a:t>By pooling assets and creating securities backed by those assets, banks can transfer risk to investors and access additional funding sources</a:t>
            </a:r>
            <a:endParaRPr lang="en-US">
              <a:sym typeface="+mn-ea"/>
            </a:endParaRPr>
          </a:p>
          <a:p>
            <a:r>
              <a:rPr lang="en-US">
                <a:sym typeface="+mn-ea"/>
              </a:rPr>
              <a:t>securitization also comes with risks, such as credit risk and liquidity risk.</a:t>
            </a:r>
            <a:endParaRPr lang="en-US">
              <a:sym typeface="+mn-ea"/>
            </a:endParaRPr>
          </a:p>
          <a:p>
            <a:r>
              <a:rPr lang="en-US">
                <a:sym typeface="+mn-ea"/>
              </a:rPr>
              <a:t>Investors also need to assess the credit risk and liquidity risk associated with securitized products.</a:t>
            </a:r>
            <a:endParaRPr lang="en-US">
              <a:sym typeface="+mn-ea"/>
            </a:endParaRPr>
          </a:p>
          <a:p>
            <a:endParaRPr lang="en-US">
              <a:sym typeface="+mn-ea"/>
            </a:endParaRPr>
          </a:p>
          <a:p>
            <a:pPr marL="0" indent="0">
              <a:buNone/>
            </a:pPr>
            <a:endParaRPr lang="en-US"/>
          </a:p>
        </p:txBody>
      </p:sp>
      <p:grpSp>
        <p:nvGrpSpPr>
          <p:cNvPr id="11" name="Group 10"/>
          <p:cNvGrpSpPr/>
          <p:nvPr/>
        </p:nvGrpSpPr>
        <p:grpSpPr>
          <a:xfrm>
            <a:off x="11298169" y="3639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3615"/>
          </a:xfrm>
        </p:spPr>
        <p:txBody>
          <a:bodyPr/>
          <a:p>
            <a:r>
              <a:rPr lang="en-US" b="1" u="sng">
                <a:latin typeface="Times New Roman" panose="02020603050405020304" charset="0"/>
                <a:cs typeface="Times New Roman" panose="02020603050405020304" charset="0"/>
              </a:rPr>
              <a:t>Funder Payment Entry </a:t>
            </a:r>
            <a:endParaRPr lang="en-US" b="1" u="sng">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r>
              <a:rPr lang="en-US">
                <a:solidFill>
                  <a:srgbClr val="222222"/>
                </a:solidFill>
                <a:latin typeface="Calibri" panose="020F0502020204030204" charset="0"/>
                <a:cs typeface="Calibri" panose="020F0502020204030204" charset="0"/>
                <a:sym typeface="+mn-ea"/>
              </a:rPr>
              <a:t>Processing logic: - Payment made to funder according to frequency is decided at the time of contract</a:t>
            </a:r>
            <a:endParaRPr lang="en-US">
              <a:solidFill>
                <a:srgbClr val="222222"/>
              </a:solidFill>
              <a:latin typeface="Calibri" panose="020F0502020204030204" charset="0"/>
              <a:cs typeface="Calibri" panose="020F0502020204030204" charset="0"/>
              <a:sym typeface="+mn-ea"/>
            </a:endParaRPr>
          </a:p>
          <a:p>
            <a:r>
              <a:rPr lang="en-US"/>
              <a:t>Here whatever payment we are making to funder will be done from this screen. Payment made manual.</a:t>
            </a:r>
            <a:endParaRPr lang="en-US"/>
          </a:p>
        </p:txBody>
      </p:sp>
      <p:pic>
        <p:nvPicPr>
          <p:cNvPr id="44" name="Content Placeholder 43" descr="A screenshot of a computer&#10;&#10;Description automatically generated"/>
          <p:cNvPicPr>
            <a:picLocks noChangeAspect="1"/>
          </p:cNvPicPr>
          <p:nvPr>
            <p:ph sz="half" idx="1"/>
          </p:nvPr>
        </p:nvPicPr>
        <p:blipFill>
          <a:blip r:embed="rId1"/>
          <a:srcRect t="11338" b="5130"/>
          <a:stretch>
            <a:fillRect/>
          </a:stretch>
        </p:blipFill>
        <p:spPr>
          <a:xfrm>
            <a:off x="90805" y="1600200"/>
            <a:ext cx="6106160" cy="4751705"/>
          </a:xfrm>
          <a:prstGeom prst="rect">
            <a:avLst/>
          </a:prstGeom>
          <a:ln>
            <a:noFill/>
          </a:ln>
        </p:spPr>
      </p:pic>
      <p:grpSp>
        <p:nvGrpSpPr>
          <p:cNvPr id="11" name="Group 10"/>
          <p:cNvGrpSpPr/>
          <p:nvPr/>
        </p:nvGrpSpPr>
        <p:grpSpPr>
          <a:xfrm>
            <a:off x="11342619" y="598285"/>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542415"/>
          </a:xfrm>
        </p:spPr>
        <p:txBody>
          <a:bodyPr/>
          <a:p>
            <a:r>
              <a:rPr lang="en-US" b="1" u="sng" dirty="0">
                <a:latin typeface="Times New Roman" panose="02020603050405020304" charset="0"/>
                <a:cs typeface="Times New Roman" panose="02020603050405020304" charset="0"/>
                <a:sym typeface="+mn-ea"/>
              </a:rPr>
              <a:t>Funder Payment history</a:t>
            </a:r>
            <a:br>
              <a:rPr lang="en-US" b="1" u="sng" dirty="0">
                <a:latin typeface="Times New Roman" panose="02020603050405020304" charset="0"/>
                <a:cs typeface="Times New Roman" panose="02020603050405020304" charset="0"/>
              </a:rPr>
            </a:b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rotWithShape="1">
          <a:blip r:embed="rId1"/>
          <a:stretch>
            <a:fillRect/>
          </a:stretch>
        </p:blipFill>
        <p:spPr>
          <a:xfrm>
            <a:off x="609600" y="1600200"/>
            <a:ext cx="11251565" cy="4525645"/>
          </a:xfrm>
          <a:prstGeom prst="rect">
            <a:avLst/>
          </a:prstGeom>
        </p:spPr>
      </p:pic>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889760"/>
          </a:xfrm>
        </p:spPr>
        <p:txBody>
          <a:bodyPr/>
          <a:p>
            <a:r>
              <a:rPr lang="en-US" b="1" u="sng" dirty="0">
                <a:latin typeface="Times New Roman" panose="02020603050405020304" charset="0"/>
                <a:cs typeface="Times New Roman" panose="02020603050405020304" charset="0"/>
                <a:sym typeface="+mn-ea"/>
              </a:rPr>
              <a:t>Charge booking history</a:t>
            </a:r>
            <a:br>
              <a:rPr lang="en-US" b="1" u="sng" dirty="0">
                <a:latin typeface="Times New Roman" panose="02020603050405020304" charset="0"/>
                <a:cs typeface="Times New Roman" panose="02020603050405020304" charset="0"/>
              </a:rPr>
            </a:b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97865" y="1705610"/>
            <a:ext cx="10747375" cy="4421505"/>
          </a:xfrm>
          <a:prstGeom prst="rect">
            <a:avLst/>
          </a:prstGeom>
        </p:spPr>
      </p:pic>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3615"/>
          </a:xfrm>
        </p:spPr>
        <p:txBody>
          <a:bodyPr/>
          <a:p>
            <a:r>
              <a:rPr lang="en-US" b="1" u="sng">
                <a:latin typeface="Times New Roman" panose="02020603050405020304" charset="0"/>
                <a:cs typeface="Times New Roman" panose="02020603050405020304" charset="0"/>
              </a:rPr>
              <a:t>Funder Payable Summary</a:t>
            </a:r>
            <a:endParaRPr lang="en-US" b="1" u="sng">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a:xfrm>
            <a:off x="6197600" y="1600200"/>
            <a:ext cx="5384800" cy="3857625"/>
          </a:xfrm>
        </p:spPr>
        <p:txBody>
          <a:bodyPr/>
          <a:p>
            <a:r>
              <a:rPr lang="en-US" sz="2400"/>
              <a:t>A new screen needs to develop which shows the summary of payable amount which bank/seller has to pay to funder</a:t>
            </a:r>
            <a:endParaRPr lang="en-US" sz="2400"/>
          </a:p>
          <a:p>
            <a:r>
              <a:rPr lang="en-US" sz="2400"/>
              <a:t>Processing logic: This screen is to display the summary of receivable amount from funder which include deal amount(principal) also service fee amount.</a:t>
            </a:r>
            <a:endParaRPr lang="en-US" sz="2400"/>
          </a:p>
        </p:txBody>
      </p:sp>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p:cNvPicPr>
            <a:picLocks noChangeAspect="1"/>
          </p:cNvPicPr>
          <p:nvPr>
            <p:ph sz="half" idx="1"/>
          </p:nvPr>
        </p:nvPicPr>
        <p:blipFill>
          <a:blip r:embed="rId1"/>
          <a:stretch>
            <a:fillRect/>
          </a:stretch>
        </p:blipFill>
        <p:spPr>
          <a:xfrm>
            <a:off x="10160" y="1499870"/>
            <a:ext cx="6187440" cy="45643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1835" y="774065"/>
            <a:ext cx="10972800" cy="826135"/>
          </a:xfrm>
        </p:spPr>
        <p:txBody>
          <a:bodyPr/>
          <a:p>
            <a:r>
              <a:rPr lang="en-US" b="1" u="sng" dirty="0">
                <a:solidFill>
                  <a:schemeClr val="tx1"/>
                </a:solidFill>
                <a:latin typeface="Times New Roman" panose="02020603050405020304" charset="0"/>
                <a:cs typeface="Times New Roman" panose="02020603050405020304" charset="0"/>
                <a:sym typeface="+mn-ea"/>
              </a:rPr>
              <a:t>Funder Receivable Summary</a:t>
            </a:r>
            <a:br>
              <a:rPr lang="en-US" b="1" u="sng" kern="1200" dirty="0">
                <a:solidFill>
                  <a:schemeClr val="tx1"/>
                </a:solidFill>
                <a:latin typeface="Times New Roman" panose="02020603050405020304" charset="0"/>
                <a:ea typeface="+mj-ea"/>
                <a:cs typeface="Times New Roman" panose="02020603050405020304" charset="0"/>
              </a:rPr>
            </a:br>
            <a:endParaRPr lang="en-US" b="1" u="sng" kern="1200" dirty="0">
              <a:solidFill>
                <a:schemeClr val="tx1"/>
              </a:solidFill>
              <a:latin typeface="Times New Roman" panose="02020603050405020304" charset="0"/>
              <a:ea typeface="+mj-ea"/>
              <a:cs typeface="Times New Roman" panose="02020603050405020304" charset="0"/>
            </a:endParaRPr>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404495" y="1470660"/>
            <a:ext cx="11612245" cy="4506595"/>
          </a:xfrm>
          <a:prstGeom prst="rect">
            <a:avLst/>
          </a:prstGeom>
        </p:spPr>
      </p:pic>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135380"/>
          </a:xfrm>
        </p:spPr>
        <p:txBody>
          <a:bodyPr/>
          <a:p>
            <a:r>
              <a:rPr lang="en-US" b="1" u="sng">
                <a:latin typeface="Times New Roman" panose="02020603050405020304" charset="0"/>
                <a:cs typeface="Times New Roman" panose="02020603050405020304" charset="0"/>
              </a:rPr>
              <a:t>Funder Billing History</a:t>
            </a:r>
            <a:endParaRPr lang="en-US" b="1" u="sng">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pPr marL="0" indent="0" defTabSz="932180">
              <a:spcAft>
                <a:spcPts val="610"/>
              </a:spcAft>
              <a:buNone/>
            </a:pPr>
            <a:endParaRPr lang="en-US" dirty="0">
              <a:latin typeface="+mj-lt"/>
              <a:ea typeface="+mj-ea"/>
              <a:cs typeface="+mj-cs"/>
              <a:sym typeface="+mn-ea"/>
            </a:endParaRPr>
          </a:p>
          <a:p>
            <a:pPr marL="0" indent="0" defTabSz="932180">
              <a:spcAft>
                <a:spcPts val="610"/>
              </a:spcAft>
              <a:buNone/>
            </a:pPr>
            <a:r>
              <a:rPr lang="en-US" dirty="0">
                <a:latin typeface="+mj-lt"/>
                <a:ea typeface="+mj-ea"/>
                <a:cs typeface="+mj-cs"/>
                <a:sym typeface="+mn-ea"/>
              </a:rPr>
              <a:t>From this screen user can download the Payout/billing report of the funder.</a:t>
            </a:r>
            <a:endParaRPr lang="en-US"/>
          </a:p>
        </p:txBody>
      </p:sp>
      <p:pic>
        <p:nvPicPr>
          <p:cNvPr id="992991190" name="Picture 1"/>
          <p:cNvPicPr>
            <a:picLocks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95885" y="1690370"/>
            <a:ext cx="5955030" cy="4680585"/>
          </a:xfrm>
          <a:prstGeom prst="rect">
            <a:avLst/>
          </a:prstGeom>
          <a:noFill/>
          <a:ln>
            <a:noFill/>
          </a:ln>
        </p:spPr>
      </p:pic>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latin typeface="Times New Roman" panose="02020603050405020304" charset="0"/>
                <a:cs typeface="Times New Roman" panose="02020603050405020304" charset="0"/>
              </a:rPr>
              <a:t>Funder Schedule - Consolidated</a:t>
            </a:r>
            <a:endParaRPr lang="en-US" b="1" u="sng">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r>
              <a:rPr lang="en-US" sz="2400"/>
              <a:t>Funder schedule also includes the funder sharing schedule and seller sharing schedule which is calculated by sum of individual loan account funder schedule and seller schedule.</a:t>
            </a:r>
            <a:endParaRPr lang="en-US" sz="2400"/>
          </a:p>
          <a:p>
            <a:r>
              <a:rPr lang="en-US" sz="2400"/>
              <a:t>Path: LMS-&gt;Securitization-&gt;Securitization contract-&gt; Funder schedule</a:t>
            </a:r>
            <a:endParaRPr lang="en-US" sz="2400"/>
          </a:p>
        </p:txBody>
      </p:sp>
      <p:pic>
        <p:nvPicPr>
          <p:cNvPr id="353980493" name="Picture 1"/>
          <p:cNvPicPr>
            <a:picLocks noChangeAspect="1"/>
          </p:cNvPicPr>
          <p:nvPr>
            <p:ph sz="half" idx="1"/>
          </p:nvPr>
        </p:nvPicPr>
        <p:blipFill>
          <a:blip r:embed="rId1"/>
          <a:stretch>
            <a:fillRect/>
          </a:stretch>
        </p:blipFill>
        <p:spPr>
          <a:xfrm>
            <a:off x="22860" y="1600835"/>
            <a:ext cx="6174105" cy="4783455"/>
          </a:xfrm>
          <a:prstGeom prst="rect">
            <a:avLst/>
          </a:prstGeom>
        </p:spPr>
      </p:pic>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latin typeface="Times New Roman" panose="02020603050405020304" charset="0"/>
                <a:cs typeface="Times New Roman" panose="02020603050405020304" charset="0"/>
              </a:rPr>
              <a:t>Funder Schedule- Individual loan</a:t>
            </a:r>
            <a:endParaRPr lang="en-US" b="1" u="sng">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p>
            <a:r>
              <a:rPr lang="en-US" sz="2400"/>
              <a:t>A new screen needs to be developed as funder schedule details which display the total outstanding principal of individual selected loan along with EMI details. </a:t>
            </a:r>
            <a:endParaRPr lang="en-US" sz="2400"/>
          </a:p>
          <a:p>
            <a:r>
              <a:rPr lang="en-US" sz="2400"/>
              <a:t>Funder schedule also includes the funder sharing schedule and seller sharing schedule.</a:t>
            </a:r>
            <a:endParaRPr lang="en-US" sz="2400"/>
          </a:p>
          <a:p>
            <a:r>
              <a:rPr lang="en-US" sz="2400"/>
              <a:t>Path: LMS-&gt; Workspace-&gt; Account search-&gt;Funder schedule details.</a:t>
            </a:r>
            <a:endParaRPr lang="en-US" sz="2400"/>
          </a:p>
        </p:txBody>
      </p:sp>
      <p:pic>
        <p:nvPicPr>
          <p:cNvPr id="49" name="Picture 49"/>
          <p:cNvPicPr>
            <a:picLocks noChangeAspect="1"/>
          </p:cNvPicPr>
          <p:nvPr>
            <p:ph sz="half" idx="1"/>
          </p:nvPr>
        </p:nvPicPr>
        <p:blipFill>
          <a:blip r:embed="rId1"/>
          <a:stretch>
            <a:fillRect/>
          </a:stretch>
        </p:blipFill>
        <p:spPr>
          <a:xfrm>
            <a:off x="37465" y="1600200"/>
            <a:ext cx="6160135" cy="4634230"/>
          </a:xfrm>
          <a:prstGeom prst="rect">
            <a:avLst/>
          </a:prstGeom>
          <a:noFill/>
          <a:ln w="9525">
            <a:noFill/>
          </a:ln>
        </p:spPr>
      </p:pic>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00" y="768985"/>
            <a:ext cx="10972800" cy="649605"/>
          </a:xfrm>
        </p:spPr>
        <p:txBody>
          <a:bodyPr/>
          <a:p>
            <a:r>
              <a:rPr lang="en-US" b="1" u="sng" dirty="0">
                <a:latin typeface="Times New Roman" panose="02020603050405020304" charset="0"/>
                <a:cs typeface="Times New Roman" panose="02020603050405020304" charset="0"/>
                <a:sym typeface="+mn-ea"/>
              </a:rPr>
              <a:t>Account Overview Screen After securitization</a:t>
            </a:r>
            <a:br>
              <a:rPr lang="en-IN" b="1" u="sng" dirty="0">
                <a:latin typeface="Times New Roman" panose="02020603050405020304" charset="0"/>
                <a:cs typeface="Times New Roman" panose="02020603050405020304" charset="0"/>
              </a:rPr>
            </a:b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609600" y="1418590"/>
            <a:ext cx="11124565" cy="5329555"/>
          </a:xfrm>
          <a:prstGeom prst="rect">
            <a:avLst/>
          </a:prstGeom>
        </p:spPr>
      </p:pic>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40435"/>
            <a:ext cx="10972800" cy="77470"/>
          </a:xfrm>
        </p:spPr>
        <p:txBody>
          <a:bodyPr/>
          <a:p>
            <a:r>
              <a:rPr lang="en-US" b="1" u="sng" dirty="0">
                <a:latin typeface="Times New Roman" panose="02020603050405020304" charset="0"/>
                <a:cs typeface="Times New Roman" panose="02020603050405020304" charset="0"/>
                <a:sym typeface="+mn-ea"/>
              </a:rPr>
              <a:t>Account Overview Screen After securitization</a:t>
            </a:r>
            <a:br>
              <a:rPr lang="en-IN" b="1" u="sng" dirty="0">
                <a:latin typeface="Times New Roman" panose="02020603050405020304" charset="0"/>
                <a:cs typeface="Times New Roman" panose="02020603050405020304" charset="0"/>
              </a:rPr>
            </a:br>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14935" y="1454150"/>
            <a:ext cx="11880215" cy="4798695"/>
          </a:xfrm>
          <a:prstGeom prst="rect">
            <a:avLst/>
          </a:prstGeom>
        </p:spPr>
      </p:pic>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56883"/>
            <a:ext cx="10972800" cy="1143000"/>
          </a:xfrm>
        </p:spPr>
        <p:txBody>
          <a:bodyPr/>
          <a:p>
            <a:r>
              <a:rPr lang="en-IN" b="1" u="sng" dirty="0">
                <a:latin typeface="Times New Roman" panose="02020603050405020304" charset="0"/>
                <a:cs typeface="Times New Roman" panose="02020603050405020304" charset="0"/>
                <a:sym typeface="+mn-ea"/>
              </a:rPr>
              <a:t>Securitization Flow</a:t>
            </a:r>
            <a:br>
              <a:rPr lang="en-IN" b="1" u="sng" dirty="0">
                <a:latin typeface="Times New Roman" panose="02020603050405020304" charset="0"/>
                <a:cs typeface="Times New Roman" panose="02020603050405020304" charset="0"/>
              </a:rPr>
            </a:br>
            <a:endParaRPr lang="en-US"/>
          </a:p>
        </p:txBody>
      </p:sp>
      <p:sp>
        <p:nvSpPr>
          <p:cNvPr id="3" name="Content Placeholder 2"/>
          <p:cNvSpPr>
            <a:spLocks noGrp="1"/>
          </p:cNvSpPr>
          <p:nvPr>
            <p:ph idx="1"/>
          </p:nvPr>
        </p:nvSpPr>
        <p:spPr>
          <a:xfrm>
            <a:off x="609600" y="1600200"/>
            <a:ext cx="11313795" cy="4526280"/>
          </a:xfrm>
        </p:spPr>
        <p:txBody>
          <a:bodyPr/>
          <a:p>
            <a:endParaRPr lang="en-US"/>
          </a:p>
        </p:txBody>
      </p:sp>
      <p:sp>
        <p:nvSpPr>
          <p:cNvPr id="8" name="Rectangle 7"/>
          <p:cNvSpPr/>
          <p:nvPr/>
        </p:nvSpPr>
        <p:spPr>
          <a:xfrm>
            <a:off x="609600" y="1600200"/>
            <a:ext cx="11313795" cy="11906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sz="3200" b="1" u="sng" dirty="0">
                <a:solidFill>
                  <a:schemeClr val="tx1"/>
                </a:solidFill>
              </a:rPr>
              <a:t>Masters</a:t>
            </a:r>
            <a:endParaRPr lang="en-IN" b="1" u="sng" dirty="0">
              <a:solidFill>
                <a:schemeClr val="tx1"/>
              </a:solidFill>
            </a:endParaRPr>
          </a:p>
        </p:txBody>
      </p:sp>
      <p:sp>
        <p:nvSpPr>
          <p:cNvPr id="4" name="Rectangle: Rounded Corners 1"/>
          <p:cNvSpPr/>
          <p:nvPr/>
        </p:nvSpPr>
        <p:spPr>
          <a:xfrm>
            <a:off x="2941955" y="1882775"/>
            <a:ext cx="1670050" cy="7283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dirty="0"/>
              <a:t>Funder Master</a:t>
            </a:r>
            <a:endParaRPr lang="en-IN" dirty="0"/>
          </a:p>
        </p:txBody>
      </p:sp>
      <p:sp>
        <p:nvSpPr>
          <p:cNvPr id="7" name="Rectangle: Rounded Corners 2"/>
          <p:cNvSpPr/>
          <p:nvPr/>
        </p:nvSpPr>
        <p:spPr>
          <a:xfrm>
            <a:off x="4796155" y="1882775"/>
            <a:ext cx="1828800" cy="7289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dirty="0"/>
              <a:t>MHP Master</a:t>
            </a:r>
            <a:endParaRPr lang="en-IN" dirty="0"/>
          </a:p>
        </p:txBody>
      </p:sp>
      <p:sp>
        <p:nvSpPr>
          <p:cNvPr id="9" name="Rectangle: Rounded Corners 3"/>
          <p:cNvSpPr/>
          <p:nvPr/>
        </p:nvSpPr>
        <p:spPr>
          <a:xfrm>
            <a:off x="6809105" y="1882775"/>
            <a:ext cx="1527810" cy="7283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dirty="0"/>
              <a:t>MRR% Master</a:t>
            </a:r>
            <a:endParaRPr lang="en-IN" dirty="0"/>
          </a:p>
        </p:txBody>
      </p:sp>
      <p:sp>
        <p:nvSpPr>
          <p:cNvPr id="11" name="Rectangle: Rounded Corners 2"/>
          <p:cNvSpPr/>
          <p:nvPr/>
        </p:nvSpPr>
        <p:spPr>
          <a:xfrm>
            <a:off x="8469630" y="1882775"/>
            <a:ext cx="1877695" cy="7277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IN" dirty="0"/>
              <a:t>Securitization Product Master</a:t>
            </a:r>
            <a:endParaRPr lang="en-IN" dirty="0"/>
          </a:p>
        </p:txBody>
      </p:sp>
      <p:sp>
        <p:nvSpPr>
          <p:cNvPr id="12" name="Rectangle: Rounded Corners 10"/>
          <p:cNvSpPr/>
          <p:nvPr/>
        </p:nvSpPr>
        <p:spPr>
          <a:xfrm>
            <a:off x="10532110" y="1882140"/>
            <a:ext cx="1219835" cy="7283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dirty="0"/>
              <a:t>Trustee Master</a:t>
            </a:r>
            <a:endParaRPr lang="en-IN" dirty="0"/>
          </a:p>
        </p:txBody>
      </p:sp>
      <p:sp>
        <p:nvSpPr>
          <p:cNvPr id="13" name="Rectangle 12"/>
          <p:cNvSpPr/>
          <p:nvPr/>
        </p:nvSpPr>
        <p:spPr>
          <a:xfrm>
            <a:off x="609600" y="2842260"/>
            <a:ext cx="11313795" cy="37738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sz="3200" b="1" u="sng" dirty="0">
                <a:solidFill>
                  <a:schemeClr val="tx1"/>
                </a:solidFill>
              </a:rPr>
              <a:t>Transactions</a:t>
            </a:r>
            <a:endParaRPr lang="en-US" sz="3200" b="1" u="sng" dirty="0">
              <a:solidFill>
                <a:schemeClr val="tx1"/>
              </a:solidFill>
            </a:endParaRPr>
          </a:p>
          <a:p>
            <a:endParaRPr lang="en-US" sz="3200" b="1" u="sng" dirty="0">
              <a:solidFill>
                <a:schemeClr val="tx1"/>
              </a:solidFill>
            </a:endParaRPr>
          </a:p>
          <a:p>
            <a:endParaRPr lang="en-IN" b="1" u="sng" dirty="0">
              <a:solidFill>
                <a:schemeClr val="tx1"/>
              </a:solidFill>
            </a:endParaRPr>
          </a:p>
        </p:txBody>
      </p:sp>
      <p:cxnSp>
        <p:nvCxnSpPr>
          <p:cNvPr id="15" name="Straight Arrow Connector 14"/>
          <p:cNvCxnSpPr/>
          <p:nvPr/>
        </p:nvCxnSpPr>
        <p:spPr>
          <a:xfrm>
            <a:off x="5877560" y="2638425"/>
            <a:ext cx="0" cy="666750"/>
          </a:xfrm>
          <a:prstGeom prst="straightConnector1">
            <a:avLst/>
          </a:prstGeom>
          <a:gradFill rotWithShape="0">
            <a:gsLst>
              <a:gs pos="0">
                <a:schemeClr val="accent1"/>
              </a:gs>
              <a:gs pos="100000">
                <a:schemeClr val="accent2"/>
              </a:gs>
            </a:gsLst>
            <a:lin ang="5400000" scaled="1"/>
          </a:gradFill>
          <a:ln w="9525" cap="flat" cmpd="sng" algn="ctr">
            <a:solidFill>
              <a:schemeClr val="tx2"/>
            </a:solidFill>
            <a:prstDash val="solid"/>
            <a:round/>
            <a:headEnd type="none" w="med" len="med"/>
            <a:tailEnd type="arrow" w="med" len="med"/>
          </a:ln>
        </p:spPr>
      </p:cxnSp>
      <p:sp>
        <p:nvSpPr>
          <p:cNvPr id="17" name="Rounded Rectangle 16"/>
          <p:cNvSpPr/>
          <p:nvPr/>
        </p:nvSpPr>
        <p:spPr>
          <a:xfrm>
            <a:off x="5158105" y="3304540"/>
            <a:ext cx="1651000" cy="68643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Securitization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Download</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Rounded Rectangle 17"/>
          <p:cNvSpPr/>
          <p:nvPr/>
        </p:nvSpPr>
        <p:spPr>
          <a:xfrm>
            <a:off x="7763510" y="3303905"/>
            <a:ext cx="1619250" cy="68707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Securitization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Upload</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Rounded Rectangle 18"/>
          <p:cNvSpPr/>
          <p:nvPr/>
        </p:nvSpPr>
        <p:spPr>
          <a:xfrm>
            <a:off x="10170795" y="3304540"/>
            <a:ext cx="1581150" cy="68643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Securitization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Pool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Removal</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20" name="Straight Arrow Connector 19"/>
          <p:cNvCxnSpPr>
            <a:stCxn id="17" idx="3"/>
            <a:endCxn id="18" idx="1"/>
          </p:cNvCxnSpPr>
          <p:nvPr/>
        </p:nvCxnSpPr>
        <p:spPr>
          <a:xfrm flipV="1">
            <a:off x="6809105" y="3647440"/>
            <a:ext cx="954405" cy="635"/>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21" name="Straight Arrow Connector 20"/>
          <p:cNvCxnSpPr>
            <a:stCxn id="18" idx="3"/>
            <a:endCxn id="19" idx="1"/>
          </p:cNvCxnSpPr>
          <p:nvPr/>
        </p:nvCxnSpPr>
        <p:spPr>
          <a:xfrm>
            <a:off x="9382760" y="3647440"/>
            <a:ext cx="788035" cy="635"/>
          </a:xfrm>
          <a:prstGeom prst="straightConnector1">
            <a:avLst/>
          </a:prstGeom>
          <a:gradFill rotWithShape="0">
            <a:gsLst>
              <a:gs pos="0">
                <a:schemeClr val="accent1"/>
              </a:gs>
              <a:gs pos="100000">
                <a:schemeClr val="accent2"/>
              </a:gs>
            </a:gsLst>
            <a:lin ang="5400000" scaled="1"/>
          </a:gradFill>
          <a:ln w="9525" cap="flat" cmpd="sng" algn="ctr">
            <a:solidFill>
              <a:schemeClr val="tx2"/>
            </a:solidFill>
            <a:prstDash val="solid"/>
            <a:round/>
            <a:headEnd type="none" w="med" len="med"/>
            <a:tailEnd type="arrow" w="med" len="med"/>
          </a:ln>
        </p:spPr>
      </p:cxnSp>
      <p:sp>
        <p:nvSpPr>
          <p:cNvPr id="22" name="Rounded Rectangle 21"/>
          <p:cNvSpPr/>
          <p:nvPr/>
        </p:nvSpPr>
        <p:spPr>
          <a:xfrm>
            <a:off x="6624955" y="4295775"/>
            <a:ext cx="1405890" cy="7239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Contract </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Creation</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Screen</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Rounded Rectangle 22"/>
          <p:cNvSpPr/>
          <p:nvPr/>
        </p:nvSpPr>
        <p:spPr>
          <a:xfrm>
            <a:off x="8469630" y="4295775"/>
            <a:ext cx="1059180" cy="7239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Funder</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Schedule</a:t>
            </a:r>
            <a:endParaRPr kumimoji="0" lang="en-I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0" name="Diamond 59"/>
          <p:cNvSpPr/>
          <p:nvPr/>
        </p:nvSpPr>
        <p:spPr>
          <a:xfrm>
            <a:off x="9846945" y="4188460"/>
            <a:ext cx="2323465" cy="1082040"/>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IN" sz="1400" dirty="0"/>
              <a:t>Pay out file generate (Batch)</a:t>
            </a:r>
            <a:endParaRPr lang="en-IN" sz="1400" dirty="0"/>
          </a:p>
        </p:txBody>
      </p:sp>
      <p:cxnSp>
        <p:nvCxnSpPr>
          <p:cNvPr id="29" name="Straight Arrow Connector 28"/>
          <p:cNvCxnSpPr/>
          <p:nvPr/>
        </p:nvCxnSpPr>
        <p:spPr>
          <a:xfrm flipH="1">
            <a:off x="8848725" y="3876675"/>
            <a:ext cx="38735" cy="46990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31" name="Straight Arrow Connector 30"/>
          <p:cNvCxnSpPr/>
          <p:nvPr/>
        </p:nvCxnSpPr>
        <p:spPr>
          <a:xfrm flipH="1">
            <a:off x="8003540" y="3895725"/>
            <a:ext cx="369570" cy="53340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cxnSp>
        <p:nvCxnSpPr>
          <p:cNvPr id="32" name="Straight Arrow Connector 31"/>
          <p:cNvCxnSpPr/>
          <p:nvPr/>
        </p:nvCxnSpPr>
        <p:spPr>
          <a:xfrm>
            <a:off x="9211310" y="3971925"/>
            <a:ext cx="989965" cy="571500"/>
          </a:xfrm>
          <a:prstGeom prst="straightConnector1">
            <a:avLst/>
          </a:prstGeom>
          <a:gradFill rotWithShape="0">
            <a:gsLst>
              <a:gs pos="0">
                <a:schemeClr val="accent1"/>
              </a:gs>
              <a:gs pos="100000">
                <a:schemeClr val="accent2"/>
              </a:gs>
            </a:gsLst>
            <a:lin ang="5400000" scaled="1"/>
          </a:gradFill>
          <a:ln w="9525" cap="flat" cmpd="sng" algn="ctr">
            <a:solidFill>
              <a:schemeClr val="tx1"/>
            </a:solidFill>
            <a:prstDash val="solid"/>
            <a:round/>
            <a:headEnd type="none" w="med" len="med"/>
            <a:tailEnd type="arrow" w="med" len="med"/>
          </a:ln>
        </p:spPr>
      </p:cxnSp>
      <p:sp>
        <p:nvSpPr>
          <p:cNvPr id="33" name="Rectangle: Rounded Corners 17"/>
          <p:cNvSpPr/>
          <p:nvPr/>
        </p:nvSpPr>
        <p:spPr>
          <a:xfrm>
            <a:off x="999490" y="5473065"/>
            <a:ext cx="1623695" cy="835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dirty="0">
                <a:solidFill>
                  <a:schemeClr val="tx1"/>
                </a:solidFill>
              </a:rPr>
              <a:t>Funder Receipts</a:t>
            </a:r>
            <a:endParaRPr lang="en-US" dirty="0">
              <a:solidFill>
                <a:schemeClr val="tx1"/>
              </a:solidFill>
            </a:endParaRPr>
          </a:p>
        </p:txBody>
      </p:sp>
      <p:sp>
        <p:nvSpPr>
          <p:cNvPr id="35" name="Rectangle: Rounded Corners 17"/>
          <p:cNvSpPr/>
          <p:nvPr/>
        </p:nvSpPr>
        <p:spPr>
          <a:xfrm>
            <a:off x="6624955" y="5539105"/>
            <a:ext cx="1606550" cy="769620"/>
          </a:xfrm>
          <a:prstGeom prst="roundRect">
            <a:avLst/>
          </a:prstGeom>
          <a:solidFill>
            <a:schemeClr val="accent1"/>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solidFill>
                  <a:schemeClr val="tx1"/>
                </a:solidFill>
              </a:rPr>
              <a:t>Funder Payable Summary</a:t>
            </a:r>
            <a:endParaRPr lang="en-IN" altLang="en-US" dirty="0">
              <a:solidFill>
                <a:schemeClr val="tx1"/>
              </a:solidFill>
            </a:endParaRPr>
          </a:p>
        </p:txBody>
      </p:sp>
      <p:sp>
        <p:nvSpPr>
          <p:cNvPr id="36" name="Rectangle: Rounded Corners 17"/>
          <p:cNvSpPr/>
          <p:nvPr/>
        </p:nvSpPr>
        <p:spPr>
          <a:xfrm>
            <a:off x="2941955" y="5539105"/>
            <a:ext cx="1606550" cy="769620"/>
          </a:xfrm>
          <a:prstGeom prst="roundRect">
            <a:avLst/>
          </a:prstGeom>
          <a:solidFill>
            <a:schemeClr val="accent1"/>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dirty="0">
                <a:solidFill>
                  <a:schemeClr val="tx1"/>
                </a:solidFill>
              </a:rPr>
              <a:t>Funder Charges Booking</a:t>
            </a:r>
            <a:endParaRPr lang="en-IN" altLang="en-US" dirty="0">
              <a:solidFill>
                <a:schemeClr val="tx1"/>
              </a:solidFill>
            </a:endParaRPr>
          </a:p>
        </p:txBody>
      </p:sp>
      <p:sp>
        <p:nvSpPr>
          <p:cNvPr id="37" name="Rectangle: Rounded Corners 17"/>
          <p:cNvSpPr/>
          <p:nvPr/>
        </p:nvSpPr>
        <p:spPr>
          <a:xfrm>
            <a:off x="4796155" y="5539105"/>
            <a:ext cx="1606550" cy="769620"/>
          </a:xfrm>
          <a:prstGeom prst="roundRect">
            <a:avLst/>
          </a:prstGeom>
          <a:solidFill>
            <a:schemeClr val="accent1"/>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dirty="0">
                <a:solidFill>
                  <a:schemeClr val="tx1"/>
                </a:solidFill>
              </a:rPr>
              <a:t>Funder Payment Entry</a:t>
            </a:r>
            <a:endParaRPr lang="en-IN" altLang="en-US" dirty="0">
              <a:solidFill>
                <a:schemeClr val="tx1"/>
              </a:solidFill>
            </a:endParaRPr>
          </a:p>
        </p:txBody>
      </p:sp>
      <p:sp>
        <p:nvSpPr>
          <p:cNvPr id="38" name="Rectangle: Rounded Corners 17"/>
          <p:cNvSpPr/>
          <p:nvPr/>
        </p:nvSpPr>
        <p:spPr>
          <a:xfrm>
            <a:off x="8373110" y="5540375"/>
            <a:ext cx="1606550" cy="768350"/>
          </a:xfrm>
          <a:prstGeom prst="roundRect">
            <a:avLst/>
          </a:prstGeom>
          <a:solidFill>
            <a:schemeClr val="accent1"/>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dirty="0">
                <a:solidFill>
                  <a:schemeClr val="tx1"/>
                </a:solidFill>
              </a:rPr>
              <a:t>Funder Receivable Summary</a:t>
            </a:r>
            <a:endParaRPr lang="en-IN" altLang="en-US" dirty="0">
              <a:solidFill>
                <a:schemeClr val="tx1"/>
              </a:solidFill>
            </a:endParaRPr>
          </a:p>
        </p:txBody>
      </p:sp>
      <p:sp>
        <p:nvSpPr>
          <p:cNvPr id="39" name="Rectangle: Rounded Corners 17"/>
          <p:cNvSpPr/>
          <p:nvPr/>
        </p:nvSpPr>
        <p:spPr>
          <a:xfrm>
            <a:off x="10145395" y="5506085"/>
            <a:ext cx="1606550" cy="769620"/>
          </a:xfrm>
          <a:prstGeom prst="roundRect">
            <a:avLst/>
          </a:prstGeom>
          <a:solidFill>
            <a:schemeClr val="accent1"/>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solidFill>
                  <a:schemeClr val="tx1"/>
                </a:solidFill>
              </a:rPr>
              <a:t>Funder Billing History</a:t>
            </a:r>
            <a:endParaRPr lang="en-IN" altLang="en-US" dirty="0">
              <a:solidFill>
                <a:schemeClr val="tx1"/>
              </a:solidFill>
            </a:endParaRPr>
          </a:p>
        </p:txBody>
      </p:sp>
      <p:cxnSp>
        <p:nvCxnSpPr>
          <p:cNvPr id="41" name="Straight Arrow Connector 40"/>
          <p:cNvCxnSpPr/>
          <p:nvPr/>
        </p:nvCxnSpPr>
        <p:spPr>
          <a:xfrm flipH="1">
            <a:off x="10532110" y="5003165"/>
            <a:ext cx="38735" cy="469900"/>
          </a:xfrm>
          <a:prstGeom prst="straightConnector1">
            <a:avLst/>
          </a:prstGeom>
          <a:gradFill rotWithShape="0">
            <a:gsLst>
              <a:gs pos="0">
                <a:schemeClr val="accent1"/>
              </a:gs>
              <a:gs pos="100000">
                <a:schemeClr val="accent2"/>
              </a:gs>
            </a:gsLst>
            <a:lin ang="5400000" scaled="1"/>
          </a:gradFill>
          <a:ln w="9525" cap="flat" cmpd="sng" algn="ctr">
            <a:solidFill>
              <a:schemeClr val="bg2">
                <a:lumMod val="60000"/>
                <a:lumOff val="40000"/>
              </a:schemeClr>
            </a:solidFill>
            <a:prstDash val="solid"/>
            <a:round/>
            <a:headEnd type="none" w="med" len="med"/>
            <a:tailEnd type="arrow" w="med" len="med"/>
          </a:ln>
        </p:spPr>
      </p:cxnSp>
      <p:cxnSp>
        <p:nvCxnSpPr>
          <p:cNvPr id="42" name="Straight Arrow Connector 41"/>
          <p:cNvCxnSpPr/>
          <p:nvPr/>
        </p:nvCxnSpPr>
        <p:spPr>
          <a:xfrm flipH="1">
            <a:off x="9201785" y="4987925"/>
            <a:ext cx="1330325" cy="635000"/>
          </a:xfrm>
          <a:prstGeom prst="straightConnector1">
            <a:avLst/>
          </a:prstGeom>
          <a:gradFill rotWithShape="0">
            <a:gsLst>
              <a:gs pos="0">
                <a:schemeClr val="accent1"/>
              </a:gs>
              <a:gs pos="100000">
                <a:schemeClr val="accent2"/>
              </a:gs>
            </a:gsLst>
            <a:lin ang="5400000" scaled="1"/>
          </a:gradFill>
          <a:ln w="9525" cap="flat" cmpd="sng" algn="ctr">
            <a:solidFill>
              <a:schemeClr val="bg2">
                <a:lumMod val="60000"/>
                <a:lumOff val="40000"/>
              </a:schemeClr>
            </a:solidFill>
            <a:prstDash val="solid"/>
            <a:round/>
            <a:headEnd type="none" w="med" len="med"/>
            <a:tailEnd type="arrow" w="med" len="med"/>
          </a:ln>
        </p:spPr>
      </p:cxnSp>
      <p:cxnSp>
        <p:nvCxnSpPr>
          <p:cNvPr id="43" name="Straight Arrow Connector 42"/>
          <p:cNvCxnSpPr/>
          <p:nvPr/>
        </p:nvCxnSpPr>
        <p:spPr>
          <a:xfrm flipH="1">
            <a:off x="7668260" y="4987925"/>
            <a:ext cx="2838450" cy="546100"/>
          </a:xfrm>
          <a:prstGeom prst="straightConnector1">
            <a:avLst/>
          </a:prstGeom>
          <a:gradFill rotWithShape="0">
            <a:gsLst>
              <a:gs pos="0">
                <a:schemeClr val="accent1"/>
              </a:gs>
              <a:gs pos="100000">
                <a:schemeClr val="accent2"/>
              </a:gs>
            </a:gsLst>
            <a:lin ang="5400000" scaled="1"/>
          </a:gradFill>
          <a:ln w="9525" cap="flat" cmpd="sng" algn="ctr">
            <a:solidFill>
              <a:schemeClr val="bg2">
                <a:lumMod val="60000"/>
                <a:lumOff val="40000"/>
              </a:schemeClr>
            </a:solidFill>
            <a:prstDash val="solid"/>
            <a:round/>
            <a:headEnd type="none" w="med" len="med"/>
            <a:tailEnd type="arrow" w="med" len="med"/>
          </a:ln>
        </p:spPr>
      </p:cxnSp>
      <p:cxnSp>
        <p:nvCxnSpPr>
          <p:cNvPr id="44" name="Straight Arrow Connector 43"/>
          <p:cNvCxnSpPr>
            <a:endCxn id="37" idx="0"/>
          </p:cNvCxnSpPr>
          <p:nvPr/>
        </p:nvCxnSpPr>
        <p:spPr>
          <a:xfrm flipH="1">
            <a:off x="5599430" y="4987925"/>
            <a:ext cx="4946015" cy="551180"/>
          </a:xfrm>
          <a:prstGeom prst="straightConnector1">
            <a:avLst/>
          </a:prstGeom>
          <a:gradFill rotWithShape="0">
            <a:gsLst>
              <a:gs pos="0">
                <a:schemeClr val="accent1"/>
              </a:gs>
              <a:gs pos="100000">
                <a:schemeClr val="accent2"/>
              </a:gs>
            </a:gsLst>
            <a:lin ang="5400000" scaled="1"/>
          </a:gradFill>
          <a:ln w="9525" cap="flat" cmpd="sng" algn="ctr">
            <a:solidFill>
              <a:schemeClr val="bg2">
                <a:lumMod val="60000"/>
                <a:lumOff val="40000"/>
              </a:schemeClr>
            </a:solidFill>
            <a:prstDash val="solid"/>
            <a:round/>
            <a:headEnd type="none" w="med" len="med"/>
            <a:tailEnd type="arrow" w="med" len="med"/>
          </a:ln>
        </p:spPr>
      </p:cxnSp>
      <p:cxnSp>
        <p:nvCxnSpPr>
          <p:cNvPr id="45" name="Straight Arrow Connector 44"/>
          <p:cNvCxnSpPr/>
          <p:nvPr/>
        </p:nvCxnSpPr>
        <p:spPr>
          <a:xfrm flipH="1">
            <a:off x="3758565" y="5019675"/>
            <a:ext cx="6786880" cy="519430"/>
          </a:xfrm>
          <a:prstGeom prst="straightConnector1">
            <a:avLst/>
          </a:prstGeom>
          <a:gradFill rotWithShape="0">
            <a:gsLst>
              <a:gs pos="0">
                <a:schemeClr val="accent1"/>
              </a:gs>
              <a:gs pos="100000">
                <a:schemeClr val="accent2"/>
              </a:gs>
            </a:gsLst>
            <a:lin ang="5400000" scaled="1"/>
          </a:gradFill>
          <a:ln w="9525" cap="flat" cmpd="sng" algn="ctr">
            <a:solidFill>
              <a:schemeClr val="bg2">
                <a:lumMod val="60000"/>
                <a:lumOff val="40000"/>
              </a:schemeClr>
            </a:solidFill>
            <a:prstDash val="solid"/>
            <a:round/>
            <a:headEnd type="none" w="med" len="med"/>
            <a:tailEnd type="arrow" w="med" len="med"/>
          </a:ln>
        </p:spPr>
      </p:cxnSp>
      <p:cxnSp>
        <p:nvCxnSpPr>
          <p:cNvPr id="46" name="Straight Arrow Connector 45"/>
          <p:cNvCxnSpPr/>
          <p:nvPr/>
        </p:nvCxnSpPr>
        <p:spPr>
          <a:xfrm flipH="1">
            <a:off x="1941195" y="5057775"/>
            <a:ext cx="8649970" cy="406400"/>
          </a:xfrm>
          <a:prstGeom prst="straightConnector1">
            <a:avLst/>
          </a:prstGeom>
          <a:gradFill rotWithShape="0">
            <a:gsLst>
              <a:gs pos="0">
                <a:schemeClr val="accent1"/>
              </a:gs>
              <a:gs pos="100000">
                <a:schemeClr val="accent2"/>
              </a:gs>
            </a:gsLst>
            <a:lin ang="5400000" scaled="1"/>
          </a:gradFill>
          <a:ln w="9525" cap="flat" cmpd="sng" algn="ctr">
            <a:solidFill>
              <a:schemeClr val="bg2">
                <a:lumMod val="60000"/>
                <a:lumOff val="40000"/>
              </a:schemeClr>
            </a:solidFill>
            <a:prstDash val="solid"/>
            <a:round/>
            <a:headEnd type="none" w="med" len="med"/>
            <a:tailEnd type="arrow" w="med" len="med"/>
          </a:ln>
        </p:spPr>
      </p:cxnSp>
      <p:grpSp>
        <p:nvGrpSpPr>
          <p:cNvPr id="52" name="Group 51"/>
          <p:cNvGrpSpPr/>
          <p:nvPr/>
        </p:nvGrpSpPr>
        <p:grpSpPr>
          <a:xfrm>
            <a:off x="11297534" y="226175"/>
            <a:ext cx="873324" cy="1656698"/>
            <a:chOff x="10918968" y="713127"/>
            <a:chExt cx="1273032" cy="2532832"/>
          </a:xfrm>
        </p:grpSpPr>
        <p:sp>
          <p:nvSpPr>
            <p:cNvPr id="53" name="Rectangle 52"/>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END</a:t>
            </a:r>
            <a:endParaRPr lang="en-IN" altLang="en-US"/>
          </a:p>
        </p:txBody>
      </p:sp>
      <p:sp>
        <p:nvSpPr>
          <p:cNvPr id="3" name="Content Placeholder 2"/>
          <p:cNvSpPr>
            <a:spLocks noGrp="1"/>
          </p:cNvSpPr>
          <p:nvPr>
            <p:ph sz="half" idx="1"/>
          </p:nvPr>
        </p:nvSpPr>
        <p:spPr/>
        <p:txBody>
          <a:bodyPr/>
          <a:p>
            <a:pPr marL="0" indent="0">
              <a:buNone/>
            </a:pPr>
            <a:endParaRPr lang="en-IN" altLang="en-US"/>
          </a:p>
          <a:p>
            <a:pPr marL="0" indent="0">
              <a:buNone/>
            </a:pPr>
            <a:endParaRPr lang="en-IN" altLang="en-US"/>
          </a:p>
          <a:p>
            <a:pPr marL="0" indent="0">
              <a:buNone/>
            </a:pPr>
            <a:endParaRPr lang="en-IN" altLang="en-US"/>
          </a:p>
          <a:p>
            <a:pPr marL="0" indent="0" algn="r">
              <a:buNone/>
            </a:pPr>
            <a:r>
              <a:rPr lang="en-IN" altLang="en-US"/>
              <a:t>                                                   </a:t>
            </a:r>
            <a:r>
              <a:rPr lang="en-IN" altLang="en-US" sz="3200" b="1"/>
              <a:t> </a:t>
            </a:r>
            <a:endParaRPr lang="en-IN" altLang="en-US" sz="3200" b="1"/>
          </a:p>
        </p:txBody>
      </p:sp>
      <p:sp>
        <p:nvSpPr>
          <p:cNvPr id="6" name="Content Placeholder 5"/>
          <p:cNvSpPr/>
          <p:nvPr>
            <p:ph sz="half" idx="2"/>
          </p:nvPr>
        </p:nvSpPr>
        <p:spPr/>
        <p:txBody>
          <a:bodyPr/>
          <a:p>
            <a:endParaRPr lang="en-US"/>
          </a:p>
        </p:txBody>
      </p:sp>
      <p:sp>
        <p:nvSpPr>
          <p:cNvPr id="7" name="Rectangle 6"/>
          <p:cNvSpPr/>
          <p:nvPr/>
        </p:nvSpPr>
        <p:spPr>
          <a:xfrm>
            <a:off x="3295015" y="2829560"/>
            <a:ext cx="5601335" cy="1198880"/>
          </a:xfrm>
          <a:prstGeom prst="rect">
            <a:avLst/>
          </a:prstGeom>
          <a:noFill/>
          <a:ln>
            <a:noFill/>
          </a:ln>
          <a:effectLst>
            <a:reflection blurRad="6350" stA="50000" endA="300" endPos="55500" dist="50800" dir="5400000" sy="-100000" algn="bl" rotWithShape="0"/>
            <a:softEdge rad="31750"/>
          </a:effectLst>
        </p:spPr>
        <p:txBody>
          <a:bodyPr wrap="none" rtlCol="0" anchor="t">
            <a:spAutoFit/>
          </a:bodyPr>
          <a:p>
            <a:pPr algn="ctr"/>
            <a:r>
              <a:rPr lang="en-I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IN" altLang="en-US" sz="72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nvGrpSpPr>
          <p:cNvPr id="11" name="Group 10"/>
          <p:cNvGrpSpPr/>
          <p:nvPr/>
        </p:nvGrpSpPr>
        <p:grpSpPr>
          <a:xfrm>
            <a:off x="11298169" y="16077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b="1" u="sng" dirty="0">
                <a:latin typeface="Times New Roman" panose="02020603050405020304" charset="0"/>
                <a:cs typeface="Times New Roman" panose="02020603050405020304" charset="0"/>
                <a:sym typeface="+mn-ea"/>
              </a:rPr>
            </a:br>
            <a:r>
              <a:rPr lang="en-IN" b="1" u="sng" dirty="0">
                <a:latin typeface="Times New Roman" panose="02020603050405020304" charset="0"/>
                <a:cs typeface="Times New Roman" panose="02020603050405020304" charset="0"/>
                <a:sym typeface="+mn-ea"/>
              </a:rPr>
              <a:t>Funder Master</a:t>
            </a:r>
            <a:br>
              <a:rPr lang="en-IN" b="1" u="sng" dirty="0">
                <a:latin typeface="Times New Roman" panose="02020603050405020304" charset="0"/>
                <a:cs typeface="Times New Roman" panose="02020603050405020304" charset="0"/>
                <a:sym typeface="+mn-ea"/>
              </a:rPr>
            </a:br>
            <a:endParaRPr lang="en-US"/>
          </a:p>
        </p:txBody>
      </p:sp>
      <p:sp>
        <p:nvSpPr>
          <p:cNvPr id="3" name="Content Placeholder 2"/>
          <p:cNvSpPr>
            <a:spLocks noGrp="1"/>
          </p:cNvSpPr>
          <p:nvPr>
            <p:ph sz="half" idx="1"/>
          </p:nvPr>
        </p:nvSpPr>
        <p:spPr>
          <a:xfrm>
            <a:off x="7066280" y="1600200"/>
            <a:ext cx="5099685" cy="4526280"/>
          </a:xfrm>
        </p:spPr>
        <p:txBody>
          <a:bodyPr/>
          <a:p>
            <a:r>
              <a:rPr lang="en-IN" sz="2400" dirty="0">
                <a:latin typeface="Arial" panose="020B0604020202020204" pitchFamily="34" charset="0"/>
                <a:cs typeface="Arial" panose="020B0604020202020204" pitchFamily="34" charset="0"/>
                <a:sym typeface="+mn-ea"/>
              </a:rPr>
              <a:t>On funder Master screen we capture funder contact details along with his bank details, </a:t>
            </a:r>
            <a:r>
              <a:rPr lang="en-US" sz="2400" dirty="0">
                <a:latin typeface="Arial" panose="020B0604020202020204" pitchFamily="34" charset="0"/>
                <a:ea typeface="Calibri" panose="020F0502020204030204" charset="0"/>
                <a:cs typeface="Arial" panose="020B0604020202020204" pitchFamily="34" charset="0"/>
                <a:sym typeface="+mn-ea"/>
              </a:rPr>
              <a:t>adding of new funder, activate, deactivate the funder.</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sym typeface="+mn-ea"/>
              </a:rPr>
              <a:t>Path – LMS </a:t>
            </a:r>
            <a:r>
              <a:rPr lang="en-IN" sz="2400" dirty="0">
                <a:latin typeface="Arial" panose="020B0604020202020204" pitchFamily="34" charset="0"/>
                <a:cs typeface="Arial" panose="020B0604020202020204" pitchFamily="34" charset="0"/>
                <a:sym typeface="Wingdings" panose="05000000000000000000" pitchFamily="2" charset="2"/>
              </a:rPr>
              <a:t></a:t>
            </a:r>
            <a:r>
              <a:rPr lang="en-IN" sz="2400" dirty="0">
                <a:latin typeface="Arial" panose="020B0604020202020204" pitchFamily="34" charset="0"/>
                <a:cs typeface="Arial" panose="020B0604020202020204" pitchFamily="34" charset="0"/>
                <a:sym typeface="+mn-ea"/>
              </a:rPr>
              <a:t>Masters</a:t>
            </a:r>
            <a:r>
              <a:rPr lang="en-IN" sz="2400" dirty="0">
                <a:latin typeface="Arial" panose="020B0604020202020204" pitchFamily="34" charset="0"/>
                <a:cs typeface="Arial" panose="020B0604020202020204" pitchFamily="34" charset="0"/>
                <a:sym typeface="Wingdings" panose="05000000000000000000" pitchFamily="2" charset="2"/>
              </a:rPr>
              <a:t> Funder Master.</a:t>
            </a:r>
            <a:endParaRPr lang="en-IN" sz="2400" dirty="0">
              <a:latin typeface="Arial" panose="020B0604020202020204" pitchFamily="34" charset="0"/>
              <a:cs typeface="Arial" panose="020B0604020202020204" pitchFamily="34" charset="0"/>
              <a:sym typeface="Wingdings" panose="05000000000000000000" pitchFamily="2" charset="2"/>
            </a:endParaRPr>
          </a:p>
          <a:p>
            <a:endParaRPr lang="en-IN" dirty="0">
              <a:latin typeface="Times New Roman" panose="02020603050405020304" charset="0"/>
              <a:cs typeface="Times New Roman" panose="02020603050405020304" charset="0"/>
            </a:endParaRPr>
          </a:p>
          <a:p>
            <a:endParaRPr lang="en-US"/>
          </a:p>
        </p:txBody>
      </p:sp>
      <p:pic>
        <p:nvPicPr>
          <p:cNvPr id="10" name="Content Placeholder 9"/>
          <p:cNvPicPr>
            <a:picLocks noChangeAspect="1"/>
          </p:cNvPicPr>
          <p:nvPr>
            <p:ph sz="half" idx="2"/>
          </p:nvPr>
        </p:nvPicPr>
        <p:blipFill>
          <a:blip r:embed="rId1"/>
          <a:stretch>
            <a:fillRect/>
          </a:stretch>
        </p:blipFill>
        <p:spPr>
          <a:xfrm>
            <a:off x="41275" y="1600200"/>
            <a:ext cx="7025005" cy="4952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8" name="Picture 55"/>
          <p:cNvPicPr>
            <a:picLocks noChangeAspect="1"/>
          </p:cNvPicPr>
          <p:nvPr>
            <p:ph sz="half" idx="2"/>
          </p:nvPr>
        </p:nvPicPr>
        <p:blipFill>
          <a:blip r:embed="rId1"/>
          <a:stretch>
            <a:fillRect/>
          </a:stretch>
        </p:blipFill>
        <p:spPr>
          <a:xfrm>
            <a:off x="-635" y="316230"/>
            <a:ext cx="12192635" cy="6397625"/>
          </a:xfrm>
          <a:prstGeom prst="rect">
            <a:avLst/>
          </a:prstGeom>
        </p:spPr>
      </p:pic>
      <p:sp>
        <p:nvSpPr>
          <p:cNvPr id="2" name="Content Placeholder 1"/>
          <p:cNvSpPr/>
          <p:nvPr>
            <p:ph sz="half"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306830"/>
          </a:xfrm>
        </p:spPr>
        <p:txBody>
          <a:bodyPr/>
          <a:p>
            <a:r>
              <a:rPr lang="en-IN" altLang="en-US" b="1" u="sng">
                <a:latin typeface="Times New Roman" panose="02020603050405020304" charset="0"/>
                <a:cs typeface="Times New Roman" panose="02020603050405020304" charset="0"/>
              </a:rPr>
              <a:t>Minimum Holding Period</a:t>
            </a:r>
            <a:endParaRPr lang="en-IN" altLang="en-US" b="1" u="sng">
              <a:latin typeface="Times New Roman" panose="02020603050405020304" charset="0"/>
              <a:cs typeface="Times New Roman" panose="02020603050405020304" charset="0"/>
            </a:endParaRPr>
          </a:p>
        </p:txBody>
      </p:sp>
      <p:pic>
        <p:nvPicPr>
          <p:cNvPr id="27" name="Picture 27" descr="A screenshot of a computer&#10;&#10;Description automatically generated"/>
          <p:cNvPicPr>
            <a:picLocks noChangeAspect="1"/>
          </p:cNvPicPr>
          <p:nvPr>
            <p:ph sz="half" idx="1"/>
          </p:nvPr>
        </p:nvPicPr>
        <p:blipFill>
          <a:blip r:embed="rId1"/>
          <a:stretch>
            <a:fillRect/>
          </a:stretch>
        </p:blipFill>
        <p:spPr>
          <a:xfrm>
            <a:off x="25400" y="1690370"/>
            <a:ext cx="5791200" cy="3954780"/>
          </a:xfrm>
          <a:prstGeom prst="rect">
            <a:avLst/>
          </a:prstGeom>
        </p:spPr>
      </p:pic>
      <p:pic>
        <p:nvPicPr>
          <p:cNvPr id="26" name="Picture 26"/>
          <p:cNvPicPr>
            <a:picLocks noChangeAspect="1"/>
          </p:cNvPicPr>
          <p:nvPr>
            <p:ph sz="half" idx="2"/>
          </p:nvPr>
        </p:nvPicPr>
        <p:blipFill>
          <a:blip r:embed="rId2"/>
          <a:stretch>
            <a:fillRect/>
          </a:stretch>
        </p:blipFill>
        <p:spPr>
          <a:xfrm>
            <a:off x="5816600" y="1691005"/>
            <a:ext cx="6343650" cy="3953510"/>
          </a:xfrm>
          <a:prstGeom prst="rect">
            <a:avLst/>
          </a:prstGeom>
        </p:spPr>
      </p:pic>
      <p:sp>
        <p:nvSpPr>
          <p:cNvPr id="4" name="Text Box 3"/>
          <p:cNvSpPr txBox="1"/>
          <p:nvPr/>
        </p:nvSpPr>
        <p:spPr>
          <a:xfrm>
            <a:off x="1261110" y="5741035"/>
            <a:ext cx="9232265" cy="1198880"/>
          </a:xfrm>
          <a:prstGeom prst="rect">
            <a:avLst/>
          </a:prstGeom>
          <a:solidFill>
            <a:schemeClr val="accent2">
              <a:lumMod val="40000"/>
              <a:lumOff val="60000"/>
            </a:schemeClr>
          </a:solidFill>
          <a:ln>
            <a:solidFill>
              <a:schemeClr val="tx1"/>
            </a:solidFill>
          </a:ln>
        </p:spPr>
        <p:txBody>
          <a:bodyPr wrap="square" rtlCol="0" anchor="t">
            <a:spAutoFit/>
          </a:bodyPr>
          <a:p>
            <a:r>
              <a:rPr lang="en-US"/>
              <a:t>Here, this screen acts as filtration screen. The loans which are fulfilling the MHP master conditions and securitization download screen parameters will be download in securitization download screen and those loan accounts are eligible for securitization.</a:t>
            </a:r>
            <a:endParaRPr lang="en-US"/>
          </a:p>
          <a:p>
            <a:r>
              <a:rPr lang="en-IN" dirty="0">
                <a:sym typeface="+mn-ea"/>
              </a:rPr>
              <a:t>Path – LMS</a:t>
            </a:r>
            <a:r>
              <a:rPr lang="en-IN" dirty="0">
                <a:sym typeface="Wingdings" panose="05000000000000000000" pitchFamily="2" charset="2"/>
              </a:rPr>
              <a:t> Masters Securitization MHP</a:t>
            </a:r>
            <a:endParaRPr lang="en-US"/>
          </a:p>
        </p:txBody>
      </p:sp>
      <p:grpSp>
        <p:nvGrpSpPr>
          <p:cNvPr id="11" name="Group 10"/>
          <p:cNvGrpSpPr/>
          <p:nvPr/>
        </p:nvGrpSpPr>
        <p:grpSpPr>
          <a:xfrm>
            <a:off x="11287374" y="15355"/>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charset="0"/>
                <a:cs typeface="Times New Roman" panose="02020603050405020304" charset="0"/>
              </a:rPr>
              <a:t>Master Condition</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p:txBody>
          <a:bodyPr/>
          <a:p>
            <a:endParaRPr lang="en-US"/>
          </a:p>
          <a:p>
            <a:endParaRPr lang="en-US"/>
          </a:p>
        </p:txBody>
      </p:sp>
      <p:pic>
        <p:nvPicPr>
          <p:cNvPr id="43" name="Picture 43"/>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102235" y="1856740"/>
            <a:ext cx="12006580" cy="39509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86585" y="97790"/>
            <a:ext cx="9582150" cy="1383665"/>
          </a:xfrm>
        </p:spPr>
        <p:txBody>
          <a:bodyPr/>
          <a:p>
            <a:r>
              <a:rPr lang="en-IN" altLang="en-US" b="1" u="sng">
                <a:latin typeface="Times New Roman" panose="02020603050405020304" charset="0"/>
                <a:cs typeface="Times New Roman" panose="02020603050405020304" charset="0"/>
              </a:rPr>
              <a:t>Minimum Retention Requirement</a:t>
            </a:r>
            <a:endParaRPr lang="en-IN" altLang="en-US" b="1" u="sng">
              <a:latin typeface="Times New Roman" panose="02020603050405020304" charset="0"/>
              <a:cs typeface="Times New Roman" panose="02020603050405020304" charset="0"/>
            </a:endParaRPr>
          </a:p>
        </p:txBody>
      </p:sp>
      <p:pic>
        <p:nvPicPr>
          <p:cNvPr id="31" name="Picture 31" descr="Graphical user interface, application, table&#10;&#10;Description automatically generated"/>
          <p:cNvPicPr>
            <a:picLocks noChangeAspect="1"/>
          </p:cNvPicPr>
          <p:nvPr>
            <p:ph sz="half" idx="1"/>
          </p:nvPr>
        </p:nvPicPr>
        <p:blipFill>
          <a:blip r:embed="rId1"/>
          <a:stretch>
            <a:fillRect/>
          </a:stretch>
        </p:blipFill>
        <p:spPr>
          <a:xfrm>
            <a:off x="19050" y="1481455"/>
            <a:ext cx="5791200" cy="3537585"/>
          </a:xfrm>
          <a:prstGeom prst="rect">
            <a:avLst/>
          </a:prstGeom>
        </p:spPr>
      </p:pic>
      <p:pic>
        <p:nvPicPr>
          <p:cNvPr id="34" name="Picture 34" descr="Graphical user interface, application&#10;&#10;Description automatically generated"/>
          <p:cNvPicPr>
            <a:picLocks noChangeAspect="1"/>
          </p:cNvPicPr>
          <p:nvPr>
            <p:ph sz="half" idx="2"/>
          </p:nvPr>
        </p:nvPicPr>
        <p:blipFill>
          <a:blip r:embed="rId2"/>
          <a:stretch>
            <a:fillRect/>
          </a:stretch>
        </p:blipFill>
        <p:spPr>
          <a:xfrm>
            <a:off x="5810250" y="1482090"/>
            <a:ext cx="6304915" cy="3536950"/>
          </a:xfrm>
          <a:prstGeom prst="rect">
            <a:avLst/>
          </a:prstGeom>
        </p:spPr>
      </p:pic>
      <p:sp>
        <p:nvSpPr>
          <p:cNvPr id="5" name="Text Box 4"/>
          <p:cNvSpPr txBox="1"/>
          <p:nvPr/>
        </p:nvSpPr>
        <p:spPr>
          <a:xfrm>
            <a:off x="3037840" y="4558665"/>
            <a:ext cx="5064125" cy="2214880"/>
          </a:xfrm>
          <a:prstGeom prst="rect">
            <a:avLst/>
          </a:prstGeom>
          <a:solidFill>
            <a:schemeClr val="accent2">
              <a:lumMod val="40000"/>
              <a:lumOff val="60000"/>
            </a:schemeClr>
          </a:solidFill>
          <a:ln>
            <a:solidFill>
              <a:schemeClr val="tx1"/>
            </a:solidFill>
          </a:ln>
        </p:spPr>
        <p:txBody>
          <a:bodyPr wrap="square" rtlCol="0" anchor="t">
            <a:spAutoFit/>
          </a:bodyPr>
          <a:p>
            <a:r>
              <a:rPr lang="en-US" sz="1400">
                <a:latin typeface="Arial" panose="020B0604020202020204" pitchFamily="34" charset="0"/>
                <a:cs typeface="Arial" panose="020B0604020202020204" pitchFamily="34" charset="0"/>
              </a:rPr>
              <a:t>Here, MRR % according to repayment frequency and tenor wise of customer loan will configure. This configured MRR %ge will download along with download excel under separate column through securitization download screen against each loan which is available for securitization.</a:t>
            </a:r>
            <a:endParaRPr lang="en-US" sz="1400">
              <a:latin typeface="Arial" panose="020B0604020202020204" pitchFamily="34" charset="0"/>
              <a:cs typeface="Arial" panose="020B0604020202020204" pitchFamily="34" charset="0"/>
            </a:endParaRPr>
          </a:p>
          <a:p>
            <a:r>
              <a:rPr lang="en-US" sz="1400" dirty="0">
                <a:latin typeface="Arial" panose="020B0604020202020204" pitchFamily="34" charset="0"/>
                <a:ea typeface="Calibri" panose="020F0502020204030204" charset="0"/>
                <a:cs typeface="Arial" panose="020B0604020202020204" pitchFamily="34" charset="0"/>
                <a:sym typeface="+mn-ea"/>
              </a:rPr>
              <a:t>Path - </a:t>
            </a:r>
            <a:r>
              <a:rPr lang="en-IN" sz="1400" dirty="0">
                <a:latin typeface="Arial" panose="020B0604020202020204" pitchFamily="34" charset="0"/>
                <a:cs typeface="Arial" panose="020B0604020202020204" pitchFamily="34" charset="0"/>
                <a:sym typeface="+mn-ea"/>
              </a:rPr>
              <a:t>LMS</a:t>
            </a:r>
            <a:r>
              <a:rPr lang="en-IN" sz="1400" dirty="0">
                <a:latin typeface="Arial" panose="020B0604020202020204" pitchFamily="34" charset="0"/>
                <a:cs typeface="Arial" panose="020B0604020202020204" pitchFamily="34" charset="0"/>
                <a:sym typeface="Wingdings" panose="05000000000000000000" pitchFamily="2" charset="2"/>
              </a:rPr>
              <a:t> Master Securitization MRR</a:t>
            </a:r>
            <a:endParaRPr lang="en-IN" dirty="0"/>
          </a:p>
          <a:p>
            <a:endParaRPr lang="en-US"/>
          </a:p>
          <a:p>
            <a:endParaRPr lang="en-IN" dirty="0"/>
          </a:p>
          <a:p>
            <a:endParaRPr lang="en-US"/>
          </a:p>
        </p:txBody>
      </p:sp>
      <p:grpSp>
        <p:nvGrpSpPr>
          <p:cNvPr id="11" name="Group 10"/>
          <p:cNvGrpSpPr/>
          <p:nvPr/>
        </p:nvGrpSpPr>
        <p:grpSpPr>
          <a:xfrm>
            <a:off x="11341984" y="-3862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latin typeface="Times New Roman" panose="02020603050405020304" charset="0"/>
                <a:cs typeface="Times New Roman" panose="02020603050405020304" charset="0"/>
              </a:rPr>
              <a:t>Master Condition</a:t>
            </a:r>
            <a:endParaRPr lang="en-IN" altLang="en-US" b="1" u="sng">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38200" y="1977390"/>
            <a:ext cx="10401300" cy="4199890"/>
          </a:xfrm>
        </p:spPr>
        <p:txBody>
          <a:bodyPr/>
          <a:p>
            <a:r>
              <a:rPr lang="en-US"/>
              <a:t>If Loan original maturity period is &lt;= 24 Months, MRR =5% of the book value of the loans being securitized.</a:t>
            </a:r>
            <a:endParaRPr lang="en-US"/>
          </a:p>
          <a:p>
            <a:r>
              <a:rPr lang="en-US"/>
              <a:t>If Loan original maturity period is &gt;24 Months, MRR =10% of the book value of the loans being securitized.</a:t>
            </a:r>
            <a:endParaRPr lang="en-US"/>
          </a:p>
        </p:txBody>
      </p:sp>
      <p:sp>
        <p:nvSpPr>
          <p:cNvPr id="4" name="Content Placeholder 3"/>
          <p:cNvSpPr>
            <a:spLocks noGrp="1"/>
          </p:cNvSpPr>
          <p:nvPr>
            <p:ph sz="half" idx="2"/>
          </p:nvPr>
        </p:nvSpPr>
        <p:spPr/>
        <p:txBody>
          <a:bodyPr/>
          <a:p>
            <a:endParaRPr lang="en-US"/>
          </a:p>
        </p:txBody>
      </p:sp>
      <p:grpSp>
        <p:nvGrpSpPr>
          <p:cNvPr id="11" name="Group 10"/>
          <p:cNvGrpSpPr/>
          <p:nvPr/>
        </p:nvGrpSpPr>
        <p:grpSpPr>
          <a:xfrm>
            <a:off x="11328014" y="18530"/>
            <a:ext cx="873324" cy="1656698"/>
            <a:chOff x="10918968" y="713127"/>
            <a:chExt cx="1273032" cy="2532832"/>
          </a:xfrm>
        </p:grpSpPr>
        <p:sp>
          <p:nvSpPr>
            <p:cNvPr id="12" name="Rectangle 1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rotWithShape="0">
          <a:gsLst>
            <a:gs pos="41000">
              <a:schemeClr val="accent2">
                <a:lumMod val="40000"/>
                <a:lumOff val="60000"/>
                <a:alpha val="23000"/>
              </a:schemeClr>
            </a:gs>
            <a:gs pos="100000">
              <a:schemeClr val="accent1">
                <a:lumMod val="75000"/>
              </a:schemeClr>
            </a:gs>
          </a:gsLst>
          <a:path path="circle">
            <a:fillToRect l="100000" b="100000"/>
          </a:path>
          <a:tileRect t="-100000" r="-100000"/>
        </a:gradFill>
        <a:ln w="9525" cap="flat" cmpd="sng" algn="ctr">
          <a:solidFill>
            <a:schemeClr val="accent1"/>
          </a:solidFill>
          <a:prstDash val="solid"/>
          <a:round/>
          <a:headEnd type="none" w="med" len="med"/>
          <a:tailEnd type="none" w="med" len="med"/>
        </a:ln>
        <a:effectLst>
          <a:reflection blurRad="1270000" stA="0" endPos="65000" dist="508000" dir="5400000" sy="-100000" algn="bl" rotWithShape="0"/>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5475</Words>
  <Application>WPS Presentation</Application>
  <PresentationFormat>Widescreen</PresentationFormat>
  <Paragraphs>196</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30</vt:i4>
      </vt:variant>
    </vt:vector>
  </HeadingPairs>
  <TitlesOfParts>
    <vt:vector size="39" baseType="lpstr">
      <vt:lpstr>Arial</vt:lpstr>
      <vt:lpstr>SimSun</vt:lpstr>
      <vt:lpstr>Wingdings</vt:lpstr>
      <vt:lpstr>Times New Roman</vt:lpstr>
      <vt:lpstr>Calibri</vt:lpstr>
      <vt:lpstr>Microsoft YaHei</vt:lpstr>
      <vt:lpstr>Arial Unicode MS</vt:lpstr>
      <vt:lpstr>Office Theme</vt:lpstr>
      <vt:lpstr>Business Cooperate</vt:lpstr>
      <vt:lpstr>EBIXCASH</vt:lpstr>
      <vt:lpstr>Securitization</vt:lpstr>
      <vt:lpstr>Securitization Flow </vt:lpstr>
      <vt:lpstr> Funder Master </vt:lpstr>
      <vt:lpstr>PowerPoint 演示文稿</vt:lpstr>
      <vt:lpstr>Minimum Holding Period</vt:lpstr>
      <vt:lpstr>Master Condition</vt:lpstr>
      <vt:lpstr>Minimum Retention Requirement</vt:lpstr>
      <vt:lpstr>Master Condition</vt:lpstr>
      <vt:lpstr>Securitization Product Master</vt:lpstr>
      <vt:lpstr>Trustee Master </vt:lpstr>
      <vt:lpstr>Securitization download</vt:lpstr>
      <vt:lpstr>Securitization Upload</vt:lpstr>
      <vt:lpstr>Securtization Pool Remove</vt:lpstr>
      <vt:lpstr>Securitization Contract Creation </vt:lpstr>
      <vt:lpstr>Securitization Contract Creation</vt:lpstr>
      <vt:lpstr>Funder Maintenance Screen</vt:lpstr>
      <vt:lpstr>Funder Receipt entry Screen</vt:lpstr>
      <vt:lpstr>Funder Receipt History</vt:lpstr>
      <vt:lpstr>Funder Payment Entry </vt:lpstr>
      <vt:lpstr>Funder Payment history </vt:lpstr>
      <vt:lpstr>Charge booking history </vt:lpstr>
      <vt:lpstr>Funder Payable Summary</vt:lpstr>
      <vt:lpstr>Funder Receivable Summary </vt:lpstr>
      <vt:lpstr>Funder Billing History</vt:lpstr>
      <vt:lpstr>Funder Schedule - Consolidated</vt:lpstr>
      <vt:lpstr>Funder Schedule- Individual loan</vt:lpstr>
      <vt:lpstr>Account Overview Screen After securitization </vt:lpstr>
      <vt:lpstr>Account Overview Screen After securitization </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shalu.megotia</cp:lastModifiedBy>
  <cp:revision>10</cp:revision>
  <dcterms:created xsi:type="dcterms:W3CDTF">2023-08-16T13:04:00Z</dcterms:created>
  <dcterms:modified xsi:type="dcterms:W3CDTF">2023-08-21T06:29:36Z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1033-11.2.0.8321</vt:lpwstr>
  </property>
</Properties>
</file>