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2"/>
  </p:notesMasterIdLst>
  <p:sldIdLst>
    <p:sldId id="259" r:id="rId2"/>
    <p:sldId id="258" r:id="rId3"/>
    <p:sldId id="257" r:id="rId4"/>
    <p:sldId id="262" r:id="rId5"/>
    <p:sldId id="286" r:id="rId6"/>
    <p:sldId id="288" r:id="rId7"/>
    <p:sldId id="264" r:id="rId8"/>
    <p:sldId id="287"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5" r:id="rId25"/>
    <p:sldId id="280" r:id="rId26"/>
    <p:sldId id="281" r:id="rId27"/>
    <p:sldId id="282" r:id="rId28"/>
    <p:sldId id="283" r:id="rId29"/>
    <p:sldId id="284" r:id="rId30"/>
    <p:sldId id="26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E2947A-5971-4D93-944C-4681FC053F9B}" type="datetimeFigureOut">
              <a:rPr lang="en-IN" smtClean="0"/>
              <a:t>12-12-2021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BFC89C-2F7C-4944-9A2C-7797D3CAAFDE}" type="slidenum">
              <a:rPr lang="en-IN" smtClean="0"/>
              <a:t>‹#›</a:t>
            </a:fld>
            <a:endParaRPr lang="en-IN"/>
          </a:p>
        </p:txBody>
      </p:sp>
    </p:spTree>
    <p:extLst>
      <p:ext uri="{BB962C8B-B14F-4D97-AF65-F5344CB8AC3E}">
        <p14:creationId xmlns:p14="http://schemas.microsoft.com/office/powerpoint/2010/main" val="1663896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F0C27-6F6E-4891-ADC4-DB0B73FA44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0481F7-F2F7-4BDE-9411-632C138B62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9C484C-8F2A-4BBD-811B-222557A42F03}"/>
              </a:ext>
            </a:extLst>
          </p:cNvPr>
          <p:cNvSpPr>
            <a:spLocks noGrp="1"/>
          </p:cNvSpPr>
          <p:nvPr>
            <p:ph type="dt" sz="half" idx="10"/>
          </p:nvPr>
        </p:nvSpPr>
        <p:spPr/>
        <p:txBody>
          <a:bodyPr/>
          <a:lstStyle/>
          <a:p>
            <a:fld id="{CD7E34D3-FA35-45F1-B10C-79798732C000}" type="datetimeFigureOut">
              <a:rPr lang="en-IN" smtClean="0"/>
              <a:t>12-12-2021</a:t>
            </a:fld>
            <a:endParaRPr lang="en-IN"/>
          </a:p>
        </p:txBody>
      </p:sp>
      <p:sp>
        <p:nvSpPr>
          <p:cNvPr id="5" name="Footer Placeholder 4">
            <a:extLst>
              <a:ext uri="{FF2B5EF4-FFF2-40B4-BE49-F238E27FC236}">
                <a16:creationId xmlns:a16="http://schemas.microsoft.com/office/drawing/2014/main" id="{82E66AB1-4535-4305-A45E-9467FEC9431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BB3C033-8CEC-4966-8C1B-1106F5D13D5D}"/>
              </a:ext>
            </a:extLst>
          </p:cNvPr>
          <p:cNvSpPr>
            <a:spLocks noGrp="1"/>
          </p:cNvSpPr>
          <p:nvPr>
            <p:ph type="sldNum" sz="quarter" idx="12"/>
          </p:nvPr>
        </p:nvSpPr>
        <p:spPr/>
        <p:txBody>
          <a:bodyPr/>
          <a:lstStyle/>
          <a:p>
            <a:fld id="{74E30BA9-6E52-4D9E-9D14-565A3349961A}" type="slidenum">
              <a:rPr lang="en-IN" smtClean="0"/>
              <a:t>‹#›</a:t>
            </a:fld>
            <a:endParaRPr lang="en-IN"/>
          </a:p>
        </p:txBody>
      </p:sp>
      <p:pic>
        <p:nvPicPr>
          <p:cNvPr id="7" name="Picture 6">
            <a:extLst>
              <a:ext uri="{FF2B5EF4-FFF2-40B4-BE49-F238E27FC236}">
                <a16:creationId xmlns:a16="http://schemas.microsoft.com/office/drawing/2014/main" id="{808AE2CC-BB5B-4C65-BF89-536C8B8792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2683847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6D3E-2F50-4FED-91FB-C3018F063E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446E60-2011-4F0A-B0DC-8AC8C680C7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AE7BF6-5AB8-4852-ADA9-ACFAF0318F0A}"/>
              </a:ext>
            </a:extLst>
          </p:cNvPr>
          <p:cNvSpPr>
            <a:spLocks noGrp="1"/>
          </p:cNvSpPr>
          <p:nvPr>
            <p:ph type="dt" sz="half" idx="10"/>
          </p:nvPr>
        </p:nvSpPr>
        <p:spPr/>
        <p:txBody>
          <a:bodyPr/>
          <a:lstStyle/>
          <a:p>
            <a:fld id="{CD7E34D3-FA35-45F1-B10C-79798732C000}" type="datetimeFigureOut">
              <a:rPr lang="en-IN" smtClean="0"/>
              <a:t>12-12-2021</a:t>
            </a:fld>
            <a:endParaRPr lang="en-IN"/>
          </a:p>
        </p:txBody>
      </p:sp>
      <p:sp>
        <p:nvSpPr>
          <p:cNvPr id="5" name="Footer Placeholder 4">
            <a:extLst>
              <a:ext uri="{FF2B5EF4-FFF2-40B4-BE49-F238E27FC236}">
                <a16:creationId xmlns:a16="http://schemas.microsoft.com/office/drawing/2014/main" id="{92813047-528A-4C5F-8B4A-A613AAEF74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A44A2C-7772-41C8-A3DC-63851ACAC62F}"/>
              </a:ext>
            </a:extLst>
          </p:cNvPr>
          <p:cNvSpPr>
            <a:spLocks noGrp="1"/>
          </p:cNvSpPr>
          <p:nvPr>
            <p:ph type="sldNum" sz="quarter" idx="12"/>
          </p:nvPr>
        </p:nvSpPr>
        <p:spPr/>
        <p:txBody>
          <a:bodyPr/>
          <a:lstStyle/>
          <a:p>
            <a:fld id="{74E30BA9-6E52-4D9E-9D14-565A3349961A}" type="slidenum">
              <a:rPr lang="en-IN" smtClean="0"/>
              <a:t>‹#›</a:t>
            </a:fld>
            <a:endParaRPr lang="en-IN"/>
          </a:p>
        </p:txBody>
      </p:sp>
      <p:pic>
        <p:nvPicPr>
          <p:cNvPr id="7" name="Picture 6">
            <a:extLst>
              <a:ext uri="{FF2B5EF4-FFF2-40B4-BE49-F238E27FC236}">
                <a16:creationId xmlns:a16="http://schemas.microsoft.com/office/drawing/2014/main" id="{A0508045-7A37-46AD-821B-6BC38EE33B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156454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C2190F-2380-46FC-B474-3216369047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52F3D2-AD63-4795-9399-75F4FF1AF1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E38868-1673-40F4-A199-D2D07336C1FC}"/>
              </a:ext>
            </a:extLst>
          </p:cNvPr>
          <p:cNvSpPr>
            <a:spLocks noGrp="1"/>
          </p:cNvSpPr>
          <p:nvPr>
            <p:ph type="dt" sz="half" idx="10"/>
          </p:nvPr>
        </p:nvSpPr>
        <p:spPr/>
        <p:txBody>
          <a:bodyPr/>
          <a:lstStyle/>
          <a:p>
            <a:fld id="{CD7E34D3-FA35-45F1-B10C-79798732C000}" type="datetimeFigureOut">
              <a:rPr lang="en-IN" smtClean="0"/>
              <a:t>12-12-2021</a:t>
            </a:fld>
            <a:endParaRPr lang="en-IN"/>
          </a:p>
        </p:txBody>
      </p:sp>
      <p:sp>
        <p:nvSpPr>
          <p:cNvPr id="5" name="Footer Placeholder 4">
            <a:extLst>
              <a:ext uri="{FF2B5EF4-FFF2-40B4-BE49-F238E27FC236}">
                <a16:creationId xmlns:a16="http://schemas.microsoft.com/office/drawing/2014/main" id="{C248D2DF-3E7D-4DC4-8824-A38BB4A8C2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DA088E-E464-4A2E-83B9-CA21B6C310E9}"/>
              </a:ext>
            </a:extLst>
          </p:cNvPr>
          <p:cNvSpPr>
            <a:spLocks noGrp="1"/>
          </p:cNvSpPr>
          <p:nvPr>
            <p:ph type="sldNum" sz="quarter" idx="12"/>
          </p:nvPr>
        </p:nvSpPr>
        <p:spPr/>
        <p:txBody>
          <a:bodyPr/>
          <a:lstStyle/>
          <a:p>
            <a:fld id="{74E30BA9-6E52-4D9E-9D14-565A3349961A}" type="slidenum">
              <a:rPr lang="en-IN" smtClean="0"/>
              <a:t>‹#›</a:t>
            </a:fld>
            <a:endParaRPr lang="en-IN"/>
          </a:p>
        </p:txBody>
      </p:sp>
    </p:spTree>
    <p:extLst>
      <p:ext uri="{BB962C8B-B14F-4D97-AF65-F5344CB8AC3E}">
        <p14:creationId xmlns:p14="http://schemas.microsoft.com/office/powerpoint/2010/main" val="4139565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EC50-43C2-46BA-A057-9F06FC1751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65BC4C-B1C6-4949-BB0D-EA5B65AC8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E884A9-6DA4-47A2-8ED1-BD3FD9874957}"/>
              </a:ext>
            </a:extLst>
          </p:cNvPr>
          <p:cNvSpPr>
            <a:spLocks noGrp="1"/>
          </p:cNvSpPr>
          <p:nvPr>
            <p:ph type="dt" sz="half" idx="10"/>
          </p:nvPr>
        </p:nvSpPr>
        <p:spPr/>
        <p:txBody>
          <a:bodyPr/>
          <a:lstStyle/>
          <a:p>
            <a:fld id="{CD7E34D3-FA35-45F1-B10C-79798732C000}" type="datetimeFigureOut">
              <a:rPr lang="en-IN" smtClean="0"/>
              <a:t>12-12-2021</a:t>
            </a:fld>
            <a:endParaRPr lang="en-IN"/>
          </a:p>
        </p:txBody>
      </p:sp>
      <p:sp>
        <p:nvSpPr>
          <p:cNvPr id="5" name="Footer Placeholder 4">
            <a:extLst>
              <a:ext uri="{FF2B5EF4-FFF2-40B4-BE49-F238E27FC236}">
                <a16:creationId xmlns:a16="http://schemas.microsoft.com/office/drawing/2014/main" id="{2D918EB9-777F-4C6C-84F7-00A6CCC90A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FC4729-0387-4735-BE4D-B924B5219B98}"/>
              </a:ext>
            </a:extLst>
          </p:cNvPr>
          <p:cNvSpPr>
            <a:spLocks noGrp="1"/>
          </p:cNvSpPr>
          <p:nvPr>
            <p:ph type="sldNum" sz="quarter" idx="12"/>
          </p:nvPr>
        </p:nvSpPr>
        <p:spPr/>
        <p:txBody>
          <a:bodyPr/>
          <a:lstStyle/>
          <a:p>
            <a:fld id="{74E30BA9-6E52-4D9E-9D14-565A3349961A}" type="slidenum">
              <a:rPr lang="en-IN" smtClean="0"/>
              <a:t>‹#›</a:t>
            </a:fld>
            <a:endParaRPr lang="en-IN"/>
          </a:p>
        </p:txBody>
      </p:sp>
      <p:pic>
        <p:nvPicPr>
          <p:cNvPr id="7" name="Picture 6">
            <a:extLst>
              <a:ext uri="{FF2B5EF4-FFF2-40B4-BE49-F238E27FC236}">
                <a16:creationId xmlns:a16="http://schemas.microsoft.com/office/drawing/2014/main" id="{22368133-C445-4C54-9613-D824507ABA5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1411996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D4EBD-A0DA-4B97-99EF-DACAF94946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529E08-D1D4-4EBA-AFA9-151876B16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298B60-0134-4905-92EE-B4C7B2C1B9DA}"/>
              </a:ext>
            </a:extLst>
          </p:cNvPr>
          <p:cNvSpPr>
            <a:spLocks noGrp="1"/>
          </p:cNvSpPr>
          <p:nvPr>
            <p:ph type="dt" sz="half" idx="10"/>
          </p:nvPr>
        </p:nvSpPr>
        <p:spPr/>
        <p:txBody>
          <a:bodyPr/>
          <a:lstStyle/>
          <a:p>
            <a:fld id="{CD7E34D3-FA35-45F1-B10C-79798732C000}" type="datetimeFigureOut">
              <a:rPr lang="en-IN" smtClean="0"/>
              <a:t>12-12-2021</a:t>
            </a:fld>
            <a:endParaRPr lang="en-IN"/>
          </a:p>
        </p:txBody>
      </p:sp>
      <p:sp>
        <p:nvSpPr>
          <p:cNvPr id="5" name="Footer Placeholder 4">
            <a:extLst>
              <a:ext uri="{FF2B5EF4-FFF2-40B4-BE49-F238E27FC236}">
                <a16:creationId xmlns:a16="http://schemas.microsoft.com/office/drawing/2014/main" id="{9FBA6469-7D7A-4DD9-891C-250F9553DF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F21BEF-377A-4796-8C0F-31484FC605BE}"/>
              </a:ext>
            </a:extLst>
          </p:cNvPr>
          <p:cNvSpPr>
            <a:spLocks noGrp="1"/>
          </p:cNvSpPr>
          <p:nvPr>
            <p:ph type="sldNum" sz="quarter" idx="12"/>
          </p:nvPr>
        </p:nvSpPr>
        <p:spPr/>
        <p:txBody>
          <a:bodyPr/>
          <a:lstStyle/>
          <a:p>
            <a:fld id="{74E30BA9-6E52-4D9E-9D14-565A3349961A}" type="slidenum">
              <a:rPr lang="en-IN" smtClean="0"/>
              <a:t>‹#›</a:t>
            </a:fld>
            <a:endParaRPr lang="en-IN"/>
          </a:p>
        </p:txBody>
      </p:sp>
      <p:pic>
        <p:nvPicPr>
          <p:cNvPr id="7" name="Picture 6">
            <a:extLst>
              <a:ext uri="{FF2B5EF4-FFF2-40B4-BE49-F238E27FC236}">
                <a16:creationId xmlns:a16="http://schemas.microsoft.com/office/drawing/2014/main" id="{E3944B81-11E3-4331-BA80-6C28B7361F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400813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90A43-30AC-411E-8D0B-284FCFDD86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DEBE2C-CD43-4524-8511-90A3759827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505BAD-7C59-4F1C-B045-4B0D3EE591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2EE49E-EE2C-4985-B96D-742EEFE23448}"/>
              </a:ext>
            </a:extLst>
          </p:cNvPr>
          <p:cNvSpPr>
            <a:spLocks noGrp="1"/>
          </p:cNvSpPr>
          <p:nvPr>
            <p:ph type="dt" sz="half" idx="10"/>
          </p:nvPr>
        </p:nvSpPr>
        <p:spPr/>
        <p:txBody>
          <a:bodyPr/>
          <a:lstStyle/>
          <a:p>
            <a:fld id="{CD7E34D3-FA35-45F1-B10C-79798732C000}" type="datetimeFigureOut">
              <a:rPr lang="en-IN" smtClean="0"/>
              <a:t>12-12-2021</a:t>
            </a:fld>
            <a:endParaRPr lang="en-IN"/>
          </a:p>
        </p:txBody>
      </p:sp>
      <p:sp>
        <p:nvSpPr>
          <p:cNvPr id="6" name="Footer Placeholder 5">
            <a:extLst>
              <a:ext uri="{FF2B5EF4-FFF2-40B4-BE49-F238E27FC236}">
                <a16:creationId xmlns:a16="http://schemas.microsoft.com/office/drawing/2014/main" id="{CFE7DA71-51FF-489A-A607-9039E69B97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C6ECD4-3667-4AD8-BA7B-70A1D3292F19}"/>
              </a:ext>
            </a:extLst>
          </p:cNvPr>
          <p:cNvSpPr>
            <a:spLocks noGrp="1"/>
          </p:cNvSpPr>
          <p:nvPr>
            <p:ph type="sldNum" sz="quarter" idx="12"/>
          </p:nvPr>
        </p:nvSpPr>
        <p:spPr/>
        <p:txBody>
          <a:bodyPr/>
          <a:lstStyle/>
          <a:p>
            <a:fld id="{74E30BA9-6E52-4D9E-9D14-565A3349961A}" type="slidenum">
              <a:rPr lang="en-IN" smtClean="0"/>
              <a:t>‹#›</a:t>
            </a:fld>
            <a:endParaRPr lang="en-IN"/>
          </a:p>
        </p:txBody>
      </p:sp>
      <p:pic>
        <p:nvPicPr>
          <p:cNvPr id="8" name="Picture 7">
            <a:extLst>
              <a:ext uri="{FF2B5EF4-FFF2-40B4-BE49-F238E27FC236}">
                <a16:creationId xmlns:a16="http://schemas.microsoft.com/office/drawing/2014/main" id="{09A2897B-D393-44EF-9B0E-FDACAF53F9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3325250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CFFA1-285D-4A5E-8360-C3CF95A1D7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D4162E-D974-42A5-97CF-0AA4F88CA2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72A17E-8A6E-4DC3-A7F7-A68EC8718F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60F560-C298-42CA-8F4B-FFE589EE71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09898B-3D47-4ADB-9A9B-27EEE0B934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5321BE-FA6F-4FFF-BF51-3BC2BD1A91F6}"/>
              </a:ext>
            </a:extLst>
          </p:cNvPr>
          <p:cNvSpPr>
            <a:spLocks noGrp="1"/>
          </p:cNvSpPr>
          <p:nvPr>
            <p:ph type="dt" sz="half" idx="10"/>
          </p:nvPr>
        </p:nvSpPr>
        <p:spPr/>
        <p:txBody>
          <a:bodyPr/>
          <a:lstStyle/>
          <a:p>
            <a:fld id="{CD7E34D3-FA35-45F1-B10C-79798732C000}" type="datetimeFigureOut">
              <a:rPr lang="en-IN" smtClean="0"/>
              <a:t>12-12-2021</a:t>
            </a:fld>
            <a:endParaRPr lang="en-IN"/>
          </a:p>
        </p:txBody>
      </p:sp>
      <p:sp>
        <p:nvSpPr>
          <p:cNvPr id="8" name="Footer Placeholder 7">
            <a:extLst>
              <a:ext uri="{FF2B5EF4-FFF2-40B4-BE49-F238E27FC236}">
                <a16:creationId xmlns:a16="http://schemas.microsoft.com/office/drawing/2014/main" id="{8CD837B3-91C5-412B-BDA6-C16009D481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DE1991-779D-4972-946A-FA9C34945CDE}"/>
              </a:ext>
            </a:extLst>
          </p:cNvPr>
          <p:cNvSpPr>
            <a:spLocks noGrp="1"/>
          </p:cNvSpPr>
          <p:nvPr>
            <p:ph type="sldNum" sz="quarter" idx="12"/>
          </p:nvPr>
        </p:nvSpPr>
        <p:spPr/>
        <p:txBody>
          <a:bodyPr/>
          <a:lstStyle/>
          <a:p>
            <a:fld id="{74E30BA9-6E52-4D9E-9D14-565A3349961A}" type="slidenum">
              <a:rPr lang="en-IN" smtClean="0"/>
              <a:t>‹#›</a:t>
            </a:fld>
            <a:endParaRPr lang="en-IN"/>
          </a:p>
        </p:txBody>
      </p:sp>
      <p:pic>
        <p:nvPicPr>
          <p:cNvPr id="10" name="Picture 9">
            <a:extLst>
              <a:ext uri="{FF2B5EF4-FFF2-40B4-BE49-F238E27FC236}">
                <a16:creationId xmlns:a16="http://schemas.microsoft.com/office/drawing/2014/main" id="{9E4CE312-0CD2-4AA2-AE33-2C1AF3ED47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42377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4C0D-C454-4721-ABA2-917F596C55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B36FAD-9F5B-4EEB-AB4C-454E36FE67A0}"/>
              </a:ext>
            </a:extLst>
          </p:cNvPr>
          <p:cNvSpPr>
            <a:spLocks noGrp="1"/>
          </p:cNvSpPr>
          <p:nvPr>
            <p:ph type="dt" sz="half" idx="10"/>
          </p:nvPr>
        </p:nvSpPr>
        <p:spPr/>
        <p:txBody>
          <a:bodyPr/>
          <a:lstStyle/>
          <a:p>
            <a:fld id="{CD7E34D3-FA35-45F1-B10C-79798732C000}" type="datetimeFigureOut">
              <a:rPr lang="en-IN" smtClean="0"/>
              <a:t>12-12-2021</a:t>
            </a:fld>
            <a:endParaRPr lang="en-IN"/>
          </a:p>
        </p:txBody>
      </p:sp>
      <p:sp>
        <p:nvSpPr>
          <p:cNvPr id="4" name="Footer Placeholder 3">
            <a:extLst>
              <a:ext uri="{FF2B5EF4-FFF2-40B4-BE49-F238E27FC236}">
                <a16:creationId xmlns:a16="http://schemas.microsoft.com/office/drawing/2014/main" id="{5FD8B07C-DBED-4EF5-8F00-D75D496E17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665EE2A-8161-4F71-AC33-41967569FCDB}"/>
              </a:ext>
            </a:extLst>
          </p:cNvPr>
          <p:cNvSpPr>
            <a:spLocks noGrp="1"/>
          </p:cNvSpPr>
          <p:nvPr>
            <p:ph type="sldNum" sz="quarter" idx="12"/>
          </p:nvPr>
        </p:nvSpPr>
        <p:spPr/>
        <p:txBody>
          <a:bodyPr/>
          <a:lstStyle/>
          <a:p>
            <a:fld id="{74E30BA9-6E52-4D9E-9D14-565A3349961A}" type="slidenum">
              <a:rPr lang="en-IN" smtClean="0"/>
              <a:t>‹#›</a:t>
            </a:fld>
            <a:endParaRPr lang="en-IN"/>
          </a:p>
        </p:txBody>
      </p:sp>
      <p:pic>
        <p:nvPicPr>
          <p:cNvPr id="6" name="Picture 5">
            <a:extLst>
              <a:ext uri="{FF2B5EF4-FFF2-40B4-BE49-F238E27FC236}">
                <a16:creationId xmlns:a16="http://schemas.microsoft.com/office/drawing/2014/main" id="{EB0EEF83-5DC6-41B1-875E-ED0D3CDCBA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118315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E2AED8-8A1B-4610-A257-75A4111F10BB}"/>
              </a:ext>
            </a:extLst>
          </p:cNvPr>
          <p:cNvSpPr>
            <a:spLocks noGrp="1"/>
          </p:cNvSpPr>
          <p:nvPr>
            <p:ph type="dt" sz="half" idx="10"/>
          </p:nvPr>
        </p:nvSpPr>
        <p:spPr/>
        <p:txBody>
          <a:bodyPr/>
          <a:lstStyle/>
          <a:p>
            <a:fld id="{CD7E34D3-FA35-45F1-B10C-79798732C000}" type="datetimeFigureOut">
              <a:rPr lang="en-IN" smtClean="0"/>
              <a:t>12-12-2021</a:t>
            </a:fld>
            <a:endParaRPr lang="en-IN"/>
          </a:p>
        </p:txBody>
      </p:sp>
      <p:sp>
        <p:nvSpPr>
          <p:cNvPr id="3" name="Footer Placeholder 2">
            <a:extLst>
              <a:ext uri="{FF2B5EF4-FFF2-40B4-BE49-F238E27FC236}">
                <a16:creationId xmlns:a16="http://schemas.microsoft.com/office/drawing/2014/main" id="{969FA5F2-510B-4E6B-AAF1-3A8B85FECA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A20FE9-737E-41EB-AC0F-6C577306ED76}"/>
              </a:ext>
            </a:extLst>
          </p:cNvPr>
          <p:cNvSpPr>
            <a:spLocks noGrp="1"/>
          </p:cNvSpPr>
          <p:nvPr>
            <p:ph type="sldNum" sz="quarter" idx="12"/>
          </p:nvPr>
        </p:nvSpPr>
        <p:spPr/>
        <p:txBody>
          <a:bodyPr/>
          <a:lstStyle/>
          <a:p>
            <a:fld id="{74E30BA9-6E52-4D9E-9D14-565A3349961A}" type="slidenum">
              <a:rPr lang="en-IN" smtClean="0"/>
              <a:t>‹#›</a:t>
            </a:fld>
            <a:endParaRPr lang="en-IN"/>
          </a:p>
        </p:txBody>
      </p:sp>
      <p:pic>
        <p:nvPicPr>
          <p:cNvPr id="5" name="Picture 4">
            <a:extLst>
              <a:ext uri="{FF2B5EF4-FFF2-40B4-BE49-F238E27FC236}">
                <a16:creationId xmlns:a16="http://schemas.microsoft.com/office/drawing/2014/main" id="{4C86B8FC-77DE-439A-94C6-28C28C6763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3687844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FDC91-C742-4101-96EA-14344AC4A2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8274F6-4525-43BE-B8F7-491C1E1635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F811F1-2C5B-4D8C-AEC3-90A579DB4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A4986E-99F5-44A5-BBFE-EA380A2A6573}"/>
              </a:ext>
            </a:extLst>
          </p:cNvPr>
          <p:cNvSpPr>
            <a:spLocks noGrp="1"/>
          </p:cNvSpPr>
          <p:nvPr>
            <p:ph type="dt" sz="half" idx="10"/>
          </p:nvPr>
        </p:nvSpPr>
        <p:spPr/>
        <p:txBody>
          <a:bodyPr/>
          <a:lstStyle/>
          <a:p>
            <a:fld id="{CD7E34D3-FA35-45F1-B10C-79798732C000}" type="datetimeFigureOut">
              <a:rPr lang="en-IN" smtClean="0"/>
              <a:t>12-12-2021</a:t>
            </a:fld>
            <a:endParaRPr lang="en-IN"/>
          </a:p>
        </p:txBody>
      </p:sp>
      <p:sp>
        <p:nvSpPr>
          <p:cNvPr id="6" name="Footer Placeholder 5">
            <a:extLst>
              <a:ext uri="{FF2B5EF4-FFF2-40B4-BE49-F238E27FC236}">
                <a16:creationId xmlns:a16="http://schemas.microsoft.com/office/drawing/2014/main" id="{3045F5AB-A949-4878-87F0-CC0A18167E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73A203-AC78-44E2-BFF1-ED5361C96C83}"/>
              </a:ext>
            </a:extLst>
          </p:cNvPr>
          <p:cNvSpPr>
            <a:spLocks noGrp="1"/>
          </p:cNvSpPr>
          <p:nvPr>
            <p:ph type="sldNum" sz="quarter" idx="12"/>
          </p:nvPr>
        </p:nvSpPr>
        <p:spPr/>
        <p:txBody>
          <a:bodyPr/>
          <a:lstStyle/>
          <a:p>
            <a:fld id="{74E30BA9-6E52-4D9E-9D14-565A3349961A}" type="slidenum">
              <a:rPr lang="en-IN" smtClean="0"/>
              <a:t>‹#›</a:t>
            </a:fld>
            <a:endParaRPr lang="en-IN"/>
          </a:p>
        </p:txBody>
      </p:sp>
      <p:pic>
        <p:nvPicPr>
          <p:cNvPr id="8" name="Picture 7">
            <a:extLst>
              <a:ext uri="{FF2B5EF4-FFF2-40B4-BE49-F238E27FC236}">
                <a16:creationId xmlns:a16="http://schemas.microsoft.com/office/drawing/2014/main" id="{8A32913E-CC50-451D-8E1A-1B5BBB7B86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3501377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0E44-CB32-4ECA-BB36-05B0EC9720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FAF9B9-787E-4E85-8BCE-ACD507DAAF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5C1F3D-635D-4F8F-BA29-4430FFFF50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8BFF12-E093-4EAD-A0BE-EA736E12A461}"/>
              </a:ext>
            </a:extLst>
          </p:cNvPr>
          <p:cNvSpPr>
            <a:spLocks noGrp="1"/>
          </p:cNvSpPr>
          <p:nvPr>
            <p:ph type="dt" sz="half" idx="10"/>
          </p:nvPr>
        </p:nvSpPr>
        <p:spPr/>
        <p:txBody>
          <a:bodyPr/>
          <a:lstStyle/>
          <a:p>
            <a:fld id="{CD7E34D3-FA35-45F1-B10C-79798732C000}" type="datetimeFigureOut">
              <a:rPr lang="en-IN" smtClean="0"/>
              <a:t>12-12-2021</a:t>
            </a:fld>
            <a:endParaRPr lang="en-IN"/>
          </a:p>
        </p:txBody>
      </p:sp>
      <p:sp>
        <p:nvSpPr>
          <p:cNvPr id="6" name="Footer Placeholder 5">
            <a:extLst>
              <a:ext uri="{FF2B5EF4-FFF2-40B4-BE49-F238E27FC236}">
                <a16:creationId xmlns:a16="http://schemas.microsoft.com/office/drawing/2014/main" id="{C06C9C6F-ECBD-4634-AF18-66226F0F5D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27195A-9416-433C-83CF-A97FD62ACEAE}"/>
              </a:ext>
            </a:extLst>
          </p:cNvPr>
          <p:cNvSpPr>
            <a:spLocks noGrp="1"/>
          </p:cNvSpPr>
          <p:nvPr>
            <p:ph type="sldNum" sz="quarter" idx="12"/>
          </p:nvPr>
        </p:nvSpPr>
        <p:spPr/>
        <p:txBody>
          <a:bodyPr/>
          <a:lstStyle/>
          <a:p>
            <a:fld id="{74E30BA9-6E52-4D9E-9D14-565A3349961A}" type="slidenum">
              <a:rPr lang="en-IN" smtClean="0"/>
              <a:t>‹#›</a:t>
            </a:fld>
            <a:endParaRPr lang="en-IN"/>
          </a:p>
        </p:txBody>
      </p:sp>
      <p:pic>
        <p:nvPicPr>
          <p:cNvPr id="8" name="Picture 7">
            <a:extLst>
              <a:ext uri="{FF2B5EF4-FFF2-40B4-BE49-F238E27FC236}">
                <a16:creationId xmlns:a16="http://schemas.microsoft.com/office/drawing/2014/main" id="{5C657195-5639-48AB-8CE5-F9D22FA68B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val="1294318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B39FA5-EDBA-4EE0-A9C9-EB936F60EB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C03501-2FD9-466C-9C62-053590BD58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26CDAF-4F07-41E3-92CC-FCB70FA60C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E34D3-FA35-45F1-B10C-79798732C000}" type="datetimeFigureOut">
              <a:rPr lang="en-IN" smtClean="0"/>
              <a:t>12-12-2021</a:t>
            </a:fld>
            <a:endParaRPr lang="en-IN"/>
          </a:p>
        </p:txBody>
      </p:sp>
      <p:sp>
        <p:nvSpPr>
          <p:cNvPr id="5" name="Footer Placeholder 4">
            <a:extLst>
              <a:ext uri="{FF2B5EF4-FFF2-40B4-BE49-F238E27FC236}">
                <a16:creationId xmlns:a16="http://schemas.microsoft.com/office/drawing/2014/main" id="{96B05637-55E7-4279-8C8A-4D192F136E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FF0959-8803-40F7-83A6-2383D35163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E30BA9-6E52-4D9E-9D14-565A3349961A}" type="slidenum">
              <a:rPr lang="en-IN" smtClean="0"/>
              <a:t>‹#›</a:t>
            </a:fld>
            <a:endParaRPr lang="en-IN"/>
          </a:p>
        </p:txBody>
      </p:sp>
    </p:spTree>
    <p:extLst>
      <p:ext uri="{BB962C8B-B14F-4D97-AF65-F5344CB8AC3E}">
        <p14:creationId xmlns:p14="http://schemas.microsoft.com/office/powerpoint/2010/main" val="35577783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3" descr="A group of people posing for the camera&#10;&#10;Description generated with very high confidence"/>
          <p:cNvPicPr preferRelativeResize="0"/>
          <p:nvPr/>
        </p:nvPicPr>
        <p:blipFill rotWithShape="1">
          <a:blip r:embed="rId3">
            <a:alphaModFix/>
          </a:blip>
          <a:srcRect t="15378" r="-3" b="15373"/>
          <a:stretch/>
        </p:blipFill>
        <p:spPr>
          <a:xfrm>
            <a:off x="3649321" y="3"/>
            <a:ext cx="4609359" cy="2426373"/>
          </a:xfrm>
          <a:custGeom>
            <a:avLst/>
            <a:gdLst/>
            <a:ahLst/>
            <a:cxnLst/>
            <a:rect l="l" t="t" r="r" b="b"/>
            <a:pathLst>
              <a:path w="4609359" h="2130473" extrusionOk="0">
                <a:moveTo>
                  <a:pt x="986689" y="0"/>
                </a:moveTo>
                <a:lnTo>
                  <a:pt x="4609359" y="0"/>
                </a:lnTo>
                <a:lnTo>
                  <a:pt x="3622670" y="2130473"/>
                </a:lnTo>
                <a:lnTo>
                  <a:pt x="0" y="2130473"/>
                </a:lnTo>
                <a:close/>
              </a:path>
            </a:pathLst>
          </a:custGeom>
          <a:noFill/>
          <a:ln>
            <a:noFill/>
          </a:ln>
        </p:spPr>
      </p:pic>
      <p:pic>
        <p:nvPicPr>
          <p:cNvPr id="92" name="Google Shape;92;p13" descr="A large sign above the front of a building&#10;&#10;Description generated with very high confidence"/>
          <p:cNvPicPr preferRelativeResize="0"/>
          <p:nvPr/>
        </p:nvPicPr>
        <p:blipFill rotWithShape="1">
          <a:blip r:embed="rId4">
            <a:alphaModFix/>
          </a:blip>
          <a:srcRect t="35118" r="2" b="17274"/>
          <a:stretch/>
        </p:blipFill>
        <p:spPr>
          <a:xfrm>
            <a:off x="20" y="-6954"/>
            <a:ext cx="4475120" cy="2426373"/>
          </a:xfrm>
          <a:custGeom>
            <a:avLst/>
            <a:gdLst/>
            <a:ahLst/>
            <a:cxnLst/>
            <a:rect l="l" t="t" r="r" b="b"/>
            <a:pathLst>
              <a:path w="4475140" h="2130473" extrusionOk="0">
                <a:moveTo>
                  <a:pt x="0" y="0"/>
                </a:moveTo>
                <a:lnTo>
                  <a:pt x="1074821" y="0"/>
                </a:lnTo>
                <a:lnTo>
                  <a:pt x="1074821" y="239"/>
                </a:lnTo>
                <a:lnTo>
                  <a:pt x="4475140" y="239"/>
                </a:lnTo>
                <a:lnTo>
                  <a:pt x="3488563" y="2130473"/>
                </a:lnTo>
                <a:lnTo>
                  <a:pt x="0" y="2130473"/>
                </a:lnTo>
                <a:close/>
              </a:path>
            </a:pathLst>
          </a:custGeom>
          <a:noFill/>
          <a:ln>
            <a:noFill/>
          </a:ln>
        </p:spPr>
      </p:pic>
      <p:pic>
        <p:nvPicPr>
          <p:cNvPr id="93" name="Google Shape;93;p13" descr="A group of people sitting at a table&#10;&#10;Description generated with very high confidence"/>
          <p:cNvPicPr preferRelativeResize="0"/>
          <p:nvPr/>
        </p:nvPicPr>
        <p:blipFill rotWithShape="1">
          <a:blip r:embed="rId5">
            <a:alphaModFix/>
          </a:blip>
          <a:srcRect t="30138" r="3" b="10194"/>
          <a:stretch/>
        </p:blipFill>
        <p:spPr>
          <a:xfrm>
            <a:off x="7431341" y="1"/>
            <a:ext cx="4760659" cy="2426373"/>
          </a:xfrm>
          <a:custGeom>
            <a:avLst/>
            <a:gdLst/>
            <a:ahLst/>
            <a:cxnLst/>
            <a:rect l="l" t="t" r="r" b="b"/>
            <a:pathLst>
              <a:path w="4760659" h="2130473" extrusionOk="0">
                <a:moveTo>
                  <a:pt x="986689" y="0"/>
                </a:moveTo>
                <a:lnTo>
                  <a:pt x="4760659" y="0"/>
                </a:lnTo>
                <a:lnTo>
                  <a:pt x="4760659" y="2130473"/>
                </a:lnTo>
                <a:lnTo>
                  <a:pt x="0" y="2130473"/>
                </a:lnTo>
                <a:close/>
              </a:path>
            </a:pathLst>
          </a:custGeom>
          <a:noFill/>
          <a:ln>
            <a:noFill/>
          </a:ln>
        </p:spPr>
      </p:pic>
      <p:pic>
        <p:nvPicPr>
          <p:cNvPr id="94" name="Google Shape;94;p13" descr="A group of people looking at the camera&#10;&#10;Description generated with very high confidence"/>
          <p:cNvPicPr preferRelativeResize="0"/>
          <p:nvPr/>
        </p:nvPicPr>
        <p:blipFill rotWithShape="1">
          <a:blip r:embed="rId6">
            <a:alphaModFix/>
          </a:blip>
          <a:srcRect r="1" b="27199"/>
          <a:stretch/>
        </p:blipFill>
        <p:spPr>
          <a:xfrm>
            <a:off x="7716860" y="4438580"/>
            <a:ext cx="4475140" cy="2419419"/>
          </a:xfrm>
          <a:custGeom>
            <a:avLst/>
            <a:gdLst/>
            <a:ahLst/>
            <a:cxnLst/>
            <a:rect l="l" t="t" r="r" b="b"/>
            <a:pathLst>
              <a:path w="4475140" h="2174680" extrusionOk="0">
                <a:moveTo>
                  <a:pt x="1006941" y="0"/>
                </a:moveTo>
                <a:lnTo>
                  <a:pt x="4475140" y="0"/>
                </a:lnTo>
                <a:lnTo>
                  <a:pt x="4475140" y="2174680"/>
                </a:lnTo>
                <a:lnTo>
                  <a:pt x="3400319" y="2174680"/>
                </a:lnTo>
                <a:lnTo>
                  <a:pt x="3400319" y="2174202"/>
                </a:lnTo>
                <a:lnTo>
                  <a:pt x="0" y="2174202"/>
                </a:lnTo>
                <a:close/>
              </a:path>
            </a:pathLst>
          </a:custGeom>
          <a:noFill/>
          <a:ln>
            <a:noFill/>
          </a:ln>
        </p:spPr>
      </p:pic>
      <p:pic>
        <p:nvPicPr>
          <p:cNvPr id="95" name="Google Shape;95;p13" descr="A group of people standing in a room&#10;&#10;Description generated with very high confidence"/>
          <p:cNvPicPr preferRelativeResize="0"/>
          <p:nvPr/>
        </p:nvPicPr>
        <p:blipFill rotWithShape="1">
          <a:blip r:embed="rId7">
            <a:alphaModFix/>
          </a:blip>
          <a:srcRect r="-1" b="27961"/>
          <a:stretch/>
        </p:blipFill>
        <p:spPr>
          <a:xfrm>
            <a:off x="4039737" y="4438045"/>
            <a:ext cx="4523640" cy="2419953"/>
          </a:xfrm>
          <a:custGeom>
            <a:avLst/>
            <a:gdLst/>
            <a:ahLst/>
            <a:cxnLst/>
            <a:rect l="l" t="t" r="r" b="b"/>
            <a:pathLst>
              <a:path w="4523640" h="2175160" extrusionOk="0">
                <a:moveTo>
                  <a:pt x="0" y="0"/>
                </a:moveTo>
                <a:lnTo>
                  <a:pt x="4523640" y="0"/>
                </a:lnTo>
                <a:lnTo>
                  <a:pt x="3516256" y="2175160"/>
                </a:lnTo>
                <a:lnTo>
                  <a:pt x="0" y="2175160"/>
                </a:lnTo>
                <a:lnTo>
                  <a:pt x="0" y="2174920"/>
                </a:lnTo>
                <a:lnTo>
                  <a:pt x="14159" y="2174920"/>
                </a:lnTo>
                <a:lnTo>
                  <a:pt x="1021100" y="718"/>
                </a:lnTo>
                <a:lnTo>
                  <a:pt x="0" y="718"/>
                </a:lnTo>
                <a:close/>
              </a:path>
            </a:pathLst>
          </a:custGeom>
          <a:noFill/>
          <a:ln>
            <a:noFill/>
          </a:ln>
        </p:spPr>
      </p:pic>
      <p:pic>
        <p:nvPicPr>
          <p:cNvPr id="96" name="Google Shape;96;p13" descr="A group of people sitting at a table&#10;&#10;Description generated with very high confidence"/>
          <p:cNvPicPr preferRelativeResize="0"/>
          <p:nvPr/>
        </p:nvPicPr>
        <p:blipFill rotWithShape="1">
          <a:blip r:embed="rId8">
            <a:alphaModFix/>
          </a:blip>
          <a:srcRect t="33084" b="530"/>
          <a:stretch/>
        </p:blipFill>
        <p:spPr>
          <a:xfrm>
            <a:off x="-2" y="4445000"/>
            <a:ext cx="4908824" cy="2419953"/>
          </a:xfrm>
          <a:custGeom>
            <a:avLst/>
            <a:gdLst/>
            <a:ahLst/>
            <a:cxnLst/>
            <a:rect l="l" t="t" r="r" b="b"/>
            <a:pathLst>
              <a:path w="4908824" h="2175160" extrusionOk="0">
                <a:moveTo>
                  <a:pt x="0" y="0"/>
                </a:moveTo>
                <a:lnTo>
                  <a:pt x="4908824" y="0"/>
                </a:lnTo>
                <a:lnTo>
                  <a:pt x="3901440" y="2175160"/>
                </a:lnTo>
                <a:lnTo>
                  <a:pt x="0" y="2175160"/>
                </a:lnTo>
                <a:close/>
              </a:path>
            </a:pathLst>
          </a:custGeom>
          <a:noFill/>
          <a:ln>
            <a:noFill/>
          </a:ln>
        </p:spPr>
      </p:pic>
      <p:pic>
        <p:nvPicPr>
          <p:cNvPr id="97" name="Google Shape;97;p13"/>
          <p:cNvPicPr preferRelativeResize="0"/>
          <p:nvPr/>
        </p:nvPicPr>
        <p:blipFill rotWithShape="1">
          <a:blip r:embed="rId9">
            <a:alphaModFix/>
          </a:blip>
          <a:srcRect/>
          <a:stretch/>
        </p:blipFill>
        <p:spPr>
          <a:xfrm>
            <a:off x="12700" y="2433329"/>
            <a:ext cx="12107697" cy="19977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9622-4D94-4B83-B7C2-5C11336CCF4A}"/>
              </a:ext>
            </a:extLst>
          </p:cNvPr>
          <p:cNvSpPr>
            <a:spLocks noGrp="1"/>
          </p:cNvSpPr>
          <p:nvPr>
            <p:ph type="title"/>
          </p:nvPr>
        </p:nvSpPr>
        <p:spPr>
          <a:xfrm>
            <a:off x="839787" y="457200"/>
            <a:ext cx="10676351" cy="801757"/>
          </a:xfrm>
        </p:spPr>
        <p:txBody>
          <a:bodyPr/>
          <a:lstStyle/>
          <a:p>
            <a:pPr algn="ctr"/>
            <a:r>
              <a:rPr lang="en-US" b="1" dirty="0"/>
              <a:t>Top 10 Countries and the Total Cases for each country</a:t>
            </a:r>
            <a:endParaRPr lang="en-US" dirty="0"/>
          </a:p>
        </p:txBody>
      </p:sp>
      <p:sp>
        <p:nvSpPr>
          <p:cNvPr id="4" name="Text Placeholder 3">
            <a:extLst>
              <a:ext uri="{FF2B5EF4-FFF2-40B4-BE49-F238E27FC236}">
                <a16:creationId xmlns:a16="http://schemas.microsoft.com/office/drawing/2014/main" id="{B813F202-06DE-4DB8-B97C-78FF9205B549}"/>
              </a:ext>
            </a:extLst>
          </p:cNvPr>
          <p:cNvSpPr>
            <a:spLocks noGrp="1"/>
          </p:cNvSpPr>
          <p:nvPr>
            <p:ph type="body" sz="half" idx="2"/>
          </p:nvPr>
        </p:nvSpPr>
        <p:spPr>
          <a:xfrm>
            <a:off x="839787" y="4996069"/>
            <a:ext cx="10676351" cy="945449"/>
          </a:xfrm>
        </p:spPr>
        <p:txBody>
          <a:bodyPr>
            <a:normAutofit/>
          </a:bodyPr>
          <a:lstStyle/>
          <a:p>
            <a:pPr marL="285750" indent="-285750" algn="ctr">
              <a:buFont typeface="Arial" panose="020B0604020202020204" pitchFamily="34" charset="0"/>
              <a:buChar char="•"/>
            </a:pPr>
            <a:r>
              <a:rPr lang="en-US" dirty="0"/>
              <a:t>Brazil, India, USA are the countries which has above 2 crore cases</a:t>
            </a:r>
          </a:p>
          <a:p>
            <a:pPr marL="285750" indent="-285750" algn="ctr">
              <a:buFont typeface="Arial" panose="020B0604020202020204" pitchFamily="34" charset="0"/>
              <a:buChar char="•"/>
            </a:pPr>
            <a:r>
              <a:rPr lang="en-US" dirty="0"/>
              <a:t>USA has the highest number of cases in the world i.e. around 5 crore cases</a:t>
            </a:r>
          </a:p>
        </p:txBody>
      </p:sp>
      <p:pic>
        <p:nvPicPr>
          <p:cNvPr id="4100" name="Picture 4">
            <a:extLst>
              <a:ext uri="{FF2B5EF4-FFF2-40B4-BE49-F238E27FC236}">
                <a16:creationId xmlns:a16="http://schemas.microsoft.com/office/drawing/2014/main" id="{9820FFD3-4E27-4B44-9166-0BE4C96CC6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91862" y="1258956"/>
            <a:ext cx="6172200" cy="3617843"/>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057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0FE9-FEFD-4C86-8797-25D2C5AAA718}"/>
              </a:ext>
            </a:extLst>
          </p:cNvPr>
          <p:cNvSpPr>
            <a:spLocks noGrp="1"/>
          </p:cNvSpPr>
          <p:nvPr>
            <p:ph type="title"/>
          </p:nvPr>
        </p:nvSpPr>
        <p:spPr>
          <a:xfrm>
            <a:off x="839788" y="457200"/>
            <a:ext cx="10515600" cy="815009"/>
          </a:xfrm>
        </p:spPr>
        <p:txBody>
          <a:bodyPr>
            <a:normAutofit/>
          </a:bodyPr>
          <a:lstStyle/>
          <a:p>
            <a:pPr algn="ctr"/>
            <a:r>
              <a:rPr lang="en-US" b="1" dirty="0"/>
              <a:t>Country which has least number of cases</a:t>
            </a:r>
          </a:p>
        </p:txBody>
      </p:sp>
      <p:sp>
        <p:nvSpPr>
          <p:cNvPr id="4" name="Text Placeholder 3">
            <a:extLst>
              <a:ext uri="{FF2B5EF4-FFF2-40B4-BE49-F238E27FC236}">
                <a16:creationId xmlns:a16="http://schemas.microsoft.com/office/drawing/2014/main" id="{412F914D-98A2-4EAA-86F0-A7DD7BE62BE4}"/>
              </a:ext>
            </a:extLst>
          </p:cNvPr>
          <p:cNvSpPr>
            <a:spLocks noGrp="1"/>
          </p:cNvSpPr>
          <p:nvPr>
            <p:ph type="body" sz="half" idx="2"/>
          </p:nvPr>
        </p:nvSpPr>
        <p:spPr>
          <a:xfrm>
            <a:off x="839788" y="4876800"/>
            <a:ext cx="10515600" cy="992188"/>
          </a:xfrm>
        </p:spPr>
        <p:txBody>
          <a:bodyPr/>
          <a:lstStyle/>
          <a:p>
            <a:pPr marL="285750" indent="-285750" algn="ctr">
              <a:buFont typeface="Arial" panose="020B0604020202020204" pitchFamily="34" charset="0"/>
              <a:buChar char="•"/>
            </a:pPr>
            <a:r>
              <a:rPr lang="en-US" dirty="0"/>
              <a:t>Tonga and Micronesia has the least number of cases in the world i.e. 1</a:t>
            </a:r>
          </a:p>
        </p:txBody>
      </p:sp>
      <p:pic>
        <p:nvPicPr>
          <p:cNvPr id="5122" name="Picture 2">
            <a:extLst>
              <a:ext uri="{FF2B5EF4-FFF2-40B4-BE49-F238E27FC236}">
                <a16:creationId xmlns:a16="http://schemas.microsoft.com/office/drawing/2014/main" id="{EF2A6730-5872-4DCE-AC29-CA6D4A4C77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9900" y="1505301"/>
            <a:ext cx="6172200" cy="3265482"/>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52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DEA4F-1E91-473B-B22F-7F84CF27C92D}"/>
              </a:ext>
            </a:extLst>
          </p:cNvPr>
          <p:cNvSpPr>
            <a:spLocks noGrp="1"/>
          </p:cNvSpPr>
          <p:nvPr>
            <p:ph type="title"/>
          </p:nvPr>
        </p:nvSpPr>
        <p:spPr>
          <a:xfrm>
            <a:off x="839788" y="251792"/>
            <a:ext cx="10512424" cy="596347"/>
          </a:xfrm>
        </p:spPr>
        <p:txBody>
          <a:bodyPr>
            <a:normAutofit/>
          </a:bodyPr>
          <a:lstStyle/>
          <a:p>
            <a:pPr algn="ctr"/>
            <a:r>
              <a:rPr lang="en-US" b="1" dirty="0"/>
              <a:t>Top 10 Countries and the Total Deaths in each country</a:t>
            </a:r>
          </a:p>
        </p:txBody>
      </p:sp>
      <p:sp>
        <p:nvSpPr>
          <p:cNvPr id="4" name="Text Placeholder 3">
            <a:extLst>
              <a:ext uri="{FF2B5EF4-FFF2-40B4-BE49-F238E27FC236}">
                <a16:creationId xmlns:a16="http://schemas.microsoft.com/office/drawing/2014/main" id="{E69A09EC-8A35-4413-AAD5-5EA83C341243}"/>
              </a:ext>
            </a:extLst>
          </p:cNvPr>
          <p:cNvSpPr>
            <a:spLocks noGrp="1"/>
          </p:cNvSpPr>
          <p:nvPr>
            <p:ph type="body" sz="half" idx="2"/>
          </p:nvPr>
        </p:nvSpPr>
        <p:spPr>
          <a:xfrm>
            <a:off x="839788" y="3922643"/>
            <a:ext cx="10512424" cy="1245706"/>
          </a:xfrm>
        </p:spPr>
        <p:txBody>
          <a:bodyPr>
            <a:normAutofit/>
          </a:bodyPr>
          <a:lstStyle/>
          <a:p>
            <a:pPr marL="285750" indent="-285750" algn="ctr">
              <a:buFont typeface="Arial" panose="020B0604020202020204" pitchFamily="34" charset="0"/>
              <a:buChar char="•"/>
            </a:pPr>
            <a:r>
              <a:rPr lang="en-US" dirty="0"/>
              <a:t>USA, Brazil, India have the highest number of deaths above 4 Lakhs people.</a:t>
            </a:r>
          </a:p>
          <a:p>
            <a:pPr marL="285750" indent="-285750" algn="ctr">
              <a:buFont typeface="Arial" panose="020B0604020202020204" pitchFamily="34" charset="0"/>
              <a:buChar char="•"/>
            </a:pPr>
            <a:r>
              <a:rPr lang="en-US" dirty="0"/>
              <a:t>USA has the highest number of deaths in the world i.e. around 8 Lakhs people.</a:t>
            </a:r>
          </a:p>
          <a:p>
            <a:pPr marL="285750" indent="-285750" algn="ctr">
              <a:buFont typeface="Arial" panose="020B0604020202020204" pitchFamily="34" charset="0"/>
              <a:buChar char="•"/>
            </a:pPr>
            <a:endParaRPr lang="en-US" dirty="0"/>
          </a:p>
        </p:txBody>
      </p:sp>
      <p:pic>
        <p:nvPicPr>
          <p:cNvPr id="2050" name="Picture 2">
            <a:extLst>
              <a:ext uri="{FF2B5EF4-FFF2-40B4-BE49-F238E27FC236}">
                <a16:creationId xmlns:a16="http://schemas.microsoft.com/office/drawing/2014/main" id="{84FA7AFA-72AE-41F2-9FD5-5A7D8D99F5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9187" y="589724"/>
            <a:ext cx="4873625" cy="34389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5">
            <a:extLst>
              <a:ext uri="{FF2B5EF4-FFF2-40B4-BE49-F238E27FC236}">
                <a16:creationId xmlns:a16="http://schemas.microsoft.com/office/drawing/2014/main" id="{4536652F-A3B6-40D5-B491-58E1B85D4F05}"/>
              </a:ext>
            </a:extLst>
          </p:cNvPr>
          <p:cNvGraphicFramePr>
            <a:graphicFrameLocks noGrp="1"/>
          </p:cNvGraphicFramePr>
          <p:nvPr>
            <p:extLst>
              <p:ext uri="{D42A27DB-BD31-4B8C-83A1-F6EECF244321}">
                <p14:modId xmlns:p14="http://schemas.microsoft.com/office/powerpoint/2010/main" val="992096991"/>
              </p:ext>
            </p:extLst>
          </p:nvPr>
        </p:nvGraphicFramePr>
        <p:xfrm>
          <a:off x="2031999" y="4678019"/>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429149789"/>
                    </a:ext>
                  </a:extLst>
                </a:gridCol>
                <a:gridCol w="4064000">
                  <a:extLst>
                    <a:ext uri="{9D8B030D-6E8A-4147-A177-3AD203B41FA5}">
                      <a16:colId xmlns:a16="http://schemas.microsoft.com/office/drawing/2014/main" val="1404692951"/>
                    </a:ext>
                  </a:extLst>
                </a:gridCol>
              </a:tblGrid>
              <a:tr h="370840">
                <a:tc>
                  <a:txBody>
                    <a:bodyPr/>
                    <a:lstStyle/>
                    <a:p>
                      <a:pPr algn="ctr"/>
                      <a:r>
                        <a:rPr lang="en-US" dirty="0"/>
                        <a:t>Countries</a:t>
                      </a:r>
                    </a:p>
                  </a:txBody>
                  <a:tcPr/>
                </a:tc>
                <a:tc>
                  <a:txBody>
                    <a:bodyPr/>
                    <a:lstStyle/>
                    <a:p>
                      <a:pPr algn="ctr"/>
                      <a:r>
                        <a:rPr lang="en-US" dirty="0"/>
                        <a:t>Percentage</a:t>
                      </a:r>
                    </a:p>
                  </a:txBody>
                  <a:tcPr/>
                </a:tc>
                <a:extLst>
                  <a:ext uri="{0D108BD9-81ED-4DB2-BD59-A6C34878D82A}">
                    <a16:rowId xmlns:a16="http://schemas.microsoft.com/office/drawing/2014/main" val="3071904929"/>
                  </a:ext>
                </a:extLst>
              </a:tr>
              <a:tr h="370840">
                <a:tc>
                  <a:txBody>
                    <a:bodyPr/>
                    <a:lstStyle/>
                    <a:p>
                      <a:pPr algn="ctr"/>
                      <a:r>
                        <a:rPr lang="en-US" dirty="0"/>
                        <a:t>USA</a:t>
                      </a:r>
                    </a:p>
                  </a:txBody>
                  <a:tcPr/>
                </a:tc>
                <a:tc>
                  <a:txBody>
                    <a:bodyPr/>
                    <a:lstStyle/>
                    <a:p>
                      <a:pPr algn="ctr"/>
                      <a:r>
                        <a:rPr lang="en-US" dirty="0"/>
                        <a:t>25.1%</a:t>
                      </a:r>
                    </a:p>
                  </a:txBody>
                  <a:tcPr/>
                </a:tc>
                <a:extLst>
                  <a:ext uri="{0D108BD9-81ED-4DB2-BD59-A6C34878D82A}">
                    <a16:rowId xmlns:a16="http://schemas.microsoft.com/office/drawing/2014/main" val="4252120590"/>
                  </a:ext>
                </a:extLst>
              </a:tr>
              <a:tr h="370840">
                <a:tc>
                  <a:txBody>
                    <a:bodyPr/>
                    <a:lstStyle/>
                    <a:p>
                      <a:pPr algn="ctr"/>
                      <a:r>
                        <a:rPr lang="en-US" dirty="0"/>
                        <a:t>Brazil</a:t>
                      </a:r>
                    </a:p>
                  </a:txBody>
                  <a:tcPr/>
                </a:tc>
                <a:tc>
                  <a:txBody>
                    <a:bodyPr/>
                    <a:lstStyle/>
                    <a:p>
                      <a:pPr algn="ctr"/>
                      <a:r>
                        <a:rPr lang="en-US" dirty="0"/>
                        <a:t>19%</a:t>
                      </a:r>
                    </a:p>
                  </a:txBody>
                  <a:tcPr/>
                </a:tc>
                <a:extLst>
                  <a:ext uri="{0D108BD9-81ED-4DB2-BD59-A6C34878D82A}">
                    <a16:rowId xmlns:a16="http://schemas.microsoft.com/office/drawing/2014/main" val="836263489"/>
                  </a:ext>
                </a:extLst>
              </a:tr>
              <a:tr h="370840">
                <a:tc>
                  <a:txBody>
                    <a:bodyPr/>
                    <a:lstStyle/>
                    <a:p>
                      <a:pPr algn="ctr"/>
                      <a:r>
                        <a:rPr lang="en-US" dirty="0"/>
                        <a:t>India</a:t>
                      </a:r>
                    </a:p>
                  </a:txBody>
                  <a:tcPr/>
                </a:tc>
                <a:tc>
                  <a:txBody>
                    <a:bodyPr/>
                    <a:lstStyle/>
                    <a:p>
                      <a:pPr algn="ctr"/>
                      <a:r>
                        <a:rPr lang="en-US" dirty="0"/>
                        <a:t>14.6%</a:t>
                      </a:r>
                    </a:p>
                  </a:txBody>
                  <a:tcPr/>
                </a:tc>
                <a:extLst>
                  <a:ext uri="{0D108BD9-81ED-4DB2-BD59-A6C34878D82A}">
                    <a16:rowId xmlns:a16="http://schemas.microsoft.com/office/drawing/2014/main" val="3911304679"/>
                  </a:ext>
                </a:extLst>
              </a:tr>
            </a:tbl>
          </a:graphicData>
        </a:graphic>
      </p:graphicFrame>
    </p:spTree>
    <p:extLst>
      <p:ext uri="{BB962C8B-B14F-4D97-AF65-F5344CB8AC3E}">
        <p14:creationId xmlns:p14="http://schemas.microsoft.com/office/powerpoint/2010/main" val="3214771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6D82-F908-414C-9872-7498E76B3208}"/>
              </a:ext>
            </a:extLst>
          </p:cNvPr>
          <p:cNvSpPr>
            <a:spLocks noGrp="1"/>
          </p:cNvSpPr>
          <p:nvPr>
            <p:ph type="title"/>
          </p:nvPr>
        </p:nvSpPr>
        <p:spPr>
          <a:xfrm>
            <a:off x="839788" y="457200"/>
            <a:ext cx="10512424" cy="854765"/>
          </a:xfrm>
        </p:spPr>
        <p:txBody>
          <a:bodyPr/>
          <a:lstStyle/>
          <a:p>
            <a:pPr algn="ctr"/>
            <a:r>
              <a:rPr lang="en-US" b="1" dirty="0"/>
              <a:t>Top 10 Countries and the Active Cases in each country</a:t>
            </a:r>
          </a:p>
        </p:txBody>
      </p:sp>
      <p:sp>
        <p:nvSpPr>
          <p:cNvPr id="4" name="Text Placeholder 3">
            <a:extLst>
              <a:ext uri="{FF2B5EF4-FFF2-40B4-BE49-F238E27FC236}">
                <a16:creationId xmlns:a16="http://schemas.microsoft.com/office/drawing/2014/main" id="{2440528F-8829-402E-B9E3-C76650A8C850}"/>
              </a:ext>
            </a:extLst>
          </p:cNvPr>
          <p:cNvSpPr>
            <a:spLocks noGrp="1"/>
          </p:cNvSpPr>
          <p:nvPr>
            <p:ph type="body" sz="half" idx="2"/>
          </p:nvPr>
        </p:nvSpPr>
        <p:spPr>
          <a:xfrm>
            <a:off x="839788" y="5014222"/>
            <a:ext cx="10512424" cy="854765"/>
          </a:xfrm>
        </p:spPr>
        <p:txBody>
          <a:bodyPr/>
          <a:lstStyle/>
          <a:p>
            <a:pPr marL="285750" indent="-285750" algn="ctr">
              <a:buFont typeface="Arial" panose="020B0604020202020204" pitchFamily="34" charset="0"/>
              <a:buChar char="•"/>
            </a:pPr>
            <a:r>
              <a:rPr lang="en-US" dirty="0"/>
              <a:t>Out of all countries USA have around 9 Lakhs active cases.</a:t>
            </a:r>
          </a:p>
        </p:txBody>
      </p:sp>
      <p:pic>
        <p:nvPicPr>
          <p:cNvPr id="7170" name="Picture 2">
            <a:extLst>
              <a:ext uri="{FF2B5EF4-FFF2-40B4-BE49-F238E27FC236}">
                <a16:creationId xmlns:a16="http://schemas.microsoft.com/office/drawing/2014/main" id="{6CB3EF28-D467-4848-AC25-A330050A28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9900" y="1311964"/>
            <a:ext cx="6172200" cy="3498573"/>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281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7000-7FF5-4720-9281-86E22A14CAF9}"/>
              </a:ext>
            </a:extLst>
          </p:cNvPr>
          <p:cNvSpPr>
            <a:spLocks noGrp="1"/>
          </p:cNvSpPr>
          <p:nvPr>
            <p:ph type="title"/>
          </p:nvPr>
        </p:nvSpPr>
        <p:spPr>
          <a:xfrm>
            <a:off x="839788" y="0"/>
            <a:ext cx="10512424" cy="815009"/>
          </a:xfrm>
        </p:spPr>
        <p:txBody>
          <a:bodyPr/>
          <a:lstStyle/>
          <a:p>
            <a:pPr algn="ctr"/>
            <a:r>
              <a:rPr lang="en-US" b="1" dirty="0"/>
              <a:t>Top 10 Countries and the Total Recovered cases in each country</a:t>
            </a:r>
          </a:p>
        </p:txBody>
      </p:sp>
      <p:sp>
        <p:nvSpPr>
          <p:cNvPr id="4" name="Text Placeholder 3">
            <a:extLst>
              <a:ext uri="{FF2B5EF4-FFF2-40B4-BE49-F238E27FC236}">
                <a16:creationId xmlns:a16="http://schemas.microsoft.com/office/drawing/2014/main" id="{8E3E94EC-A352-47A6-88CA-343804EFABCE}"/>
              </a:ext>
            </a:extLst>
          </p:cNvPr>
          <p:cNvSpPr>
            <a:spLocks noGrp="1"/>
          </p:cNvSpPr>
          <p:nvPr>
            <p:ph type="body" sz="half" idx="2"/>
          </p:nvPr>
        </p:nvSpPr>
        <p:spPr>
          <a:xfrm>
            <a:off x="839788" y="4055166"/>
            <a:ext cx="10512424" cy="815009"/>
          </a:xfrm>
        </p:spPr>
        <p:txBody>
          <a:bodyPr>
            <a:normAutofit/>
          </a:bodyPr>
          <a:lstStyle/>
          <a:p>
            <a:pPr marL="285750" indent="-285750" algn="ctr">
              <a:buFont typeface="Arial" panose="020B0604020202020204" pitchFamily="34" charset="0"/>
              <a:buChar char="•"/>
            </a:pPr>
            <a:r>
              <a:rPr lang="en-US" dirty="0"/>
              <a:t>USA, Brazil and India have above 20 Lakhs recovered cases</a:t>
            </a:r>
          </a:p>
          <a:p>
            <a:pPr marL="285750" indent="-285750" algn="ctr">
              <a:buFont typeface="Arial" panose="020B0604020202020204" pitchFamily="34" charset="0"/>
              <a:buChar char="•"/>
            </a:pPr>
            <a:r>
              <a:rPr lang="en-US" dirty="0"/>
              <a:t>USA has an average 40 Lakhs of total recovered cases.</a:t>
            </a:r>
          </a:p>
        </p:txBody>
      </p:sp>
      <p:pic>
        <p:nvPicPr>
          <p:cNvPr id="3076" name="Picture 4">
            <a:extLst>
              <a:ext uri="{FF2B5EF4-FFF2-40B4-BE49-F238E27FC236}">
                <a16:creationId xmlns:a16="http://schemas.microsoft.com/office/drawing/2014/main" id="{B213022D-3D60-44BA-8994-1773A5B9B5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5216" y="815009"/>
            <a:ext cx="5101567" cy="3240157"/>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graphicFrame>
        <p:nvGraphicFramePr>
          <p:cNvPr id="5" name="Table 5">
            <a:extLst>
              <a:ext uri="{FF2B5EF4-FFF2-40B4-BE49-F238E27FC236}">
                <a16:creationId xmlns:a16="http://schemas.microsoft.com/office/drawing/2014/main" id="{60306212-A612-45AC-9258-1E68842CC3EA}"/>
              </a:ext>
            </a:extLst>
          </p:cNvPr>
          <p:cNvGraphicFramePr>
            <a:graphicFrameLocks noGrp="1"/>
          </p:cNvGraphicFramePr>
          <p:nvPr>
            <p:extLst>
              <p:ext uri="{D42A27DB-BD31-4B8C-83A1-F6EECF244321}">
                <p14:modId xmlns:p14="http://schemas.microsoft.com/office/powerpoint/2010/main" val="3755416388"/>
              </p:ext>
            </p:extLst>
          </p:nvPr>
        </p:nvGraphicFramePr>
        <p:xfrm>
          <a:off x="2031999" y="4750905"/>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14303654"/>
                    </a:ext>
                  </a:extLst>
                </a:gridCol>
                <a:gridCol w="4064000">
                  <a:extLst>
                    <a:ext uri="{9D8B030D-6E8A-4147-A177-3AD203B41FA5}">
                      <a16:colId xmlns:a16="http://schemas.microsoft.com/office/drawing/2014/main" val="1438133442"/>
                    </a:ext>
                  </a:extLst>
                </a:gridCol>
              </a:tblGrid>
              <a:tr h="370840">
                <a:tc>
                  <a:txBody>
                    <a:bodyPr/>
                    <a:lstStyle/>
                    <a:p>
                      <a:pPr algn="ctr"/>
                      <a:r>
                        <a:rPr lang="en-US" dirty="0"/>
                        <a:t>Country</a:t>
                      </a:r>
                    </a:p>
                  </a:txBody>
                  <a:tcPr/>
                </a:tc>
                <a:tc>
                  <a:txBody>
                    <a:bodyPr/>
                    <a:lstStyle/>
                    <a:p>
                      <a:pPr algn="ctr"/>
                      <a:r>
                        <a:rPr lang="en-US" dirty="0"/>
                        <a:t>Percentage</a:t>
                      </a:r>
                    </a:p>
                  </a:txBody>
                  <a:tcPr/>
                </a:tc>
                <a:extLst>
                  <a:ext uri="{0D108BD9-81ED-4DB2-BD59-A6C34878D82A}">
                    <a16:rowId xmlns:a16="http://schemas.microsoft.com/office/drawing/2014/main" val="2861920336"/>
                  </a:ext>
                </a:extLst>
              </a:tr>
              <a:tr h="370840">
                <a:tc>
                  <a:txBody>
                    <a:bodyPr/>
                    <a:lstStyle/>
                    <a:p>
                      <a:pPr algn="ctr"/>
                      <a:r>
                        <a:rPr lang="en-US" dirty="0"/>
                        <a:t>USA</a:t>
                      </a:r>
                    </a:p>
                  </a:txBody>
                  <a:tcPr/>
                </a:tc>
                <a:tc>
                  <a:txBody>
                    <a:bodyPr/>
                    <a:lstStyle/>
                    <a:p>
                      <a:pPr algn="ctr"/>
                      <a:r>
                        <a:rPr lang="en-US" dirty="0"/>
                        <a:t>27.4%</a:t>
                      </a:r>
                    </a:p>
                  </a:txBody>
                  <a:tcPr/>
                </a:tc>
                <a:extLst>
                  <a:ext uri="{0D108BD9-81ED-4DB2-BD59-A6C34878D82A}">
                    <a16:rowId xmlns:a16="http://schemas.microsoft.com/office/drawing/2014/main" val="1202333803"/>
                  </a:ext>
                </a:extLst>
              </a:tr>
              <a:tr h="370840">
                <a:tc>
                  <a:txBody>
                    <a:bodyPr/>
                    <a:lstStyle/>
                    <a:p>
                      <a:pPr algn="ctr"/>
                      <a:r>
                        <a:rPr lang="en-US" dirty="0"/>
                        <a:t>India</a:t>
                      </a:r>
                    </a:p>
                  </a:txBody>
                  <a:tcPr/>
                </a:tc>
                <a:tc>
                  <a:txBody>
                    <a:bodyPr/>
                    <a:lstStyle/>
                    <a:p>
                      <a:pPr algn="ctr"/>
                      <a:r>
                        <a:rPr lang="en-US" dirty="0"/>
                        <a:t>23.4%</a:t>
                      </a:r>
                    </a:p>
                  </a:txBody>
                  <a:tcPr/>
                </a:tc>
                <a:extLst>
                  <a:ext uri="{0D108BD9-81ED-4DB2-BD59-A6C34878D82A}">
                    <a16:rowId xmlns:a16="http://schemas.microsoft.com/office/drawing/2014/main" val="676763250"/>
                  </a:ext>
                </a:extLst>
              </a:tr>
              <a:tr h="370840">
                <a:tc>
                  <a:txBody>
                    <a:bodyPr/>
                    <a:lstStyle/>
                    <a:p>
                      <a:pPr algn="ctr"/>
                      <a:r>
                        <a:rPr lang="en-US" dirty="0"/>
                        <a:t>Brazil</a:t>
                      </a:r>
                    </a:p>
                  </a:txBody>
                  <a:tcPr/>
                </a:tc>
                <a:tc>
                  <a:txBody>
                    <a:bodyPr/>
                    <a:lstStyle/>
                    <a:p>
                      <a:pPr algn="ctr"/>
                      <a:r>
                        <a:rPr lang="en-US" dirty="0"/>
                        <a:t>14.75</a:t>
                      </a:r>
                    </a:p>
                  </a:txBody>
                  <a:tcPr/>
                </a:tc>
                <a:extLst>
                  <a:ext uri="{0D108BD9-81ED-4DB2-BD59-A6C34878D82A}">
                    <a16:rowId xmlns:a16="http://schemas.microsoft.com/office/drawing/2014/main" val="2747976261"/>
                  </a:ext>
                </a:extLst>
              </a:tr>
            </a:tbl>
          </a:graphicData>
        </a:graphic>
      </p:graphicFrame>
    </p:spTree>
    <p:extLst>
      <p:ext uri="{BB962C8B-B14F-4D97-AF65-F5344CB8AC3E}">
        <p14:creationId xmlns:p14="http://schemas.microsoft.com/office/powerpoint/2010/main" val="1771681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82A64-2730-4191-B28C-91020E255500}"/>
              </a:ext>
            </a:extLst>
          </p:cNvPr>
          <p:cNvSpPr>
            <a:spLocks noGrp="1"/>
          </p:cNvSpPr>
          <p:nvPr>
            <p:ph type="title"/>
          </p:nvPr>
        </p:nvSpPr>
        <p:spPr>
          <a:xfrm>
            <a:off x="839788" y="457200"/>
            <a:ext cx="10512424" cy="762000"/>
          </a:xfrm>
        </p:spPr>
        <p:txBody>
          <a:bodyPr/>
          <a:lstStyle/>
          <a:p>
            <a:pPr algn="ctr"/>
            <a:r>
              <a:rPr lang="en-US" b="1" dirty="0"/>
              <a:t>New cases across different countries</a:t>
            </a:r>
          </a:p>
        </p:txBody>
      </p:sp>
      <p:sp>
        <p:nvSpPr>
          <p:cNvPr id="4" name="Text Placeholder 3">
            <a:extLst>
              <a:ext uri="{FF2B5EF4-FFF2-40B4-BE49-F238E27FC236}">
                <a16:creationId xmlns:a16="http://schemas.microsoft.com/office/drawing/2014/main" id="{1522728D-17E1-45FC-ADB0-498ED068F91D}"/>
              </a:ext>
            </a:extLst>
          </p:cNvPr>
          <p:cNvSpPr>
            <a:spLocks noGrp="1"/>
          </p:cNvSpPr>
          <p:nvPr>
            <p:ph type="body" sz="half" idx="2"/>
          </p:nvPr>
        </p:nvSpPr>
        <p:spPr>
          <a:xfrm>
            <a:off x="839788" y="4784034"/>
            <a:ext cx="10512424" cy="1084953"/>
          </a:xfrm>
        </p:spPr>
        <p:txBody>
          <a:bodyPr/>
          <a:lstStyle/>
          <a:p>
            <a:pPr marL="285750" indent="-285750" algn="ctr">
              <a:buFont typeface="Arial" panose="020B0604020202020204" pitchFamily="34" charset="0"/>
              <a:buChar char="•"/>
            </a:pPr>
            <a:r>
              <a:rPr lang="en-US" dirty="0"/>
              <a:t>Still there are new cases coming to the countries like Belgium and South Korea and Thailand.</a:t>
            </a:r>
          </a:p>
          <a:p>
            <a:pPr marL="285750" indent="-285750" algn="ctr">
              <a:buFont typeface="Arial" panose="020B0604020202020204" pitchFamily="34" charset="0"/>
              <a:buChar char="•"/>
            </a:pPr>
            <a:r>
              <a:rPr lang="en-US" dirty="0"/>
              <a:t>Apart from other countries they both are contributing more above 4000 cases. </a:t>
            </a:r>
          </a:p>
        </p:txBody>
      </p:sp>
      <p:pic>
        <p:nvPicPr>
          <p:cNvPr id="4100" name="Picture 4">
            <a:extLst>
              <a:ext uri="{FF2B5EF4-FFF2-40B4-BE49-F238E27FC236}">
                <a16:creationId xmlns:a16="http://schemas.microsoft.com/office/drawing/2014/main" id="{B46A04DF-6630-49A2-85B7-96629E55CC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9900" y="1445708"/>
            <a:ext cx="6172200" cy="3111817"/>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670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776A-33B1-4702-8378-D04982B95D24}"/>
              </a:ext>
            </a:extLst>
          </p:cNvPr>
          <p:cNvSpPr>
            <a:spLocks noGrp="1"/>
          </p:cNvSpPr>
          <p:nvPr>
            <p:ph type="title"/>
          </p:nvPr>
        </p:nvSpPr>
        <p:spPr>
          <a:xfrm>
            <a:off x="839788" y="457200"/>
            <a:ext cx="10512424" cy="1159565"/>
          </a:xfrm>
        </p:spPr>
        <p:txBody>
          <a:bodyPr>
            <a:normAutofit/>
          </a:bodyPr>
          <a:lstStyle/>
          <a:p>
            <a:pPr algn="ctr"/>
            <a:r>
              <a:rPr lang="en-US" b="1" dirty="0"/>
              <a:t>Out of all total cases in each country, what is the average range of total deaths?</a:t>
            </a:r>
          </a:p>
        </p:txBody>
      </p:sp>
      <p:sp>
        <p:nvSpPr>
          <p:cNvPr id="4" name="Text Placeholder 3">
            <a:extLst>
              <a:ext uri="{FF2B5EF4-FFF2-40B4-BE49-F238E27FC236}">
                <a16:creationId xmlns:a16="http://schemas.microsoft.com/office/drawing/2014/main" id="{730922DA-8F85-485D-B551-FA31B9B24D09}"/>
              </a:ext>
            </a:extLst>
          </p:cNvPr>
          <p:cNvSpPr>
            <a:spLocks noGrp="1"/>
          </p:cNvSpPr>
          <p:nvPr>
            <p:ph type="body" sz="half" idx="2"/>
          </p:nvPr>
        </p:nvSpPr>
        <p:spPr>
          <a:xfrm>
            <a:off x="839788" y="5221357"/>
            <a:ext cx="10512424" cy="647630"/>
          </a:xfrm>
        </p:spPr>
        <p:txBody>
          <a:bodyPr/>
          <a:lstStyle/>
          <a:p>
            <a:pPr marL="285750" indent="-285750" algn="ctr">
              <a:buFont typeface="Arial" panose="020B0604020202020204" pitchFamily="34" charset="0"/>
              <a:buChar char="•"/>
            </a:pPr>
            <a:r>
              <a:rPr lang="en-US" dirty="0"/>
              <a:t>We can see that most of the countries contributing total deaths has an average ranging from 1 - 10 Lakh. </a:t>
            </a:r>
          </a:p>
        </p:txBody>
      </p:sp>
      <p:pic>
        <p:nvPicPr>
          <p:cNvPr id="10242" name="Picture 2">
            <a:extLst>
              <a:ext uri="{FF2B5EF4-FFF2-40B4-BE49-F238E27FC236}">
                <a16:creationId xmlns:a16="http://schemas.microsoft.com/office/drawing/2014/main" id="{D2556BF9-2278-4FE5-83BE-1FB40889C1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9187" y="1616765"/>
            <a:ext cx="4873625" cy="347207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499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57F06-A9D7-41BC-BF6E-CC56A1C5C1FA}"/>
              </a:ext>
            </a:extLst>
          </p:cNvPr>
          <p:cNvSpPr>
            <a:spLocks noGrp="1"/>
          </p:cNvSpPr>
          <p:nvPr>
            <p:ph type="title"/>
          </p:nvPr>
        </p:nvSpPr>
        <p:spPr>
          <a:xfrm>
            <a:off x="839788" y="371060"/>
            <a:ext cx="10477569" cy="1113183"/>
          </a:xfrm>
        </p:spPr>
        <p:txBody>
          <a:bodyPr>
            <a:normAutofit/>
          </a:bodyPr>
          <a:lstStyle/>
          <a:p>
            <a:pPr algn="ctr"/>
            <a:r>
              <a:rPr lang="en-US" b="1" dirty="0"/>
              <a:t>What is the average range of number of active cases still occurring in each country?</a:t>
            </a:r>
          </a:p>
        </p:txBody>
      </p:sp>
      <p:sp>
        <p:nvSpPr>
          <p:cNvPr id="4" name="Text Placeholder 3">
            <a:extLst>
              <a:ext uri="{FF2B5EF4-FFF2-40B4-BE49-F238E27FC236}">
                <a16:creationId xmlns:a16="http://schemas.microsoft.com/office/drawing/2014/main" id="{B89D6AB7-CA18-4254-B9B1-81ABEA8779AF}"/>
              </a:ext>
            </a:extLst>
          </p:cNvPr>
          <p:cNvSpPr>
            <a:spLocks noGrp="1"/>
          </p:cNvSpPr>
          <p:nvPr>
            <p:ph type="body" sz="half" idx="2"/>
          </p:nvPr>
        </p:nvSpPr>
        <p:spPr>
          <a:xfrm>
            <a:off x="839788" y="5551349"/>
            <a:ext cx="10477568" cy="610912"/>
          </a:xfrm>
        </p:spPr>
        <p:txBody>
          <a:bodyPr/>
          <a:lstStyle/>
          <a:p>
            <a:pPr marL="285750" indent="-285750" algn="ctr">
              <a:buFont typeface="Arial" panose="020B0604020202020204" pitchFamily="34" charset="0"/>
              <a:buChar char="•"/>
            </a:pPr>
            <a:r>
              <a:rPr lang="en-US" dirty="0"/>
              <a:t>We can see that most of the countries contributing active cases has an average ranging from 1 - 10 Lakh. </a:t>
            </a:r>
          </a:p>
        </p:txBody>
      </p:sp>
      <p:pic>
        <p:nvPicPr>
          <p:cNvPr id="11266" name="Picture 2">
            <a:extLst>
              <a:ext uri="{FF2B5EF4-FFF2-40B4-BE49-F238E27FC236}">
                <a16:creationId xmlns:a16="http://schemas.microsoft.com/office/drawing/2014/main" id="{75EE0388-CC6C-4204-BD46-49B2CAF8E4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41759" y="1306651"/>
            <a:ext cx="4873625" cy="4244698"/>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33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79F59-702C-4C56-8EC5-616F4043507A}"/>
              </a:ext>
            </a:extLst>
          </p:cNvPr>
          <p:cNvSpPr>
            <a:spLocks noGrp="1"/>
          </p:cNvSpPr>
          <p:nvPr>
            <p:ph type="title"/>
          </p:nvPr>
        </p:nvSpPr>
        <p:spPr>
          <a:xfrm>
            <a:off x="839788" y="457200"/>
            <a:ext cx="10610090" cy="722243"/>
          </a:xfrm>
        </p:spPr>
        <p:txBody>
          <a:bodyPr/>
          <a:lstStyle/>
          <a:p>
            <a:pPr algn="ctr"/>
            <a:r>
              <a:rPr lang="en-US" b="1" dirty="0"/>
              <a:t>Analysis on the basis of continents</a:t>
            </a:r>
          </a:p>
        </p:txBody>
      </p:sp>
      <p:pic>
        <p:nvPicPr>
          <p:cNvPr id="6" name="Content Placeholder 5">
            <a:extLst>
              <a:ext uri="{FF2B5EF4-FFF2-40B4-BE49-F238E27FC236}">
                <a16:creationId xmlns:a16="http://schemas.microsoft.com/office/drawing/2014/main" id="{39BF8CD5-B8AF-412E-931C-8A2D03506A72}"/>
              </a:ext>
            </a:extLst>
          </p:cNvPr>
          <p:cNvPicPr>
            <a:picLocks noGrp="1" noChangeAspect="1"/>
          </p:cNvPicPr>
          <p:nvPr>
            <p:ph idx="1"/>
          </p:nvPr>
        </p:nvPicPr>
        <p:blipFill>
          <a:blip r:embed="rId2"/>
          <a:stretch>
            <a:fillRect/>
          </a:stretch>
        </p:blipFill>
        <p:spPr>
          <a:xfrm>
            <a:off x="4370352" y="1272209"/>
            <a:ext cx="3451295" cy="2875721"/>
          </a:xfrm>
          <a:ln w="28575">
            <a:solidFill>
              <a:schemeClr val="tx1"/>
            </a:solidFill>
          </a:ln>
        </p:spPr>
      </p:pic>
      <p:sp>
        <p:nvSpPr>
          <p:cNvPr id="4" name="Text Placeholder 3">
            <a:extLst>
              <a:ext uri="{FF2B5EF4-FFF2-40B4-BE49-F238E27FC236}">
                <a16:creationId xmlns:a16="http://schemas.microsoft.com/office/drawing/2014/main" id="{1425E3A9-0B74-46BF-BEC8-1A427B4ED6A5}"/>
              </a:ext>
            </a:extLst>
          </p:cNvPr>
          <p:cNvSpPr>
            <a:spLocks noGrp="1"/>
          </p:cNvSpPr>
          <p:nvPr>
            <p:ph type="body" sz="half" idx="2"/>
          </p:nvPr>
        </p:nvSpPr>
        <p:spPr>
          <a:xfrm>
            <a:off x="839788" y="4346714"/>
            <a:ext cx="10610090" cy="1522274"/>
          </a:xfrm>
        </p:spPr>
        <p:txBody>
          <a:bodyPr>
            <a:normAutofit fontScale="92500" lnSpcReduction="10000"/>
          </a:bodyPr>
          <a:lstStyle/>
          <a:p>
            <a:pPr algn="ctr"/>
            <a:r>
              <a:rPr lang="en-US" sz="2000" b="1" dirty="0"/>
              <a:t>What is this continent 0 and the value 721?</a:t>
            </a:r>
          </a:p>
          <a:p>
            <a:pPr marL="285750" indent="-285750" algn="ctr">
              <a:buFont typeface="Arial" panose="020B0604020202020204" pitchFamily="34" charset="0"/>
              <a:buChar char="•"/>
            </a:pPr>
            <a:r>
              <a:rPr lang="en-US" dirty="0"/>
              <a:t>Diamond princess is British-registered cruise ship, and MS Zaandam is also cruise ship owned and operated by Holland America Line near Amsterdam.</a:t>
            </a:r>
          </a:p>
          <a:p>
            <a:pPr marL="285750" indent="-285750" algn="ctr">
              <a:buFont typeface="Arial" panose="020B0604020202020204" pitchFamily="34" charset="0"/>
              <a:buChar char="•"/>
            </a:pPr>
            <a:r>
              <a:rPr lang="en-US" dirty="0"/>
              <a:t> They both totally contributed total cases of 721 out of all continents.</a:t>
            </a:r>
          </a:p>
          <a:p>
            <a:pPr marL="285750" indent="-285750" algn="ctr">
              <a:buFont typeface="Arial" panose="020B0604020202020204" pitchFamily="34" charset="0"/>
              <a:buChar char="•"/>
            </a:pPr>
            <a:r>
              <a:rPr lang="en-US" dirty="0"/>
              <a:t>Asia, this continent has contributed highest total cases out of all other continents.</a:t>
            </a:r>
          </a:p>
        </p:txBody>
      </p:sp>
    </p:spTree>
    <p:extLst>
      <p:ext uri="{BB962C8B-B14F-4D97-AF65-F5344CB8AC3E}">
        <p14:creationId xmlns:p14="http://schemas.microsoft.com/office/powerpoint/2010/main" val="70792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570E2-C407-4C0E-99C3-D965CE9A71D0}"/>
              </a:ext>
            </a:extLst>
          </p:cNvPr>
          <p:cNvSpPr>
            <a:spLocks noGrp="1"/>
          </p:cNvSpPr>
          <p:nvPr>
            <p:ph type="title"/>
          </p:nvPr>
        </p:nvSpPr>
        <p:spPr>
          <a:xfrm>
            <a:off x="839788" y="457200"/>
            <a:ext cx="10512424" cy="1040296"/>
          </a:xfrm>
        </p:spPr>
        <p:txBody>
          <a:bodyPr>
            <a:normAutofit/>
          </a:bodyPr>
          <a:lstStyle/>
          <a:p>
            <a:r>
              <a:rPr lang="en-US" b="1" dirty="0"/>
              <a:t>In which continents the total Deaths are maximum with respect to countries?</a:t>
            </a:r>
          </a:p>
        </p:txBody>
      </p:sp>
      <p:sp>
        <p:nvSpPr>
          <p:cNvPr id="4" name="Text Placeholder 3">
            <a:extLst>
              <a:ext uri="{FF2B5EF4-FFF2-40B4-BE49-F238E27FC236}">
                <a16:creationId xmlns:a16="http://schemas.microsoft.com/office/drawing/2014/main" id="{DB26C97C-92B5-447A-87EA-9ED3CBD1552D}"/>
              </a:ext>
            </a:extLst>
          </p:cNvPr>
          <p:cNvSpPr>
            <a:spLocks noGrp="1"/>
          </p:cNvSpPr>
          <p:nvPr>
            <p:ph type="body" sz="half" idx="2"/>
          </p:nvPr>
        </p:nvSpPr>
        <p:spPr/>
        <p:txBody>
          <a:bodyPr/>
          <a:lstStyle/>
          <a:p>
            <a:endParaRPr lang="en-US" dirty="0"/>
          </a:p>
        </p:txBody>
      </p:sp>
      <p:pic>
        <p:nvPicPr>
          <p:cNvPr id="12290" name="Picture 2">
            <a:extLst>
              <a:ext uri="{FF2B5EF4-FFF2-40B4-BE49-F238E27FC236}">
                <a16:creationId xmlns:a16="http://schemas.microsoft.com/office/drawing/2014/main" id="{44477E4E-75AA-46EF-84AF-6EC2B8DBFB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9900" y="1404730"/>
            <a:ext cx="6172200" cy="3337851"/>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graphicFrame>
        <p:nvGraphicFramePr>
          <p:cNvPr id="5" name="Table 5">
            <a:extLst>
              <a:ext uri="{FF2B5EF4-FFF2-40B4-BE49-F238E27FC236}">
                <a16:creationId xmlns:a16="http://schemas.microsoft.com/office/drawing/2014/main" id="{17918195-3252-4180-BB46-CA29E99BDECA}"/>
              </a:ext>
            </a:extLst>
          </p:cNvPr>
          <p:cNvGraphicFramePr>
            <a:graphicFrameLocks noGrp="1"/>
          </p:cNvGraphicFramePr>
          <p:nvPr>
            <p:extLst>
              <p:ext uri="{D42A27DB-BD31-4B8C-83A1-F6EECF244321}">
                <p14:modId xmlns:p14="http://schemas.microsoft.com/office/powerpoint/2010/main" val="2926222610"/>
              </p:ext>
            </p:extLst>
          </p:nvPr>
        </p:nvGraphicFramePr>
        <p:xfrm>
          <a:off x="2032000" y="4917440"/>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69547737"/>
                    </a:ext>
                  </a:extLst>
                </a:gridCol>
                <a:gridCol w="2709333">
                  <a:extLst>
                    <a:ext uri="{9D8B030D-6E8A-4147-A177-3AD203B41FA5}">
                      <a16:colId xmlns:a16="http://schemas.microsoft.com/office/drawing/2014/main" val="2960230739"/>
                    </a:ext>
                  </a:extLst>
                </a:gridCol>
                <a:gridCol w="2709333">
                  <a:extLst>
                    <a:ext uri="{9D8B030D-6E8A-4147-A177-3AD203B41FA5}">
                      <a16:colId xmlns:a16="http://schemas.microsoft.com/office/drawing/2014/main" val="113483278"/>
                    </a:ext>
                  </a:extLst>
                </a:gridCol>
              </a:tblGrid>
              <a:tr h="370840">
                <a:tc>
                  <a:txBody>
                    <a:bodyPr/>
                    <a:lstStyle/>
                    <a:p>
                      <a:pPr algn="ctr"/>
                      <a:r>
                        <a:rPr lang="en-US" dirty="0"/>
                        <a:t>Countries</a:t>
                      </a:r>
                    </a:p>
                  </a:txBody>
                  <a:tcPr/>
                </a:tc>
                <a:tc>
                  <a:txBody>
                    <a:bodyPr/>
                    <a:lstStyle/>
                    <a:p>
                      <a:pPr algn="ctr"/>
                      <a:r>
                        <a:rPr lang="en-US" dirty="0"/>
                        <a:t>Total Deaths</a:t>
                      </a:r>
                    </a:p>
                  </a:txBody>
                  <a:tcPr/>
                </a:tc>
                <a:tc>
                  <a:txBody>
                    <a:bodyPr/>
                    <a:lstStyle/>
                    <a:p>
                      <a:pPr algn="ctr"/>
                      <a:r>
                        <a:rPr lang="en-US" dirty="0"/>
                        <a:t>Continents</a:t>
                      </a:r>
                    </a:p>
                  </a:txBody>
                  <a:tcPr/>
                </a:tc>
                <a:extLst>
                  <a:ext uri="{0D108BD9-81ED-4DB2-BD59-A6C34878D82A}">
                    <a16:rowId xmlns:a16="http://schemas.microsoft.com/office/drawing/2014/main" val="2886380811"/>
                  </a:ext>
                </a:extLst>
              </a:tr>
              <a:tr h="370840">
                <a:tc>
                  <a:txBody>
                    <a:bodyPr/>
                    <a:lstStyle/>
                    <a:p>
                      <a:pPr algn="ctr"/>
                      <a:r>
                        <a:rPr lang="en-US" dirty="0"/>
                        <a:t>USA</a:t>
                      </a:r>
                    </a:p>
                  </a:txBody>
                  <a:tcPr/>
                </a:tc>
                <a:tc>
                  <a:txBody>
                    <a:bodyPr/>
                    <a:lstStyle/>
                    <a:p>
                      <a:pPr algn="ctr"/>
                      <a:r>
                        <a:rPr lang="en-US" dirty="0"/>
                        <a:t>800000</a:t>
                      </a:r>
                    </a:p>
                  </a:txBody>
                  <a:tcPr/>
                </a:tc>
                <a:tc>
                  <a:txBody>
                    <a:bodyPr/>
                    <a:lstStyle/>
                    <a:p>
                      <a:pPr algn="ctr"/>
                      <a:r>
                        <a:rPr lang="en-US" dirty="0"/>
                        <a:t>North America</a:t>
                      </a:r>
                    </a:p>
                  </a:txBody>
                  <a:tcPr/>
                </a:tc>
                <a:extLst>
                  <a:ext uri="{0D108BD9-81ED-4DB2-BD59-A6C34878D82A}">
                    <a16:rowId xmlns:a16="http://schemas.microsoft.com/office/drawing/2014/main" val="889469980"/>
                  </a:ext>
                </a:extLst>
              </a:tr>
              <a:tr h="370840">
                <a:tc>
                  <a:txBody>
                    <a:bodyPr/>
                    <a:lstStyle/>
                    <a:p>
                      <a:pPr algn="ctr"/>
                      <a:r>
                        <a:rPr lang="en-US" dirty="0"/>
                        <a:t>Brazil</a:t>
                      </a:r>
                    </a:p>
                  </a:txBody>
                  <a:tcPr/>
                </a:tc>
                <a:tc>
                  <a:txBody>
                    <a:bodyPr/>
                    <a:lstStyle/>
                    <a:p>
                      <a:pPr algn="ctr"/>
                      <a:r>
                        <a:rPr lang="en-US" dirty="0"/>
                        <a:t>640000</a:t>
                      </a:r>
                    </a:p>
                  </a:txBody>
                  <a:tcPr/>
                </a:tc>
                <a:tc>
                  <a:txBody>
                    <a:bodyPr/>
                    <a:lstStyle/>
                    <a:p>
                      <a:pPr algn="ctr"/>
                      <a:r>
                        <a:rPr lang="en-US" dirty="0"/>
                        <a:t>South America</a:t>
                      </a:r>
                    </a:p>
                  </a:txBody>
                  <a:tcPr/>
                </a:tc>
                <a:extLst>
                  <a:ext uri="{0D108BD9-81ED-4DB2-BD59-A6C34878D82A}">
                    <a16:rowId xmlns:a16="http://schemas.microsoft.com/office/drawing/2014/main" val="3609461457"/>
                  </a:ext>
                </a:extLst>
              </a:tr>
              <a:tr h="370840">
                <a:tc>
                  <a:txBody>
                    <a:bodyPr/>
                    <a:lstStyle/>
                    <a:p>
                      <a:pPr algn="ctr"/>
                      <a:r>
                        <a:rPr lang="en-US" dirty="0"/>
                        <a:t>India</a:t>
                      </a:r>
                    </a:p>
                  </a:txBody>
                  <a:tcPr/>
                </a:tc>
                <a:tc>
                  <a:txBody>
                    <a:bodyPr/>
                    <a:lstStyle/>
                    <a:p>
                      <a:pPr algn="ctr"/>
                      <a:r>
                        <a:rPr lang="en-US" dirty="0"/>
                        <a:t>500000</a:t>
                      </a:r>
                    </a:p>
                  </a:txBody>
                  <a:tcPr/>
                </a:tc>
                <a:tc>
                  <a:txBody>
                    <a:bodyPr/>
                    <a:lstStyle/>
                    <a:p>
                      <a:pPr algn="ctr"/>
                      <a:r>
                        <a:rPr lang="en-US" dirty="0"/>
                        <a:t>Asia</a:t>
                      </a:r>
                    </a:p>
                  </a:txBody>
                  <a:tcPr/>
                </a:tc>
                <a:extLst>
                  <a:ext uri="{0D108BD9-81ED-4DB2-BD59-A6C34878D82A}">
                    <a16:rowId xmlns:a16="http://schemas.microsoft.com/office/drawing/2014/main" val="1765266623"/>
                  </a:ext>
                </a:extLst>
              </a:tr>
            </a:tbl>
          </a:graphicData>
        </a:graphic>
      </p:graphicFrame>
    </p:spTree>
    <p:extLst>
      <p:ext uri="{BB962C8B-B14F-4D97-AF65-F5344CB8AC3E}">
        <p14:creationId xmlns:p14="http://schemas.microsoft.com/office/powerpoint/2010/main" val="1873578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CC75-9420-47CB-84DD-90A2CE09539F}"/>
              </a:ext>
            </a:extLst>
          </p:cNvPr>
          <p:cNvSpPr>
            <a:spLocks noGrp="1"/>
          </p:cNvSpPr>
          <p:nvPr>
            <p:ph type="ctrTitle"/>
          </p:nvPr>
        </p:nvSpPr>
        <p:spPr/>
        <p:txBody>
          <a:bodyPr/>
          <a:lstStyle/>
          <a:p>
            <a:r>
              <a:rPr lang="en-US" dirty="0"/>
              <a:t>Web scraping Project </a:t>
            </a:r>
            <a:endParaRPr lang="en-IN" dirty="0"/>
          </a:p>
        </p:txBody>
      </p:sp>
      <p:sp>
        <p:nvSpPr>
          <p:cNvPr id="3" name="Subtitle 2">
            <a:extLst>
              <a:ext uri="{FF2B5EF4-FFF2-40B4-BE49-F238E27FC236}">
                <a16:creationId xmlns:a16="http://schemas.microsoft.com/office/drawing/2014/main" id="{776E1871-C1C0-448F-8955-DFD153D30EAC}"/>
              </a:ext>
            </a:extLst>
          </p:cNvPr>
          <p:cNvSpPr>
            <a:spLocks noGrp="1"/>
          </p:cNvSpPr>
          <p:nvPr>
            <p:ph type="subTitle" idx="1"/>
          </p:nvPr>
        </p:nvSpPr>
        <p:spPr/>
        <p:txBody>
          <a:bodyPr/>
          <a:lstStyle/>
          <a:p>
            <a:r>
              <a:rPr lang="en-US" dirty="0"/>
              <a:t>Analysis of Covid-19 from different countries and their continents</a:t>
            </a:r>
            <a:endParaRPr lang="en-IN" dirty="0"/>
          </a:p>
        </p:txBody>
      </p:sp>
    </p:spTree>
    <p:extLst>
      <p:ext uri="{BB962C8B-B14F-4D97-AF65-F5344CB8AC3E}">
        <p14:creationId xmlns:p14="http://schemas.microsoft.com/office/powerpoint/2010/main" val="898242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5EA2E-11F8-4828-9BCA-BF6BF850F29B}"/>
              </a:ext>
            </a:extLst>
          </p:cNvPr>
          <p:cNvSpPr>
            <a:spLocks noGrp="1"/>
          </p:cNvSpPr>
          <p:nvPr>
            <p:ph type="title"/>
          </p:nvPr>
        </p:nvSpPr>
        <p:spPr>
          <a:xfrm>
            <a:off x="928997" y="3697288"/>
            <a:ext cx="10123315" cy="531812"/>
          </a:xfrm>
        </p:spPr>
        <p:txBody>
          <a:bodyPr>
            <a:normAutofit fontScale="90000"/>
          </a:bodyPr>
          <a:lstStyle/>
          <a:p>
            <a:pPr marL="457200" indent="-457200" algn="ctr">
              <a:buFont typeface="Arial" panose="020B0604020202020204" pitchFamily="34" charset="0"/>
              <a:buChar char="•"/>
            </a:pPr>
            <a:r>
              <a:rPr lang="en-US" sz="2000" b="1" dirty="0"/>
              <a:t>Most of the recovered cases are from North America, Asia, South America and some of the Europe  countries. They are improving.</a:t>
            </a:r>
          </a:p>
        </p:txBody>
      </p:sp>
      <p:sp>
        <p:nvSpPr>
          <p:cNvPr id="4" name="Text Placeholder 3">
            <a:extLst>
              <a:ext uri="{FF2B5EF4-FFF2-40B4-BE49-F238E27FC236}">
                <a16:creationId xmlns:a16="http://schemas.microsoft.com/office/drawing/2014/main" id="{355E1D0B-FC18-40AE-83BB-10F4D9E483A6}"/>
              </a:ext>
            </a:extLst>
          </p:cNvPr>
          <p:cNvSpPr>
            <a:spLocks noGrp="1"/>
          </p:cNvSpPr>
          <p:nvPr>
            <p:ph type="body" sz="half" idx="2"/>
          </p:nvPr>
        </p:nvSpPr>
        <p:spPr/>
        <p:txBody>
          <a:bodyPr/>
          <a:lstStyle/>
          <a:p>
            <a:endParaRPr lang="en-US" dirty="0"/>
          </a:p>
        </p:txBody>
      </p:sp>
      <p:graphicFrame>
        <p:nvGraphicFramePr>
          <p:cNvPr id="5" name="Table 5">
            <a:extLst>
              <a:ext uri="{FF2B5EF4-FFF2-40B4-BE49-F238E27FC236}">
                <a16:creationId xmlns:a16="http://schemas.microsoft.com/office/drawing/2014/main" id="{C2D071E0-6B83-493B-9058-6845BAFB292B}"/>
              </a:ext>
            </a:extLst>
          </p:cNvPr>
          <p:cNvGraphicFramePr>
            <a:graphicFrameLocks noGrp="1"/>
          </p:cNvGraphicFramePr>
          <p:nvPr>
            <p:extLst>
              <p:ext uri="{D42A27DB-BD31-4B8C-83A1-F6EECF244321}">
                <p14:modId xmlns:p14="http://schemas.microsoft.com/office/powerpoint/2010/main" val="193679111"/>
              </p:ext>
            </p:extLst>
          </p:nvPr>
        </p:nvGraphicFramePr>
        <p:xfrm>
          <a:off x="2032000" y="4463892"/>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852718620"/>
                    </a:ext>
                  </a:extLst>
                </a:gridCol>
                <a:gridCol w="2709333">
                  <a:extLst>
                    <a:ext uri="{9D8B030D-6E8A-4147-A177-3AD203B41FA5}">
                      <a16:colId xmlns:a16="http://schemas.microsoft.com/office/drawing/2014/main" val="3589117244"/>
                    </a:ext>
                  </a:extLst>
                </a:gridCol>
                <a:gridCol w="2709333">
                  <a:extLst>
                    <a:ext uri="{9D8B030D-6E8A-4147-A177-3AD203B41FA5}">
                      <a16:colId xmlns:a16="http://schemas.microsoft.com/office/drawing/2014/main" val="626753665"/>
                    </a:ext>
                  </a:extLst>
                </a:gridCol>
              </a:tblGrid>
              <a:tr h="370840">
                <a:tc>
                  <a:txBody>
                    <a:bodyPr/>
                    <a:lstStyle/>
                    <a:p>
                      <a:pPr algn="ctr"/>
                      <a:r>
                        <a:rPr lang="en-US" dirty="0"/>
                        <a:t>Countries</a:t>
                      </a:r>
                    </a:p>
                  </a:txBody>
                  <a:tcPr/>
                </a:tc>
                <a:tc>
                  <a:txBody>
                    <a:bodyPr/>
                    <a:lstStyle/>
                    <a:p>
                      <a:pPr algn="ctr"/>
                      <a:r>
                        <a:rPr lang="en-US" dirty="0"/>
                        <a:t>Total Recovered Cases</a:t>
                      </a:r>
                    </a:p>
                  </a:txBody>
                  <a:tcPr/>
                </a:tc>
                <a:tc>
                  <a:txBody>
                    <a:bodyPr/>
                    <a:lstStyle/>
                    <a:p>
                      <a:pPr algn="ctr"/>
                      <a:r>
                        <a:rPr lang="en-US" dirty="0"/>
                        <a:t>Continents</a:t>
                      </a:r>
                    </a:p>
                  </a:txBody>
                  <a:tcPr/>
                </a:tc>
                <a:extLst>
                  <a:ext uri="{0D108BD9-81ED-4DB2-BD59-A6C34878D82A}">
                    <a16:rowId xmlns:a16="http://schemas.microsoft.com/office/drawing/2014/main" val="1705412370"/>
                  </a:ext>
                </a:extLst>
              </a:tr>
              <a:tr h="370840">
                <a:tc>
                  <a:txBody>
                    <a:bodyPr/>
                    <a:lstStyle/>
                    <a:p>
                      <a:pPr algn="ctr"/>
                      <a:r>
                        <a:rPr lang="en-US" dirty="0"/>
                        <a:t>USA</a:t>
                      </a:r>
                    </a:p>
                  </a:txBody>
                  <a:tcPr/>
                </a:tc>
                <a:tc>
                  <a:txBody>
                    <a:bodyPr/>
                    <a:lstStyle/>
                    <a:p>
                      <a:pPr algn="ctr"/>
                      <a:r>
                        <a:rPr lang="en-US" dirty="0"/>
                        <a:t>4 Lakhs</a:t>
                      </a:r>
                    </a:p>
                  </a:txBody>
                  <a:tcPr/>
                </a:tc>
                <a:tc>
                  <a:txBody>
                    <a:bodyPr/>
                    <a:lstStyle/>
                    <a:p>
                      <a:pPr algn="ctr"/>
                      <a:r>
                        <a:rPr lang="en-US" dirty="0"/>
                        <a:t>North America </a:t>
                      </a:r>
                    </a:p>
                  </a:txBody>
                  <a:tcPr/>
                </a:tc>
                <a:extLst>
                  <a:ext uri="{0D108BD9-81ED-4DB2-BD59-A6C34878D82A}">
                    <a16:rowId xmlns:a16="http://schemas.microsoft.com/office/drawing/2014/main" val="2792349858"/>
                  </a:ext>
                </a:extLst>
              </a:tr>
              <a:tr h="370840">
                <a:tc>
                  <a:txBody>
                    <a:bodyPr/>
                    <a:lstStyle/>
                    <a:p>
                      <a:pPr algn="ctr"/>
                      <a:r>
                        <a:rPr lang="en-US" dirty="0"/>
                        <a:t>India</a:t>
                      </a:r>
                    </a:p>
                  </a:txBody>
                  <a:tcPr/>
                </a:tc>
                <a:tc>
                  <a:txBody>
                    <a:bodyPr/>
                    <a:lstStyle/>
                    <a:p>
                      <a:pPr algn="ctr"/>
                      <a:r>
                        <a:rPr lang="en-US" dirty="0"/>
                        <a:t>3.5 Lakhs</a:t>
                      </a:r>
                    </a:p>
                  </a:txBody>
                  <a:tcPr/>
                </a:tc>
                <a:tc>
                  <a:txBody>
                    <a:bodyPr/>
                    <a:lstStyle/>
                    <a:p>
                      <a:pPr algn="ctr"/>
                      <a:r>
                        <a:rPr lang="en-US" dirty="0"/>
                        <a:t>Asia</a:t>
                      </a:r>
                    </a:p>
                  </a:txBody>
                  <a:tcPr/>
                </a:tc>
                <a:extLst>
                  <a:ext uri="{0D108BD9-81ED-4DB2-BD59-A6C34878D82A}">
                    <a16:rowId xmlns:a16="http://schemas.microsoft.com/office/drawing/2014/main" val="2749840075"/>
                  </a:ext>
                </a:extLst>
              </a:tr>
              <a:tr h="370840">
                <a:tc>
                  <a:txBody>
                    <a:bodyPr/>
                    <a:lstStyle/>
                    <a:p>
                      <a:pPr algn="ctr"/>
                      <a:r>
                        <a:rPr lang="en-US" dirty="0"/>
                        <a:t>Brazil</a:t>
                      </a:r>
                    </a:p>
                  </a:txBody>
                  <a:tcPr/>
                </a:tc>
                <a:tc>
                  <a:txBody>
                    <a:bodyPr/>
                    <a:lstStyle/>
                    <a:p>
                      <a:pPr algn="ctr"/>
                      <a:r>
                        <a:rPr lang="en-US" dirty="0"/>
                        <a:t>2.2 Lakhs</a:t>
                      </a:r>
                    </a:p>
                  </a:txBody>
                  <a:tcPr/>
                </a:tc>
                <a:tc>
                  <a:txBody>
                    <a:bodyPr/>
                    <a:lstStyle/>
                    <a:p>
                      <a:pPr algn="ctr"/>
                      <a:r>
                        <a:rPr lang="en-US" dirty="0"/>
                        <a:t>South America</a:t>
                      </a:r>
                    </a:p>
                  </a:txBody>
                  <a:tcPr/>
                </a:tc>
                <a:extLst>
                  <a:ext uri="{0D108BD9-81ED-4DB2-BD59-A6C34878D82A}">
                    <a16:rowId xmlns:a16="http://schemas.microsoft.com/office/drawing/2014/main" val="2068494899"/>
                  </a:ext>
                </a:extLst>
              </a:tr>
            </a:tbl>
          </a:graphicData>
        </a:graphic>
      </p:graphicFrame>
      <p:pic>
        <p:nvPicPr>
          <p:cNvPr id="5122" name="Picture 2">
            <a:extLst>
              <a:ext uri="{FF2B5EF4-FFF2-40B4-BE49-F238E27FC236}">
                <a16:creationId xmlns:a16="http://schemas.microsoft.com/office/drawing/2014/main" id="{48E3C7BA-8122-41B2-B0E2-00086AB8AA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9899" y="486960"/>
            <a:ext cx="6172200" cy="3210328"/>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093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CD90-D091-4BFE-B8BB-3612D843BB74}"/>
              </a:ext>
            </a:extLst>
          </p:cNvPr>
          <p:cNvSpPr>
            <a:spLocks noGrp="1"/>
          </p:cNvSpPr>
          <p:nvPr>
            <p:ph type="title"/>
          </p:nvPr>
        </p:nvSpPr>
        <p:spPr>
          <a:xfrm>
            <a:off x="839788" y="457200"/>
            <a:ext cx="10424560" cy="753648"/>
          </a:xfrm>
        </p:spPr>
        <p:txBody>
          <a:bodyPr/>
          <a:lstStyle/>
          <a:p>
            <a:pPr algn="ctr"/>
            <a:r>
              <a:rPr lang="en-US" b="1" dirty="0"/>
              <a:t>In which continents still have active cases?</a:t>
            </a:r>
          </a:p>
        </p:txBody>
      </p:sp>
      <p:sp>
        <p:nvSpPr>
          <p:cNvPr id="4" name="Text Placeholder 3">
            <a:extLst>
              <a:ext uri="{FF2B5EF4-FFF2-40B4-BE49-F238E27FC236}">
                <a16:creationId xmlns:a16="http://schemas.microsoft.com/office/drawing/2014/main" id="{10CDF0BA-5186-407F-A150-5446595453CC}"/>
              </a:ext>
            </a:extLst>
          </p:cNvPr>
          <p:cNvSpPr>
            <a:spLocks noGrp="1"/>
          </p:cNvSpPr>
          <p:nvPr>
            <p:ph type="body" sz="half" idx="2"/>
          </p:nvPr>
        </p:nvSpPr>
        <p:spPr>
          <a:xfrm>
            <a:off x="839788" y="4903304"/>
            <a:ext cx="10557082" cy="965683"/>
          </a:xfrm>
        </p:spPr>
        <p:txBody>
          <a:bodyPr>
            <a:normAutofit lnSpcReduction="10000"/>
          </a:bodyPr>
          <a:lstStyle/>
          <a:p>
            <a:pPr marL="285750" indent="-285750" algn="ctr">
              <a:buFont typeface="Arial" panose="020B0604020202020204" pitchFamily="34" charset="0"/>
              <a:buChar char="•"/>
            </a:pPr>
            <a:r>
              <a:rPr lang="en-US" dirty="0"/>
              <a:t>Still Active cases are there in North America particularly in USA which is very maximum.</a:t>
            </a:r>
          </a:p>
          <a:p>
            <a:pPr marL="285750" indent="-285750" algn="ctr">
              <a:buFont typeface="Arial" panose="020B0604020202020204" pitchFamily="34" charset="0"/>
              <a:buChar char="•"/>
            </a:pPr>
            <a:r>
              <a:rPr lang="en-US" dirty="0"/>
              <a:t>But mostly active cases occurred in Europe countries like UK, Germany, Russia, France, Netherlands, Belgium, Poland.</a:t>
            </a:r>
          </a:p>
          <a:p>
            <a:pPr marL="285750" indent="-285750" algn="ctr">
              <a:buFont typeface="Arial" panose="020B0604020202020204" pitchFamily="34" charset="0"/>
              <a:buChar char="•"/>
            </a:pPr>
            <a:r>
              <a:rPr lang="en-US" dirty="0"/>
              <a:t>And only one country from Asia, that is Turkey.</a:t>
            </a:r>
          </a:p>
        </p:txBody>
      </p:sp>
      <p:pic>
        <p:nvPicPr>
          <p:cNvPr id="6148" name="Picture 4">
            <a:extLst>
              <a:ext uri="{FF2B5EF4-FFF2-40B4-BE49-F238E27FC236}">
                <a16:creationId xmlns:a16="http://schemas.microsoft.com/office/drawing/2014/main" id="{79994C00-2AD5-40C1-9CE6-D0C7AB3BA8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5968" y="1451912"/>
            <a:ext cx="6172200" cy="3210328"/>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2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3422-9864-4542-8CEB-B7C305F60154}"/>
              </a:ext>
            </a:extLst>
          </p:cNvPr>
          <p:cNvSpPr>
            <a:spLocks noGrp="1"/>
          </p:cNvSpPr>
          <p:nvPr>
            <p:ph type="title"/>
          </p:nvPr>
        </p:nvSpPr>
        <p:spPr/>
        <p:txBody>
          <a:bodyPr/>
          <a:lstStyle/>
          <a:p>
            <a:endParaRPr lang="en-US" dirty="0"/>
          </a:p>
        </p:txBody>
      </p:sp>
      <p:sp>
        <p:nvSpPr>
          <p:cNvPr id="4" name="Text Placeholder 3">
            <a:extLst>
              <a:ext uri="{FF2B5EF4-FFF2-40B4-BE49-F238E27FC236}">
                <a16:creationId xmlns:a16="http://schemas.microsoft.com/office/drawing/2014/main" id="{625C1AA3-0118-47DE-A456-25EED2806CD4}"/>
              </a:ext>
            </a:extLst>
          </p:cNvPr>
          <p:cNvSpPr>
            <a:spLocks noGrp="1"/>
          </p:cNvSpPr>
          <p:nvPr>
            <p:ph type="body" sz="half" idx="2"/>
          </p:nvPr>
        </p:nvSpPr>
        <p:spPr>
          <a:xfrm>
            <a:off x="839788" y="3670852"/>
            <a:ext cx="10477569" cy="755374"/>
          </a:xfrm>
        </p:spPr>
        <p:txBody>
          <a:bodyPr/>
          <a:lstStyle/>
          <a:p>
            <a:pPr marL="285750" indent="-285750" algn="ctr">
              <a:buFont typeface="Arial" panose="020B0604020202020204" pitchFamily="34" charset="0"/>
              <a:buChar char="•"/>
            </a:pPr>
            <a:r>
              <a:rPr lang="en-US" dirty="0"/>
              <a:t>Most of the new cases still now are occurring in Europe and Asia continent in many of the countries. They need to take immediate actions to avoid further</a:t>
            </a:r>
          </a:p>
        </p:txBody>
      </p:sp>
      <p:graphicFrame>
        <p:nvGraphicFramePr>
          <p:cNvPr id="5" name="Table 5">
            <a:extLst>
              <a:ext uri="{FF2B5EF4-FFF2-40B4-BE49-F238E27FC236}">
                <a16:creationId xmlns:a16="http://schemas.microsoft.com/office/drawing/2014/main" id="{BF86268B-5E3C-4590-BF22-9D8D9A287D41}"/>
              </a:ext>
            </a:extLst>
          </p:cNvPr>
          <p:cNvGraphicFramePr>
            <a:graphicFrameLocks noGrp="1"/>
          </p:cNvGraphicFramePr>
          <p:nvPr>
            <p:extLst>
              <p:ext uri="{D42A27DB-BD31-4B8C-83A1-F6EECF244321}">
                <p14:modId xmlns:p14="http://schemas.microsoft.com/office/powerpoint/2010/main" val="4170314956"/>
              </p:ext>
            </p:extLst>
          </p:nvPr>
        </p:nvGraphicFramePr>
        <p:xfrm>
          <a:off x="2032000" y="4580656"/>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384758659"/>
                    </a:ext>
                  </a:extLst>
                </a:gridCol>
                <a:gridCol w="2709333">
                  <a:extLst>
                    <a:ext uri="{9D8B030D-6E8A-4147-A177-3AD203B41FA5}">
                      <a16:colId xmlns:a16="http://schemas.microsoft.com/office/drawing/2014/main" val="1113026064"/>
                    </a:ext>
                  </a:extLst>
                </a:gridCol>
                <a:gridCol w="2709333">
                  <a:extLst>
                    <a:ext uri="{9D8B030D-6E8A-4147-A177-3AD203B41FA5}">
                      <a16:colId xmlns:a16="http://schemas.microsoft.com/office/drawing/2014/main" val="462164669"/>
                    </a:ext>
                  </a:extLst>
                </a:gridCol>
              </a:tblGrid>
              <a:tr h="370840">
                <a:tc>
                  <a:txBody>
                    <a:bodyPr/>
                    <a:lstStyle/>
                    <a:p>
                      <a:pPr algn="ctr"/>
                      <a:r>
                        <a:rPr lang="en-US" dirty="0"/>
                        <a:t>Countries</a:t>
                      </a:r>
                    </a:p>
                  </a:txBody>
                  <a:tcPr/>
                </a:tc>
                <a:tc>
                  <a:txBody>
                    <a:bodyPr/>
                    <a:lstStyle/>
                    <a:p>
                      <a:pPr algn="ctr"/>
                      <a:r>
                        <a:rPr lang="en-US" dirty="0"/>
                        <a:t>New Cases</a:t>
                      </a:r>
                    </a:p>
                  </a:txBody>
                  <a:tcPr/>
                </a:tc>
                <a:tc>
                  <a:txBody>
                    <a:bodyPr/>
                    <a:lstStyle/>
                    <a:p>
                      <a:pPr algn="ctr"/>
                      <a:r>
                        <a:rPr lang="en-US" dirty="0"/>
                        <a:t>Continents</a:t>
                      </a:r>
                    </a:p>
                  </a:txBody>
                  <a:tcPr/>
                </a:tc>
                <a:extLst>
                  <a:ext uri="{0D108BD9-81ED-4DB2-BD59-A6C34878D82A}">
                    <a16:rowId xmlns:a16="http://schemas.microsoft.com/office/drawing/2014/main" val="3244928534"/>
                  </a:ext>
                </a:extLst>
              </a:tr>
              <a:tr h="370840">
                <a:tc>
                  <a:txBody>
                    <a:bodyPr/>
                    <a:lstStyle/>
                    <a:p>
                      <a:pPr algn="ctr"/>
                      <a:r>
                        <a:rPr lang="en-US" dirty="0"/>
                        <a:t>Russia</a:t>
                      </a:r>
                    </a:p>
                  </a:txBody>
                  <a:tcPr/>
                </a:tc>
                <a:tc>
                  <a:txBody>
                    <a:bodyPr/>
                    <a:lstStyle/>
                    <a:p>
                      <a:pPr algn="ctr"/>
                      <a:r>
                        <a:rPr lang="en-US" dirty="0"/>
                        <a:t>30000</a:t>
                      </a:r>
                    </a:p>
                  </a:txBody>
                  <a:tcPr/>
                </a:tc>
                <a:tc>
                  <a:txBody>
                    <a:bodyPr/>
                    <a:lstStyle/>
                    <a:p>
                      <a:pPr algn="ctr"/>
                      <a:r>
                        <a:rPr lang="en-US" dirty="0"/>
                        <a:t>Europe</a:t>
                      </a:r>
                    </a:p>
                  </a:txBody>
                  <a:tcPr/>
                </a:tc>
                <a:extLst>
                  <a:ext uri="{0D108BD9-81ED-4DB2-BD59-A6C34878D82A}">
                    <a16:rowId xmlns:a16="http://schemas.microsoft.com/office/drawing/2014/main" val="1959400371"/>
                  </a:ext>
                </a:extLst>
              </a:tr>
              <a:tr h="370840">
                <a:tc>
                  <a:txBody>
                    <a:bodyPr/>
                    <a:lstStyle/>
                    <a:p>
                      <a:pPr algn="ctr"/>
                      <a:r>
                        <a:rPr lang="en-US" dirty="0"/>
                        <a:t>Poland</a:t>
                      </a:r>
                    </a:p>
                  </a:txBody>
                  <a:tcPr/>
                </a:tc>
                <a:tc>
                  <a:txBody>
                    <a:bodyPr/>
                    <a:lstStyle/>
                    <a:p>
                      <a:pPr algn="ctr"/>
                      <a:r>
                        <a:rPr lang="en-US" dirty="0"/>
                        <a:t>20000</a:t>
                      </a:r>
                    </a:p>
                  </a:txBody>
                  <a:tcPr/>
                </a:tc>
                <a:tc>
                  <a:txBody>
                    <a:bodyPr/>
                    <a:lstStyle/>
                    <a:p>
                      <a:pPr algn="ctr"/>
                      <a:r>
                        <a:rPr lang="en-US" dirty="0"/>
                        <a:t>Europe</a:t>
                      </a:r>
                    </a:p>
                  </a:txBody>
                  <a:tcPr/>
                </a:tc>
                <a:extLst>
                  <a:ext uri="{0D108BD9-81ED-4DB2-BD59-A6C34878D82A}">
                    <a16:rowId xmlns:a16="http://schemas.microsoft.com/office/drawing/2014/main" val="1629904139"/>
                  </a:ext>
                </a:extLst>
              </a:tr>
              <a:tr h="370840">
                <a:tc>
                  <a:txBody>
                    <a:bodyPr/>
                    <a:lstStyle/>
                    <a:p>
                      <a:pPr algn="ctr"/>
                      <a:r>
                        <a:rPr lang="en-US" dirty="0"/>
                        <a:t>Vietnam</a:t>
                      </a:r>
                    </a:p>
                  </a:txBody>
                  <a:tcPr/>
                </a:tc>
                <a:tc>
                  <a:txBody>
                    <a:bodyPr/>
                    <a:lstStyle/>
                    <a:p>
                      <a:pPr algn="ctr"/>
                      <a:r>
                        <a:rPr lang="en-US" dirty="0"/>
                        <a:t>15000</a:t>
                      </a:r>
                    </a:p>
                  </a:txBody>
                  <a:tcPr/>
                </a:tc>
                <a:tc>
                  <a:txBody>
                    <a:bodyPr/>
                    <a:lstStyle/>
                    <a:p>
                      <a:pPr algn="ctr"/>
                      <a:r>
                        <a:rPr lang="en-US" dirty="0"/>
                        <a:t>Asia</a:t>
                      </a:r>
                    </a:p>
                  </a:txBody>
                  <a:tcPr/>
                </a:tc>
                <a:extLst>
                  <a:ext uri="{0D108BD9-81ED-4DB2-BD59-A6C34878D82A}">
                    <a16:rowId xmlns:a16="http://schemas.microsoft.com/office/drawing/2014/main" val="1677078865"/>
                  </a:ext>
                </a:extLst>
              </a:tr>
            </a:tbl>
          </a:graphicData>
        </a:graphic>
      </p:graphicFrame>
      <p:pic>
        <p:nvPicPr>
          <p:cNvPr id="1026" name="Picture 2">
            <a:extLst>
              <a:ext uri="{FF2B5EF4-FFF2-40B4-BE49-F238E27FC236}">
                <a16:creationId xmlns:a16="http://schemas.microsoft.com/office/drawing/2014/main" id="{A63B3BF1-8F8C-4CD2-AAF3-E9787572BF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92472" y="342900"/>
            <a:ext cx="6172200" cy="308610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928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62B1-2E3E-4079-9092-EEBE0BB1C6A5}"/>
              </a:ext>
            </a:extLst>
          </p:cNvPr>
          <p:cNvSpPr>
            <a:spLocks noGrp="1"/>
          </p:cNvSpPr>
          <p:nvPr>
            <p:ph type="title"/>
          </p:nvPr>
        </p:nvSpPr>
        <p:spPr/>
        <p:txBody>
          <a:bodyPr/>
          <a:lstStyle/>
          <a:p>
            <a:endParaRPr lang="en-US" dirty="0"/>
          </a:p>
        </p:txBody>
      </p:sp>
      <p:sp>
        <p:nvSpPr>
          <p:cNvPr id="4" name="Text Placeholder 3">
            <a:extLst>
              <a:ext uri="{FF2B5EF4-FFF2-40B4-BE49-F238E27FC236}">
                <a16:creationId xmlns:a16="http://schemas.microsoft.com/office/drawing/2014/main" id="{740F63C0-2589-4903-AAA6-49C3BBB398FA}"/>
              </a:ext>
            </a:extLst>
          </p:cNvPr>
          <p:cNvSpPr>
            <a:spLocks noGrp="1"/>
          </p:cNvSpPr>
          <p:nvPr>
            <p:ph type="body" sz="half" idx="2"/>
          </p:nvPr>
        </p:nvSpPr>
        <p:spPr>
          <a:xfrm>
            <a:off x="839788" y="4800602"/>
            <a:ext cx="10596838" cy="1068386"/>
          </a:xfrm>
        </p:spPr>
        <p:txBody>
          <a:bodyPr>
            <a:normAutofit/>
          </a:bodyPr>
          <a:lstStyle/>
          <a:p>
            <a:pPr marL="285750" indent="-285750" algn="ctr">
              <a:buFont typeface="Arial" panose="020B0604020202020204" pitchFamily="34" charset="0"/>
              <a:buChar char="•"/>
            </a:pPr>
            <a:r>
              <a:rPr lang="en-US" dirty="0"/>
              <a:t>The new deaths are occurring maximum in Europe from Russia which is around 1200</a:t>
            </a:r>
          </a:p>
          <a:p>
            <a:pPr marL="285750" indent="-285750" algn="ctr">
              <a:buFont typeface="Arial" panose="020B0604020202020204" pitchFamily="34" charset="0"/>
              <a:buChar char="•"/>
            </a:pPr>
            <a:r>
              <a:rPr lang="en-US" dirty="0"/>
              <a:t>North America countries like Mexico also increasing.</a:t>
            </a:r>
          </a:p>
          <a:p>
            <a:pPr marL="285750" indent="-285750" algn="ctr">
              <a:buFont typeface="Arial" panose="020B0604020202020204" pitchFamily="34" charset="0"/>
              <a:buChar char="•"/>
            </a:pPr>
            <a:r>
              <a:rPr lang="en-US" dirty="0"/>
              <a:t>Asia countries like Iran, Philippines and Vietnam are also increasing</a:t>
            </a:r>
          </a:p>
        </p:txBody>
      </p:sp>
      <p:pic>
        <p:nvPicPr>
          <p:cNvPr id="5122" name="Picture 2">
            <a:extLst>
              <a:ext uri="{FF2B5EF4-FFF2-40B4-BE49-F238E27FC236}">
                <a16:creationId xmlns:a16="http://schemas.microsoft.com/office/drawing/2014/main" id="{F2A91947-8527-4625-96A2-4C160189C9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9900" y="1432531"/>
            <a:ext cx="6172200" cy="3108768"/>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52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AB740-57FE-48BE-A5AF-014BE3B79A97}"/>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0A9193ED-6D29-4112-ACAD-E71CB880DC56}"/>
              </a:ext>
            </a:extLst>
          </p:cNvPr>
          <p:cNvSpPr>
            <a:spLocks noGrp="1"/>
          </p:cNvSpPr>
          <p:nvPr>
            <p:ph type="body" sz="half" idx="2"/>
          </p:nvPr>
        </p:nvSpPr>
        <p:spPr>
          <a:xfrm>
            <a:off x="839788" y="4800601"/>
            <a:ext cx="10464316" cy="1068386"/>
          </a:xfrm>
        </p:spPr>
        <p:txBody>
          <a:bodyPr/>
          <a:lstStyle/>
          <a:p>
            <a:pPr marL="285750" indent="-285750" algn="ctr">
              <a:buFont typeface="Arial" panose="020B0604020202020204" pitchFamily="34" charset="0"/>
              <a:buChar char="•"/>
            </a:pPr>
            <a:r>
              <a:rPr lang="en-US" dirty="0"/>
              <a:t>Some of the patients who are serious are from North America in USA around 14000 cases, Asia in India around 9000 cases and Vietnam around 8100 cases, South America in Brazil around 9000 cases, Europe countries like Germany around 5000 cases. </a:t>
            </a:r>
          </a:p>
        </p:txBody>
      </p:sp>
      <p:pic>
        <p:nvPicPr>
          <p:cNvPr id="12290" name="Picture 2">
            <a:extLst>
              <a:ext uri="{FF2B5EF4-FFF2-40B4-BE49-F238E27FC236}">
                <a16:creationId xmlns:a16="http://schemas.microsoft.com/office/drawing/2014/main" id="{8C555DC8-79A9-46E4-BD27-B110D3F51C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9900" y="781879"/>
            <a:ext cx="6172200" cy="3896138"/>
          </a:xfrm>
          <a:prstGeom prst="rect">
            <a:avLst/>
          </a:prstGeom>
          <a:noFill/>
          <a:ln w="28575">
            <a:solidFill>
              <a:schemeClr val="tx1">
                <a:lumMod val="95000"/>
                <a:lumOff val="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689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C923B-9ADC-4069-9CC6-EE95628B4C0A}"/>
              </a:ext>
            </a:extLst>
          </p:cNvPr>
          <p:cNvSpPr>
            <a:spLocks noGrp="1"/>
          </p:cNvSpPr>
          <p:nvPr>
            <p:ph type="title"/>
          </p:nvPr>
        </p:nvSpPr>
        <p:spPr>
          <a:xfrm>
            <a:off x="839788" y="457200"/>
            <a:ext cx="10512424" cy="841513"/>
          </a:xfrm>
        </p:spPr>
        <p:txBody>
          <a:bodyPr/>
          <a:lstStyle/>
          <a:p>
            <a:pPr algn="ctr"/>
            <a:r>
              <a:rPr lang="en-US" b="1" dirty="0"/>
              <a:t>Countries which have recovered soon</a:t>
            </a:r>
          </a:p>
        </p:txBody>
      </p:sp>
      <p:sp>
        <p:nvSpPr>
          <p:cNvPr id="4" name="Text Placeholder 3">
            <a:extLst>
              <a:ext uri="{FF2B5EF4-FFF2-40B4-BE49-F238E27FC236}">
                <a16:creationId xmlns:a16="http://schemas.microsoft.com/office/drawing/2014/main" id="{35147C1D-D961-402E-B9D0-6693B6A4F5E8}"/>
              </a:ext>
            </a:extLst>
          </p:cNvPr>
          <p:cNvSpPr>
            <a:spLocks noGrp="1"/>
          </p:cNvSpPr>
          <p:nvPr>
            <p:ph type="body" sz="half" idx="2"/>
          </p:nvPr>
        </p:nvSpPr>
        <p:spPr>
          <a:xfrm>
            <a:off x="839788" y="5373522"/>
            <a:ext cx="10512424" cy="495465"/>
          </a:xfrm>
        </p:spPr>
        <p:txBody>
          <a:bodyPr>
            <a:normAutofit/>
          </a:bodyPr>
          <a:lstStyle/>
          <a:p>
            <a:pPr marL="285750" indent="-285750" algn="ctr">
              <a:buFont typeface="Arial" panose="020B0604020202020204" pitchFamily="34" charset="0"/>
              <a:buChar char="•"/>
            </a:pPr>
            <a:r>
              <a:rPr lang="en-US" dirty="0"/>
              <a:t>In Europe countries like Russia, Germany, Poland and Asian countries like India, Iran, Thailand they are all recovering soon.</a:t>
            </a:r>
          </a:p>
        </p:txBody>
      </p:sp>
      <p:pic>
        <p:nvPicPr>
          <p:cNvPr id="2050" name="Picture 2">
            <a:extLst>
              <a:ext uri="{FF2B5EF4-FFF2-40B4-BE49-F238E27FC236}">
                <a16:creationId xmlns:a16="http://schemas.microsoft.com/office/drawing/2014/main" id="{C7A09A47-BB20-4B8E-B61F-13206C1C8A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9900" y="1443865"/>
            <a:ext cx="6172200" cy="308610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920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52DC8-19C5-4955-8987-1924A9D2BF6F}"/>
              </a:ext>
            </a:extLst>
          </p:cNvPr>
          <p:cNvSpPr>
            <a:spLocks noGrp="1"/>
          </p:cNvSpPr>
          <p:nvPr>
            <p:ph type="title"/>
          </p:nvPr>
        </p:nvSpPr>
        <p:spPr>
          <a:xfrm>
            <a:off x="839788" y="457201"/>
            <a:ext cx="10512424" cy="788504"/>
          </a:xfrm>
        </p:spPr>
        <p:txBody>
          <a:bodyPr>
            <a:normAutofit/>
          </a:bodyPr>
          <a:lstStyle/>
          <a:p>
            <a:pPr algn="ctr"/>
            <a:r>
              <a:rPr lang="en-US" b="1" dirty="0"/>
              <a:t>How many new cases after estimation of 1 million population?</a:t>
            </a:r>
          </a:p>
        </p:txBody>
      </p:sp>
      <p:sp>
        <p:nvSpPr>
          <p:cNvPr id="4" name="Text Placeholder 3">
            <a:extLst>
              <a:ext uri="{FF2B5EF4-FFF2-40B4-BE49-F238E27FC236}">
                <a16:creationId xmlns:a16="http://schemas.microsoft.com/office/drawing/2014/main" id="{B376CA40-8195-4BEB-A0FC-275D185F66CB}"/>
              </a:ext>
            </a:extLst>
          </p:cNvPr>
          <p:cNvSpPr>
            <a:spLocks noGrp="1"/>
          </p:cNvSpPr>
          <p:nvPr>
            <p:ph type="body" sz="half" idx="2"/>
          </p:nvPr>
        </p:nvSpPr>
        <p:spPr>
          <a:xfrm>
            <a:off x="839788" y="5181600"/>
            <a:ext cx="10512424" cy="687387"/>
          </a:xfrm>
        </p:spPr>
        <p:txBody>
          <a:bodyPr>
            <a:normAutofit/>
          </a:bodyPr>
          <a:lstStyle/>
          <a:p>
            <a:pPr marL="285750" indent="-285750" algn="ctr">
              <a:buFont typeface="Arial" panose="020B0604020202020204" pitchFamily="34" charset="0"/>
              <a:buChar char="•"/>
            </a:pPr>
            <a:r>
              <a:rPr lang="en-US" dirty="0"/>
              <a:t>New cases after estimation of 1  Million population Liechtenstein, Denmark, Slovakia, Czechia from Europe continent is the highest and the top most has around 1350 cases</a:t>
            </a:r>
          </a:p>
        </p:txBody>
      </p:sp>
      <p:pic>
        <p:nvPicPr>
          <p:cNvPr id="3074" name="Picture 2">
            <a:extLst>
              <a:ext uri="{FF2B5EF4-FFF2-40B4-BE49-F238E27FC236}">
                <a16:creationId xmlns:a16="http://schemas.microsoft.com/office/drawing/2014/main" id="{7133632A-B3DA-4BA6-B51E-716B7D7A2E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9900" y="1354648"/>
            <a:ext cx="6172200" cy="3105509"/>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723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D2781-8A2D-41A8-B8CB-63CDEEDAF8D7}"/>
              </a:ext>
            </a:extLst>
          </p:cNvPr>
          <p:cNvSpPr>
            <a:spLocks noGrp="1"/>
          </p:cNvSpPr>
          <p:nvPr>
            <p:ph type="title"/>
          </p:nvPr>
        </p:nvSpPr>
        <p:spPr>
          <a:xfrm>
            <a:off x="839788" y="457200"/>
            <a:ext cx="10512424" cy="682487"/>
          </a:xfrm>
        </p:spPr>
        <p:txBody>
          <a:bodyPr/>
          <a:lstStyle/>
          <a:p>
            <a:pPr algn="ctr"/>
            <a:r>
              <a:rPr lang="en-US" b="1" dirty="0"/>
              <a:t>How many new deaths after estimation of 1 million population?</a:t>
            </a:r>
            <a:endParaRPr lang="en-US" dirty="0"/>
          </a:p>
        </p:txBody>
      </p:sp>
      <p:sp>
        <p:nvSpPr>
          <p:cNvPr id="4" name="Text Placeholder 3">
            <a:extLst>
              <a:ext uri="{FF2B5EF4-FFF2-40B4-BE49-F238E27FC236}">
                <a16:creationId xmlns:a16="http://schemas.microsoft.com/office/drawing/2014/main" id="{2725FD3A-06FC-4446-A2EF-089D813CA3D7}"/>
              </a:ext>
            </a:extLst>
          </p:cNvPr>
          <p:cNvSpPr>
            <a:spLocks noGrp="1"/>
          </p:cNvSpPr>
          <p:nvPr>
            <p:ph type="body" sz="half" idx="2"/>
          </p:nvPr>
        </p:nvSpPr>
        <p:spPr>
          <a:xfrm>
            <a:off x="839788" y="4836212"/>
            <a:ext cx="10512424" cy="1032775"/>
          </a:xfrm>
        </p:spPr>
        <p:txBody>
          <a:bodyPr>
            <a:normAutofit/>
          </a:bodyPr>
          <a:lstStyle/>
          <a:p>
            <a:pPr marL="285750" indent="-285750" algn="ctr">
              <a:buFont typeface="Arial" panose="020B0604020202020204" pitchFamily="34" charset="0"/>
              <a:buChar char="•"/>
            </a:pPr>
            <a:r>
              <a:rPr lang="en-US" dirty="0"/>
              <a:t>The estimation of new deaths after 1 Million population is high in Europe continents like Croatia around 11 cases.</a:t>
            </a:r>
          </a:p>
          <a:p>
            <a:pPr marL="285750" indent="-285750" algn="ctr">
              <a:buFont typeface="Arial" panose="020B0604020202020204" pitchFamily="34" charset="0"/>
              <a:buChar char="•"/>
            </a:pPr>
            <a:r>
              <a:rPr lang="en-US" dirty="0"/>
              <a:t>Slovakia and Georgia both are contributing at the same level around 9 cases from Europe and Asia respectively.</a:t>
            </a:r>
          </a:p>
        </p:txBody>
      </p:sp>
      <p:pic>
        <p:nvPicPr>
          <p:cNvPr id="4098" name="Picture 2">
            <a:extLst>
              <a:ext uri="{FF2B5EF4-FFF2-40B4-BE49-F238E27FC236}">
                <a16:creationId xmlns:a16="http://schemas.microsoft.com/office/drawing/2014/main" id="{2F9328E0-795F-4E21-AB50-890CA426ED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9900" y="1319944"/>
            <a:ext cx="6172200" cy="3148412"/>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333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02726-0662-4515-A2C9-DB287DE03980}"/>
              </a:ext>
            </a:extLst>
          </p:cNvPr>
          <p:cNvSpPr>
            <a:spLocks noGrp="1"/>
          </p:cNvSpPr>
          <p:nvPr>
            <p:ph type="title"/>
          </p:nvPr>
        </p:nvSpPr>
        <p:spPr>
          <a:xfrm>
            <a:off x="839788" y="457200"/>
            <a:ext cx="10512424" cy="868017"/>
          </a:xfrm>
        </p:spPr>
        <p:txBody>
          <a:bodyPr/>
          <a:lstStyle/>
          <a:p>
            <a:pPr algn="ctr"/>
            <a:r>
              <a:rPr lang="en-US" b="1" dirty="0"/>
              <a:t>In which of the countries still have active cases?</a:t>
            </a:r>
          </a:p>
        </p:txBody>
      </p:sp>
      <p:sp>
        <p:nvSpPr>
          <p:cNvPr id="4" name="Text Placeholder 3">
            <a:extLst>
              <a:ext uri="{FF2B5EF4-FFF2-40B4-BE49-F238E27FC236}">
                <a16:creationId xmlns:a16="http://schemas.microsoft.com/office/drawing/2014/main" id="{E4AD5F78-8A82-427C-8742-6A9825DC81FA}"/>
              </a:ext>
            </a:extLst>
          </p:cNvPr>
          <p:cNvSpPr>
            <a:spLocks noGrp="1"/>
          </p:cNvSpPr>
          <p:nvPr>
            <p:ph type="body" sz="half" idx="2"/>
          </p:nvPr>
        </p:nvSpPr>
        <p:spPr>
          <a:xfrm>
            <a:off x="839788" y="5115339"/>
            <a:ext cx="10512424" cy="753648"/>
          </a:xfrm>
        </p:spPr>
        <p:txBody>
          <a:bodyPr/>
          <a:lstStyle/>
          <a:p>
            <a:pPr marL="285750" indent="-285750" algn="ctr">
              <a:buFont typeface="Arial" panose="020B0604020202020204" pitchFamily="34" charset="0"/>
              <a:buChar char="•"/>
            </a:pPr>
            <a:r>
              <a:rPr lang="en-US" dirty="0"/>
              <a:t>Active cases still suffering from Covid are from North America and South America continent. </a:t>
            </a:r>
          </a:p>
        </p:txBody>
      </p:sp>
      <p:pic>
        <p:nvPicPr>
          <p:cNvPr id="20483" name="Picture 3">
            <a:extLst>
              <a:ext uri="{FF2B5EF4-FFF2-40B4-BE49-F238E27FC236}">
                <a16:creationId xmlns:a16="http://schemas.microsoft.com/office/drawing/2014/main" id="{BAA6A7D6-5D01-45A6-B46B-9449D52CBEEF}"/>
              </a:ext>
            </a:extLst>
          </p:cNvPr>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3009900" y="1325218"/>
            <a:ext cx="6172200" cy="3675752"/>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971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9F5BC-9857-4FFA-A7F5-AAC953AEB2EF}"/>
              </a:ext>
            </a:extLst>
          </p:cNvPr>
          <p:cNvSpPr>
            <a:spLocks noGrp="1"/>
          </p:cNvSpPr>
          <p:nvPr>
            <p:ph type="title"/>
          </p:nvPr>
        </p:nvSpPr>
        <p:spPr>
          <a:xfrm>
            <a:off x="839788" y="457200"/>
            <a:ext cx="10512424" cy="1318591"/>
          </a:xfrm>
        </p:spPr>
        <p:txBody>
          <a:bodyPr/>
          <a:lstStyle/>
          <a:p>
            <a:pPr algn="ctr"/>
            <a:r>
              <a:rPr lang="en-US" b="1" dirty="0"/>
              <a:t>Summary</a:t>
            </a:r>
          </a:p>
        </p:txBody>
      </p:sp>
      <p:sp>
        <p:nvSpPr>
          <p:cNvPr id="4" name="Text Placeholder 3">
            <a:extLst>
              <a:ext uri="{FF2B5EF4-FFF2-40B4-BE49-F238E27FC236}">
                <a16:creationId xmlns:a16="http://schemas.microsoft.com/office/drawing/2014/main" id="{B1A1B9E4-12DC-4686-A566-33FEAE7CE5CC}"/>
              </a:ext>
            </a:extLst>
          </p:cNvPr>
          <p:cNvSpPr>
            <a:spLocks noGrp="1"/>
          </p:cNvSpPr>
          <p:nvPr>
            <p:ph type="body" sz="half" idx="2"/>
          </p:nvPr>
        </p:nvSpPr>
        <p:spPr>
          <a:xfrm>
            <a:off x="839788" y="2057400"/>
            <a:ext cx="10512424" cy="3811588"/>
          </a:xfrm>
        </p:spPr>
        <p:txBody>
          <a:bodyPr>
            <a:normAutofit lnSpcReduction="10000"/>
          </a:bodyPr>
          <a:lstStyle/>
          <a:p>
            <a:pPr marL="285750" indent="-285750">
              <a:buFont typeface="Arial" panose="020B0604020202020204" pitchFamily="34" charset="0"/>
              <a:buChar char="•"/>
            </a:pPr>
            <a:r>
              <a:rPr lang="en-US" dirty="0"/>
              <a:t>Based on these analysis the countries needed to be taken care to prevent further cause of covid is Europe, North America and Asia.</a:t>
            </a:r>
          </a:p>
          <a:p>
            <a:pPr marL="285750" indent="-285750">
              <a:buFont typeface="Arial" panose="020B0604020202020204" pitchFamily="34" charset="0"/>
              <a:buChar char="•"/>
            </a:pPr>
            <a:r>
              <a:rPr lang="en-US" dirty="0"/>
              <a:t>Initially from North America especially from USA have high total deaths and soon they have taken proper actions to resolve the issues, so after estimation of 1 Million population USA has dropped down.</a:t>
            </a:r>
          </a:p>
          <a:p>
            <a:pPr marL="285750" indent="-285750">
              <a:buFont typeface="Arial" panose="020B0604020202020204" pitchFamily="34" charset="0"/>
              <a:buChar char="•"/>
            </a:pPr>
            <a:r>
              <a:rPr lang="en-US" dirty="0"/>
              <a:t>Some of the patients who are serious are from North America in USA around 14000 cases, Asia countries like India around 9000 cases and Vietnam around 8000 cases, South America in Brazil around 8100 cases and Europe countries like Germany around 5000 cases. </a:t>
            </a:r>
          </a:p>
          <a:p>
            <a:pPr marL="285750" indent="-285750">
              <a:buFont typeface="Arial" panose="020B0604020202020204" pitchFamily="34" charset="0"/>
              <a:buChar char="•"/>
            </a:pPr>
            <a:r>
              <a:rPr lang="en-US" dirty="0"/>
              <a:t>In many countries they have taken corrective actions but still active cases are there in some of the continents like North America and South America and also in Europe.</a:t>
            </a:r>
          </a:p>
          <a:p>
            <a:pPr marL="285750" indent="-285750">
              <a:buFont typeface="Arial" panose="020B0604020202020204" pitchFamily="34" charset="0"/>
              <a:buChar char="•"/>
            </a:pPr>
            <a:r>
              <a:rPr lang="en-US" dirty="0"/>
              <a:t>New cases are emerging from Europe countries. They need to be taken care of.</a:t>
            </a:r>
          </a:p>
          <a:p>
            <a:pPr marL="285750" indent="-285750">
              <a:buFont typeface="Arial" panose="020B0604020202020204" pitchFamily="34" charset="0"/>
              <a:buChar char="•"/>
            </a:pPr>
            <a:r>
              <a:rPr lang="en-US" dirty="0"/>
              <a:t>New Deaths are high in North America particularly in Mexico around 300 deaths as compared other continents</a:t>
            </a:r>
          </a:p>
          <a:p>
            <a:pPr marL="285750" indent="-285750">
              <a:buFont typeface="Arial" panose="020B0604020202020204" pitchFamily="34" charset="0"/>
              <a:buChar char="•"/>
            </a:pPr>
            <a:r>
              <a:rPr lang="en-US" dirty="0"/>
              <a:t>In Europe countries like Belgium, Asian countries like Thailand, South Korea they are all recovering soon.</a:t>
            </a:r>
          </a:p>
          <a:p>
            <a:pPr marL="285750" indent="-285750">
              <a:buFont typeface="Arial" panose="020B0604020202020204" pitchFamily="34" charset="0"/>
              <a:buChar char="•"/>
            </a:pPr>
            <a:r>
              <a:rPr lang="en-US" dirty="0"/>
              <a:t>As a whole some of the countries mainly in Europe, North America they need to take immediate actions to prevent from covid to avoid further deaths.</a:t>
            </a:r>
          </a:p>
          <a:p>
            <a:endParaRPr lang="en-US" dirty="0"/>
          </a:p>
        </p:txBody>
      </p:sp>
    </p:spTree>
    <p:extLst>
      <p:ext uri="{BB962C8B-B14F-4D97-AF65-F5344CB8AC3E}">
        <p14:creationId xmlns:p14="http://schemas.microsoft.com/office/powerpoint/2010/main" val="3872837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0;p2">
            <a:extLst>
              <a:ext uri="{FF2B5EF4-FFF2-40B4-BE49-F238E27FC236}">
                <a16:creationId xmlns:a16="http://schemas.microsoft.com/office/drawing/2014/main" id="{F1938B5B-7279-41B8-9966-43015F242CFD}"/>
              </a:ext>
            </a:extLst>
          </p:cNvPr>
          <p:cNvSpPr txBox="1"/>
          <p:nvPr/>
        </p:nvSpPr>
        <p:spPr>
          <a:xfrm>
            <a:off x="565679" y="910391"/>
            <a:ext cx="9774912" cy="5078273"/>
          </a:xfrm>
          <a:prstGeom prst="rect">
            <a:avLst/>
          </a:prstGeom>
          <a:noFill/>
          <a:ln>
            <a:noFill/>
          </a:ln>
        </p:spPr>
        <p:txBody>
          <a:bodyPr spcFirstLastPara="1" wrap="square" lIns="91425" tIns="45700" rIns="91425" bIns="45700" numCol="1" anchor="t" anchorCtr="0">
            <a:spAutoFit/>
          </a:bodyPr>
          <a:lstStyle/>
          <a:p>
            <a:pPr marL="285750" marR="0" lvl="0" indent="-285750" algn="just"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Calibri"/>
                <a:ea typeface="Calibri"/>
                <a:cs typeface="Calibri"/>
                <a:sym typeface="Calibri"/>
              </a:rPr>
              <a:t>Background ? </a:t>
            </a:r>
          </a:p>
          <a:p>
            <a:pPr marL="285750" marR="0" lvl="0" indent="-285750" algn="just" rtl="0">
              <a:spcBef>
                <a:spcPts val="0"/>
              </a:spcBef>
              <a:spcAft>
                <a:spcPts val="0"/>
              </a:spcAft>
              <a:buClr>
                <a:schemeClr val="dk1"/>
              </a:buClr>
              <a:buSzPts val="1800"/>
              <a:buFont typeface="Arial" panose="020B0604020202020204" pitchFamily="34" charset="0"/>
              <a:buChar char="•"/>
            </a:pPr>
            <a:r>
              <a:rPr lang="en-US" dirty="0">
                <a:solidFill>
                  <a:schemeClr val="dk1"/>
                </a:solidFill>
                <a:latin typeface="Calibri"/>
                <a:cs typeface="Calibri"/>
                <a:sym typeface="Calibri"/>
              </a:rPr>
              <a:t>Bachelor of Engineering in Electronics and Communication Engineering.</a:t>
            </a:r>
          </a:p>
          <a:p>
            <a:pPr marR="0" lvl="0" algn="just" rtl="0">
              <a:spcBef>
                <a:spcPts val="0"/>
              </a:spcBef>
              <a:spcAft>
                <a:spcPts val="0"/>
              </a:spcAft>
              <a:buClr>
                <a:schemeClr val="dk1"/>
              </a:buClr>
              <a:buSzPts val="1800"/>
            </a:pPr>
            <a:endParaRPr dirty="0"/>
          </a:p>
          <a:p>
            <a:pPr marL="285750" marR="0" lvl="0" indent="-285750" algn="just"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Calibri"/>
                <a:ea typeface="Calibri"/>
                <a:cs typeface="Calibri"/>
                <a:sym typeface="Calibri"/>
              </a:rPr>
              <a:t>Why you want to learn Data Science?</a:t>
            </a:r>
          </a:p>
          <a:p>
            <a:pPr marL="285750" marR="0" lvl="0" indent="-285750" algn="just" rtl="0">
              <a:spcBef>
                <a:spcPts val="0"/>
              </a:spcBef>
              <a:spcAft>
                <a:spcPts val="0"/>
              </a:spcAft>
              <a:buClr>
                <a:schemeClr val="dk1"/>
              </a:buClr>
              <a:buSzPts val="1800"/>
              <a:buFont typeface="Arial" panose="020B0604020202020204" pitchFamily="34" charset="0"/>
              <a:buChar char="•"/>
            </a:pPr>
            <a:r>
              <a:rPr lang="en-US" dirty="0">
                <a:solidFill>
                  <a:schemeClr val="dk1"/>
                </a:solidFill>
                <a:latin typeface="Calibri"/>
                <a:cs typeface="Calibri"/>
                <a:sym typeface="Calibri"/>
              </a:rPr>
              <a:t>My aim is to become a data scientist. </a:t>
            </a:r>
          </a:p>
          <a:p>
            <a:pPr marL="285750" marR="0" lvl="0" indent="-285750" algn="just" rtl="0">
              <a:spcBef>
                <a:spcPts val="0"/>
              </a:spcBef>
              <a:spcAft>
                <a:spcPts val="0"/>
              </a:spcAft>
              <a:buClr>
                <a:schemeClr val="dk1"/>
              </a:buClr>
              <a:buSzPts val="1800"/>
              <a:buFont typeface="Arial" panose="020B0604020202020204" pitchFamily="34" charset="0"/>
              <a:buChar char="•"/>
            </a:pPr>
            <a:r>
              <a:rPr lang="en-US" dirty="0">
                <a:solidFill>
                  <a:schemeClr val="dk1"/>
                </a:solidFill>
                <a:latin typeface="Calibri"/>
                <a:cs typeface="Calibri"/>
                <a:sym typeface="Calibri"/>
              </a:rPr>
              <a:t>This is the most developing technology where data scientist are in demand.</a:t>
            </a:r>
          </a:p>
          <a:p>
            <a:pPr marL="285750" marR="0" lvl="0" indent="-285750" algn="just" rtl="0">
              <a:spcBef>
                <a:spcPts val="0"/>
              </a:spcBef>
              <a:spcAft>
                <a:spcPts val="0"/>
              </a:spcAft>
              <a:buClr>
                <a:schemeClr val="dk1"/>
              </a:buClr>
              <a:buSzPts val="1800"/>
              <a:buFont typeface="Arial" panose="020B0604020202020204" pitchFamily="34" charset="0"/>
              <a:buChar char="•"/>
            </a:pPr>
            <a:r>
              <a:rPr lang="en-US" dirty="0">
                <a:solidFill>
                  <a:schemeClr val="dk1"/>
                </a:solidFill>
                <a:latin typeface="Calibri"/>
                <a:cs typeface="Calibri"/>
                <a:sym typeface="Calibri"/>
              </a:rPr>
              <a:t>I am very much interested and curious in predicting future outcome of any Business organization.</a:t>
            </a:r>
          </a:p>
          <a:p>
            <a:pPr marR="0" lvl="0" algn="just" rtl="0">
              <a:spcBef>
                <a:spcPts val="0"/>
              </a:spcBef>
              <a:spcAft>
                <a:spcPts val="0"/>
              </a:spcAft>
              <a:buClr>
                <a:schemeClr val="dk1"/>
              </a:buClr>
              <a:buSzPts val="1800"/>
            </a:pPr>
            <a:endParaRPr dirty="0"/>
          </a:p>
          <a:p>
            <a:pPr marL="285750" marR="0" lvl="0" indent="-285750" algn="just"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Calibri"/>
                <a:ea typeface="Calibri"/>
                <a:cs typeface="Calibri"/>
                <a:sym typeface="Calibri"/>
              </a:rPr>
              <a:t>Any work experience?</a:t>
            </a:r>
          </a:p>
          <a:p>
            <a:pPr marL="285750" marR="0" lvl="0" indent="-285750" algn="just" rtl="0">
              <a:spcBef>
                <a:spcPts val="0"/>
              </a:spcBef>
              <a:spcAft>
                <a:spcPts val="0"/>
              </a:spcAft>
              <a:buClr>
                <a:schemeClr val="dk1"/>
              </a:buClr>
              <a:buSzPts val="1800"/>
              <a:buFont typeface="Arial" panose="020B0604020202020204" pitchFamily="34" charset="0"/>
              <a:buChar char="•"/>
            </a:pPr>
            <a:r>
              <a:rPr lang="en-US" dirty="0">
                <a:solidFill>
                  <a:schemeClr val="dk1"/>
                </a:solidFill>
                <a:latin typeface="Calibri"/>
                <a:cs typeface="Calibri"/>
                <a:sym typeface="Calibri"/>
              </a:rPr>
              <a:t>2 years and 3 months work experience as Test Engineer in Rising Stars Mobile India Private Limited.</a:t>
            </a:r>
          </a:p>
          <a:p>
            <a:pPr marR="0" lvl="0" algn="just" rtl="0">
              <a:spcBef>
                <a:spcPts val="0"/>
              </a:spcBef>
              <a:spcAft>
                <a:spcPts val="0"/>
              </a:spcAft>
              <a:buClr>
                <a:schemeClr val="dk1"/>
              </a:buClr>
              <a:buSzPts val="1800"/>
            </a:pPr>
            <a:endParaRPr dirty="0"/>
          </a:p>
          <a:p>
            <a:pPr marL="285750" marR="0" lvl="0" indent="-285750" algn="just"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Calibri"/>
                <a:ea typeface="Calibri"/>
                <a:cs typeface="Calibri"/>
                <a:sym typeface="Calibri"/>
              </a:rPr>
              <a:t>What like you about Innomatics Research lab?</a:t>
            </a:r>
            <a:endParaRPr lang="en-US"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panose="020B0604020202020204" pitchFamily="34" charset="0"/>
              <a:buChar char="•"/>
            </a:pPr>
            <a:r>
              <a:rPr lang="en-US" sz="1800" b="0" i="0" u="none" strike="noStrike" cap="none" dirty="0">
                <a:solidFill>
                  <a:schemeClr val="dk1"/>
                </a:solidFill>
                <a:latin typeface="Calibri"/>
                <a:ea typeface="Calibri"/>
                <a:cs typeface="Calibri"/>
                <a:sym typeface="Calibri"/>
              </a:rPr>
              <a:t>Teaching is good.</a:t>
            </a:r>
          </a:p>
          <a:p>
            <a:pPr marL="285750" marR="0" lvl="0" indent="-285750" algn="just" rtl="0">
              <a:spcBef>
                <a:spcPts val="0"/>
              </a:spcBef>
              <a:spcAft>
                <a:spcPts val="0"/>
              </a:spcAft>
              <a:buClr>
                <a:schemeClr val="dk1"/>
              </a:buClr>
              <a:buSzPts val="1800"/>
              <a:buFont typeface="Arial" panose="020B0604020202020204" pitchFamily="34" charset="0"/>
              <a:buChar char="•"/>
            </a:pPr>
            <a:r>
              <a:rPr lang="en-US" dirty="0">
                <a:solidFill>
                  <a:schemeClr val="dk1"/>
                </a:solidFill>
                <a:latin typeface="Calibri"/>
                <a:ea typeface="Calibri"/>
                <a:cs typeface="Calibri"/>
                <a:sym typeface="Calibri"/>
              </a:rPr>
              <a:t>Very dedicated.</a:t>
            </a:r>
          </a:p>
          <a:p>
            <a:pPr marL="285750" marR="0" lvl="0" indent="-285750" algn="just" rtl="0">
              <a:spcBef>
                <a:spcPts val="0"/>
              </a:spcBef>
              <a:spcAft>
                <a:spcPts val="0"/>
              </a:spcAft>
              <a:buClr>
                <a:schemeClr val="dk1"/>
              </a:buClr>
              <a:buSzPts val="1800"/>
              <a:buFont typeface="Arial" panose="020B0604020202020204" pitchFamily="34" charset="0"/>
              <a:buChar char="•"/>
            </a:pPr>
            <a:r>
              <a:rPr lang="en-US" dirty="0">
                <a:solidFill>
                  <a:schemeClr val="dk1"/>
                </a:solidFill>
                <a:latin typeface="Calibri"/>
                <a:ea typeface="Calibri"/>
                <a:cs typeface="Calibri"/>
                <a:sym typeface="Calibri"/>
              </a:rPr>
              <a:t>Many projects, Assignments, quizzes to make everyone get strong foundation in each module.</a:t>
            </a:r>
          </a:p>
          <a:p>
            <a:pPr marL="285750" marR="0" lvl="0" indent="-285750" algn="just" rtl="0">
              <a:spcBef>
                <a:spcPts val="0"/>
              </a:spcBef>
              <a:spcAft>
                <a:spcPts val="0"/>
              </a:spcAft>
              <a:buClr>
                <a:schemeClr val="dk1"/>
              </a:buClr>
              <a:buSzPts val="1800"/>
              <a:buFont typeface="Arial" panose="020B0604020202020204" pitchFamily="34" charset="0"/>
              <a:buChar char="•"/>
            </a:pPr>
            <a:r>
              <a:rPr lang="en-US" dirty="0">
                <a:solidFill>
                  <a:schemeClr val="dk1"/>
                </a:solidFill>
                <a:latin typeface="Calibri"/>
                <a:ea typeface="Calibri"/>
                <a:cs typeface="Calibri"/>
                <a:sym typeface="Calibri"/>
              </a:rPr>
              <a:t>Good placement assistance</a:t>
            </a:r>
          </a:p>
          <a:p>
            <a:pPr marL="285750" marR="0" lvl="0" indent="-285750" algn="just" rtl="0">
              <a:spcBef>
                <a:spcPts val="0"/>
              </a:spcBef>
              <a:spcAft>
                <a:spcPts val="0"/>
              </a:spcAft>
              <a:buClr>
                <a:schemeClr val="dk1"/>
              </a:buClr>
              <a:buSzPts val="1800"/>
              <a:buFont typeface="Arial" panose="020B0604020202020204" pitchFamily="34" charset="0"/>
              <a:buChar char="•"/>
            </a:pPr>
            <a:endParaRPr lang="en-US" sz="1800" b="0"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panose="020B0604020202020204" pitchFamily="34" charset="0"/>
              <a:buChar char="•"/>
            </a:pPr>
            <a:endParaRPr dirty="0"/>
          </a:p>
        </p:txBody>
      </p:sp>
      <p:sp>
        <p:nvSpPr>
          <p:cNvPr id="6" name="Google Shape;42;p2">
            <a:extLst>
              <a:ext uri="{FF2B5EF4-FFF2-40B4-BE49-F238E27FC236}">
                <a16:creationId xmlns:a16="http://schemas.microsoft.com/office/drawing/2014/main" id="{717B5CEA-3236-4F3B-910D-3C353EEDF02F}"/>
              </a:ext>
            </a:extLst>
          </p:cNvPr>
          <p:cNvSpPr txBox="1"/>
          <p:nvPr/>
        </p:nvSpPr>
        <p:spPr>
          <a:xfrm>
            <a:off x="565679" y="175889"/>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None/>
            </a:pPr>
            <a:r>
              <a:rPr lang="en-US" sz="3200" b="0" i="0" u="none" strike="noStrike" cap="none" dirty="0">
                <a:solidFill>
                  <a:schemeClr val="accent2"/>
                </a:solidFill>
                <a:latin typeface="Lato Black"/>
                <a:ea typeface="Lato Black"/>
                <a:cs typeface="Lato Black"/>
                <a:sym typeface="Lato Black"/>
              </a:rPr>
              <a:t>About me</a:t>
            </a:r>
            <a:endParaRPr dirty="0">
              <a:solidFill>
                <a:schemeClr val="accent2"/>
              </a:solidFill>
            </a:endParaRPr>
          </a:p>
        </p:txBody>
      </p:sp>
    </p:spTree>
    <p:extLst>
      <p:ext uri="{BB962C8B-B14F-4D97-AF65-F5344CB8AC3E}">
        <p14:creationId xmlns:p14="http://schemas.microsoft.com/office/powerpoint/2010/main" val="339142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6"/>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16"/>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a:solidFill>
                  <a:srgbClr val="C00000"/>
                </a:solidFill>
                <a:latin typeface="Libre Baskerville"/>
                <a:ea typeface="Libre Baskerville"/>
                <a:cs typeface="Libre Baskerville"/>
                <a:sym typeface="Libre Baskerville"/>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9E541-90E0-481F-BAF3-103712B5F997}"/>
              </a:ext>
            </a:extLst>
          </p:cNvPr>
          <p:cNvSpPr>
            <a:spLocks noGrp="1"/>
          </p:cNvSpPr>
          <p:nvPr>
            <p:ph type="ctrTitle"/>
          </p:nvPr>
        </p:nvSpPr>
        <p:spPr>
          <a:xfrm>
            <a:off x="1656522" y="194711"/>
            <a:ext cx="9144000" cy="2387600"/>
          </a:xfrm>
        </p:spPr>
        <p:txBody>
          <a:bodyPr/>
          <a:lstStyle/>
          <a:p>
            <a:r>
              <a:rPr lang="en-US" b="1" dirty="0"/>
              <a:t>Problem Statement</a:t>
            </a:r>
          </a:p>
        </p:txBody>
      </p:sp>
      <p:sp>
        <p:nvSpPr>
          <p:cNvPr id="3" name="Subtitle 2">
            <a:extLst>
              <a:ext uri="{FF2B5EF4-FFF2-40B4-BE49-F238E27FC236}">
                <a16:creationId xmlns:a16="http://schemas.microsoft.com/office/drawing/2014/main" id="{F45CC665-E78C-4D8D-857F-5A8F8991F395}"/>
              </a:ext>
            </a:extLst>
          </p:cNvPr>
          <p:cNvSpPr>
            <a:spLocks noGrp="1"/>
          </p:cNvSpPr>
          <p:nvPr>
            <p:ph type="subTitle" idx="1"/>
          </p:nvPr>
        </p:nvSpPr>
        <p:spPr>
          <a:xfrm>
            <a:off x="1524000" y="2994991"/>
            <a:ext cx="9144000" cy="1391479"/>
          </a:xfrm>
        </p:spPr>
        <p:txBody>
          <a:bodyPr/>
          <a:lstStyle/>
          <a:p>
            <a:r>
              <a:rPr lang="en-US" dirty="0"/>
              <a:t>Analysis to determine which countries and continents needs to take immediate preventive actions in order to minimize the effect of covid in future.</a:t>
            </a:r>
          </a:p>
        </p:txBody>
      </p:sp>
    </p:spTree>
    <p:extLst>
      <p:ext uri="{BB962C8B-B14F-4D97-AF65-F5344CB8AC3E}">
        <p14:creationId xmlns:p14="http://schemas.microsoft.com/office/powerpoint/2010/main" val="142480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A5EE8-F9B6-41B0-A272-0A011D76A307}"/>
              </a:ext>
            </a:extLst>
          </p:cNvPr>
          <p:cNvSpPr>
            <a:spLocks noGrp="1"/>
          </p:cNvSpPr>
          <p:nvPr>
            <p:ph type="title"/>
          </p:nvPr>
        </p:nvSpPr>
        <p:spPr>
          <a:xfrm>
            <a:off x="838200" y="940903"/>
            <a:ext cx="10515600" cy="1537253"/>
          </a:xfrm>
        </p:spPr>
        <p:txBody>
          <a:bodyPr/>
          <a:lstStyle/>
          <a:p>
            <a:pPr algn="ctr"/>
            <a:r>
              <a:rPr lang="en-US" b="1" dirty="0"/>
              <a:t>Website for data scraping</a:t>
            </a:r>
          </a:p>
        </p:txBody>
      </p:sp>
      <p:sp>
        <p:nvSpPr>
          <p:cNvPr id="3" name="Content Placeholder 2">
            <a:extLst>
              <a:ext uri="{FF2B5EF4-FFF2-40B4-BE49-F238E27FC236}">
                <a16:creationId xmlns:a16="http://schemas.microsoft.com/office/drawing/2014/main" id="{868244C3-F44E-4B02-ACA5-FCFA42FFB484}"/>
              </a:ext>
            </a:extLst>
          </p:cNvPr>
          <p:cNvSpPr>
            <a:spLocks noGrp="1"/>
          </p:cNvSpPr>
          <p:nvPr>
            <p:ph idx="1"/>
          </p:nvPr>
        </p:nvSpPr>
        <p:spPr>
          <a:xfrm>
            <a:off x="838200" y="2849217"/>
            <a:ext cx="10515600" cy="2597425"/>
          </a:xfrm>
        </p:spPr>
        <p:txBody>
          <a:bodyPr>
            <a:normAutofit/>
          </a:bodyPr>
          <a:lstStyle/>
          <a:p>
            <a:pPr marL="0" indent="0" algn="ctr">
              <a:buNone/>
            </a:pPr>
            <a:r>
              <a:rPr lang="en-US" sz="4000" dirty="0"/>
              <a:t>https://www.worldometers.info/coronavirus/</a:t>
            </a:r>
          </a:p>
        </p:txBody>
      </p:sp>
    </p:spTree>
    <p:extLst>
      <p:ext uri="{BB962C8B-B14F-4D97-AF65-F5344CB8AC3E}">
        <p14:creationId xmlns:p14="http://schemas.microsoft.com/office/powerpoint/2010/main" val="4026298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1609-4C1E-4A4B-BDC9-7C2762C042AB}"/>
              </a:ext>
            </a:extLst>
          </p:cNvPr>
          <p:cNvSpPr>
            <a:spLocks noGrp="1"/>
          </p:cNvSpPr>
          <p:nvPr>
            <p:ph type="title"/>
          </p:nvPr>
        </p:nvSpPr>
        <p:spPr/>
        <p:txBody>
          <a:bodyPr>
            <a:normAutofit fontScale="90000"/>
          </a:bodyPr>
          <a:lstStyle/>
          <a:p>
            <a:pPr marL="0" marR="0">
              <a:lnSpc>
                <a:spcPct val="107000"/>
              </a:lnSpc>
              <a:spcBef>
                <a:spcPts val="0"/>
              </a:spcBef>
              <a:spcAft>
                <a:spcPts val="800"/>
              </a:spcAft>
            </a:pPr>
            <a:br>
              <a:rPr lang="en-US" sz="1800" b="1" dirty="0">
                <a:effectLst/>
                <a:latin typeface="Calibri" panose="020F0502020204030204" pitchFamily="34" charset="0"/>
                <a:ea typeface="Calibri" panose="020F0502020204030204" pitchFamily="34" charset="0"/>
                <a:cs typeface="Times New Roman" panose="02020603050405020304" pitchFamily="18" charset="0"/>
              </a:rPr>
            </a:br>
            <a:br>
              <a:rPr lang="en-US" sz="1800" b="1" dirty="0">
                <a:effectLst/>
                <a:latin typeface="Calibri" panose="020F0502020204030204" pitchFamily="34" charset="0"/>
                <a:ea typeface="Calibri" panose="020F0502020204030204" pitchFamily="34" charset="0"/>
                <a:cs typeface="Times New Roman" panose="02020603050405020304" pitchFamily="18" charset="0"/>
              </a:rPr>
            </a:br>
            <a:r>
              <a:rPr lang="en-US" sz="2200" b="1" dirty="0">
                <a:effectLst/>
                <a:latin typeface="Calibri" panose="020F0502020204030204" pitchFamily="34" charset="0"/>
                <a:ea typeface="Calibri" panose="020F0502020204030204" pitchFamily="34" charset="0"/>
                <a:cs typeface="Times New Roman" panose="02020603050405020304" pitchFamily="18" charset="0"/>
              </a:rPr>
              <a:t>Total rows and columns:</a:t>
            </a:r>
            <a:br>
              <a:rPr lang="en-US" sz="22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224 rows and 21 columns.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F985254-4868-44E9-A305-5F10EE754D0C}"/>
              </a:ext>
            </a:extLst>
          </p:cNvPr>
          <p:cNvSpPr>
            <a:spLocks noGrp="1"/>
          </p:cNvSpPr>
          <p:nvPr>
            <p:ph idx="1"/>
          </p:nvPr>
        </p:nvSpPr>
        <p:spPr/>
        <p:txBody>
          <a:bodyPr>
            <a:normAutofit fontScale="70000" lnSpcReduction="20000"/>
          </a:bodyPr>
          <a:lstStyle/>
          <a:p>
            <a:pPr marL="0" marR="0" indent="0">
              <a:lnSpc>
                <a:spcPct val="107000"/>
              </a:lnSpc>
              <a:spcBef>
                <a:spcPts val="0"/>
              </a:spcBef>
              <a:spcAft>
                <a:spcPts val="800"/>
              </a:spcAft>
              <a:buNone/>
            </a:pPr>
            <a:r>
              <a:rPr lang="en-US" sz="2600" b="1" dirty="0">
                <a:effectLst/>
                <a:latin typeface="Calibri" panose="020F0502020204030204" pitchFamily="34" charset="0"/>
                <a:ea typeface="Calibri" panose="020F0502020204030204" pitchFamily="34" charset="0"/>
                <a:cs typeface="Times New Roman" panose="02020603050405020304" pitchFamily="18" charset="0"/>
              </a:rPr>
              <a:t>Features:</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Country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TotalCases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NewCases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TotalDeaths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NewDeaths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TotalRecovered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NewRecovered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ActiveCases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Serious,Critical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TotCases/1M pop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Deaths/1M pop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TotalTests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Tests/1M pop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Population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Continent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 Caseevery X ppl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 Deathevery X ppl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 Testevery X ppl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New Cases/1M pop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New Deaths/1M pop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Active Cases/1M pop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89190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3D499-D3E8-4E16-96BA-2456F3954820}"/>
              </a:ext>
            </a:extLst>
          </p:cNvPr>
          <p:cNvSpPr>
            <a:spLocks noGrp="1"/>
          </p:cNvSpPr>
          <p:nvPr>
            <p:ph type="title"/>
          </p:nvPr>
        </p:nvSpPr>
        <p:spPr>
          <a:xfrm>
            <a:off x="839788" y="457200"/>
            <a:ext cx="10512424" cy="1159565"/>
          </a:xfrm>
        </p:spPr>
        <p:txBody>
          <a:bodyPr/>
          <a:lstStyle/>
          <a:p>
            <a:pPr algn="ctr"/>
            <a:r>
              <a:rPr lang="en-US" sz="3200" b="1" dirty="0"/>
              <a:t>The distribution of total cases across countries</a:t>
            </a:r>
            <a:endParaRPr lang="en-US" dirty="0"/>
          </a:p>
        </p:txBody>
      </p:sp>
      <p:sp>
        <p:nvSpPr>
          <p:cNvPr id="4" name="Text Placeholder 3">
            <a:extLst>
              <a:ext uri="{FF2B5EF4-FFF2-40B4-BE49-F238E27FC236}">
                <a16:creationId xmlns:a16="http://schemas.microsoft.com/office/drawing/2014/main" id="{CF8C0B4E-3C25-4498-8B76-A47D03809C86}"/>
              </a:ext>
            </a:extLst>
          </p:cNvPr>
          <p:cNvSpPr>
            <a:spLocks noGrp="1"/>
          </p:cNvSpPr>
          <p:nvPr>
            <p:ph type="body" sz="half" idx="2"/>
          </p:nvPr>
        </p:nvSpPr>
        <p:spPr>
          <a:xfrm>
            <a:off x="839788" y="5241235"/>
            <a:ext cx="10512424" cy="1126433"/>
          </a:xfrm>
        </p:spPr>
        <p:txBody>
          <a:bodyPr/>
          <a:lstStyle/>
          <a:p>
            <a:pPr marL="285750" indent="-285750">
              <a:buFont typeface="Arial" panose="020B0604020202020204" pitchFamily="34" charset="0"/>
              <a:buChar char="•"/>
            </a:pPr>
            <a:r>
              <a:rPr lang="en-US" dirty="0"/>
              <a:t>Most of the countries have total cases from 1 – 10 crore total cases.</a:t>
            </a:r>
          </a:p>
          <a:p>
            <a:pPr marL="285750" indent="-285750">
              <a:buFont typeface="Arial" panose="020B0604020202020204" pitchFamily="34" charset="0"/>
              <a:buChar char="•"/>
            </a:pPr>
            <a:r>
              <a:rPr lang="en-US" dirty="0"/>
              <a:t>Some of the countries are above 2 crore total cases.</a:t>
            </a:r>
          </a:p>
        </p:txBody>
      </p:sp>
      <p:pic>
        <p:nvPicPr>
          <p:cNvPr id="2050" name="Picture 2">
            <a:extLst>
              <a:ext uri="{FF2B5EF4-FFF2-40B4-BE49-F238E27FC236}">
                <a16:creationId xmlns:a16="http://schemas.microsoft.com/office/drawing/2014/main" id="{95F20FF0-04D5-4AFB-8F58-BC81969B61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9788" y="1616765"/>
            <a:ext cx="10512423" cy="3604523"/>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366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5340D-A6E8-47A6-B043-791645B6D56E}"/>
              </a:ext>
            </a:extLst>
          </p:cNvPr>
          <p:cNvSpPr>
            <a:spLocks noGrp="1"/>
          </p:cNvSpPr>
          <p:nvPr>
            <p:ph type="title"/>
          </p:nvPr>
        </p:nvSpPr>
        <p:spPr>
          <a:xfrm>
            <a:off x="839788" y="457200"/>
            <a:ext cx="10512424" cy="531813"/>
          </a:xfrm>
        </p:spPr>
        <p:txBody>
          <a:bodyPr>
            <a:normAutofit/>
          </a:bodyPr>
          <a:lstStyle/>
          <a:p>
            <a:pPr algn="ctr"/>
            <a:r>
              <a:rPr lang="en-US" b="1" dirty="0"/>
              <a:t>The overall contribution total cases for each continent.</a:t>
            </a:r>
          </a:p>
        </p:txBody>
      </p:sp>
      <p:sp>
        <p:nvSpPr>
          <p:cNvPr id="4" name="Text Placeholder 3">
            <a:extLst>
              <a:ext uri="{FF2B5EF4-FFF2-40B4-BE49-F238E27FC236}">
                <a16:creationId xmlns:a16="http://schemas.microsoft.com/office/drawing/2014/main" id="{34BC8A16-0E98-4BD3-ADF2-17F2F39A864D}"/>
              </a:ext>
            </a:extLst>
          </p:cNvPr>
          <p:cNvSpPr>
            <a:spLocks noGrp="1"/>
          </p:cNvSpPr>
          <p:nvPr>
            <p:ph type="body" sz="half" idx="2"/>
          </p:nvPr>
        </p:nvSpPr>
        <p:spPr>
          <a:xfrm>
            <a:off x="839788" y="5274365"/>
            <a:ext cx="10512424" cy="609600"/>
          </a:xfrm>
        </p:spPr>
        <p:txBody>
          <a:bodyPr/>
          <a:lstStyle/>
          <a:p>
            <a:pPr marL="285750" indent="-285750" algn="ctr">
              <a:buFont typeface="Arial" panose="020B0604020202020204" pitchFamily="34" charset="0"/>
              <a:buChar char="•"/>
            </a:pPr>
            <a:r>
              <a:rPr lang="en-US" dirty="0"/>
              <a:t>The highest contribution is from Africa, Asia and Europe continents which is almost 25.89%, 21.88% and 21.43% respectively.</a:t>
            </a:r>
          </a:p>
        </p:txBody>
      </p:sp>
      <p:pic>
        <p:nvPicPr>
          <p:cNvPr id="1029" name="Picture 5">
            <a:extLst>
              <a:ext uri="{FF2B5EF4-FFF2-40B4-BE49-F238E27FC236}">
                <a16:creationId xmlns:a16="http://schemas.microsoft.com/office/drawing/2014/main" id="{AD75B007-9F07-48F2-9A23-74CEF4C931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9283" y="616364"/>
            <a:ext cx="5633433" cy="4167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859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4EEE7-1FF2-42EC-9A8F-BB3E116F47B1}"/>
              </a:ext>
            </a:extLst>
          </p:cNvPr>
          <p:cNvSpPr>
            <a:spLocks noGrp="1"/>
          </p:cNvSpPr>
          <p:nvPr>
            <p:ph type="title"/>
          </p:nvPr>
        </p:nvSpPr>
        <p:spPr>
          <a:xfrm>
            <a:off x="839787" y="457200"/>
            <a:ext cx="11126926" cy="1600200"/>
          </a:xfrm>
        </p:spPr>
        <p:txBody>
          <a:bodyPr/>
          <a:lstStyle/>
          <a:p>
            <a:r>
              <a:rPr lang="en-US" b="1" dirty="0"/>
              <a:t>Percentage of top 10 Countries and the Total Cases for each country</a:t>
            </a:r>
          </a:p>
        </p:txBody>
      </p:sp>
      <p:sp>
        <p:nvSpPr>
          <p:cNvPr id="4" name="Text Placeholder 3">
            <a:extLst>
              <a:ext uri="{FF2B5EF4-FFF2-40B4-BE49-F238E27FC236}">
                <a16:creationId xmlns:a16="http://schemas.microsoft.com/office/drawing/2014/main" id="{75A8C0C2-8AA1-44DE-82B1-9A46178C919E}"/>
              </a:ext>
            </a:extLst>
          </p:cNvPr>
          <p:cNvSpPr>
            <a:spLocks noGrp="1"/>
          </p:cNvSpPr>
          <p:nvPr>
            <p:ph type="body" sz="half" idx="2"/>
          </p:nvPr>
        </p:nvSpPr>
        <p:spPr>
          <a:xfrm>
            <a:off x="839788" y="5012635"/>
            <a:ext cx="10769116" cy="1056861"/>
          </a:xfrm>
        </p:spPr>
        <p:txBody>
          <a:bodyPr>
            <a:normAutofit/>
          </a:bodyPr>
          <a:lstStyle/>
          <a:p>
            <a:pPr marL="285750" indent="-285750" algn="ctr">
              <a:buFont typeface="Arial" panose="020B0604020202020204" pitchFamily="34" charset="0"/>
              <a:buChar char="•"/>
            </a:pPr>
            <a:r>
              <a:rPr lang="en-US" dirty="0"/>
              <a:t>USA has the total cases of 31%.</a:t>
            </a:r>
          </a:p>
          <a:p>
            <a:pPr marL="285750" indent="-285750" algn="ctr">
              <a:buFont typeface="Arial" panose="020B0604020202020204" pitchFamily="34" charset="0"/>
              <a:buChar char="•"/>
            </a:pPr>
            <a:r>
              <a:rPr lang="en-US" dirty="0"/>
              <a:t>India has 21% and the Brazil has 13.6%.</a:t>
            </a:r>
          </a:p>
          <a:p>
            <a:pPr marL="285750" indent="-285750" algn="ctr">
              <a:buFont typeface="Arial" panose="020B0604020202020204" pitchFamily="34" charset="0"/>
              <a:buChar char="•"/>
            </a:pPr>
            <a:r>
              <a:rPr lang="en-US" dirty="0"/>
              <a:t>These are the top countries that has total cases</a:t>
            </a:r>
          </a:p>
        </p:txBody>
      </p:sp>
      <p:pic>
        <p:nvPicPr>
          <p:cNvPr id="3074" name="Picture 2">
            <a:extLst>
              <a:ext uri="{FF2B5EF4-FFF2-40B4-BE49-F238E27FC236}">
                <a16:creationId xmlns:a16="http://schemas.microsoft.com/office/drawing/2014/main" id="{BBF2DCFA-D78E-4CA4-9DEB-EFD0177556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92556" y="1709530"/>
            <a:ext cx="5406888" cy="3303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274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1204</TotalTime>
  <Words>1321</Words>
  <Application>Microsoft Office PowerPoint</Application>
  <PresentationFormat>Widescreen</PresentationFormat>
  <Paragraphs>162</Paragraphs>
  <Slides>30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Lato Black</vt:lpstr>
      <vt:lpstr>Libre Baskerville</vt:lpstr>
      <vt:lpstr>Noto Sans Symbols</vt:lpstr>
      <vt:lpstr>Office Theme</vt:lpstr>
      <vt:lpstr>PowerPoint Presentation</vt:lpstr>
      <vt:lpstr>Web scraping Project </vt:lpstr>
      <vt:lpstr>PowerPoint Presentation</vt:lpstr>
      <vt:lpstr>Problem Statement</vt:lpstr>
      <vt:lpstr>Website for data scraping</vt:lpstr>
      <vt:lpstr>  Total rows and columns: 224 rows and 21 columns. </vt:lpstr>
      <vt:lpstr>The distribution of total cases across countries</vt:lpstr>
      <vt:lpstr>The overall contribution total cases for each continent.</vt:lpstr>
      <vt:lpstr>Percentage of top 10 Countries and the Total Cases for each country</vt:lpstr>
      <vt:lpstr>Top 10 Countries and the Total Cases for each country</vt:lpstr>
      <vt:lpstr>Country which has least number of cases</vt:lpstr>
      <vt:lpstr>Top 10 Countries and the Total Deaths in each country</vt:lpstr>
      <vt:lpstr>Top 10 Countries and the Active Cases in each country</vt:lpstr>
      <vt:lpstr>Top 10 Countries and the Total Recovered cases in each country</vt:lpstr>
      <vt:lpstr>New cases across different countries</vt:lpstr>
      <vt:lpstr>Out of all total cases in each country, what is the average range of total deaths?</vt:lpstr>
      <vt:lpstr>What is the average range of number of active cases still occurring in each country?</vt:lpstr>
      <vt:lpstr>Analysis on the basis of continents</vt:lpstr>
      <vt:lpstr>In which continents the total Deaths are maximum with respect to countries?</vt:lpstr>
      <vt:lpstr>Most of the recovered cases are from North America, Asia, South America and some of the Europe  countries. They are improving.</vt:lpstr>
      <vt:lpstr>In which continents still have active cases?</vt:lpstr>
      <vt:lpstr>PowerPoint Presentation</vt:lpstr>
      <vt:lpstr>PowerPoint Presentation</vt:lpstr>
      <vt:lpstr>PowerPoint Presentation</vt:lpstr>
      <vt:lpstr>Countries which have recovered soon</vt:lpstr>
      <vt:lpstr>How many new cases after estimation of 1 million population?</vt:lpstr>
      <vt:lpstr>How many new deaths after estimation of 1 million population?</vt:lpstr>
      <vt:lpstr>In which of the countries still have active cases?</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shalini bharathkumar</cp:lastModifiedBy>
  <cp:revision>11</cp:revision>
  <dcterms:created xsi:type="dcterms:W3CDTF">2021-02-16T05:19:01Z</dcterms:created>
  <dcterms:modified xsi:type="dcterms:W3CDTF">2021-12-12T14:59:26Z</dcterms:modified>
</cp:coreProperties>
</file>