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nva Sans" panose="020B0604020202020204" charset="0"/>
      <p:regular r:id="rId13"/>
    </p:embeddedFont>
    <p:embeddedFont>
      <p:font typeface="Canva Sans Bold" panose="020B0604020202020204" charset="0"/>
      <p:regular r:id="rId14"/>
    </p:embeddedFont>
    <p:embeddedFont>
      <p:font typeface="Nunito" pitchFamily="2" charset="0"/>
      <p:regular r:id="rId15"/>
    </p:embeddedFont>
    <p:embeddedFont>
      <p:font typeface="Nunito Bold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22" autoAdjust="0"/>
  </p:normalViewPr>
  <p:slideViewPr>
    <p:cSldViewPr>
      <p:cViewPr varScale="1">
        <p:scale>
          <a:sx n="45" d="100"/>
          <a:sy n="45" d="100"/>
        </p:scale>
        <p:origin x="130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18" Type="http://schemas.openxmlformats.org/officeDocument/2006/relationships/image" Target="../media/image23.png"/><Relationship Id="rId3" Type="http://schemas.openxmlformats.org/officeDocument/2006/relationships/image" Target="../media/image16.svg"/><Relationship Id="rId21" Type="http://schemas.openxmlformats.org/officeDocument/2006/relationships/image" Target="../media/image10.svg"/><Relationship Id="rId7" Type="http://schemas.openxmlformats.org/officeDocument/2006/relationships/image" Target="../media/image12.svg"/><Relationship Id="rId12" Type="http://schemas.openxmlformats.org/officeDocument/2006/relationships/image" Target="../media/image5.png"/><Relationship Id="rId17" Type="http://schemas.openxmlformats.org/officeDocument/2006/relationships/image" Target="../media/image8.svg"/><Relationship Id="rId2" Type="http://schemas.openxmlformats.org/officeDocument/2006/relationships/image" Target="../media/image15.png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4.svg"/><Relationship Id="rId5" Type="http://schemas.openxmlformats.org/officeDocument/2006/relationships/image" Target="../media/image18.svg"/><Relationship Id="rId15" Type="http://schemas.openxmlformats.org/officeDocument/2006/relationships/image" Target="../media/image14.svg"/><Relationship Id="rId10" Type="http://schemas.openxmlformats.org/officeDocument/2006/relationships/image" Target="../media/image3.png"/><Relationship Id="rId19" Type="http://schemas.openxmlformats.org/officeDocument/2006/relationships/image" Target="../media/image24.svg"/><Relationship Id="rId4" Type="http://schemas.openxmlformats.org/officeDocument/2006/relationships/image" Target="../media/image17.png"/><Relationship Id="rId9" Type="http://schemas.openxmlformats.org/officeDocument/2006/relationships/image" Target="../media/image2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852038" y="3423396"/>
            <a:ext cx="17435962" cy="3034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9600">
                <a:solidFill>
                  <a:srgbClr val="2D799C"/>
                </a:solidFill>
                <a:latin typeface="Nunito Bold Bold"/>
              </a:rPr>
              <a:t>UPTP- UNIFIED PATIENT TREATMENT PLATFORM</a:t>
            </a:r>
          </a:p>
        </p:txBody>
      </p:sp>
      <p:sp>
        <p:nvSpPr>
          <p:cNvPr id="5" name="Freeform 5"/>
          <p:cNvSpPr/>
          <p:nvPr/>
        </p:nvSpPr>
        <p:spPr>
          <a:xfrm rot="69782">
            <a:off x="16900046" y="-511400"/>
            <a:ext cx="1362403" cy="2531492"/>
          </a:xfrm>
          <a:custGeom>
            <a:avLst/>
            <a:gdLst/>
            <a:ahLst/>
            <a:cxnLst/>
            <a:rect l="l" t="t" r="r" b="b"/>
            <a:pathLst>
              <a:path w="1362403" h="2531492">
                <a:moveTo>
                  <a:pt x="0" y="0"/>
                </a:moveTo>
                <a:lnTo>
                  <a:pt x="1362403" y="0"/>
                </a:lnTo>
                <a:lnTo>
                  <a:pt x="1362403" y="2531492"/>
                </a:lnTo>
                <a:lnTo>
                  <a:pt x="0" y="2531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5257292">
            <a:off x="15720370" y="157502"/>
            <a:ext cx="1470624" cy="2191987"/>
          </a:xfrm>
          <a:custGeom>
            <a:avLst/>
            <a:gdLst/>
            <a:ahLst/>
            <a:cxnLst/>
            <a:rect l="l" t="t" r="r" b="b"/>
            <a:pathLst>
              <a:path w="1470624" h="2191987">
                <a:moveTo>
                  <a:pt x="0" y="0"/>
                </a:moveTo>
                <a:lnTo>
                  <a:pt x="1470625" y="0"/>
                </a:lnTo>
                <a:lnTo>
                  <a:pt x="1470625" y="2191987"/>
                </a:lnTo>
                <a:lnTo>
                  <a:pt x="0" y="21919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5014893" y="-943492"/>
            <a:ext cx="1180961" cy="2662002"/>
          </a:xfrm>
          <a:custGeom>
            <a:avLst/>
            <a:gdLst/>
            <a:ahLst/>
            <a:cxnLst/>
            <a:rect l="l" t="t" r="r" b="b"/>
            <a:pathLst>
              <a:path w="1180961" h="2662002">
                <a:moveTo>
                  <a:pt x="0" y="0"/>
                </a:moveTo>
                <a:lnTo>
                  <a:pt x="1180961" y="0"/>
                </a:lnTo>
                <a:lnTo>
                  <a:pt x="1180961" y="2662001"/>
                </a:lnTo>
                <a:lnTo>
                  <a:pt x="0" y="26620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938460">
            <a:off x="-890436" y="6225795"/>
            <a:ext cx="3497479" cy="4049712"/>
          </a:xfrm>
          <a:custGeom>
            <a:avLst/>
            <a:gdLst/>
            <a:ahLst/>
            <a:cxnLst/>
            <a:rect l="l" t="t" r="r" b="b"/>
            <a:pathLst>
              <a:path w="3497479" h="4049712">
                <a:moveTo>
                  <a:pt x="0" y="0"/>
                </a:moveTo>
                <a:lnTo>
                  <a:pt x="3497478" y="0"/>
                </a:lnTo>
                <a:lnTo>
                  <a:pt x="3497478" y="4049713"/>
                </a:lnTo>
                <a:lnTo>
                  <a:pt x="0" y="40497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-6593113">
            <a:off x="13240237" y="-384605"/>
            <a:ext cx="525989" cy="2277903"/>
          </a:xfrm>
          <a:custGeom>
            <a:avLst/>
            <a:gdLst/>
            <a:ahLst/>
            <a:cxnLst/>
            <a:rect l="l" t="t" r="r" b="b"/>
            <a:pathLst>
              <a:path w="525989" h="2277903">
                <a:moveTo>
                  <a:pt x="0" y="0"/>
                </a:moveTo>
                <a:lnTo>
                  <a:pt x="525989" y="0"/>
                </a:lnTo>
                <a:lnTo>
                  <a:pt x="525989" y="2277903"/>
                </a:lnTo>
                <a:lnTo>
                  <a:pt x="0" y="22779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3430514" y="7433057"/>
            <a:ext cx="11426973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5C3224"/>
                </a:solidFill>
                <a:latin typeface="Nunito"/>
              </a:rPr>
              <a:t>Healthcare Project</a:t>
            </a:r>
          </a:p>
        </p:txBody>
      </p:sp>
      <p:sp>
        <p:nvSpPr>
          <p:cNvPr id="11" name="Freeform 11"/>
          <p:cNvSpPr/>
          <p:nvPr/>
        </p:nvSpPr>
        <p:spPr>
          <a:xfrm rot="-9907623">
            <a:off x="15114167" y="152019"/>
            <a:ext cx="1470624" cy="2191987"/>
          </a:xfrm>
          <a:custGeom>
            <a:avLst/>
            <a:gdLst/>
            <a:ahLst/>
            <a:cxnLst/>
            <a:rect l="l" t="t" r="r" b="b"/>
            <a:pathLst>
              <a:path w="1470624" h="2191987">
                <a:moveTo>
                  <a:pt x="0" y="0"/>
                </a:moveTo>
                <a:lnTo>
                  <a:pt x="1470624" y="0"/>
                </a:lnTo>
                <a:lnTo>
                  <a:pt x="1470624" y="2191987"/>
                </a:lnTo>
                <a:lnTo>
                  <a:pt x="0" y="21919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79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19600" y="571500"/>
            <a:ext cx="8733541" cy="1098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50"/>
              </a:lnSpc>
            </a:pPr>
            <a:r>
              <a:rPr lang="en-US" sz="7000">
                <a:solidFill>
                  <a:srgbClr val="FFC9B3"/>
                </a:solidFill>
                <a:latin typeface="Nunito Bold Bold"/>
              </a:rPr>
              <a:t>IDEA OVERVIEW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3073" y="2449195"/>
            <a:ext cx="16896227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C9B3"/>
                </a:solidFill>
                <a:latin typeface="Canva Sans"/>
              </a:rPr>
              <a:t>A system designed to bring together patient data   and make it easily accessible to the doctors.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3073" y="3784600"/>
            <a:ext cx="1610450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C9B3"/>
                </a:solidFill>
                <a:latin typeface="Canva Sans"/>
              </a:rPr>
              <a:t>Provide quick access to medical records, and support better healthcare.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3145" y="4519930"/>
            <a:ext cx="16830856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C9B3"/>
                </a:solidFill>
                <a:latin typeface="Canva Sans"/>
              </a:rPr>
              <a:t>Allow patients to securely view their complete healthcare history, including records, prescriptions, tests, and treatment plans.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3073" y="6066613"/>
            <a:ext cx="17014002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C9B3"/>
                </a:solidFill>
                <a:latin typeface="Canva Sans"/>
              </a:rPr>
              <a:t>The Unified Patient Treatment Platform (UPTP) leverages patient data and symptom tracking to predict  diseases that a patient might get in the future ,by using testing and training  model.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47414" y="7999553"/>
            <a:ext cx="16165644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C9B3"/>
                </a:solidFill>
                <a:latin typeface="Canva Sans"/>
              </a:rPr>
              <a:t>Designing a website for a Unified Patient Treatment Platform (UPTP) using HTML and CSS involves creating a user-friendly and informative interface.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301030" y="1994959"/>
            <a:ext cx="9685940" cy="1098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9"/>
              </a:lnSpc>
            </a:pPr>
            <a:r>
              <a:rPr lang="en-US" sz="6999">
                <a:solidFill>
                  <a:srgbClr val="2D799C"/>
                </a:solidFill>
                <a:latin typeface="Nunito Bold Bold"/>
              </a:rPr>
              <a:t>MARKET PROSPECTS</a:t>
            </a:r>
          </a:p>
        </p:txBody>
      </p:sp>
      <p:sp>
        <p:nvSpPr>
          <p:cNvPr id="5" name="Freeform 5"/>
          <p:cNvSpPr/>
          <p:nvPr/>
        </p:nvSpPr>
        <p:spPr>
          <a:xfrm rot="69782">
            <a:off x="1296411" y="7014154"/>
            <a:ext cx="1326215" cy="2464251"/>
          </a:xfrm>
          <a:custGeom>
            <a:avLst/>
            <a:gdLst/>
            <a:ahLst/>
            <a:cxnLst/>
            <a:rect l="l" t="t" r="r" b="b"/>
            <a:pathLst>
              <a:path w="1326215" h="2464251">
                <a:moveTo>
                  <a:pt x="0" y="0"/>
                </a:moveTo>
                <a:lnTo>
                  <a:pt x="1326215" y="0"/>
                </a:lnTo>
                <a:lnTo>
                  <a:pt x="1326215" y="2464250"/>
                </a:lnTo>
                <a:lnTo>
                  <a:pt x="0" y="2464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10461120">
            <a:off x="2913715" y="7495452"/>
            <a:ext cx="1470601" cy="2191952"/>
          </a:xfrm>
          <a:custGeom>
            <a:avLst/>
            <a:gdLst/>
            <a:ahLst/>
            <a:cxnLst/>
            <a:rect l="l" t="t" r="r" b="b"/>
            <a:pathLst>
              <a:path w="1470601" h="2191952">
                <a:moveTo>
                  <a:pt x="0" y="0"/>
                </a:moveTo>
                <a:lnTo>
                  <a:pt x="1470601" y="0"/>
                </a:lnTo>
                <a:lnTo>
                  <a:pt x="1470601" y="2191952"/>
                </a:lnTo>
                <a:lnTo>
                  <a:pt x="0" y="21919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-976321">
            <a:off x="15586653" y="296412"/>
            <a:ext cx="2436144" cy="2241253"/>
          </a:xfrm>
          <a:custGeom>
            <a:avLst/>
            <a:gdLst/>
            <a:ahLst/>
            <a:cxnLst/>
            <a:rect l="l" t="t" r="r" b="b"/>
            <a:pathLst>
              <a:path w="2436144" h="2241253">
                <a:moveTo>
                  <a:pt x="0" y="0"/>
                </a:moveTo>
                <a:lnTo>
                  <a:pt x="2436144" y="0"/>
                </a:lnTo>
                <a:lnTo>
                  <a:pt x="2436144" y="2241252"/>
                </a:lnTo>
                <a:lnTo>
                  <a:pt x="0" y="22412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625819" y="3164495"/>
            <a:ext cx="1187562" cy="2676882"/>
          </a:xfrm>
          <a:custGeom>
            <a:avLst/>
            <a:gdLst/>
            <a:ahLst/>
            <a:cxnLst/>
            <a:rect l="l" t="t" r="r" b="b"/>
            <a:pathLst>
              <a:path w="1187562" h="2676882">
                <a:moveTo>
                  <a:pt x="0" y="0"/>
                </a:moveTo>
                <a:lnTo>
                  <a:pt x="1187562" y="0"/>
                </a:lnTo>
                <a:lnTo>
                  <a:pt x="1187562" y="2676882"/>
                </a:lnTo>
                <a:lnTo>
                  <a:pt x="0" y="26768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1476618">
            <a:off x="16281524" y="2690720"/>
            <a:ext cx="1565374" cy="2459873"/>
          </a:xfrm>
          <a:custGeom>
            <a:avLst/>
            <a:gdLst/>
            <a:ahLst/>
            <a:cxnLst/>
            <a:rect l="l" t="t" r="r" b="b"/>
            <a:pathLst>
              <a:path w="1565374" h="2459873">
                <a:moveTo>
                  <a:pt x="0" y="0"/>
                </a:moveTo>
                <a:lnTo>
                  <a:pt x="1565373" y="0"/>
                </a:lnTo>
                <a:lnTo>
                  <a:pt x="1565373" y="2459872"/>
                </a:lnTo>
                <a:lnTo>
                  <a:pt x="0" y="2459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 rot="-6337500">
            <a:off x="1078081" y="5186238"/>
            <a:ext cx="1470601" cy="2191952"/>
          </a:xfrm>
          <a:custGeom>
            <a:avLst/>
            <a:gdLst/>
            <a:ahLst/>
            <a:cxnLst/>
            <a:rect l="l" t="t" r="r" b="b"/>
            <a:pathLst>
              <a:path w="1470601" h="2191952">
                <a:moveTo>
                  <a:pt x="0" y="0"/>
                </a:moveTo>
                <a:lnTo>
                  <a:pt x="1470601" y="0"/>
                </a:lnTo>
                <a:lnTo>
                  <a:pt x="1470601" y="2191952"/>
                </a:lnTo>
                <a:lnTo>
                  <a:pt x="0" y="21919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1" name="Group 11"/>
          <p:cNvGrpSpPr/>
          <p:nvPr/>
        </p:nvGrpSpPr>
        <p:grpSpPr>
          <a:xfrm>
            <a:off x="4301030" y="3450097"/>
            <a:ext cx="10266511" cy="4865302"/>
            <a:chOff x="0" y="0"/>
            <a:chExt cx="2703937" cy="128139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703937" cy="1281396"/>
            </a:xfrm>
            <a:custGeom>
              <a:avLst/>
              <a:gdLst/>
              <a:ahLst/>
              <a:cxnLst/>
              <a:rect l="l" t="t" r="r" b="b"/>
              <a:pathLst>
                <a:path w="2703937" h="1281396">
                  <a:moveTo>
                    <a:pt x="9049" y="0"/>
                  </a:moveTo>
                  <a:lnTo>
                    <a:pt x="2694888" y="0"/>
                  </a:lnTo>
                  <a:cubicBezTo>
                    <a:pt x="2697288" y="0"/>
                    <a:pt x="2699590" y="953"/>
                    <a:pt x="2701287" y="2650"/>
                  </a:cubicBezTo>
                  <a:cubicBezTo>
                    <a:pt x="2702984" y="4347"/>
                    <a:pt x="2703937" y="6649"/>
                    <a:pt x="2703937" y="9049"/>
                  </a:cubicBezTo>
                  <a:lnTo>
                    <a:pt x="2703937" y="1272346"/>
                  </a:lnTo>
                  <a:cubicBezTo>
                    <a:pt x="2703937" y="1277344"/>
                    <a:pt x="2699886" y="1281396"/>
                    <a:pt x="2694888" y="1281396"/>
                  </a:cubicBezTo>
                  <a:lnTo>
                    <a:pt x="9049" y="1281396"/>
                  </a:lnTo>
                  <a:cubicBezTo>
                    <a:pt x="6649" y="1281396"/>
                    <a:pt x="4347" y="1280442"/>
                    <a:pt x="2650" y="1278745"/>
                  </a:cubicBezTo>
                  <a:cubicBezTo>
                    <a:pt x="953" y="1277048"/>
                    <a:pt x="0" y="1274746"/>
                    <a:pt x="0" y="1272346"/>
                  </a:cubicBezTo>
                  <a:lnTo>
                    <a:pt x="0" y="9049"/>
                  </a:lnTo>
                  <a:cubicBezTo>
                    <a:pt x="0" y="4051"/>
                    <a:pt x="4051" y="0"/>
                    <a:pt x="9049" y="0"/>
                  </a:cubicBezTo>
                  <a:close/>
                </a:path>
              </a:pathLst>
            </a:custGeom>
            <a:solidFill>
              <a:srgbClr val="A5DAF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51989" y="144962"/>
              <a:ext cx="1817381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798829" lvl="1" indent="-399415" algn="just">
                <a:lnSpc>
                  <a:spcPts val="5179"/>
                </a:lnSpc>
                <a:buFont typeface="Arial"/>
                <a:buChar char="•"/>
              </a:pPr>
              <a:r>
                <a:rPr lang="en-US" dirty="0">
                  <a:solidFill>
                    <a:srgbClr val="5C3224"/>
                  </a:solidFill>
                  <a:latin typeface="Nunito"/>
                </a:rPr>
                <a:t>Preventive Healthcare</a:t>
              </a:r>
            </a:p>
            <a:p>
              <a:pPr marL="798829" lvl="1" indent="-399415" algn="just">
                <a:lnSpc>
                  <a:spcPts val="5179"/>
                </a:lnSpc>
                <a:buFont typeface="Arial"/>
                <a:buChar char="•"/>
              </a:pPr>
              <a:r>
                <a:rPr lang="en-US" dirty="0">
                  <a:solidFill>
                    <a:srgbClr val="5C3224"/>
                  </a:solidFill>
                  <a:latin typeface="Nunito"/>
                </a:rPr>
                <a:t>Healthcare Cost Reduction</a:t>
              </a:r>
            </a:p>
            <a:p>
              <a:pPr marL="798829" lvl="1" indent="-399415" algn="just">
                <a:lnSpc>
                  <a:spcPts val="5179"/>
                </a:lnSpc>
                <a:buFont typeface="Arial"/>
                <a:buChar char="•"/>
              </a:pPr>
              <a:r>
                <a:rPr lang="en-US" dirty="0">
                  <a:solidFill>
                    <a:srgbClr val="5C3224"/>
                  </a:solidFill>
                  <a:latin typeface="Nunito"/>
                </a:rPr>
                <a:t>Remote monitoring and Telemedicine</a:t>
              </a:r>
            </a:p>
            <a:p>
              <a:pPr marL="798829" lvl="1" indent="-399415" algn="just">
                <a:lnSpc>
                  <a:spcPts val="5179"/>
                </a:lnSpc>
                <a:buFont typeface="Arial"/>
                <a:buChar char="•"/>
              </a:pPr>
              <a:r>
                <a:rPr lang="en-US" dirty="0">
                  <a:solidFill>
                    <a:srgbClr val="5C3224"/>
                  </a:solidFill>
                  <a:latin typeface="Nunito"/>
                </a:rPr>
                <a:t>Pharmaceutical and Clinical Research</a:t>
              </a:r>
            </a:p>
            <a:p>
              <a:pPr marL="798829" lvl="1" indent="-399415" algn="just">
                <a:lnSpc>
                  <a:spcPts val="5179"/>
                </a:lnSpc>
                <a:buFont typeface="Arial"/>
                <a:buChar char="•"/>
              </a:pPr>
              <a:r>
                <a:rPr lang="en-US" dirty="0">
                  <a:solidFill>
                    <a:srgbClr val="5C3224"/>
                  </a:solidFill>
                  <a:latin typeface="Nunito"/>
                </a:rPr>
                <a:t>Global Reach</a:t>
              </a:r>
            </a:p>
            <a:p>
              <a:pPr marL="798829" lvl="1" indent="-399415" algn="just">
                <a:lnSpc>
                  <a:spcPts val="5179"/>
                </a:lnSpc>
                <a:buFont typeface="Arial"/>
                <a:buChar char="•"/>
              </a:pPr>
              <a:r>
                <a:rPr lang="en-US" dirty="0">
                  <a:solidFill>
                    <a:srgbClr val="5C3224"/>
                  </a:solidFill>
                  <a:latin typeface="Nunito"/>
                </a:rPr>
                <a:t>Technological Advancements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29200" y="647700"/>
            <a:ext cx="7848600" cy="11560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4"/>
              </a:lnSpc>
            </a:pPr>
            <a:r>
              <a:rPr lang="en-US" sz="7299" dirty="0">
                <a:solidFill>
                  <a:srgbClr val="2D799C"/>
                </a:solidFill>
                <a:latin typeface="Nunito Bold Bold"/>
              </a:rPr>
              <a:t>FUTURE SCOPE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14400" y="1866900"/>
            <a:ext cx="15900721" cy="6568059"/>
            <a:chOff x="-30104" y="-67195"/>
            <a:chExt cx="4187844" cy="1729859"/>
          </a:xfrm>
        </p:grpSpPr>
        <p:sp>
          <p:nvSpPr>
            <p:cNvPr id="8" name="Freeform 8"/>
            <p:cNvSpPr/>
            <p:nvPr/>
          </p:nvSpPr>
          <p:spPr>
            <a:xfrm>
              <a:off x="-30104" y="-67195"/>
              <a:ext cx="4187844" cy="1729859"/>
            </a:xfrm>
            <a:custGeom>
              <a:avLst/>
              <a:gdLst/>
              <a:ahLst/>
              <a:cxnLst/>
              <a:rect l="l" t="t" r="r" b="b"/>
              <a:pathLst>
                <a:path w="4187844" h="1729859">
                  <a:moveTo>
                    <a:pt x="5843" y="0"/>
                  </a:moveTo>
                  <a:lnTo>
                    <a:pt x="4182001" y="0"/>
                  </a:lnTo>
                  <a:cubicBezTo>
                    <a:pt x="4185228" y="0"/>
                    <a:pt x="4187844" y="2616"/>
                    <a:pt x="4187844" y="5843"/>
                  </a:cubicBezTo>
                  <a:lnTo>
                    <a:pt x="4187844" y="1724016"/>
                  </a:lnTo>
                  <a:cubicBezTo>
                    <a:pt x="4187844" y="1727243"/>
                    <a:pt x="4185228" y="1729859"/>
                    <a:pt x="4182001" y="1729859"/>
                  </a:cubicBezTo>
                  <a:lnTo>
                    <a:pt x="5843" y="1729859"/>
                  </a:lnTo>
                  <a:cubicBezTo>
                    <a:pt x="4293" y="1729859"/>
                    <a:pt x="2807" y="1729244"/>
                    <a:pt x="1711" y="1728148"/>
                  </a:cubicBezTo>
                  <a:cubicBezTo>
                    <a:pt x="616" y="1727052"/>
                    <a:pt x="0" y="1725566"/>
                    <a:pt x="0" y="1724016"/>
                  </a:cubicBezTo>
                  <a:lnTo>
                    <a:pt x="0" y="5843"/>
                  </a:lnTo>
                  <a:cubicBezTo>
                    <a:pt x="0" y="4293"/>
                    <a:pt x="616" y="2807"/>
                    <a:pt x="1711" y="1711"/>
                  </a:cubicBezTo>
                  <a:cubicBezTo>
                    <a:pt x="2807" y="616"/>
                    <a:pt x="4293" y="0"/>
                    <a:pt x="5843" y="0"/>
                  </a:cubicBezTo>
                  <a:close/>
                </a:path>
              </a:pathLst>
            </a:custGeom>
            <a:solidFill>
              <a:srgbClr val="A5DAF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91002" y="414464"/>
              <a:ext cx="3441857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4620"/>
                </a:lnSpc>
              </a:pPr>
              <a:r>
                <a:rPr lang="en-US" sz="2000" dirty="0">
                  <a:solidFill>
                    <a:srgbClr val="5C3224"/>
                  </a:solidFill>
                  <a:latin typeface="Nunito"/>
                </a:rPr>
                <a:t>There are a wide range of future scopes and applications for this project. A few of them are:</a:t>
              </a:r>
            </a:p>
            <a:p>
              <a:pPr marL="712472" lvl="1" indent="-356236" algn="just">
                <a:lnSpc>
                  <a:spcPts val="4620"/>
                </a:lnSpc>
                <a:buFont typeface="Arial"/>
                <a:buChar char="•"/>
              </a:pPr>
              <a:r>
                <a:rPr lang="en-US" sz="2000" dirty="0">
                  <a:solidFill>
                    <a:srgbClr val="5C3224"/>
                  </a:solidFill>
                  <a:latin typeface="Nunito"/>
                </a:rPr>
                <a:t>The project can be extended to predict multiple diseases or conditions simultaneously.</a:t>
              </a:r>
            </a:p>
            <a:p>
              <a:pPr marL="712472" lvl="1" indent="-356236" algn="just">
                <a:lnSpc>
                  <a:spcPts val="4620"/>
                </a:lnSpc>
                <a:buFont typeface="Arial"/>
                <a:buChar char="•"/>
              </a:pPr>
              <a:r>
                <a:rPr lang="en-US" sz="2000" dirty="0">
                  <a:solidFill>
                    <a:srgbClr val="5C3224"/>
                  </a:solidFill>
                  <a:latin typeface="Nunito"/>
                </a:rPr>
                <a:t>Remote monitoring of patients can be done, for example, wearable devices can be used to continuously collect data and send it to the prototype for analysis.</a:t>
              </a:r>
            </a:p>
            <a:p>
              <a:pPr marL="712472" lvl="1" indent="-356236" algn="just">
                <a:lnSpc>
                  <a:spcPts val="4620"/>
                </a:lnSpc>
                <a:buFont typeface="Arial"/>
                <a:buChar char="•"/>
              </a:pPr>
              <a:r>
                <a:rPr lang="en-US" sz="2000" dirty="0">
                  <a:solidFill>
                    <a:srgbClr val="5C3224"/>
                  </a:solidFill>
                  <a:latin typeface="Nunito"/>
                </a:rPr>
                <a:t>Personalized medicine/treatment can be provided for patients, by considering the individual characteristics, such as genetic information, past medical history etc.</a:t>
              </a:r>
            </a:p>
            <a:p>
              <a:pPr marL="712472" lvl="1" indent="-356236" algn="just">
                <a:lnSpc>
                  <a:spcPts val="4620"/>
                </a:lnSpc>
                <a:buFont typeface="Arial"/>
                <a:buChar char="•"/>
              </a:pPr>
              <a:r>
                <a:rPr lang="en-US" sz="2000" dirty="0">
                  <a:solidFill>
                    <a:srgbClr val="5C3224"/>
                  </a:solidFill>
                  <a:latin typeface="Nunito"/>
                </a:rPr>
                <a:t>This project model can be integrated with electronic health records, allowing for real-time patient data updates.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339417">
            <a:off x="-4376440" y="4903567"/>
            <a:ext cx="13483298" cy="14598059"/>
          </a:xfrm>
          <a:custGeom>
            <a:avLst/>
            <a:gdLst/>
            <a:ahLst/>
            <a:cxnLst/>
            <a:rect l="l" t="t" r="r" b="b"/>
            <a:pathLst>
              <a:path w="13483298" h="14598059">
                <a:moveTo>
                  <a:pt x="0" y="0"/>
                </a:moveTo>
                <a:lnTo>
                  <a:pt x="13483298" y="0"/>
                </a:lnTo>
                <a:lnTo>
                  <a:pt x="13483298" y="14598059"/>
                </a:lnTo>
                <a:lnTo>
                  <a:pt x="0" y="14598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7784412">
            <a:off x="10517651" y="-8747965"/>
            <a:ext cx="13483298" cy="14598059"/>
          </a:xfrm>
          <a:custGeom>
            <a:avLst/>
            <a:gdLst/>
            <a:ahLst/>
            <a:cxnLst/>
            <a:rect l="l" t="t" r="r" b="b"/>
            <a:pathLst>
              <a:path w="13483298" h="14598059">
                <a:moveTo>
                  <a:pt x="0" y="0"/>
                </a:moveTo>
                <a:lnTo>
                  <a:pt x="13483298" y="0"/>
                </a:lnTo>
                <a:lnTo>
                  <a:pt x="13483298" y="14598059"/>
                </a:lnTo>
                <a:lnTo>
                  <a:pt x="0" y="14598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95182" y="5143500"/>
            <a:ext cx="4974400" cy="5560813"/>
          </a:xfrm>
          <a:custGeom>
            <a:avLst/>
            <a:gdLst/>
            <a:ahLst/>
            <a:cxnLst/>
            <a:rect l="l" t="t" r="r" b="b"/>
            <a:pathLst>
              <a:path w="4974400" h="5560813">
                <a:moveTo>
                  <a:pt x="0" y="0"/>
                </a:moveTo>
                <a:lnTo>
                  <a:pt x="4974400" y="0"/>
                </a:lnTo>
                <a:lnTo>
                  <a:pt x="4974400" y="5560813"/>
                </a:lnTo>
                <a:lnTo>
                  <a:pt x="0" y="55608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4067172" y="4787157"/>
            <a:ext cx="4731283" cy="8942287"/>
          </a:xfrm>
          <a:custGeom>
            <a:avLst/>
            <a:gdLst/>
            <a:ahLst/>
            <a:cxnLst/>
            <a:rect l="l" t="t" r="r" b="b"/>
            <a:pathLst>
              <a:path w="4731283" h="8942287">
                <a:moveTo>
                  <a:pt x="0" y="0"/>
                </a:moveTo>
                <a:lnTo>
                  <a:pt x="4731283" y="0"/>
                </a:lnTo>
                <a:lnTo>
                  <a:pt x="4731283" y="8942286"/>
                </a:lnTo>
                <a:lnTo>
                  <a:pt x="0" y="89422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813019" y="1363834"/>
            <a:ext cx="15619794" cy="1208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16"/>
              </a:lnSpc>
            </a:pPr>
            <a:r>
              <a:rPr lang="en-US" sz="7693">
                <a:solidFill>
                  <a:srgbClr val="2D799C"/>
                </a:solidFill>
                <a:latin typeface="Nunito Bold Bold"/>
              </a:rPr>
              <a:t>TECHNICAL OVERVIEW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45451" y="3065132"/>
            <a:ext cx="10422415" cy="3555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58"/>
              </a:lnSpc>
            </a:pPr>
            <a:r>
              <a:rPr lang="en-US" sz="5041">
                <a:solidFill>
                  <a:srgbClr val="5C3224"/>
                </a:solidFill>
                <a:latin typeface="Nunito"/>
              </a:rPr>
              <a:t>We will be using:</a:t>
            </a:r>
          </a:p>
          <a:p>
            <a:pPr marL="1088463" lvl="1" indent="-544232" algn="just">
              <a:lnSpc>
                <a:spcPts val="7058"/>
              </a:lnSpc>
              <a:buFont typeface="Arial"/>
              <a:buChar char="•"/>
            </a:pPr>
            <a:r>
              <a:rPr lang="en-US" sz="5041">
                <a:solidFill>
                  <a:srgbClr val="5C3224"/>
                </a:solidFill>
                <a:latin typeface="Nunito"/>
              </a:rPr>
              <a:t>Django for technical framework</a:t>
            </a:r>
          </a:p>
          <a:p>
            <a:pPr marL="1088463" lvl="1" indent="-544232" algn="just">
              <a:lnSpc>
                <a:spcPts val="7058"/>
              </a:lnSpc>
              <a:buFont typeface="Arial"/>
              <a:buChar char="•"/>
            </a:pPr>
            <a:r>
              <a:rPr lang="en-US" sz="5041">
                <a:solidFill>
                  <a:srgbClr val="5C3224"/>
                </a:solidFill>
                <a:latin typeface="Nunito"/>
              </a:rPr>
              <a:t>Python for programming</a:t>
            </a:r>
          </a:p>
          <a:p>
            <a:pPr marL="1088463" lvl="1" indent="-544232" algn="just">
              <a:lnSpc>
                <a:spcPts val="7058"/>
              </a:lnSpc>
              <a:buFont typeface="Arial"/>
              <a:buChar char="•"/>
            </a:pPr>
            <a:r>
              <a:rPr lang="en-US" sz="5041">
                <a:solidFill>
                  <a:srgbClr val="5C3224"/>
                </a:solidFill>
                <a:latin typeface="Nunito"/>
              </a:rPr>
              <a:t>Datasets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79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6806" y="1534539"/>
            <a:ext cx="7474389" cy="1098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50"/>
              </a:lnSpc>
            </a:pPr>
            <a:r>
              <a:rPr lang="en-US" sz="7000">
                <a:solidFill>
                  <a:srgbClr val="FFC9B3"/>
                </a:solidFill>
                <a:latin typeface="Nunito Bold Bold"/>
              </a:rPr>
              <a:t>EXECUTION</a:t>
            </a:r>
          </a:p>
        </p:txBody>
      </p:sp>
      <p:sp>
        <p:nvSpPr>
          <p:cNvPr id="6" name="Freeform 6"/>
          <p:cNvSpPr/>
          <p:nvPr/>
        </p:nvSpPr>
        <p:spPr>
          <a:xfrm rot="-6793149">
            <a:off x="12971121" y="5981571"/>
            <a:ext cx="7527211" cy="8149539"/>
          </a:xfrm>
          <a:custGeom>
            <a:avLst/>
            <a:gdLst/>
            <a:ahLst/>
            <a:cxnLst/>
            <a:rect l="l" t="t" r="r" b="b"/>
            <a:pathLst>
              <a:path w="7527211" h="8149539">
                <a:moveTo>
                  <a:pt x="0" y="0"/>
                </a:moveTo>
                <a:lnTo>
                  <a:pt x="7527211" y="0"/>
                </a:lnTo>
                <a:lnTo>
                  <a:pt x="7527211" y="8149540"/>
                </a:lnTo>
                <a:lnTo>
                  <a:pt x="0" y="81495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4749262" y="3909566"/>
            <a:ext cx="9184839" cy="68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FFC9B3"/>
                </a:solidFill>
                <a:latin typeface="Canva Sans Bold"/>
              </a:rPr>
              <a:t>https://github.com/ShaluDeen/UPTP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534662" flipV="1">
            <a:off x="10637397" y="-6260415"/>
            <a:ext cx="11159046" cy="12081644"/>
          </a:xfrm>
          <a:custGeom>
            <a:avLst/>
            <a:gdLst/>
            <a:ahLst/>
            <a:cxnLst/>
            <a:rect l="l" t="t" r="r" b="b"/>
            <a:pathLst>
              <a:path w="11159046" h="12081644">
                <a:moveTo>
                  <a:pt x="0" y="12081645"/>
                </a:moveTo>
                <a:lnTo>
                  <a:pt x="11159046" y="12081645"/>
                </a:lnTo>
                <a:lnTo>
                  <a:pt x="11159046" y="0"/>
                </a:lnTo>
                <a:lnTo>
                  <a:pt x="0" y="0"/>
                </a:lnTo>
                <a:lnTo>
                  <a:pt x="0" y="1208164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2477909">
            <a:off x="-5893489" y="2480644"/>
            <a:ext cx="13865152" cy="15011484"/>
          </a:xfrm>
          <a:custGeom>
            <a:avLst/>
            <a:gdLst/>
            <a:ahLst/>
            <a:cxnLst/>
            <a:rect l="l" t="t" r="r" b="b"/>
            <a:pathLst>
              <a:path w="13865152" h="15011484">
                <a:moveTo>
                  <a:pt x="0" y="0"/>
                </a:moveTo>
                <a:lnTo>
                  <a:pt x="13865152" y="0"/>
                </a:lnTo>
                <a:lnTo>
                  <a:pt x="13865152" y="15011484"/>
                </a:lnTo>
                <a:lnTo>
                  <a:pt x="0" y="150114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875630" y="3506676"/>
            <a:ext cx="14536741" cy="1840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31"/>
              </a:lnSpc>
            </a:pPr>
            <a:r>
              <a:rPr lang="en-US" sz="11705">
                <a:solidFill>
                  <a:srgbClr val="2D799C"/>
                </a:solidFill>
                <a:latin typeface="Nunito Bold Bold"/>
              </a:rPr>
              <a:t>THANK YOU!</a:t>
            </a:r>
          </a:p>
        </p:txBody>
      </p:sp>
      <p:sp>
        <p:nvSpPr>
          <p:cNvPr id="5" name="Freeform 5"/>
          <p:cNvSpPr/>
          <p:nvPr/>
        </p:nvSpPr>
        <p:spPr>
          <a:xfrm rot="1324296">
            <a:off x="536087" y="3797131"/>
            <a:ext cx="2143032" cy="1971589"/>
          </a:xfrm>
          <a:custGeom>
            <a:avLst/>
            <a:gdLst/>
            <a:ahLst/>
            <a:cxnLst/>
            <a:rect l="l" t="t" r="r" b="b"/>
            <a:pathLst>
              <a:path w="2143032" h="1971589">
                <a:moveTo>
                  <a:pt x="0" y="0"/>
                </a:moveTo>
                <a:lnTo>
                  <a:pt x="2143032" y="0"/>
                </a:lnTo>
                <a:lnTo>
                  <a:pt x="2143032" y="1971589"/>
                </a:lnTo>
                <a:lnTo>
                  <a:pt x="0" y="19715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69782">
            <a:off x="15977386" y="1270972"/>
            <a:ext cx="1362403" cy="2531492"/>
          </a:xfrm>
          <a:custGeom>
            <a:avLst/>
            <a:gdLst/>
            <a:ahLst/>
            <a:cxnLst/>
            <a:rect l="l" t="t" r="r" b="b"/>
            <a:pathLst>
              <a:path w="1362403" h="2531492">
                <a:moveTo>
                  <a:pt x="0" y="0"/>
                </a:moveTo>
                <a:lnTo>
                  <a:pt x="1362403" y="0"/>
                </a:lnTo>
                <a:lnTo>
                  <a:pt x="1362403" y="2531492"/>
                </a:lnTo>
                <a:lnTo>
                  <a:pt x="0" y="25314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5257292">
            <a:off x="16142981" y="3470715"/>
            <a:ext cx="1470624" cy="2191987"/>
          </a:xfrm>
          <a:custGeom>
            <a:avLst/>
            <a:gdLst/>
            <a:ahLst/>
            <a:cxnLst/>
            <a:rect l="l" t="t" r="r" b="b"/>
            <a:pathLst>
              <a:path w="1470624" h="2191987">
                <a:moveTo>
                  <a:pt x="0" y="0"/>
                </a:moveTo>
                <a:lnTo>
                  <a:pt x="1470624" y="0"/>
                </a:lnTo>
                <a:lnTo>
                  <a:pt x="1470624" y="2191988"/>
                </a:lnTo>
                <a:lnTo>
                  <a:pt x="0" y="21919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3209316" y="397869"/>
            <a:ext cx="1180961" cy="2662002"/>
          </a:xfrm>
          <a:custGeom>
            <a:avLst/>
            <a:gdLst/>
            <a:ahLst/>
            <a:cxnLst/>
            <a:rect l="l" t="t" r="r" b="b"/>
            <a:pathLst>
              <a:path w="1180961" h="2662002">
                <a:moveTo>
                  <a:pt x="0" y="0"/>
                </a:moveTo>
                <a:lnTo>
                  <a:pt x="1180961" y="0"/>
                </a:lnTo>
                <a:lnTo>
                  <a:pt x="1180961" y="2662002"/>
                </a:lnTo>
                <a:lnTo>
                  <a:pt x="0" y="26620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2030729">
            <a:off x="5297911" y="7627946"/>
            <a:ext cx="1460273" cy="2294715"/>
          </a:xfrm>
          <a:custGeom>
            <a:avLst/>
            <a:gdLst/>
            <a:ahLst/>
            <a:cxnLst/>
            <a:rect l="l" t="t" r="r" b="b"/>
            <a:pathLst>
              <a:path w="1460273" h="2294715">
                <a:moveTo>
                  <a:pt x="0" y="0"/>
                </a:moveTo>
                <a:lnTo>
                  <a:pt x="1460273" y="0"/>
                </a:lnTo>
                <a:lnTo>
                  <a:pt x="1460273" y="2294715"/>
                </a:lnTo>
                <a:lnTo>
                  <a:pt x="0" y="22947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 rot="-938460">
            <a:off x="652866" y="5688678"/>
            <a:ext cx="3497479" cy="4049712"/>
          </a:xfrm>
          <a:custGeom>
            <a:avLst/>
            <a:gdLst/>
            <a:ahLst/>
            <a:cxnLst/>
            <a:rect l="l" t="t" r="r" b="b"/>
            <a:pathLst>
              <a:path w="3497479" h="4049712">
                <a:moveTo>
                  <a:pt x="0" y="0"/>
                </a:moveTo>
                <a:lnTo>
                  <a:pt x="3497479" y="0"/>
                </a:lnTo>
                <a:lnTo>
                  <a:pt x="3497479" y="4049713"/>
                </a:lnTo>
                <a:lnTo>
                  <a:pt x="0" y="404971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-2208347">
            <a:off x="8086668" y="8109490"/>
            <a:ext cx="495646" cy="1919755"/>
          </a:xfrm>
          <a:custGeom>
            <a:avLst/>
            <a:gdLst/>
            <a:ahLst/>
            <a:cxnLst/>
            <a:rect l="l" t="t" r="r" b="b"/>
            <a:pathLst>
              <a:path w="495646" h="1919755">
                <a:moveTo>
                  <a:pt x="0" y="0"/>
                </a:moveTo>
                <a:lnTo>
                  <a:pt x="495646" y="0"/>
                </a:lnTo>
                <a:lnTo>
                  <a:pt x="495646" y="1919756"/>
                </a:lnTo>
                <a:lnTo>
                  <a:pt x="0" y="191975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 rot="-6593113">
            <a:off x="11553448" y="228694"/>
            <a:ext cx="525989" cy="2277903"/>
          </a:xfrm>
          <a:custGeom>
            <a:avLst/>
            <a:gdLst/>
            <a:ahLst/>
            <a:cxnLst/>
            <a:rect l="l" t="t" r="r" b="b"/>
            <a:pathLst>
              <a:path w="525989" h="2277903">
                <a:moveTo>
                  <a:pt x="0" y="0"/>
                </a:moveTo>
                <a:lnTo>
                  <a:pt x="525989" y="0"/>
                </a:lnTo>
                <a:lnTo>
                  <a:pt x="525989" y="2277903"/>
                </a:lnTo>
                <a:lnTo>
                  <a:pt x="0" y="227790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 rot="-9907623">
            <a:off x="14414719" y="906365"/>
            <a:ext cx="1470624" cy="2191987"/>
          </a:xfrm>
          <a:custGeom>
            <a:avLst/>
            <a:gdLst/>
            <a:ahLst/>
            <a:cxnLst/>
            <a:rect l="l" t="t" r="r" b="b"/>
            <a:pathLst>
              <a:path w="1470624" h="2191987">
                <a:moveTo>
                  <a:pt x="0" y="0"/>
                </a:moveTo>
                <a:lnTo>
                  <a:pt x="1470625" y="0"/>
                </a:lnTo>
                <a:lnTo>
                  <a:pt x="1470625" y="2191987"/>
                </a:lnTo>
                <a:lnTo>
                  <a:pt x="0" y="21919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TextBox 14"/>
          <p:cNvSpPr txBox="1"/>
          <p:nvPr/>
        </p:nvSpPr>
        <p:spPr>
          <a:xfrm>
            <a:off x="3723059" y="5375214"/>
            <a:ext cx="11426973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5C3224"/>
                </a:solidFill>
                <a:latin typeface="Nunito"/>
              </a:rPr>
              <a:t>Presented by: The Spartans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276</Words>
  <Application>Microsoft Office PowerPoint</Application>
  <PresentationFormat>Custom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Arial</vt:lpstr>
      <vt:lpstr>Nunito</vt:lpstr>
      <vt:lpstr>Nunito Bold Bold</vt:lpstr>
      <vt:lpstr>Canva Sans Bold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HACK 2.0 - project</dc:title>
  <dc:creator>V DIVYA VIJAYAKUMAR</dc:creator>
  <cp:lastModifiedBy>V DIVYA VIJAYAKUMAR</cp:lastModifiedBy>
  <cp:revision>2</cp:revision>
  <dcterms:created xsi:type="dcterms:W3CDTF">2006-08-16T00:00:00Z</dcterms:created>
  <dcterms:modified xsi:type="dcterms:W3CDTF">2023-10-08T16:30:58Z</dcterms:modified>
  <dc:identifier>DAFwpw2gCvo</dc:identifier>
</cp:coreProperties>
</file>