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72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5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sp>
        <p:nvSpPr>
          <p:cNvPr id="17" name="bg object 17"/>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sp>
        <p:nvSpPr>
          <p:cNvPr id="18" name="bg object 18"/>
          <p:cNvSpPr/>
          <p:nvPr/>
        </p:nvSpPr>
        <p:spPr>
          <a:xfrm>
            <a:off x="10044111" y="2543175"/>
            <a:ext cx="476250" cy="485775"/>
          </a:xfrm>
          <a:custGeom>
            <a:avLst/>
            <a:gdLst/>
            <a:ahLst/>
            <a:cxnLst/>
            <a:rect l="l" t="t" r="r" b="b"/>
            <a:pathLst>
              <a:path w="476250" h="485775">
                <a:moveTo>
                  <a:pt x="476250" y="485774"/>
                </a:moveTo>
                <a:lnTo>
                  <a:pt x="0" y="485774"/>
                </a:lnTo>
                <a:lnTo>
                  <a:pt x="0" y="0"/>
                </a:lnTo>
                <a:lnTo>
                  <a:pt x="476250" y="0"/>
                </a:lnTo>
                <a:lnTo>
                  <a:pt x="476250" y="485774"/>
                </a:lnTo>
                <a:close/>
              </a:path>
            </a:pathLst>
          </a:custGeom>
          <a:solidFill>
            <a:srgbClr val="2E82C2"/>
          </a:solidFill>
        </p:spPr>
        <p:txBody>
          <a:bodyPr wrap="square" lIns="0" tIns="0" rIns="0" bIns="0" rtlCol="0"/>
          <a:lstStyle/>
          <a:p>
            <a:endParaRPr/>
          </a:p>
        </p:txBody>
      </p:sp>
      <p:sp>
        <p:nvSpPr>
          <p:cNvPr id="19" name="bg object 19"/>
          <p:cNvSpPr/>
          <p:nvPr/>
        </p:nvSpPr>
        <p:spPr>
          <a:xfrm>
            <a:off x="11172889" y="7275"/>
            <a:ext cx="7115175" cy="10280015"/>
          </a:xfrm>
          <a:custGeom>
            <a:avLst/>
            <a:gdLst/>
            <a:ahLst/>
            <a:cxnLst/>
            <a:rect l="l" t="t" r="r" b="b"/>
            <a:pathLst>
              <a:path w="7115175" h="10280015">
                <a:moveTo>
                  <a:pt x="2892917" y="0"/>
                </a:moveTo>
                <a:lnTo>
                  <a:pt x="4720235" y="10279723"/>
                </a:lnTo>
              </a:path>
              <a:path w="7115175" h="10280015">
                <a:moveTo>
                  <a:pt x="2892917" y="0"/>
                </a:moveTo>
                <a:lnTo>
                  <a:pt x="4720235" y="10279723"/>
                </a:lnTo>
              </a:path>
              <a:path w="7115175" h="10280015">
                <a:moveTo>
                  <a:pt x="7115108" y="5534475"/>
                </a:moveTo>
                <a:lnTo>
                  <a:pt x="0" y="10279723"/>
                </a:lnTo>
              </a:path>
              <a:path w="7115175" h="10280015">
                <a:moveTo>
                  <a:pt x="7115108" y="5534475"/>
                </a:moveTo>
                <a:lnTo>
                  <a:pt x="0" y="10279723"/>
                </a:lnTo>
              </a:path>
            </a:pathLst>
          </a:custGeom>
          <a:ln w="14286">
            <a:solidFill>
              <a:srgbClr val="5ECBEF"/>
            </a:solidFill>
          </a:ln>
        </p:spPr>
        <p:txBody>
          <a:bodyPr wrap="square" lIns="0" tIns="0" rIns="0" bIns="0" rtlCol="0"/>
          <a:lstStyle/>
          <a:p>
            <a:endParaRPr/>
          </a:p>
        </p:txBody>
      </p:sp>
      <p:sp>
        <p:nvSpPr>
          <p:cNvPr id="20" name="bg object 20"/>
          <p:cNvSpPr/>
          <p:nvPr/>
        </p:nvSpPr>
        <p:spPr>
          <a:xfrm>
            <a:off x="13772845" y="11"/>
            <a:ext cx="4514850" cy="10287000"/>
          </a:xfrm>
          <a:custGeom>
            <a:avLst/>
            <a:gdLst/>
            <a:ahLst/>
            <a:cxnLst/>
            <a:rect l="l" t="t" r="r" b="b"/>
            <a:pathLst>
              <a:path w="4514850" h="10287000">
                <a:moveTo>
                  <a:pt x="4514266" y="0"/>
                </a:moveTo>
                <a:lnTo>
                  <a:pt x="3066224" y="0"/>
                </a:lnTo>
                <a:lnTo>
                  <a:pt x="0" y="10286949"/>
                </a:lnTo>
                <a:lnTo>
                  <a:pt x="4514266" y="10286949"/>
                </a:lnTo>
                <a:lnTo>
                  <a:pt x="4514266" y="0"/>
                </a:lnTo>
                <a:close/>
              </a:path>
            </a:pathLst>
          </a:custGeom>
          <a:solidFill>
            <a:srgbClr val="5ECBEF">
              <a:alpha val="35998"/>
            </a:srgbClr>
          </a:solidFill>
        </p:spPr>
        <p:txBody>
          <a:bodyPr wrap="square" lIns="0" tIns="0" rIns="0" bIns="0" rtlCol="0"/>
          <a:lstStyle/>
          <a:p>
            <a:endParaRPr/>
          </a:p>
        </p:txBody>
      </p:sp>
      <p:sp>
        <p:nvSpPr>
          <p:cNvPr id="21" name="bg object 21"/>
          <p:cNvSpPr/>
          <p:nvPr/>
        </p:nvSpPr>
        <p:spPr>
          <a:xfrm>
            <a:off x="14403933" y="11"/>
            <a:ext cx="3883660" cy="10287000"/>
          </a:xfrm>
          <a:custGeom>
            <a:avLst/>
            <a:gdLst/>
            <a:ahLst/>
            <a:cxnLst/>
            <a:rect l="l" t="t" r="r" b="b"/>
            <a:pathLst>
              <a:path w="3883659" h="10287000">
                <a:moveTo>
                  <a:pt x="3883177" y="0"/>
                </a:moveTo>
                <a:lnTo>
                  <a:pt x="0" y="0"/>
                </a:lnTo>
                <a:lnTo>
                  <a:pt x="1813090" y="10286949"/>
                </a:lnTo>
                <a:lnTo>
                  <a:pt x="3883177" y="10286949"/>
                </a:lnTo>
                <a:lnTo>
                  <a:pt x="3883177" y="0"/>
                </a:lnTo>
                <a:close/>
              </a:path>
            </a:pathLst>
          </a:custGeom>
          <a:solidFill>
            <a:srgbClr val="5ECBEF">
              <a:alpha val="19999"/>
            </a:srgbClr>
          </a:solidFill>
        </p:spPr>
        <p:txBody>
          <a:bodyPr wrap="square" lIns="0" tIns="0" rIns="0" bIns="0" rtlCol="0"/>
          <a:lstStyle/>
          <a:p>
            <a:endParaRPr/>
          </a:p>
        </p:txBody>
      </p:sp>
      <p:sp>
        <p:nvSpPr>
          <p:cNvPr id="22" name="bg object 22"/>
          <p:cNvSpPr/>
          <p:nvPr/>
        </p:nvSpPr>
        <p:spPr>
          <a:xfrm>
            <a:off x="13401421" y="4571999"/>
            <a:ext cx="4885690" cy="5715000"/>
          </a:xfrm>
          <a:custGeom>
            <a:avLst/>
            <a:gdLst/>
            <a:ahLst/>
            <a:cxnLst/>
            <a:rect l="l" t="t" r="r" b="b"/>
            <a:pathLst>
              <a:path w="4885690" h="5715000">
                <a:moveTo>
                  <a:pt x="4885690" y="0"/>
                </a:moveTo>
                <a:lnTo>
                  <a:pt x="0" y="5714962"/>
                </a:lnTo>
                <a:lnTo>
                  <a:pt x="4885690" y="5714962"/>
                </a:lnTo>
                <a:lnTo>
                  <a:pt x="4885690" y="0"/>
                </a:lnTo>
                <a:close/>
              </a:path>
            </a:pathLst>
          </a:custGeom>
          <a:solidFill>
            <a:srgbClr val="17B0E3">
              <a:alpha val="65998"/>
            </a:srgbClr>
          </a:solidFill>
        </p:spPr>
        <p:txBody>
          <a:bodyPr wrap="square" lIns="0" tIns="0" rIns="0" bIns="0" rtlCol="0"/>
          <a:lstStyle/>
          <a:p>
            <a:endParaRPr/>
          </a:p>
        </p:txBody>
      </p:sp>
      <p:sp>
        <p:nvSpPr>
          <p:cNvPr id="23" name="bg object 23"/>
          <p:cNvSpPr/>
          <p:nvPr/>
        </p:nvSpPr>
        <p:spPr>
          <a:xfrm>
            <a:off x="14006551" y="11"/>
            <a:ext cx="4281170" cy="10287000"/>
          </a:xfrm>
          <a:custGeom>
            <a:avLst/>
            <a:gdLst/>
            <a:ahLst/>
            <a:cxnLst/>
            <a:rect l="l" t="t" r="r" b="b"/>
            <a:pathLst>
              <a:path w="4281169" h="10287000">
                <a:moveTo>
                  <a:pt x="4280560" y="0"/>
                </a:moveTo>
                <a:lnTo>
                  <a:pt x="0" y="0"/>
                </a:lnTo>
                <a:lnTo>
                  <a:pt x="3704564" y="10286949"/>
                </a:lnTo>
                <a:lnTo>
                  <a:pt x="4280560" y="10286949"/>
                </a:lnTo>
                <a:lnTo>
                  <a:pt x="4280560" y="0"/>
                </a:lnTo>
                <a:close/>
              </a:path>
            </a:pathLst>
          </a:custGeom>
          <a:solidFill>
            <a:srgbClr val="17B0E3">
              <a:alpha val="50000"/>
            </a:srgbClr>
          </a:solidFill>
        </p:spPr>
        <p:txBody>
          <a:bodyPr wrap="square" lIns="0" tIns="0" rIns="0" bIns="0" rtlCol="0"/>
          <a:lstStyle/>
          <a:p>
            <a:endParaRPr/>
          </a:p>
        </p:txBody>
      </p:sp>
      <p:sp>
        <p:nvSpPr>
          <p:cNvPr id="24" name="bg object 24"/>
          <p:cNvSpPr/>
          <p:nvPr/>
        </p:nvSpPr>
        <p:spPr>
          <a:xfrm>
            <a:off x="16344265" y="11"/>
            <a:ext cx="1943100" cy="10287000"/>
          </a:xfrm>
          <a:custGeom>
            <a:avLst/>
            <a:gdLst/>
            <a:ahLst/>
            <a:cxnLst/>
            <a:rect l="l" t="t" r="r" b="b"/>
            <a:pathLst>
              <a:path w="1943100" h="10287000">
                <a:moveTo>
                  <a:pt x="1942846" y="0"/>
                </a:moveTo>
                <a:lnTo>
                  <a:pt x="1533486" y="0"/>
                </a:lnTo>
                <a:lnTo>
                  <a:pt x="0" y="10286949"/>
                </a:lnTo>
                <a:lnTo>
                  <a:pt x="1942846" y="10286949"/>
                </a:lnTo>
                <a:lnTo>
                  <a:pt x="1942846" y="0"/>
                </a:lnTo>
                <a:close/>
              </a:path>
            </a:pathLst>
          </a:custGeom>
          <a:solidFill>
            <a:srgbClr val="2E82C2">
              <a:alpha val="69999"/>
            </a:srgbClr>
          </a:solidFill>
        </p:spPr>
        <p:txBody>
          <a:bodyPr wrap="square" lIns="0" tIns="0" rIns="0" bIns="0" rtlCol="0"/>
          <a:lstStyle/>
          <a:p>
            <a:endParaRPr/>
          </a:p>
        </p:txBody>
      </p:sp>
      <p:sp>
        <p:nvSpPr>
          <p:cNvPr id="25" name="bg object 25"/>
          <p:cNvSpPr/>
          <p:nvPr/>
        </p:nvSpPr>
        <p:spPr>
          <a:xfrm>
            <a:off x="16403727" y="11"/>
            <a:ext cx="1883410" cy="10287000"/>
          </a:xfrm>
          <a:custGeom>
            <a:avLst/>
            <a:gdLst/>
            <a:ahLst/>
            <a:cxnLst/>
            <a:rect l="l" t="t" r="r" b="b"/>
            <a:pathLst>
              <a:path w="1883409" h="10287000">
                <a:moveTo>
                  <a:pt x="1883384" y="0"/>
                </a:moveTo>
                <a:lnTo>
                  <a:pt x="0" y="0"/>
                </a:lnTo>
                <a:lnTo>
                  <a:pt x="1671574" y="10286949"/>
                </a:lnTo>
                <a:lnTo>
                  <a:pt x="1883384" y="10286949"/>
                </a:lnTo>
                <a:lnTo>
                  <a:pt x="1883384" y="0"/>
                </a:lnTo>
                <a:close/>
              </a:path>
            </a:pathLst>
          </a:custGeom>
          <a:solidFill>
            <a:srgbClr val="236191">
              <a:alpha val="79998"/>
            </a:srgbClr>
          </a:solidFill>
        </p:spPr>
        <p:txBody>
          <a:bodyPr wrap="square" lIns="0" tIns="0" rIns="0" bIns="0" rtlCol="0"/>
          <a:lstStyle/>
          <a:p>
            <a:endParaRPr/>
          </a:p>
        </p:txBody>
      </p:sp>
      <p:sp>
        <p:nvSpPr>
          <p:cNvPr id="26" name="bg object 26"/>
          <p:cNvSpPr/>
          <p:nvPr/>
        </p:nvSpPr>
        <p:spPr>
          <a:xfrm>
            <a:off x="15558554" y="5386386"/>
            <a:ext cx="2728595" cy="4900930"/>
          </a:xfrm>
          <a:custGeom>
            <a:avLst/>
            <a:gdLst/>
            <a:ahLst/>
            <a:cxnLst/>
            <a:rect l="l" t="t" r="r" b="b"/>
            <a:pathLst>
              <a:path w="2728594" h="4900930">
                <a:moveTo>
                  <a:pt x="2728557" y="0"/>
                </a:moveTo>
                <a:lnTo>
                  <a:pt x="0" y="4900574"/>
                </a:lnTo>
                <a:lnTo>
                  <a:pt x="2728557" y="4900574"/>
                </a:lnTo>
                <a:lnTo>
                  <a:pt x="2728557" y="0"/>
                </a:lnTo>
                <a:close/>
              </a:path>
            </a:pathLst>
          </a:custGeom>
          <a:solidFill>
            <a:srgbClr val="17B0E3">
              <a:alpha val="65998"/>
            </a:srgbClr>
          </a:solidFill>
        </p:spPr>
        <p:txBody>
          <a:bodyPr wrap="square" lIns="0" tIns="0" rIns="0" bIns="0" rtlCol="0"/>
          <a:lstStyle/>
          <a:p>
            <a:endParaRPr/>
          </a:p>
        </p:txBody>
      </p:sp>
      <p:sp>
        <p:nvSpPr>
          <p:cNvPr id="27" name="bg object 27"/>
          <p:cNvSpPr/>
          <p:nvPr/>
        </p:nvSpPr>
        <p:spPr>
          <a:xfrm>
            <a:off x="14029998" y="8043833"/>
            <a:ext cx="685800" cy="685800"/>
          </a:xfrm>
          <a:custGeom>
            <a:avLst/>
            <a:gdLst/>
            <a:ahLst/>
            <a:cxnLst/>
            <a:rect l="l" t="t" r="r" b="b"/>
            <a:pathLst>
              <a:path w="685800" h="685800">
                <a:moveTo>
                  <a:pt x="685710" y="685794"/>
                </a:moveTo>
                <a:lnTo>
                  <a:pt x="0" y="685794"/>
                </a:lnTo>
                <a:lnTo>
                  <a:pt x="0" y="0"/>
                </a:lnTo>
                <a:lnTo>
                  <a:pt x="685710" y="0"/>
                </a:lnTo>
                <a:lnTo>
                  <a:pt x="685710" y="685794"/>
                </a:lnTo>
                <a:close/>
              </a:path>
            </a:pathLst>
          </a:custGeom>
          <a:solidFill>
            <a:srgbClr val="41B050"/>
          </a:solidFill>
        </p:spPr>
        <p:txBody>
          <a:bodyPr wrap="square" lIns="0" tIns="0" rIns="0" bIns="0" rtlCol="0"/>
          <a:lstStyle/>
          <a:p>
            <a:endParaRPr/>
          </a:p>
        </p:txBody>
      </p:sp>
      <p:sp>
        <p:nvSpPr>
          <p:cNvPr id="28" name="bg object 28"/>
          <p:cNvSpPr/>
          <p:nvPr/>
        </p:nvSpPr>
        <p:spPr>
          <a:xfrm>
            <a:off x="14029998" y="8843927"/>
            <a:ext cx="271780" cy="271780"/>
          </a:xfrm>
          <a:custGeom>
            <a:avLst/>
            <a:gdLst/>
            <a:ahLst/>
            <a:cxnLst/>
            <a:rect l="l" t="t" r="r" b="b"/>
            <a:pathLst>
              <a:path w="271780" h="271779">
                <a:moveTo>
                  <a:pt x="271427" y="271460"/>
                </a:moveTo>
                <a:lnTo>
                  <a:pt x="0" y="271460"/>
                </a:lnTo>
                <a:lnTo>
                  <a:pt x="0" y="0"/>
                </a:lnTo>
                <a:lnTo>
                  <a:pt x="271427" y="0"/>
                </a:lnTo>
                <a:lnTo>
                  <a:pt x="271427" y="271460"/>
                </a:lnTo>
                <a:close/>
              </a:path>
            </a:pathLst>
          </a:custGeom>
          <a:solidFill>
            <a:srgbClr val="2E946A"/>
          </a:solidFill>
        </p:spPr>
        <p:txBody>
          <a:bodyPr wrap="square" lIns="0" tIns="0" rIns="0" bIns="0" rtlCol="0"/>
          <a:lstStyle/>
          <a:p>
            <a:endParaRPr/>
          </a:p>
        </p:txBody>
      </p:sp>
      <p:sp>
        <p:nvSpPr>
          <p:cNvPr id="2" name="Holder 2"/>
          <p:cNvSpPr>
            <a:spLocks noGrp="1"/>
          </p:cNvSpPr>
          <p:nvPr>
            <p:ph type="title"/>
          </p:nvPr>
        </p:nvSpPr>
        <p:spPr>
          <a:xfrm>
            <a:off x="841813" y="405466"/>
            <a:ext cx="16604372" cy="1571581"/>
          </a:xfrm>
          <a:prstGeom prst="rect">
            <a:avLst/>
          </a:prstGeom>
        </p:spPr>
        <p:txBody>
          <a:bodyPr wrap="square" lIns="0" tIns="0" rIns="0" bIns="0">
            <a:spAutoFit/>
          </a:bodyPr>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4194364" y="2493951"/>
            <a:ext cx="12856844" cy="6062345"/>
          </a:xfrm>
          <a:prstGeom prst="rect">
            <a:avLst/>
          </a:prstGeom>
        </p:spPr>
        <p:txBody>
          <a:bodyPr wrap="square" lIns="0" tIns="0" rIns="0" bIns="0">
            <a:spAutoFit/>
          </a:bodyPr>
          <a:lstStyle>
            <a:lvl1pPr>
              <a:defRPr sz="25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1030358" y="9701206"/>
            <a:ext cx="2607238" cy="274320"/>
          </a:xfrm>
          <a:prstGeom prst="rect">
            <a:avLst/>
          </a:prstGeom>
        </p:spPr>
        <p:txBody>
          <a:bodyPr wrap="square" lIns="0" tIns="0" rIns="0" bIns="0">
            <a:spAutoFit/>
          </a:bodyPr>
          <a:lstStyle>
            <a:lvl1pPr>
              <a:defRPr sz="1650" b="1" i="0">
                <a:solidFill>
                  <a:srgbClr val="2E82C2"/>
                </a:solidFill>
                <a:latin typeface="Trebuchet MS"/>
                <a:cs typeface="Trebuchet MS"/>
              </a:defRPr>
            </a:lvl1p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6934877" y="9701206"/>
            <a:ext cx="316230" cy="274320"/>
          </a:xfrm>
          <a:prstGeom prst="rect">
            <a:avLst/>
          </a:prstGeom>
        </p:spPr>
        <p:txBody>
          <a:bodyPr wrap="square" lIns="0" tIns="0" rIns="0" bIns="0">
            <a:spAutoFit/>
          </a:bodyPr>
          <a:lstStyle>
            <a:lvl1pPr>
              <a:defRPr sz="1650" b="0" i="0">
                <a:solidFill>
                  <a:srgbClr val="2E946A"/>
                </a:solidFill>
                <a:latin typeface="Trebuchet MS"/>
                <a:cs typeface="Trebuchet MS"/>
              </a:defRPr>
            </a:lvl1pPr>
          </a:lstStyle>
          <a:p>
            <a:pPr marL="1524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sp>
        <p:nvSpPr>
          <p:cNvPr id="3" name="object 3"/>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grpSp>
        <p:nvGrpSpPr>
          <p:cNvPr id="4" name="object 4"/>
          <p:cNvGrpSpPr/>
          <p:nvPr/>
        </p:nvGrpSpPr>
        <p:grpSpPr>
          <a:xfrm>
            <a:off x="1114277" y="1657345"/>
            <a:ext cx="2610485" cy="2000250"/>
            <a:chOff x="1114277" y="1657345"/>
            <a:chExt cx="2610485" cy="2000250"/>
          </a:xfrm>
        </p:grpSpPr>
        <p:sp>
          <p:nvSpPr>
            <p:cNvPr id="5" name="object 5"/>
            <p:cNvSpPr/>
            <p:nvPr/>
          </p:nvSpPr>
          <p:spPr>
            <a:xfrm>
              <a:off x="1114272" y="2071686"/>
              <a:ext cx="1840230" cy="1586230"/>
            </a:xfrm>
            <a:custGeom>
              <a:avLst/>
              <a:gdLst/>
              <a:ahLst/>
              <a:cxnLst/>
              <a:rect l="l" t="t" r="r" b="b"/>
              <a:pathLst>
                <a:path w="1840230" h="1586229">
                  <a:moveTo>
                    <a:pt x="1839925" y="793051"/>
                  </a:moveTo>
                  <a:lnTo>
                    <a:pt x="1444180" y="0"/>
                  </a:lnTo>
                  <a:lnTo>
                    <a:pt x="395744" y="0"/>
                  </a:lnTo>
                  <a:lnTo>
                    <a:pt x="0" y="793051"/>
                  </a:lnTo>
                  <a:lnTo>
                    <a:pt x="395744" y="1585912"/>
                  </a:lnTo>
                  <a:lnTo>
                    <a:pt x="1444180" y="1585912"/>
                  </a:lnTo>
                  <a:lnTo>
                    <a:pt x="1839925" y="793051"/>
                  </a:lnTo>
                  <a:close/>
                </a:path>
              </a:pathLst>
            </a:custGeom>
            <a:solidFill>
              <a:srgbClr val="5ECBEF"/>
            </a:solidFill>
          </p:spPr>
          <p:txBody>
            <a:bodyPr wrap="square" lIns="0" tIns="0" rIns="0" bIns="0" rtlCol="0"/>
            <a:lstStyle/>
            <a:p>
              <a:endParaRPr/>
            </a:p>
          </p:txBody>
        </p:sp>
        <p:sp>
          <p:nvSpPr>
            <p:cNvPr id="6" name="object 6"/>
            <p:cNvSpPr/>
            <p:nvPr/>
          </p:nvSpPr>
          <p:spPr>
            <a:xfrm>
              <a:off x="2754515" y="1657349"/>
              <a:ext cx="970280" cy="843280"/>
            </a:xfrm>
            <a:custGeom>
              <a:avLst/>
              <a:gdLst/>
              <a:ahLst/>
              <a:cxnLst/>
              <a:rect l="l" t="t" r="r" b="b"/>
              <a:pathLst>
                <a:path w="970279" h="843280">
                  <a:moveTo>
                    <a:pt x="969886" y="421386"/>
                  </a:moveTo>
                  <a:lnTo>
                    <a:pt x="759561" y="0"/>
                  </a:lnTo>
                  <a:lnTo>
                    <a:pt x="210337" y="0"/>
                  </a:lnTo>
                  <a:lnTo>
                    <a:pt x="0" y="421386"/>
                  </a:lnTo>
                  <a:lnTo>
                    <a:pt x="210337" y="842962"/>
                  </a:lnTo>
                  <a:lnTo>
                    <a:pt x="759561" y="842962"/>
                  </a:lnTo>
                  <a:lnTo>
                    <a:pt x="969886" y="421386"/>
                  </a:lnTo>
                  <a:close/>
                </a:path>
              </a:pathLst>
            </a:custGeom>
            <a:solidFill>
              <a:srgbClr val="2E946A"/>
            </a:solidFill>
          </p:spPr>
          <p:txBody>
            <a:bodyPr wrap="square" lIns="0" tIns="0" rIns="0" bIns="0" rtlCol="0"/>
            <a:lstStyle/>
            <a:p>
              <a:endParaRPr/>
            </a:p>
          </p:txBody>
        </p:sp>
      </p:grpSp>
      <p:sp>
        <p:nvSpPr>
          <p:cNvPr id="7" name="object 7"/>
          <p:cNvSpPr/>
          <p:nvPr/>
        </p:nvSpPr>
        <p:spPr>
          <a:xfrm>
            <a:off x="5629262" y="1785949"/>
            <a:ext cx="2505075" cy="2162175"/>
          </a:xfrm>
          <a:custGeom>
            <a:avLst/>
            <a:gdLst/>
            <a:ahLst/>
            <a:cxnLst/>
            <a:rect l="l" t="t" r="r" b="b"/>
            <a:pathLst>
              <a:path w="2505075" h="2162175">
                <a:moveTo>
                  <a:pt x="2505075" y="1080985"/>
                </a:moveTo>
                <a:lnTo>
                  <a:pt x="1964753" y="0"/>
                </a:lnTo>
                <a:lnTo>
                  <a:pt x="540334" y="0"/>
                </a:lnTo>
                <a:lnTo>
                  <a:pt x="0" y="1080985"/>
                </a:lnTo>
                <a:lnTo>
                  <a:pt x="540334" y="2162175"/>
                </a:lnTo>
                <a:lnTo>
                  <a:pt x="1964753" y="2162175"/>
                </a:lnTo>
                <a:lnTo>
                  <a:pt x="2505075" y="1080985"/>
                </a:lnTo>
                <a:close/>
              </a:path>
            </a:pathLst>
          </a:custGeom>
          <a:solidFill>
            <a:srgbClr val="41D0A2"/>
          </a:solidFill>
        </p:spPr>
        <p:txBody>
          <a:bodyPr wrap="square" lIns="0" tIns="0" rIns="0" bIns="0" rtlCol="0"/>
          <a:lstStyle/>
          <a:p>
            <a:endParaRPr/>
          </a:p>
        </p:txBody>
      </p:sp>
      <p:sp>
        <p:nvSpPr>
          <p:cNvPr id="8" name="object 8"/>
          <p:cNvSpPr/>
          <p:nvPr/>
        </p:nvSpPr>
        <p:spPr>
          <a:xfrm>
            <a:off x="5700700" y="7843837"/>
            <a:ext cx="1085850" cy="933450"/>
          </a:xfrm>
          <a:custGeom>
            <a:avLst/>
            <a:gdLst/>
            <a:ahLst/>
            <a:cxnLst/>
            <a:rect l="l" t="t" r="r" b="b"/>
            <a:pathLst>
              <a:path w="1085850" h="933450">
                <a:moveTo>
                  <a:pt x="1085850" y="466826"/>
                </a:moveTo>
                <a:lnTo>
                  <a:pt x="853630" y="0"/>
                </a:lnTo>
                <a:lnTo>
                  <a:pt x="232219" y="0"/>
                </a:lnTo>
                <a:lnTo>
                  <a:pt x="0" y="466826"/>
                </a:lnTo>
                <a:lnTo>
                  <a:pt x="232219" y="933450"/>
                </a:lnTo>
                <a:lnTo>
                  <a:pt x="853630" y="933450"/>
                </a:lnTo>
                <a:lnTo>
                  <a:pt x="1085850" y="466826"/>
                </a:lnTo>
                <a:close/>
              </a:path>
            </a:pathLst>
          </a:custGeom>
          <a:solidFill>
            <a:srgbClr val="41B050"/>
          </a:solidFill>
        </p:spPr>
        <p:txBody>
          <a:bodyPr wrap="square" lIns="0" tIns="0" rIns="0" bIns="0" rtlCol="0"/>
          <a:lstStyle/>
          <a:p>
            <a:endParaRPr/>
          </a:p>
        </p:txBody>
      </p:sp>
      <p:grpSp>
        <p:nvGrpSpPr>
          <p:cNvPr id="9" name="object 9"/>
          <p:cNvGrpSpPr/>
          <p:nvPr/>
        </p:nvGrpSpPr>
        <p:grpSpPr>
          <a:xfrm>
            <a:off x="11165746" y="0"/>
            <a:ext cx="7129780" cy="10294620"/>
            <a:chOff x="11165746" y="0"/>
            <a:chExt cx="7129780" cy="10294620"/>
          </a:xfrm>
        </p:grpSpPr>
        <p:sp>
          <p:nvSpPr>
            <p:cNvPr id="10" name="object 10"/>
            <p:cNvSpPr/>
            <p:nvPr/>
          </p:nvSpPr>
          <p:spPr>
            <a:xfrm>
              <a:off x="11172889" y="7275"/>
              <a:ext cx="7115175" cy="10280015"/>
            </a:xfrm>
            <a:custGeom>
              <a:avLst/>
              <a:gdLst/>
              <a:ahLst/>
              <a:cxnLst/>
              <a:rect l="l" t="t" r="r" b="b"/>
              <a:pathLst>
                <a:path w="7115175" h="10280015">
                  <a:moveTo>
                    <a:pt x="2892917" y="0"/>
                  </a:moveTo>
                  <a:lnTo>
                    <a:pt x="4720235" y="10279723"/>
                  </a:lnTo>
                </a:path>
                <a:path w="7115175" h="10280015">
                  <a:moveTo>
                    <a:pt x="2892917" y="0"/>
                  </a:moveTo>
                  <a:lnTo>
                    <a:pt x="4720235" y="10279723"/>
                  </a:lnTo>
                </a:path>
                <a:path w="7115175" h="10280015">
                  <a:moveTo>
                    <a:pt x="7115108" y="5534475"/>
                  </a:moveTo>
                  <a:lnTo>
                    <a:pt x="0" y="10279723"/>
                  </a:lnTo>
                </a:path>
                <a:path w="7115175" h="10280015">
                  <a:moveTo>
                    <a:pt x="7115108" y="5534475"/>
                  </a:moveTo>
                  <a:lnTo>
                    <a:pt x="0" y="10279723"/>
                  </a:lnTo>
                </a:path>
              </a:pathLst>
            </a:custGeom>
            <a:ln w="14286">
              <a:solidFill>
                <a:srgbClr val="5ECBEF"/>
              </a:solidFill>
            </a:ln>
          </p:spPr>
          <p:txBody>
            <a:bodyPr wrap="square" lIns="0" tIns="0" rIns="0" bIns="0" rtlCol="0"/>
            <a:lstStyle/>
            <a:p>
              <a:endParaRPr/>
            </a:p>
          </p:txBody>
        </p:sp>
        <p:sp>
          <p:nvSpPr>
            <p:cNvPr id="11" name="object 11"/>
            <p:cNvSpPr/>
            <p:nvPr/>
          </p:nvSpPr>
          <p:spPr>
            <a:xfrm>
              <a:off x="13772845" y="11"/>
              <a:ext cx="4514850" cy="10287000"/>
            </a:xfrm>
            <a:custGeom>
              <a:avLst/>
              <a:gdLst/>
              <a:ahLst/>
              <a:cxnLst/>
              <a:rect l="l" t="t" r="r" b="b"/>
              <a:pathLst>
                <a:path w="4514850" h="10287000">
                  <a:moveTo>
                    <a:pt x="4514266" y="0"/>
                  </a:moveTo>
                  <a:lnTo>
                    <a:pt x="3066224" y="0"/>
                  </a:lnTo>
                  <a:lnTo>
                    <a:pt x="0" y="10286949"/>
                  </a:lnTo>
                  <a:lnTo>
                    <a:pt x="4514266" y="10286949"/>
                  </a:lnTo>
                  <a:lnTo>
                    <a:pt x="4514266" y="0"/>
                  </a:lnTo>
                  <a:close/>
                </a:path>
              </a:pathLst>
            </a:custGeom>
            <a:solidFill>
              <a:srgbClr val="5ECBEF">
                <a:alpha val="35998"/>
              </a:srgbClr>
            </a:solidFill>
          </p:spPr>
          <p:txBody>
            <a:bodyPr wrap="square" lIns="0" tIns="0" rIns="0" bIns="0" rtlCol="0"/>
            <a:lstStyle/>
            <a:p>
              <a:endParaRPr/>
            </a:p>
          </p:txBody>
        </p:sp>
        <p:sp>
          <p:nvSpPr>
            <p:cNvPr id="12" name="object 12"/>
            <p:cNvSpPr/>
            <p:nvPr/>
          </p:nvSpPr>
          <p:spPr>
            <a:xfrm>
              <a:off x="14403933" y="11"/>
              <a:ext cx="3883660" cy="10287000"/>
            </a:xfrm>
            <a:custGeom>
              <a:avLst/>
              <a:gdLst/>
              <a:ahLst/>
              <a:cxnLst/>
              <a:rect l="l" t="t" r="r" b="b"/>
              <a:pathLst>
                <a:path w="3883659" h="10287000">
                  <a:moveTo>
                    <a:pt x="3883177" y="0"/>
                  </a:moveTo>
                  <a:lnTo>
                    <a:pt x="0" y="0"/>
                  </a:lnTo>
                  <a:lnTo>
                    <a:pt x="1813090" y="10286949"/>
                  </a:lnTo>
                  <a:lnTo>
                    <a:pt x="3883177" y="10286949"/>
                  </a:lnTo>
                  <a:lnTo>
                    <a:pt x="3883177" y="0"/>
                  </a:lnTo>
                  <a:close/>
                </a:path>
              </a:pathLst>
            </a:custGeom>
            <a:solidFill>
              <a:srgbClr val="5ECBEF">
                <a:alpha val="19999"/>
              </a:srgbClr>
            </a:solidFill>
          </p:spPr>
          <p:txBody>
            <a:bodyPr wrap="square" lIns="0" tIns="0" rIns="0" bIns="0" rtlCol="0"/>
            <a:lstStyle/>
            <a:p>
              <a:endParaRPr/>
            </a:p>
          </p:txBody>
        </p:sp>
        <p:sp>
          <p:nvSpPr>
            <p:cNvPr id="13" name="object 13"/>
            <p:cNvSpPr/>
            <p:nvPr/>
          </p:nvSpPr>
          <p:spPr>
            <a:xfrm>
              <a:off x="13401421" y="4571999"/>
              <a:ext cx="4885690" cy="5715000"/>
            </a:xfrm>
            <a:custGeom>
              <a:avLst/>
              <a:gdLst/>
              <a:ahLst/>
              <a:cxnLst/>
              <a:rect l="l" t="t" r="r" b="b"/>
              <a:pathLst>
                <a:path w="4885690" h="5715000">
                  <a:moveTo>
                    <a:pt x="4885690" y="0"/>
                  </a:moveTo>
                  <a:lnTo>
                    <a:pt x="0" y="5714962"/>
                  </a:lnTo>
                  <a:lnTo>
                    <a:pt x="4885690" y="5714962"/>
                  </a:lnTo>
                  <a:lnTo>
                    <a:pt x="4885690" y="0"/>
                  </a:lnTo>
                  <a:close/>
                </a:path>
              </a:pathLst>
            </a:custGeom>
            <a:solidFill>
              <a:srgbClr val="17B0E3">
                <a:alpha val="65998"/>
              </a:srgbClr>
            </a:solidFill>
          </p:spPr>
          <p:txBody>
            <a:bodyPr wrap="square" lIns="0" tIns="0" rIns="0" bIns="0" rtlCol="0"/>
            <a:lstStyle/>
            <a:p>
              <a:endParaRPr/>
            </a:p>
          </p:txBody>
        </p:sp>
        <p:sp>
          <p:nvSpPr>
            <p:cNvPr id="14" name="object 14"/>
            <p:cNvSpPr/>
            <p:nvPr/>
          </p:nvSpPr>
          <p:spPr>
            <a:xfrm>
              <a:off x="14006551" y="11"/>
              <a:ext cx="4281170" cy="10287000"/>
            </a:xfrm>
            <a:custGeom>
              <a:avLst/>
              <a:gdLst/>
              <a:ahLst/>
              <a:cxnLst/>
              <a:rect l="l" t="t" r="r" b="b"/>
              <a:pathLst>
                <a:path w="4281169" h="10287000">
                  <a:moveTo>
                    <a:pt x="4280560" y="0"/>
                  </a:moveTo>
                  <a:lnTo>
                    <a:pt x="0" y="0"/>
                  </a:lnTo>
                  <a:lnTo>
                    <a:pt x="3704564" y="10286949"/>
                  </a:lnTo>
                  <a:lnTo>
                    <a:pt x="4280560" y="10286949"/>
                  </a:lnTo>
                  <a:lnTo>
                    <a:pt x="4280560" y="0"/>
                  </a:lnTo>
                  <a:close/>
                </a:path>
              </a:pathLst>
            </a:custGeom>
            <a:solidFill>
              <a:srgbClr val="17B0E3">
                <a:alpha val="50000"/>
              </a:srgbClr>
            </a:solidFill>
          </p:spPr>
          <p:txBody>
            <a:bodyPr wrap="square" lIns="0" tIns="0" rIns="0" bIns="0" rtlCol="0"/>
            <a:lstStyle/>
            <a:p>
              <a:endParaRPr/>
            </a:p>
          </p:txBody>
        </p:sp>
        <p:sp>
          <p:nvSpPr>
            <p:cNvPr id="15" name="object 15"/>
            <p:cNvSpPr/>
            <p:nvPr/>
          </p:nvSpPr>
          <p:spPr>
            <a:xfrm>
              <a:off x="16344265" y="11"/>
              <a:ext cx="1943100" cy="10287000"/>
            </a:xfrm>
            <a:custGeom>
              <a:avLst/>
              <a:gdLst/>
              <a:ahLst/>
              <a:cxnLst/>
              <a:rect l="l" t="t" r="r" b="b"/>
              <a:pathLst>
                <a:path w="1943100" h="10287000">
                  <a:moveTo>
                    <a:pt x="1942846" y="0"/>
                  </a:moveTo>
                  <a:lnTo>
                    <a:pt x="1533486" y="0"/>
                  </a:lnTo>
                  <a:lnTo>
                    <a:pt x="0" y="10286949"/>
                  </a:lnTo>
                  <a:lnTo>
                    <a:pt x="1942846" y="10286949"/>
                  </a:lnTo>
                  <a:lnTo>
                    <a:pt x="1942846" y="0"/>
                  </a:lnTo>
                  <a:close/>
                </a:path>
              </a:pathLst>
            </a:custGeom>
            <a:solidFill>
              <a:srgbClr val="2E82C2">
                <a:alpha val="69999"/>
              </a:srgbClr>
            </a:solidFill>
          </p:spPr>
          <p:txBody>
            <a:bodyPr wrap="square" lIns="0" tIns="0" rIns="0" bIns="0" rtlCol="0"/>
            <a:lstStyle/>
            <a:p>
              <a:endParaRPr/>
            </a:p>
          </p:txBody>
        </p:sp>
        <p:sp>
          <p:nvSpPr>
            <p:cNvPr id="16" name="object 16"/>
            <p:cNvSpPr/>
            <p:nvPr/>
          </p:nvSpPr>
          <p:spPr>
            <a:xfrm>
              <a:off x="16403727" y="11"/>
              <a:ext cx="1883410" cy="10287000"/>
            </a:xfrm>
            <a:custGeom>
              <a:avLst/>
              <a:gdLst/>
              <a:ahLst/>
              <a:cxnLst/>
              <a:rect l="l" t="t" r="r" b="b"/>
              <a:pathLst>
                <a:path w="1883409" h="10287000">
                  <a:moveTo>
                    <a:pt x="1883384" y="0"/>
                  </a:moveTo>
                  <a:lnTo>
                    <a:pt x="0" y="0"/>
                  </a:lnTo>
                  <a:lnTo>
                    <a:pt x="1671574" y="10286949"/>
                  </a:lnTo>
                  <a:lnTo>
                    <a:pt x="1883384" y="10286949"/>
                  </a:lnTo>
                  <a:lnTo>
                    <a:pt x="1883384" y="0"/>
                  </a:lnTo>
                  <a:close/>
                </a:path>
              </a:pathLst>
            </a:custGeom>
            <a:solidFill>
              <a:srgbClr val="236191">
                <a:alpha val="79998"/>
              </a:srgbClr>
            </a:solidFill>
          </p:spPr>
          <p:txBody>
            <a:bodyPr wrap="square" lIns="0" tIns="0" rIns="0" bIns="0" rtlCol="0"/>
            <a:lstStyle/>
            <a:p>
              <a:endParaRPr/>
            </a:p>
          </p:txBody>
        </p:sp>
        <p:sp>
          <p:nvSpPr>
            <p:cNvPr id="17" name="object 17"/>
            <p:cNvSpPr/>
            <p:nvPr/>
          </p:nvSpPr>
          <p:spPr>
            <a:xfrm>
              <a:off x="15558554" y="5386386"/>
              <a:ext cx="2728595" cy="4900930"/>
            </a:xfrm>
            <a:custGeom>
              <a:avLst/>
              <a:gdLst/>
              <a:ahLst/>
              <a:cxnLst/>
              <a:rect l="l" t="t" r="r" b="b"/>
              <a:pathLst>
                <a:path w="2728594" h="4900930">
                  <a:moveTo>
                    <a:pt x="2728557" y="0"/>
                  </a:moveTo>
                  <a:lnTo>
                    <a:pt x="0" y="4900574"/>
                  </a:lnTo>
                  <a:lnTo>
                    <a:pt x="2728557" y="4900574"/>
                  </a:lnTo>
                  <a:lnTo>
                    <a:pt x="2728557" y="0"/>
                  </a:lnTo>
                  <a:close/>
                </a:path>
              </a:pathLst>
            </a:custGeom>
            <a:solidFill>
              <a:srgbClr val="17B0E3">
                <a:alpha val="65998"/>
              </a:srgbClr>
            </a:solidFill>
          </p:spPr>
          <p:txBody>
            <a:bodyPr wrap="square" lIns="0" tIns="0" rIns="0" bIns="0" rtlCol="0"/>
            <a:lstStyle/>
            <a:p>
              <a:endParaRPr/>
            </a:p>
          </p:txBody>
        </p:sp>
      </p:grpSp>
      <p:pic>
        <p:nvPicPr>
          <p:cNvPr id="18" name="object 18"/>
          <p:cNvPicPr/>
          <p:nvPr/>
        </p:nvPicPr>
        <p:blipFill>
          <a:blip r:embed="rId2" cstate="print"/>
          <a:stretch>
            <a:fillRect/>
          </a:stretch>
        </p:blipFill>
        <p:spPr>
          <a:xfrm>
            <a:off x="2502513" y="9701212"/>
            <a:ext cx="114469" cy="270933"/>
          </a:xfrm>
          <a:prstGeom prst="rect">
            <a:avLst/>
          </a:prstGeom>
        </p:spPr>
      </p:pic>
      <p:sp>
        <p:nvSpPr>
          <p:cNvPr id="19" name="object 19"/>
          <p:cNvSpPr txBox="1"/>
          <p:nvPr/>
        </p:nvSpPr>
        <p:spPr>
          <a:xfrm>
            <a:off x="1087437" y="9688125"/>
            <a:ext cx="2521585" cy="282575"/>
          </a:xfrm>
          <a:prstGeom prst="rect">
            <a:avLst/>
          </a:prstGeom>
        </p:spPr>
        <p:txBody>
          <a:bodyPr vert="horz" wrap="square" lIns="0" tIns="17145" rIns="0" bIns="0" rtlCol="0">
            <a:spAutoFit/>
          </a:bodyPr>
          <a:lstStyle/>
          <a:p>
            <a:pPr marL="12700">
              <a:lnSpc>
                <a:spcPct val="100000"/>
              </a:lnSpc>
              <a:spcBef>
                <a:spcPts val="135"/>
              </a:spcBef>
            </a:pPr>
            <a:r>
              <a:rPr sz="1650" dirty="0">
                <a:solidFill>
                  <a:srgbClr val="2E82C2"/>
                </a:solidFill>
                <a:latin typeface="Trebuchet MS"/>
                <a:cs typeface="Trebuchet MS"/>
              </a:rPr>
              <a:t>4/10/2024</a:t>
            </a:r>
            <a:r>
              <a:rPr sz="1650" b="1" dirty="0">
                <a:solidFill>
                  <a:srgbClr val="2E82C2"/>
                </a:solidFill>
                <a:latin typeface="Trebuchet MS"/>
                <a:cs typeface="Trebuchet MS"/>
              </a:rPr>
              <a:t>Annual</a:t>
            </a:r>
            <a:r>
              <a:rPr sz="1650" b="1" spc="260" dirty="0">
                <a:solidFill>
                  <a:srgbClr val="2E82C2"/>
                </a:solidFill>
                <a:latin typeface="Trebuchet MS"/>
                <a:cs typeface="Trebuchet MS"/>
              </a:rPr>
              <a:t> </a:t>
            </a:r>
            <a:r>
              <a:rPr sz="1650" b="1" spc="-10" dirty="0">
                <a:solidFill>
                  <a:srgbClr val="2E82C2"/>
                </a:solidFill>
                <a:latin typeface="Trebuchet MS"/>
                <a:cs typeface="Trebuchet MS"/>
              </a:rPr>
              <a:t>Review</a:t>
            </a:r>
            <a:endParaRPr sz="1650">
              <a:latin typeface="Trebuchet MS"/>
              <a:cs typeface="Trebuchet MS"/>
            </a:endParaRPr>
          </a:p>
        </p:txBody>
      </p:sp>
      <p:sp>
        <p:nvSpPr>
          <p:cNvPr id="20" name="object 20"/>
          <p:cNvSpPr txBox="1"/>
          <p:nvPr/>
        </p:nvSpPr>
        <p:spPr>
          <a:xfrm>
            <a:off x="17074577" y="9688125"/>
            <a:ext cx="137795" cy="282575"/>
          </a:xfrm>
          <a:prstGeom prst="rect">
            <a:avLst/>
          </a:prstGeom>
        </p:spPr>
        <p:txBody>
          <a:bodyPr vert="horz" wrap="square" lIns="0" tIns="17145" rIns="0" bIns="0" rtlCol="0">
            <a:spAutoFit/>
          </a:bodyPr>
          <a:lstStyle/>
          <a:p>
            <a:pPr marL="12700">
              <a:lnSpc>
                <a:spcPct val="100000"/>
              </a:lnSpc>
              <a:spcBef>
                <a:spcPts val="135"/>
              </a:spcBef>
            </a:pPr>
            <a:r>
              <a:rPr sz="1650" spc="-50" dirty="0">
                <a:solidFill>
                  <a:srgbClr val="2E946A"/>
                </a:solidFill>
                <a:latin typeface="Trebuchet MS"/>
                <a:cs typeface="Trebuchet MS"/>
              </a:rPr>
              <a:t>1</a:t>
            </a:r>
            <a:endParaRPr sz="1650">
              <a:latin typeface="Trebuchet MS"/>
              <a:cs typeface="Trebuchet MS"/>
            </a:endParaRPr>
          </a:p>
        </p:txBody>
      </p:sp>
      <p:sp>
        <p:nvSpPr>
          <p:cNvPr id="21" name="object 21"/>
          <p:cNvSpPr txBox="1"/>
          <p:nvPr/>
        </p:nvSpPr>
        <p:spPr>
          <a:xfrm>
            <a:off x="9131300" y="6495776"/>
            <a:ext cx="7115174" cy="1996509"/>
          </a:xfrm>
          <a:prstGeom prst="rect">
            <a:avLst/>
          </a:prstGeom>
        </p:spPr>
        <p:txBody>
          <a:bodyPr vert="horz" wrap="square" lIns="0" tIns="106680" rIns="0" bIns="0" rtlCol="0">
            <a:spAutoFit/>
          </a:bodyPr>
          <a:lstStyle/>
          <a:p>
            <a:pPr marL="12700">
              <a:lnSpc>
                <a:spcPct val="100000"/>
              </a:lnSpc>
              <a:spcBef>
                <a:spcPts val="840"/>
              </a:spcBef>
            </a:pPr>
            <a:r>
              <a:rPr sz="3750" b="1" dirty="0">
                <a:latin typeface="Times New Roman" panose="02020603050405020304" pitchFamily="18" charset="0"/>
                <a:cs typeface="Times New Roman" panose="02020603050405020304" pitchFamily="18" charset="0"/>
              </a:rPr>
              <a:t>S</a:t>
            </a:r>
            <a:r>
              <a:rPr lang="en-IN" sz="3750" b="1" dirty="0" err="1">
                <a:latin typeface="Times New Roman" panose="02020603050405020304" pitchFamily="18" charset="0"/>
                <a:cs typeface="Times New Roman" panose="02020603050405020304" pitchFamily="18" charset="0"/>
              </a:rPr>
              <a:t>halu</a:t>
            </a:r>
            <a:r>
              <a:rPr lang="en-IN" sz="3750" b="1" dirty="0">
                <a:latin typeface="Times New Roman" panose="02020603050405020304" pitchFamily="18" charset="0"/>
                <a:cs typeface="Times New Roman" panose="02020603050405020304" pitchFamily="18" charset="0"/>
              </a:rPr>
              <a:t> Priya R</a:t>
            </a:r>
            <a:endParaRPr sz="3750" dirty="0">
              <a:latin typeface="Times New Roman" panose="02020603050405020304" pitchFamily="18" charset="0"/>
              <a:cs typeface="Times New Roman" panose="02020603050405020304" pitchFamily="18" charset="0"/>
            </a:endParaRPr>
          </a:p>
          <a:p>
            <a:pPr marL="12700" marR="5080">
              <a:lnSpc>
                <a:spcPts val="5250"/>
              </a:lnSpc>
              <a:spcBef>
                <a:spcPts val="110"/>
              </a:spcBef>
            </a:pPr>
            <a:r>
              <a:rPr sz="3750" b="1" dirty="0">
                <a:latin typeface="Times New Roman" panose="02020603050405020304" pitchFamily="18" charset="0"/>
                <a:cs typeface="Times New Roman" panose="02020603050405020304" pitchFamily="18" charset="0"/>
              </a:rPr>
              <a:t>KGISL</a:t>
            </a:r>
            <a:r>
              <a:rPr sz="3750" b="1" spc="60" dirty="0">
                <a:latin typeface="Times New Roman" panose="02020603050405020304" pitchFamily="18" charset="0"/>
                <a:cs typeface="Times New Roman" panose="02020603050405020304" pitchFamily="18" charset="0"/>
              </a:rPr>
              <a:t> </a:t>
            </a:r>
            <a:r>
              <a:rPr sz="3750" b="1" dirty="0">
                <a:latin typeface="Times New Roman" panose="02020603050405020304" pitchFamily="18" charset="0"/>
                <a:cs typeface="Times New Roman" panose="02020603050405020304" pitchFamily="18" charset="0"/>
              </a:rPr>
              <a:t>Institute</a:t>
            </a:r>
            <a:r>
              <a:rPr sz="3750" b="1" spc="75" dirty="0">
                <a:latin typeface="Times New Roman" panose="02020603050405020304" pitchFamily="18" charset="0"/>
                <a:cs typeface="Times New Roman" panose="02020603050405020304" pitchFamily="18" charset="0"/>
              </a:rPr>
              <a:t> </a:t>
            </a:r>
            <a:r>
              <a:rPr sz="3750" b="1" dirty="0">
                <a:latin typeface="Times New Roman" panose="02020603050405020304" pitchFamily="18" charset="0"/>
                <a:cs typeface="Times New Roman" panose="02020603050405020304" pitchFamily="18" charset="0"/>
              </a:rPr>
              <a:t>Of</a:t>
            </a:r>
            <a:r>
              <a:rPr sz="3750" b="1" spc="70" dirty="0">
                <a:latin typeface="Times New Roman" panose="02020603050405020304" pitchFamily="18" charset="0"/>
                <a:cs typeface="Times New Roman" panose="02020603050405020304" pitchFamily="18" charset="0"/>
              </a:rPr>
              <a:t> </a:t>
            </a:r>
            <a:r>
              <a:rPr sz="3750" b="1" spc="-10" dirty="0">
                <a:latin typeface="Times New Roman" panose="02020603050405020304" pitchFamily="18" charset="0"/>
                <a:cs typeface="Times New Roman" panose="02020603050405020304" pitchFamily="18" charset="0"/>
              </a:rPr>
              <a:t>Technology </a:t>
            </a:r>
            <a:r>
              <a:rPr sz="3750" b="1" dirty="0">
                <a:latin typeface="Times New Roman" panose="02020603050405020304" pitchFamily="18" charset="0"/>
                <a:cs typeface="Times New Roman" panose="02020603050405020304" pitchFamily="18" charset="0"/>
              </a:rPr>
              <a:t>NM</a:t>
            </a:r>
            <a:r>
              <a:rPr sz="3750" b="1" spc="30" dirty="0">
                <a:latin typeface="Times New Roman" panose="02020603050405020304" pitchFamily="18" charset="0"/>
                <a:cs typeface="Times New Roman" panose="02020603050405020304" pitchFamily="18" charset="0"/>
              </a:rPr>
              <a:t> </a:t>
            </a:r>
            <a:r>
              <a:rPr sz="3750" b="1" dirty="0">
                <a:latin typeface="Times New Roman" panose="02020603050405020304" pitchFamily="18" charset="0"/>
                <a:cs typeface="Times New Roman" panose="02020603050405020304" pitchFamily="18" charset="0"/>
              </a:rPr>
              <a:t>ID:</a:t>
            </a:r>
            <a:r>
              <a:rPr sz="3750" b="1" spc="40" dirty="0">
                <a:latin typeface="Times New Roman" panose="02020603050405020304" pitchFamily="18" charset="0"/>
                <a:cs typeface="Times New Roman" panose="02020603050405020304" pitchFamily="18" charset="0"/>
              </a:rPr>
              <a:t> </a:t>
            </a:r>
            <a:r>
              <a:rPr sz="3750" b="1" spc="-10" dirty="0">
                <a:latin typeface="Times New Roman" panose="02020603050405020304" pitchFamily="18" charset="0"/>
                <a:cs typeface="Times New Roman" panose="02020603050405020304" pitchFamily="18" charset="0"/>
              </a:rPr>
              <a:t>au71172124309</a:t>
            </a:r>
            <a:r>
              <a:rPr lang="en-IN" sz="3750" b="1" spc="-10" dirty="0">
                <a:latin typeface="Times New Roman" panose="02020603050405020304" pitchFamily="18" charset="0"/>
                <a:cs typeface="Times New Roman" panose="02020603050405020304" pitchFamily="18" charset="0"/>
              </a:rPr>
              <a:t>7</a:t>
            </a:r>
            <a:endParaRPr sz="37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title"/>
          </p:nvPr>
        </p:nvSpPr>
        <p:spPr>
          <a:xfrm>
            <a:off x="594997" y="4251293"/>
            <a:ext cx="14962642" cy="1028487"/>
          </a:xfrm>
          <a:prstGeom prst="rect">
            <a:avLst/>
          </a:prstGeom>
        </p:spPr>
        <p:txBody>
          <a:bodyPr vert="horz" wrap="square" lIns="0" tIns="12700" rIns="0" bIns="0" rtlCol="0">
            <a:spAutoFit/>
          </a:bodyPr>
          <a:lstStyle/>
          <a:p>
            <a:pPr marL="12700">
              <a:lnSpc>
                <a:spcPct val="100000"/>
              </a:lnSpc>
              <a:spcBef>
                <a:spcPts val="100"/>
              </a:spcBef>
            </a:pPr>
            <a:r>
              <a:rPr lang="en-IN" sz="6600" b="0" dirty="0">
                <a:solidFill>
                  <a:srgbClr val="0D0D0D"/>
                </a:solidFill>
                <a:highlight>
                  <a:srgbClr val="FFFFFF"/>
                </a:highlight>
                <a:latin typeface="Arial Black" panose="020B0A04020102020204" pitchFamily="34" charset="0"/>
                <a:cs typeface="Arial Black"/>
              </a:rPr>
              <a:t>YOUTUBE VIDEO SUMMARIZER</a:t>
            </a:r>
            <a:endParaRPr sz="6600" dirty="0">
              <a:latin typeface="Arial Black" panose="020B0A04020102020204" pitchFamily="34" charset="0"/>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02513" y="9701212"/>
            <a:ext cx="114469" cy="270933"/>
          </a:xfrm>
          <a:prstGeom prst="rect">
            <a:avLst/>
          </a:prstGeom>
        </p:spPr>
      </p:pic>
      <p:sp>
        <p:nvSpPr>
          <p:cNvPr id="4" name="object 4"/>
          <p:cNvSpPr txBox="1">
            <a:spLocks noGrp="1"/>
          </p:cNvSpPr>
          <p:nvPr>
            <p:ph type="title"/>
          </p:nvPr>
        </p:nvSpPr>
        <p:spPr>
          <a:prstGeom prst="rect">
            <a:avLst/>
          </a:prstGeom>
        </p:spPr>
        <p:txBody>
          <a:bodyPr vert="horz" wrap="square" lIns="0" tIns="13970" rIns="0" bIns="0" rtlCol="0">
            <a:spAutoFit/>
          </a:bodyPr>
          <a:lstStyle/>
          <a:p>
            <a:pPr marL="286385">
              <a:lnSpc>
                <a:spcPct val="100000"/>
              </a:lnSpc>
              <a:spcBef>
                <a:spcPts val="110"/>
              </a:spcBef>
            </a:pPr>
            <a:r>
              <a:rPr spc="-10" dirty="0"/>
              <a:t>MODELLING</a:t>
            </a:r>
          </a:p>
        </p:txBody>
      </p:sp>
      <p:sp>
        <p:nvSpPr>
          <p:cNvPr id="5" name="object 5"/>
          <p:cNvSpPr txBox="1">
            <a:spLocks noGrp="1"/>
          </p:cNvSpPr>
          <p:nvPr>
            <p:ph type="ftr" sz="quarter" idx="5"/>
          </p:nvPr>
        </p:nvSpPr>
        <p:spPr>
          <a:prstGeom prst="rect">
            <a:avLst/>
          </a:prstGeom>
        </p:spPr>
        <p:txBody>
          <a:bodyPr vert="horz" wrap="square" lIns="0" tIns="4445" rIns="0" bIns="0" rtlCol="0">
            <a:spAutoFit/>
          </a:bodyPr>
          <a:lstStyle/>
          <a:p>
            <a:pPr marL="1270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r>
              <a:rPr spc="-25" dirty="0"/>
              <a:t>9</a:t>
            </a:r>
          </a:p>
        </p:txBody>
      </p:sp>
      <p:pic>
        <p:nvPicPr>
          <p:cNvPr id="8" name="Picture 7">
            <a:extLst>
              <a:ext uri="{FF2B5EF4-FFF2-40B4-BE49-F238E27FC236}">
                <a16:creationId xmlns:a16="http://schemas.microsoft.com/office/drawing/2014/main" id="{3571C456-EA5A-0A88-77F5-58725A2EDB3E}"/>
              </a:ext>
            </a:extLst>
          </p:cNvPr>
          <p:cNvPicPr>
            <a:picLocks noChangeAspect="1"/>
          </p:cNvPicPr>
          <p:nvPr/>
        </p:nvPicPr>
        <p:blipFill>
          <a:blip r:embed="rId3"/>
          <a:stretch>
            <a:fillRect/>
          </a:stretch>
        </p:blipFill>
        <p:spPr>
          <a:xfrm>
            <a:off x="3429000" y="2476500"/>
            <a:ext cx="10668000" cy="594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051" y="9603434"/>
            <a:ext cx="1809750" cy="28575"/>
          </a:xfrm>
          <a:custGeom>
            <a:avLst/>
            <a:gdLst/>
            <a:ahLst/>
            <a:cxnLst/>
            <a:rect l="l" t="t" r="r" b="b"/>
            <a:pathLst>
              <a:path w="1809750" h="28575">
                <a:moveTo>
                  <a:pt x="1809750" y="0"/>
                </a:moveTo>
                <a:lnTo>
                  <a:pt x="0" y="0"/>
                </a:lnTo>
                <a:lnTo>
                  <a:pt x="0" y="28575"/>
                </a:lnTo>
                <a:lnTo>
                  <a:pt x="1809750" y="28575"/>
                </a:lnTo>
                <a:lnTo>
                  <a:pt x="1809750" y="0"/>
                </a:lnTo>
                <a:close/>
              </a:path>
            </a:pathLst>
          </a:custGeom>
          <a:solidFill>
            <a:srgbClr val="006FBF"/>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55386" rIns="0" bIns="0" rtlCol="0">
            <a:spAutoFit/>
          </a:bodyPr>
          <a:lstStyle/>
          <a:p>
            <a:pPr marL="309880">
              <a:lnSpc>
                <a:spcPct val="100000"/>
              </a:lnSpc>
              <a:spcBef>
                <a:spcPts val="105"/>
              </a:spcBef>
            </a:pPr>
            <a:r>
              <a:rPr spc="-10" dirty="0"/>
              <a:t>RESULTS</a:t>
            </a:r>
          </a:p>
        </p:txBody>
      </p:sp>
      <p:sp>
        <p:nvSpPr>
          <p:cNvPr id="5" name="object 5"/>
          <p:cNvSpPr txBox="1">
            <a:spLocks noGrp="1"/>
          </p:cNvSpPr>
          <p:nvPr>
            <p:ph type="ftr" sz="quarter" idx="5"/>
          </p:nvPr>
        </p:nvSpPr>
        <p:spPr>
          <a:prstGeom prst="rect">
            <a:avLst/>
          </a:prstGeom>
        </p:spPr>
        <p:txBody>
          <a:bodyPr vert="horz" wrap="square" lIns="0" tIns="4445" rIns="0" bIns="0" rtlCol="0">
            <a:spAutoFit/>
          </a:bodyPr>
          <a:lstStyle/>
          <a:p>
            <a:pPr marL="1270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r>
              <a:rPr spc="-25" dirty="0"/>
              <a:t>10</a:t>
            </a:r>
          </a:p>
        </p:txBody>
      </p:sp>
      <p:sp>
        <p:nvSpPr>
          <p:cNvPr id="19" name="Rectangle 7">
            <a:extLst>
              <a:ext uri="{FF2B5EF4-FFF2-40B4-BE49-F238E27FC236}">
                <a16:creationId xmlns:a16="http://schemas.microsoft.com/office/drawing/2014/main" id="{4AD21882-3B37-A515-ED75-3617C365662E}"/>
              </a:ext>
            </a:extLst>
          </p:cNvPr>
          <p:cNvSpPr>
            <a:spLocks noChangeArrowheads="1"/>
          </p:cNvSpPr>
          <p:nvPr/>
        </p:nvSpPr>
        <p:spPr bwMode="auto">
          <a:xfrm>
            <a:off x="1371600" y="2552700"/>
            <a:ext cx="13030200" cy="42421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Extensive user testing and feedback validate the effectiveness and usability of our solution across diverse user  demographics and content genres.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Metrics such as accuracy, speed, and user satisfaction demonstrate the tangible benefits of adopting the YouTube Video Summarizer.</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Ongoing research and development efforts aim to further enhance the capabilities of our platform, ensuring continuous improvement and innovation.</a:t>
            </a:r>
            <a:br>
              <a:rPr kumimoji="0" lang="en-US" altLang="en-US" sz="12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F1"/>
          </a:solidFill>
        </p:spPr>
        <p:txBody>
          <a:bodyPr wrap="square" lIns="0" tIns="0" rIns="0" bIns="0" rtlCol="0"/>
          <a:lstStyle/>
          <a:p>
            <a:endParaRPr/>
          </a:p>
        </p:txBody>
      </p:sp>
      <p:sp>
        <p:nvSpPr>
          <p:cNvPr id="3" name="object 3"/>
          <p:cNvSpPr/>
          <p:nvPr/>
        </p:nvSpPr>
        <p:spPr>
          <a:xfrm>
            <a:off x="29" y="6014931"/>
            <a:ext cx="671830" cy="4267835"/>
          </a:xfrm>
          <a:custGeom>
            <a:avLst/>
            <a:gdLst/>
            <a:ahLst/>
            <a:cxnLst/>
            <a:rect l="l" t="t" r="r" b="b"/>
            <a:pathLst>
              <a:path w="671830" h="4267834">
                <a:moveTo>
                  <a:pt x="671505" y="4267403"/>
                </a:moveTo>
                <a:lnTo>
                  <a:pt x="0" y="4267403"/>
                </a:lnTo>
                <a:lnTo>
                  <a:pt x="0" y="0"/>
                </a:lnTo>
                <a:lnTo>
                  <a:pt x="671505" y="4267403"/>
                </a:lnTo>
                <a:close/>
              </a:path>
            </a:pathLst>
          </a:custGeom>
          <a:solidFill>
            <a:srgbClr val="5ECBEF">
              <a:alpha val="69999"/>
            </a:srgbClr>
          </a:solidFill>
        </p:spPr>
        <p:txBody>
          <a:bodyPr wrap="square" lIns="0" tIns="0" rIns="0" bIns="0" rtlCol="0"/>
          <a:lstStyle/>
          <a:p>
            <a:endParaRPr/>
          </a:p>
        </p:txBody>
      </p:sp>
      <p:sp>
        <p:nvSpPr>
          <p:cNvPr id="4" name="object 4"/>
          <p:cNvSpPr/>
          <p:nvPr/>
        </p:nvSpPr>
        <p:spPr>
          <a:xfrm>
            <a:off x="29" y="6014931"/>
            <a:ext cx="671830" cy="4267835"/>
          </a:xfrm>
          <a:custGeom>
            <a:avLst/>
            <a:gdLst/>
            <a:ahLst/>
            <a:cxnLst/>
            <a:rect l="l" t="t" r="r" b="b"/>
            <a:pathLst>
              <a:path w="671830" h="4267834">
                <a:moveTo>
                  <a:pt x="671505" y="4267403"/>
                </a:moveTo>
                <a:lnTo>
                  <a:pt x="0" y="4267403"/>
                </a:lnTo>
                <a:lnTo>
                  <a:pt x="0" y="0"/>
                </a:lnTo>
                <a:lnTo>
                  <a:pt x="671505" y="4267403"/>
                </a:lnTo>
                <a:close/>
              </a:path>
            </a:pathLst>
          </a:custGeom>
          <a:solidFill>
            <a:srgbClr val="5ECBEF">
              <a:alpha val="69999"/>
            </a:srgbClr>
          </a:solidFill>
        </p:spPr>
        <p:txBody>
          <a:bodyPr wrap="square" lIns="0" tIns="0" rIns="0" bIns="0" rtlCol="0"/>
          <a:lstStyle/>
          <a:p>
            <a:endParaRPr/>
          </a:p>
        </p:txBody>
      </p:sp>
      <p:sp>
        <p:nvSpPr>
          <p:cNvPr id="5" name="object 5"/>
          <p:cNvSpPr/>
          <p:nvPr/>
        </p:nvSpPr>
        <p:spPr>
          <a:xfrm>
            <a:off x="11044225" y="671524"/>
            <a:ext cx="542925" cy="542925"/>
          </a:xfrm>
          <a:custGeom>
            <a:avLst/>
            <a:gdLst/>
            <a:ahLst/>
            <a:cxnLst/>
            <a:rect l="l" t="t" r="r" b="b"/>
            <a:pathLst>
              <a:path w="542925" h="542925">
                <a:moveTo>
                  <a:pt x="542925" y="271462"/>
                </a:moveTo>
                <a:lnTo>
                  <a:pt x="538556" y="222656"/>
                </a:lnTo>
                <a:lnTo>
                  <a:pt x="525945" y="176733"/>
                </a:lnTo>
                <a:lnTo>
                  <a:pt x="505866" y="134442"/>
                </a:lnTo>
                <a:lnTo>
                  <a:pt x="479082" y="96558"/>
                </a:lnTo>
                <a:lnTo>
                  <a:pt x="446366" y="63842"/>
                </a:lnTo>
                <a:lnTo>
                  <a:pt x="408482" y="37058"/>
                </a:lnTo>
                <a:lnTo>
                  <a:pt x="366191" y="16979"/>
                </a:lnTo>
                <a:lnTo>
                  <a:pt x="320268" y="4368"/>
                </a:lnTo>
                <a:lnTo>
                  <a:pt x="271462" y="0"/>
                </a:lnTo>
                <a:lnTo>
                  <a:pt x="222669" y="4368"/>
                </a:lnTo>
                <a:lnTo>
                  <a:pt x="176745" y="16979"/>
                </a:lnTo>
                <a:lnTo>
                  <a:pt x="134454" y="37058"/>
                </a:lnTo>
                <a:lnTo>
                  <a:pt x="96570" y="63842"/>
                </a:lnTo>
                <a:lnTo>
                  <a:pt x="63855" y="96558"/>
                </a:lnTo>
                <a:lnTo>
                  <a:pt x="37071" y="134442"/>
                </a:lnTo>
                <a:lnTo>
                  <a:pt x="16992" y="176733"/>
                </a:lnTo>
                <a:lnTo>
                  <a:pt x="4381" y="222656"/>
                </a:lnTo>
                <a:lnTo>
                  <a:pt x="0" y="271462"/>
                </a:lnTo>
                <a:lnTo>
                  <a:pt x="4381" y="320255"/>
                </a:lnTo>
                <a:lnTo>
                  <a:pt x="16992" y="366179"/>
                </a:lnTo>
                <a:lnTo>
                  <a:pt x="37071" y="408470"/>
                </a:lnTo>
                <a:lnTo>
                  <a:pt x="63855" y="446354"/>
                </a:lnTo>
                <a:lnTo>
                  <a:pt x="96570" y="479069"/>
                </a:lnTo>
                <a:lnTo>
                  <a:pt x="134454" y="505853"/>
                </a:lnTo>
                <a:lnTo>
                  <a:pt x="176745" y="525932"/>
                </a:lnTo>
                <a:lnTo>
                  <a:pt x="222669" y="538543"/>
                </a:lnTo>
                <a:lnTo>
                  <a:pt x="271462" y="542925"/>
                </a:lnTo>
                <a:lnTo>
                  <a:pt x="320268" y="538543"/>
                </a:lnTo>
                <a:lnTo>
                  <a:pt x="366191" y="525932"/>
                </a:lnTo>
                <a:lnTo>
                  <a:pt x="408482" y="505853"/>
                </a:lnTo>
                <a:lnTo>
                  <a:pt x="446366" y="479069"/>
                </a:lnTo>
                <a:lnTo>
                  <a:pt x="479082" y="446354"/>
                </a:lnTo>
                <a:lnTo>
                  <a:pt x="505866" y="408470"/>
                </a:lnTo>
                <a:lnTo>
                  <a:pt x="525945" y="366179"/>
                </a:lnTo>
                <a:lnTo>
                  <a:pt x="538556" y="320255"/>
                </a:lnTo>
                <a:lnTo>
                  <a:pt x="542925" y="271462"/>
                </a:lnTo>
                <a:close/>
              </a:path>
            </a:pathLst>
          </a:custGeom>
          <a:solidFill>
            <a:srgbClr val="EBEBEB"/>
          </a:solidFill>
        </p:spPr>
        <p:txBody>
          <a:bodyPr wrap="square" lIns="0" tIns="0" rIns="0" bIns="0" rtlCol="0"/>
          <a:lstStyle/>
          <a:p>
            <a:endParaRPr/>
          </a:p>
        </p:txBody>
      </p:sp>
      <p:grpSp>
        <p:nvGrpSpPr>
          <p:cNvPr id="6" name="object 6"/>
          <p:cNvGrpSpPr/>
          <p:nvPr/>
        </p:nvGrpSpPr>
        <p:grpSpPr>
          <a:xfrm>
            <a:off x="11165746" y="0"/>
            <a:ext cx="7129780" cy="10294620"/>
            <a:chOff x="11165746" y="0"/>
            <a:chExt cx="7129780" cy="10294620"/>
          </a:xfrm>
        </p:grpSpPr>
        <p:sp>
          <p:nvSpPr>
            <p:cNvPr id="7" name="object 7"/>
            <p:cNvSpPr/>
            <p:nvPr/>
          </p:nvSpPr>
          <p:spPr>
            <a:xfrm>
              <a:off x="11172889" y="7275"/>
              <a:ext cx="7115175" cy="10280015"/>
            </a:xfrm>
            <a:custGeom>
              <a:avLst/>
              <a:gdLst/>
              <a:ahLst/>
              <a:cxnLst/>
              <a:rect l="l" t="t" r="r" b="b"/>
              <a:pathLst>
                <a:path w="7115175" h="10280015">
                  <a:moveTo>
                    <a:pt x="2892917" y="0"/>
                  </a:moveTo>
                  <a:lnTo>
                    <a:pt x="4720235" y="10279723"/>
                  </a:lnTo>
                </a:path>
                <a:path w="7115175" h="10280015">
                  <a:moveTo>
                    <a:pt x="2892917" y="0"/>
                  </a:moveTo>
                  <a:lnTo>
                    <a:pt x="4720235" y="10279723"/>
                  </a:lnTo>
                </a:path>
                <a:path w="7115175" h="10280015">
                  <a:moveTo>
                    <a:pt x="7115108" y="5534475"/>
                  </a:moveTo>
                  <a:lnTo>
                    <a:pt x="0" y="10279723"/>
                  </a:lnTo>
                </a:path>
                <a:path w="7115175" h="10280015">
                  <a:moveTo>
                    <a:pt x="7115108" y="5534475"/>
                  </a:moveTo>
                  <a:lnTo>
                    <a:pt x="0" y="10279723"/>
                  </a:lnTo>
                </a:path>
              </a:pathLst>
            </a:custGeom>
            <a:ln w="14286">
              <a:solidFill>
                <a:srgbClr val="5ECBEF"/>
              </a:solidFill>
            </a:ln>
          </p:spPr>
          <p:txBody>
            <a:bodyPr wrap="square" lIns="0" tIns="0" rIns="0" bIns="0" rtlCol="0"/>
            <a:lstStyle/>
            <a:p>
              <a:endParaRPr/>
            </a:p>
          </p:txBody>
        </p:sp>
        <p:sp>
          <p:nvSpPr>
            <p:cNvPr id="8" name="object 8"/>
            <p:cNvSpPr/>
            <p:nvPr/>
          </p:nvSpPr>
          <p:spPr>
            <a:xfrm>
              <a:off x="13772845" y="11"/>
              <a:ext cx="4514850" cy="10287000"/>
            </a:xfrm>
            <a:custGeom>
              <a:avLst/>
              <a:gdLst/>
              <a:ahLst/>
              <a:cxnLst/>
              <a:rect l="l" t="t" r="r" b="b"/>
              <a:pathLst>
                <a:path w="4514850" h="10287000">
                  <a:moveTo>
                    <a:pt x="4514266" y="0"/>
                  </a:moveTo>
                  <a:lnTo>
                    <a:pt x="3066224" y="0"/>
                  </a:lnTo>
                  <a:lnTo>
                    <a:pt x="0" y="10286949"/>
                  </a:lnTo>
                  <a:lnTo>
                    <a:pt x="4514266" y="10286949"/>
                  </a:lnTo>
                  <a:lnTo>
                    <a:pt x="4514266" y="0"/>
                  </a:lnTo>
                  <a:close/>
                </a:path>
              </a:pathLst>
            </a:custGeom>
            <a:solidFill>
              <a:srgbClr val="5ECBEF">
                <a:alpha val="35998"/>
              </a:srgbClr>
            </a:solidFill>
          </p:spPr>
          <p:txBody>
            <a:bodyPr wrap="square" lIns="0" tIns="0" rIns="0" bIns="0" rtlCol="0"/>
            <a:lstStyle/>
            <a:p>
              <a:endParaRPr/>
            </a:p>
          </p:txBody>
        </p:sp>
        <p:sp>
          <p:nvSpPr>
            <p:cNvPr id="9" name="object 9"/>
            <p:cNvSpPr/>
            <p:nvPr/>
          </p:nvSpPr>
          <p:spPr>
            <a:xfrm>
              <a:off x="14403933" y="11"/>
              <a:ext cx="3883660" cy="10287000"/>
            </a:xfrm>
            <a:custGeom>
              <a:avLst/>
              <a:gdLst/>
              <a:ahLst/>
              <a:cxnLst/>
              <a:rect l="l" t="t" r="r" b="b"/>
              <a:pathLst>
                <a:path w="3883659" h="10287000">
                  <a:moveTo>
                    <a:pt x="3883177" y="0"/>
                  </a:moveTo>
                  <a:lnTo>
                    <a:pt x="0" y="0"/>
                  </a:lnTo>
                  <a:lnTo>
                    <a:pt x="1813090" y="10286949"/>
                  </a:lnTo>
                  <a:lnTo>
                    <a:pt x="3883177" y="10286949"/>
                  </a:lnTo>
                  <a:lnTo>
                    <a:pt x="3883177" y="0"/>
                  </a:lnTo>
                  <a:close/>
                </a:path>
              </a:pathLst>
            </a:custGeom>
            <a:solidFill>
              <a:srgbClr val="5ECBEF">
                <a:alpha val="19999"/>
              </a:srgbClr>
            </a:solidFill>
          </p:spPr>
          <p:txBody>
            <a:bodyPr wrap="square" lIns="0" tIns="0" rIns="0" bIns="0" rtlCol="0"/>
            <a:lstStyle/>
            <a:p>
              <a:endParaRPr/>
            </a:p>
          </p:txBody>
        </p:sp>
        <p:sp>
          <p:nvSpPr>
            <p:cNvPr id="10" name="object 10"/>
            <p:cNvSpPr/>
            <p:nvPr/>
          </p:nvSpPr>
          <p:spPr>
            <a:xfrm>
              <a:off x="13401421" y="4571999"/>
              <a:ext cx="4885690" cy="5715000"/>
            </a:xfrm>
            <a:custGeom>
              <a:avLst/>
              <a:gdLst/>
              <a:ahLst/>
              <a:cxnLst/>
              <a:rect l="l" t="t" r="r" b="b"/>
              <a:pathLst>
                <a:path w="4885690" h="5715000">
                  <a:moveTo>
                    <a:pt x="4885690" y="0"/>
                  </a:moveTo>
                  <a:lnTo>
                    <a:pt x="0" y="5714962"/>
                  </a:lnTo>
                  <a:lnTo>
                    <a:pt x="4885690" y="5714962"/>
                  </a:lnTo>
                  <a:lnTo>
                    <a:pt x="4885690" y="0"/>
                  </a:lnTo>
                  <a:close/>
                </a:path>
              </a:pathLst>
            </a:custGeom>
            <a:solidFill>
              <a:srgbClr val="17B0E3">
                <a:alpha val="65998"/>
              </a:srgbClr>
            </a:solidFill>
          </p:spPr>
          <p:txBody>
            <a:bodyPr wrap="square" lIns="0" tIns="0" rIns="0" bIns="0" rtlCol="0"/>
            <a:lstStyle/>
            <a:p>
              <a:endParaRPr/>
            </a:p>
          </p:txBody>
        </p:sp>
        <p:sp>
          <p:nvSpPr>
            <p:cNvPr id="11" name="object 11"/>
            <p:cNvSpPr/>
            <p:nvPr/>
          </p:nvSpPr>
          <p:spPr>
            <a:xfrm>
              <a:off x="14006551" y="11"/>
              <a:ext cx="4281170" cy="10287000"/>
            </a:xfrm>
            <a:custGeom>
              <a:avLst/>
              <a:gdLst/>
              <a:ahLst/>
              <a:cxnLst/>
              <a:rect l="l" t="t" r="r" b="b"/>
              <a:pathLst>
                <a:path w="4281169" h="10287000">
                  <a:moveTo>
                    <a:pt x="4280560" y="0"/>
                  </a:moveTo>
                  <a:lnTo>
                    <a:pt x="0" y="0"/>
                  </a:lnTo>
                  <a:lnTo>
                    <a:pt x="3704564" y="10286949"/>
                  </a:lnTo>
                  <a:lnTo>
                    <a:pt x="4280560" y="10286949"/>
                  </a:lnTo>
                  <a:lnTo>
                    <a:pt x="4280560" y="0"/>
                  </a:lnTo>
                  <a:close/>
                </a:path>
              </a:pathLst>
            </a:custGeom>
            <a:solidFill>
              <a:srgbClr val="17B0E3">
                <a:alpha val="50000"/>
              </a:srgbClr>
            </a:solidFill>
          </p:spPr>
          <p:txBody>
            <a:bodyPr wrap="square" lIns="0" tIns="0" rIns="0" bIns="0" rtlCol="0"/>
            <a:lstStyle/>
            <a:p>
              <a:endParaRPr/>
            </a:p>
          </p:txBody>
        </p:sp>
        <p:sp>
          <p:nvSpPr>
            <p:cNvPr id="12" name="object 12"/>
            <p:cNvSpPr/>
            <p:nvPr/>
          </p:nvSpPr>
          <p:spPr>
            <a:xfrm>
              <a:off x="16344265" y="11"/>
              <a:ext cx="1943100" cy="10287000"/>
            </a:xfrm>
            <a:custGeom>
              <a:avLst/>
              <a:gdLst/>
              <a:ahLst/>
              <a:cxnLst/>
              <a:rect l="l" t="t" r="r" b="b"/>
              <a:pathLst>
                <a:path w="1943100" h="10287000">
                  <a:moveTo>
                    <a:pt x="1942846" y="0"/>
                  </a:moveTo>
                  <a:lnTo>
                    <a:pt x="1533486" y="0"/>
                  </a:lnTo>
                  <a:lnTo>
                    <a:pt x="0" y="10286949"/>
                  </a:lnTo>
                  <a:lnTo>
                    <a:pt x="1942846" y="10286949"/>
                  </a:lnTo>
                  <a:lnTo>
                    <a:pt x="1942846" y="0"/>
                  </a:lnTo>
                  <a:close/>
                </a:path>
              </a:pathLst>
            </a:custGeom>
            <a:solidFill>
              <a:srgbClr val="2E82C2">
                <a:alpha val="69999"/>
              </a:srgbClr>
            </a:solidFill>
          </p:spPr>
          <p:txBody>
            <a:bodyPr wrap="square" lIns="0" tIns="0" rIns="0" bIns="0" rtlCol="0"/>
            <a:lstStyle/>
            <a:p>
              <a:endParaRPr/>
            </a:p>
          </p:txBody>
        </p:sp>
        <p:sp>
          <p:nvSpPr>
            <p:cNvPr id="13" name="object 13"/>
            <p:cNvSpPr/>
            <p:nvPr/>
          </p:nvSpPr>
          <p:spPr>
            <a:xfrm>
              <a:off x="16403727" y="11"/>
              <a:ext cx="1883410" cy="10287000"/>
            </a:xfrm>
            <a:custGeom>
              <a:avLst/>
              <a:gdLst/>
              <a:ahLst/>
              <a:cxnLst/>
              <a:rect l="l" t="t" r="r" b="b"/>
              <a:pathLst>
                <a:path w="1883409" h="10287000">
                  <a:moveTo>
                    <a:pt x="1883384" y="0"/>
                  </a:moveTo>
                  <a:lnTo>
                    <a:pt x="0" y="0"/>
                  </a:lnTo>
                  <a:lnTo>
                    <a:pt x="1671574" y="10286949"/>
                  </a:lnTo>
                  <a:lnTo>
                    <a:pt x="1883384" y="10286949"/>
                  </a:lnTo>
                  <a:lnTo>
                    <a:pt x="1883384" y="0"/>
                  </a:lnTo>
                  <a:close/>
                </a:path>
              </a:pathLst>
            </a:custGeom>
            <a:solidFill>
              <a:srgbClr val="236191">
                <a:alpha val="79998"/>
              </a:srgbClr>
            </a:solidFill>
          </p:spPr>
          <p:txBody>
            <a:bodyPr wrap="square" lIns="0" tIns="0" rIns="0" bIns="0" rtlCol="0"/>
            <a:lstStyle/>
            <a:p>
              <a:endParaRPr/>
            </a:p>
          </p:txBody>
        </p:sp>
        <p:sp>
          <p:nvSpPr>
            <p:cNvPr id="14" name="object 14"/>
            <p:cNvSpPr/>
            <p:nvPr/>
          </p:nvSpPr>
          <p:spPr>
            <a:xfrm>
              <a:off x="15558554" y="5386386"/>
              <a:ext cx="2728595" cy="4900930"/>
            </a:xfrm>
            <a:custGeom>
              <a:avLst/>
              <a:gdLst/>
              <a:ahLst/>
              <a:cxnLst/>
              <a:rect l="l" t="t" r="r" b="b"/>
              <a:pathLst>
                <a:path w="2728594" h="4900930">
                  <a:moveTo>
                    <a:pt x="2728557" y="0"/>
                  </a:moveTo>
                  <a:lnTo>
                    <a:pt x="0" y="4900574"/>
                  </a:lnTo>
                  <a:lnTo>
                    <a:pt x="2728557" y="4900574"/>
                  </a:lnTo>
                  <a:lnTo>
                    <a:pt x="2728557" y="0"/>
                  </a:lnTo>
                  <a:close/>
                </a:path>
              </a:pathLst>
            </a:custGeom>
            <a:solidFill>
              <a:srgbClr val="17B0E3">
                <a:alpha val="65998"/>
              </a:srgbClr>
            </a:solidFill>
          </p:spPr>
          <p:txBody>
            <a:bodyPr wrap="square" lIns="0" tIns="0" rIns="0" bIns="0" rtlCol="0"/>
            <a:lstStyle/>
            <a:p>
              <a:endParaRPr/>
            </a:p>
          </p:txBody>
        </p:sp>
        <p:sp>
          <p:nvSpPr>
            <p:cNvPr id="15" name="object 15"/>
            <p:cNvSpPr/>
            <p:nvPr/>
          </p:nvSpPr>
          <p:spPr>
            <a:xfrm>
              <a:off x="16515689" y="8415312"/>
              <a:ext cx="971550" cy="971550"/>
            </a:xfrm>
            <a:custGeom>
              <a:avLst/>
              <a:gdLst/>
              <a:ahLst/>
              <a:cxnLst/>
              <a:rect l="l" t="t" r="r" b="b"/>
              <a:pathLst>
                <a:path w="971550" h="971550">
                  <a:moveTo>
                    <a:pt x="971423" y="485775"/>
                  </a:moveTo>
                  <a:lnTo>
                    <a:pt x="969200" y="439000"/>
                  </a:lnTo>
                  <a:lnTo>
                    <a:pt x="962672" y="393484"/>
                  </a:lnTo>
                  <a:lnTo>
                    <a:pt x="952017" y="349427"/>
                  </a:lnTo>
                  <a:lnTo>
                    <a:pt x="937475" y="307022"/>
                  </a:lnTo>
                  <a:lnTo>
                    <a:pt x="919226" y="266496"/>
                  </a:lnTo>
                  <a:lnTo>
                    <a:pt x="897470" y="228041"/>
                  </a:lnTo>
                  <a:lnTo>
                    <a:pt x="872439" y="191858"/>
                  </a:lnTo>
                  <a:lnTo>
                    <a:pt x="844308" y="158165"/>
                  </a:lnTo>
                  <a:lnTo>
                    <a:pt x="813282" y="127139"/>
                  </a:lnTo>
                  <a:lnTo>
                    <a:pt x="779589" y="99009"/>
                  </a:lnTo>
                  <a:lnTo>
                    <a:pt x="743407" y="73964"/>
                  </a:lnTo>
                  <a:lnTo>
                    <a:pt x="704964" y="52209"/>
                  </a:lnTo>
                  <a:lnTo>
                    <a:pt x="664438" y="33959"/>
                  </a:lnTo>
                  <a:lnTo>
                    <a:pt x="622046" y="19405"/>
                  </a:lnTo>
                  <a:lnTo>
                    <a:pt x="578002" y="8763"/>
                  </a:lnTo>
                  <a:lnTo>
                    <a:pt x="532485" y="2222"/>
                  </a:lnTo>
                  <a:lnTo>
                    <a:pt x="485711" y="0"/>
                  </a:lnTo>
                  <a:lnTo>
                    <a:pt x="438950" y="2222"/>
                  </a:lnTo>
                  <a:lnTo>
                    <a:pt x="393433" y="8763"/>
                  </a:lnTo>
                  <a:lnTo>
                    <a:pt x="349389" y="19405"/>
                  </a:lnTo>
                  <a:lnTo>
                    <a:pt x="306997" y="33959"/>
                  </a:lnTo>
                  <a:lnTo>
                    <a:pt x="266471" y="52209"/>
                  </a:lnTo>
                  <a:lnTo>
                    <a:pt x="228015" y="73964"/>
                  </a:lnTo>
                  <a:lnTo>
                    <a:pt x="191846" y="99009"/>
                  </a:lnTo>
                  <a:lnTo>
                    <a:pt x="158140" y="127139"/>
                  </a:lnTo>
                  <a:lnTo>
                    <a:pt x="127127" y="158165"/>
                  </a:lnTo>
                  <a:lnTo>
                    <a:pt x="98996" y="191858"/>
                  </a:lnTo>
                  <a:lnTo>
                    <a:pt x="73952" y="228041"/>
                  </a:lnTo>
                  <a:lnTo>
                    <a:pt x="52209" y="266496"/>
                  </a:lnTo>
                  <a:lnTo>
                    <a:pt x="33959" y="307022"/>
                  </a:lnTo>
                  <a:lnTo>
                    <a:pt x="19405" y="349427"/>
                  </a:lnTo>
                  <a:lnTo>
                    <a:pt x="8763" y="393484"/>
                  </a:lnTo>
                  <a:lnTo>
                    <a:pt x="2235" y="439000"/>
                  </a:lnTo>
                  <a:lnTo>
                    <a:pt x="0" y="485775"/>
                  </a:lnTo>
                  <a:lnTo>
                    <a:pt x="2235" y="532549"/>
                  </a:lnTo>
                  <a:lnTo>
                    <a:pt x="8763" y="578065"/>
                  </a:lnTo>
                  <a:lnTo>
                    <a:pt x="19405" y="622122"/>
                  </a:lnTo>
                  <a:lnTo>
                    <a:pt x="33959" y="664514"/>
                  </a:lnTo>
                  <a:lnTo>
                    <a:pt x="52209" y="705040"/>
                  </a:lnTo>
                  <a:lnTo>
                    <a:pt x="73952" y="743496"/>
                  </a:lnTo>
                  <a:lnTo>
                    <a:pt x="98996" y="779678"/>
                  </a:lnTo>
                  <a:lnTo>
                    <a:pt x="127127" y="813384"/>
                  </a:lnTo>
                  <a:lnTo>
                    <a:pt x="158140" y="844397"/>
                  </a:lnTo>
                  <a:lnTo>
                    <a:pt x="191846" y="872540"/>
                  </a:lnTo>
                  <a:lnTo>
                    <a:pt x="228015" y="897585"/>
                  </a:lnTo>
                  <a:lnTo>
                    <a:pt x="266471" y="919327"/>
                  </a:lnTo>
                  <a:lnTo>
                    <a:pt x="306997" y="937577"/>
                  </a:lnTo>
                  <a:lnTo>
                    <a:pt x="349389" y="952131"/>
                  </a:lnTo>
                  <a:lnTo>
                    <a:pt x="393433" y="962787"/>
                  </a:lnTo>
                  <a:lnTo>
                    <a:pt x="438950" y="969314"/>
                  </a:lnTo>
                  <a:lnTo>
                    <a:pt x="485711" y="971537"/>
                  </a:lnTo>
                  <a:lnTo>
                    <a:pt x="532485" y="969314"/>
                  </a:lnTo>
                  <a:lnTo>
                    <a:pt x="578002" y="962787"/>
                  </a:lnTo>
                  <a:lnTo>
                    <a:pt x="622046" y="952131"/>
                  </a:lnTo>
                  <a:lnTo>
                    <a:pt x="664438" y="937577"/>
                  </a:lnTo>
                  <a:lnTo>
                    <a:pt x="704964" y="919327"/>
                  </a:lnTo>
                  <a:lnTo>
                    <a:pt x="743407" y="897585"/>
                  </a:lnTo>
                  <a:lnTo>
                    <a:pt x="779589" y="872540"/>
                  </a:lnTo>
                  <a:lnTo>
                    <a:pt x="813282" y="844397"/>
                  </a:lnTo>
                  <a:lnTo>
                    <a:pt x="844308" y="813384"/>
                  </a:lnTo>
                  <a:lnTo>
                    <a:pt x="872439" y="779678"/>
                  </a:lnTo>
                  <a:lnTo>
                    <a:pt x="897470" y="743496"/>
                  </a:lnTo>
                  <a:lnTo>
                    <a:pt x="919226" y="705040"/>
                  </a:lnTo>
                  <a:lnTo>
                    <a:pt x="937475" y="664514"/>
                  </a:lnTo>
                  <a:lnTo>
                    <a:pt x="952017" y="622122"/>
                  </a:lnTo>
                  <a:lnTo>
                    <a:pt x="962672" y="578065"/>
                  </a:lnTo>
                  <a:lnTo>
                    <a:pt x="969200" y="532549"/>
                  </a:lnTo>
                  <a:lnTo>
                    <a:pt x="971423" y="485775"/>
                  </a:lnTo>
                  <a:close/>
                </a:path>
              </a:pathLst>
            </a:custGeom>
            <a:solidFill>
              <a:srgbClr val="2E82C2"/>
            </a:solidFill>
          </p:spPr>
          <p:txBody>
            <a:bodyPr wrap="square" lIns="0" tIns="0" rIns="0" bIns="0" rtlCol="0"/>
            <a:lstStyle/>
            <a:p>
              <a:endParaRPr/>
            </a:p>
          </p:txBody>
        </p:sp>
        <p:sp>
          <p:nvSpPr>
            <p:cNvPr id="16" name="object 16"/>
            <p:cNvSpPr/>
            <p:nvPr/>
          </p:nvSpPr>
          <p:spPr>
            <a:xfrm>
              <a:off x="16029978" y="9201124"/>
              <a:ext cx="371475" cy="371475"/>
            </a:xfrm>
            <a:custGeom>
              <a:avLst/>
              <a:gdLst/>
              <a:ahLst/>
              <a:cxnLst/>
              <a:rect l="l" t="t" r="r" b="b"/>
              <a:pathLst>
                <a:path w="371475" h="371475">
                  <a:moveTo>
                    <a:pt x="371436" y="185724"/>
                  </a:moveTo>
                  <a:lnTo>
                    <a:pt x="364794" y="136385"/>
                  </a:lnTo>
                  <a:lnTo>
                    <a:pt x="346049" y="92024"/>
                  </a:lnTo>
                  <a:lnTo>
                    <a:pt x="317004" y="54432"/>
                  </a:lnTo>
                  <a:lnTo>
                    <a:pt x="279412" y="25374"/>
                  </a:lnTo>
                  <a:lnTo>
                    <a:pt x="235051" y="6629"/>
                  </a:lnTo>
                  <a:lnTo>
                    <a:pt x="185712" y="0"/>
                  </a:lnTo>
                  <a:lnTo>
                    <a:pt x="136385" y="6629"/>
                  </a:lnTo>
                  <a:lnTo>
                    <a:pt x="92024" y="25374"/>
                  </a:lnTo>
                  <a:lnTo>
                    <a:pt x="54432" y="54432"/>
                  </a:lnTo>
                  <a:lnTo>
                    <a:pt x="25374" y="92024"/>
                  </a:lnTo>
                  <a:lnTo>
                    <a:pt x="6642" y="136385"/>
                  </a:lnTo>
                  <a:lnTo>
                    <a:pt x="0" y="185724"/>
                  </a:lnTo>
                  <a:lnTo>
                    <a:pt x="6642" y="235077"/>
                  </a:lnTo>
                  <a:lnTo>
                    <a:pt x="25374" y="279438"/>
                  </a:lnTo>
                  <a:lnTo>
                    <a:pt x="54432" y="317030"/>
                  </a:lnTo>
                  <a:lnTo>
                    <a:pt x="92024" y="346087"/>
                  </a:lnTo>
                  <a:lnTo>
                    <a:pt x="136385" y="364820"/>
                  </a:lnTo>
                  <a:lnTo>
                    <a:pt x="185712" y="371462"/>
                  </a:lnTo>
                  <a:lnTo>
                    <a:pt x="235051" y="364820"/>
                  </a:lnTo>
                  <a:lnTo>
                    <a:pt x="279412" y="346087"/>
                  </a:lnTo>
                  <a:lnTo>
                    <a:pt x="317004" y="317030"/>
                  </a:lnTo>
                  <a:lnTo>
                    <a:pt x="346049" y="279438"/>
                  </a:lnTo>
                  <a:lnTo>
                    <a:pt x="364794" y="235077"/>
                  </a:lnTo>
                  <a:lnTo>
                    <a:pt x="371436" y="185724"/>
                  </a:lnTo>
                  <a:close/>
                </a:path>
              </a:pathLst>
            </a:custGeom>
            <a:solidFill>
              <a:srgbClr val="2E946A"/>
            </a:solidFill>
          </p:spPr>
          <p:txBody>
            <a:bodyPr wrap="square" lIns="0" tIns="0" rIns="0" bIns="0" rtlCol="0"/>
            <a:lstStyle/>
            <a:p>
              <a:endParaRPr/>
            </a:p>
          </p:txBody>
        </p:sp>
      </p:grpSp>
      <p:pic>
        <p:nvPicPr>
          <p:cNvPr id="17" name="object 17"/>
          <p:cNvPicPr/>
          <p:nvPr/>
        </p:nvPicPr>
        <p:blipFill>
          <a:blip r:embed="rId2" cstate="print"/>
          <a:stretch>
            <a:fillRect/>
          </a:stretch>
        </p:blipFill>
        <p:spPr>
          <a:xfrm>
            <a:off x="71437" y="5729287"/>
            <a:ext cx="2600324" cy="4514849"/>
          </a:xfrm>
          <a:prstGeom prst="rect">
            <a:avLst/>
          </a:prstGeom>
        </p:spPr>
      </p:pic>
      <p:sp>
        <p:nvSpPr>
          <p:cNvPr id="18" name="object 18"/>
          <p:cNvSpPr txBox="1"/>
          <p:nvPr/>
        </p:nvSpPr>
        <p:spPr>
          <a:xfrm>
            <a:off x="2754530" y="9688125"/>
            <a:ext cx="2521585" cy="282575"/>
          </a:xfrm>
          <a:prstGeom prst="rect">
            <a:avLst/>
          </a:prstGeom>
        </p:spPr>
        <p:txBody>
          <a:bodyPr vert="horz" wrap="square" lIns="0" tIns="17145" rIns="0" bIns="0" rtlCol="0">
            <a:spAutoFit/>
          </a:bodyPr>
          <a:lstStyle/>
          <a:p>
            <a:pPr marL="12700">
              <a:lnSpc>
                <a:spcPct val="100000"/>
              </a:lnSpc>
              <a:spcBef>
                <a:spcPts val="135"/>
              </a:spcBef>
            </a:pPr>
            <a:r>
              <a:rPr sz="1650" dirty="0">
                <a:solidFill>
                  <a:srgbClr val="2E82C2"/>
                </a:solidFill>
                <a:latin typeface="Trebuchet MS"/>
                <a:cs typeface="Trebuchet MS"/>
              </a:rPr>
              <a:t>4/10/2024</a:t>
            </a:r>
            <a:r>
              <a:rPr sz="1650" b="1" dirty="0">
                <a:solidFill>
                  <a:srgbClr val="2E82C2"/>
                </a:solidFill>
                <a:latin typeface="Trebuchet MS"/>
                <a:cs typeface="Trebuchet MS"/>
              </a:rPr>
              <a:t>Annual</a:t>
            </a:r>
            <a:r>
              <a:rPr sz="1650" b="1" spc="260" dirty="0">
                <a:solidFill>
                  <a:srgbClr val="2E82C2"/>
                </a:solidFill>
                <a:latin typeface="Trebuchet MS"/>
                <a:cs typeface="Trebuchet MS"/>
              </a:rPr>
              <a:t> </a:t>
            </a:r>
            <a:r>
              <a:rPr sz="1650" b="1" spc="-10" dirty="0">
                <a:solidFill>
                  <a:srgbClr val="2E82C2"/>
                </a:solidFill>
                <a:latin typeface="Trebuchet MS"/>
                <a:cs typeface="Trebuchet MS"/>
              </a:rPr>
              <a:t>Review</a:t>
            </a:r>
            <a:endParaRPr sz="1650">
              <a:latin typeface="Trebuchet MS"/>
              <a:cs typeface="Trebuchet MS"/>
            </a:endParaRPr>
          </a:p>
        </p:txBody>
      </p:sp>
      <p:sp>
        <p:nvSpPr>
          <p:cNvPr id="19" name="object 19"/>
          <p:cNvSpPr txBox="1"/>
          <p:nvPr/>
        </p:nvSpPr>
        <p:spPr>
          <a:xfrm>
            <a:off x="17074577" y="9688125"/>
            <a:ext cx="137795" cy="282575"/>
          </a:xfrm>
          <a:prstGeom prst="rect">
            <a:avLst/>
          </a:prstGeom>
        </p:spPr>
        <p:txBody>
          <a:bodyPr vert="horz" wrap="square" lIns="0" tIns="17145" rIns="0" bIns="0" rtlCol="0">
            <a:spAutoFit/>
          </a:bodyPr>
          <a:lstStyle/>
          <a:p>
            <a:pPr marL="12700">
              <a:lnSpc>
                <a:spcPct val="100000"/>
              </a:lnSpc>
              <a:spcBef>
                <a:spcPts val="135"/>
              </a:spcBef>
            </a:pPr>
            <a:r>
              <a:rPr sz="1650" spc="-50" dirty="0">
                <a:solidFill>
                  <a:srgbClr val="2E946A"/>
                </a:solidFill>
                <a:latin typeface="Trebuchet MS"/>
                <a:cs typeface="Trebuchet MS"/>
              </a:rPr>
              <a:t>3</a:t>
            </a:r>
            <a:endParaRPr sz="1650">
              <a:latin typeface="Trebuchet MS"/>
              <a:cs typeface="Trebuchet MS"/>
            </a:endParaRPr>
          </a:p>
        </p:txBody>
      </p:sp>
      <p:sp>
        <p:nvSpPr>
          <p:cNvPr id="20" name="object 20"/>
          <p:cNvSpPr txBox="1">
            <a:spLocks noGrp="1"/>
          </p:cNvSpPr>
          <p:nvPr>
            <p:ph type="title"/>
          </p:nvPr>
        </p:nvSpPr>
        <p:spPr>
          <a:prstGeom prst="rect">
            <a:avLst/>
          </a:prstGeom>
        </p:spPr>
        <p:txBody>
          <a:bodyPr vert="horz" wrap="square" lIns="0" tIns="245297" rIns="0" bIns="0" rtlCol="0">
            <a:spAutoFit/>
          </a:bodyPr>
          <a:lstStyle/>
          <a:p>
            <a:pPr marL="286385">
              <a:lnSpc>
                <a:spcPct val="100000"/>
              </a:lnSpc>
              <a:spcBef>
                <a:spcPts val="105"/>
              </a:spcBef>
            </a:pPr>
            <a:r>
              <a:rPr spc="-10" dirty="0"/>
              <a:t>AGENDA</a:t>
            </a:r>
          </a:p>
        </p:txBody>
      </p:sp>
      <p:pic>
        <p:nvPicPr>
          <p:cNvPr id="21" name="object 21"/>
          <p:cNvPicPr/>
          <p:nvPr/>
        </p:nvPicPr>
        <p:blipFill>
          <a:blip r:embed="rId3" cstate="print"/>
          <a:stretch>
            <a:fillRect/>
          </a:stretch>
        </p:blipFill>
        <p:spPr>
          <a:xfrm>
            <a:off x="4274219" y="2778477"/>
            <a:ext cx="161924" cy="161924"/>
          </a:xfrm>
          <a:prstGeom prst="rect">
            <a:avLst/>
          </a:prstGeom>
        </p:spPr>
      </p:pic>
      <p:pic>
        <p:nvPicPr>
          <p:cNvPr id="22" name="object 22"/>
          <p:cNvPicPr/>
          <p:nvPr/>
        </p:nvPicPr>
        <p:blipFill>
          <a:blip r:embed="rId3" cstate="print"/>
          <a:stretch>
            <a:fillRect/>
          </a:stretch>
        </p:blipFill>
        <p:spPr>
          <a:xfrm>
            <a:off x="4274219" y="3483328"/>
            <a:ext cx="161924" cy="161924"/>
          </a:xfrm>
          <a:prstGeom prst="rect">
            <a:avLst/>
          </a:prstGeom>
        </p:spPr>
      </p:pic>
      <p:pic>
        <p:nvPicPr>
          <p:cNvPr id="23" name="object 23"/>
          <p:cNvPicPr/>
          <p:nvPr/>
        </p:nvPicPr>
        <p:blipFill>
          <a:blip r:embed="rId3" cstate="print"/>
          <a:stretch>
            <a:fillRect/>
          </a:stretch>
        </p:blipFill>
        <p:spPr>
          <a:xfrm>
            <a:off x="4274219" y="4188177"/>
            <a:ext cx="161924" cy="161924"/>
          </a:xfrm>
          <a:prstGeom prst="rect">
            <a:avLst/>
          </a:prstGeom>
        </p:spPr>
      </p:pic>
      <p:pic>
        <p:nvPicPr>
          <p:cNvPr id="24" name="object 24"/>
          <p:cNvPicPr/>
          <p:nvPr/>
        </p:nvPicPr>
        <p:blipFill>
          <a:blip r:embed="rId3" cstate="print"/>
          <a:stretch>
            <a:fillRect/>
          </a:stretch>
        </p:blipFill>
        <p:spPr>
          <a:xfrm>
            <a:off x="4274219" y="4893027"/>
            <a:ext cx="161924" cy="161924"/>
          </a:xfrm>
          <a:prstGeom prst="rect">
            <a:avLst/>
          </a:prstGeom>
        </p:spPr>
      </p:pic>
      <p:pic>
        <p:nvPicPr>
          <p:cNvPr id="25" name="object 25"/>
          <p:cNvPicPr/>
          <p:nvPr/>
        </p:nvPicPr>
        <p:blipFill>
          <a:blip r:embed="rId3" cstate="print"/>
          <a:stretch>
            <a:fillRect/>
          </a:stretch>
        </p:blipFill>
        <p:spPr>
          <a:xfrm>
            <a:off x="4274219" y="5597877"/>
            <a:ext cx="161924" cy="161924"/>
          </a:xfrm>
          <a:prstGeom prst="rect">
            <a:avLst/>
          </a:prstGeom>
        </p:spPr>
      </p:pic>
      <p:pic>
        <p:nvPicPr>
          <p:cNvPr id="26" name="object 26"/>
          <p:cNvPicPr/>
          <p:nvPr/>
        </p:nvPicPr>
        <p:blipFill>
          <a:blip r:embed="rId3" cstate="print"/>
          <a:stretch>
            <a:fillRect/>
          </a:stretch>
        </p:blipFill>
        <p:spPr>
          <a:xfrm>
            <a:off x="4274219" y="6302727"/>
            <a:ext cx="161924" cy="161924"/>
          </a:xfrm>
          <a:prstGeom prst="rect">
            <a:avLst/>
          </a:prstGeom>
        </p:spPr>
      </p:pic>
      <p:pic>
        <p:nvPicPr>
          <p:cNvPr id="27" name="object 27"/>
          <p:cNvPicPr/>
          <p:nvPr/>
        </p:nvPicPr>
        <p:blipFill>
          <a:blip r:embed="rId3" cstate="print"/>
          <a:stretch>
            <a:fillRect/>
          </a:stretch>
        </p:blipFill>
        <p:spPr>
          <a:xfrm>
            <a:off x="4274219" y="7007577"/>
            <a:ext cx="161924" cy="161924"/>
          </a:xfrm>
          <a:prstGeom prst="rect">
            <a:avLst/>
          </a:prstGeom>
        </p:spPr>
      </p:pic>
      <p:sp>
        <p:nvSpPr>
          <p:cNvPr id="28" name="object 28"/>
          <p:cNvSpPr txBox="1"/>
          <p:nvPr/>
        </p:nvSpPr>
        <p:spPr>
          <a:xfrm>
            <a:off x="4642222" y="2400989"/>
            <a:ext cx="7876540" cy="4959350"/>
          </a:xfrm>
          <a:prstGeom prst="rect">
            <a:avLst/>
          </a:prstGeom>
        </p:spPr>
        <p:txBody>
          <a:bodyPr vert="horz" wrap="square" lIns="0" tIns="12065" rIns="0" bIns="0" rtlCol="0">
            <a:spAutoFit/>
          </a:bodyPr>
          <a:lstStyle/>
          <a:p>
            <a:pPr marL="12700" marR="3248660">
              <a:lnSpc>
                <a:spcPct val="115599"/>
              </a:lnSpc>
              <a:spcBef>
                <a:spcPts val="95"/>
              </a:spcBef>
            </a:pPr>
            <a:r>
              <a:rPr sz="4000" b="1" dirty="0">
                <a:latin typeface="Times New Roman" panose="02020603050405020304" pitchFamily="18" charset="0"/>
                <a:cs typeface="Times New Roman" panose="02020603050405020304" pitchFamily="18" charset="0"/>
              </a:rPr>
              <a:t>Problem </a:t>
            </a:r>
            <a:r>
              <a:rPr sz="4000" b="1" spc="-10" dirty="0">
                <a:latin typeface="Times New Roman" panose="02020603050405020304" pitchFamily="18" charset="0"/>
                <a:cs typeface="Times New Roman" panose="02020603050405020304" pitchFamily="18" charset="0"/>
              </a:rPr>
              <a:t>Statement </a:t>
            </a:r>
            <a:r>
              <a:rPr sz="4000" b="1" dirty="0">
                <a:latin typeface="Times New Roman" panose="02020603050405020304" pitchFamily="18" charset="0"/>
                <a:cs typeface="Times New Roman" panose="02020603050405020304" pitchFamily="18" charset="0"/>
              </a:rPr>
              <a:t>Project </a:t>
            </a:r>
            <a:r>
              <a:rPr sz="4000" b="1" spc="-1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a:p>
            <a:pPr marL="12700">
              <a:lnSpc>
                <a:spcPct val="100000"/>
              </a:lnSpc>
              <a:spcBef>
                <a:spcPts val="750"/>
              </a:spcBef>
            </a:pPr>
            <a:r>
              <a:rPr sz="4000" b="1" dirty="0">
                <a:latin typeface="Times New Roman" panose="02020603050405020304" pitchFamily="18" charset="0"/>
                <a:cs typeface="Times New Roman" panose="02020603050405020304" pitchFamily="18" charset="0"/>
              </a:rPr>
              <a:t>Who are</a:t>
            </a:r>
            <a:r>
              <a:rPr sz="4000" b="1" spc="10"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the</a:t>
            </a:r>
            <a:r>
              <a:rPr sz="4000" b="1" spc="10"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end</a:t>
            </a:r>
            <a:r>
              <a:rPr sz="4000" b="1" spc="10" dirty="0">
                <a:latin typeface="Times New Roman" panose="02020603050405020304" pitchFamily="18" charset="0"/>
                <a:cs typeface="Times New Roman" panose="02020603050405020304" pitchFamily="18" charset="0"/>
              </a:rPr>
              <a:t> </a:t>
            </a:r>
            <a:r>
              <a:rPr sz="4000" b="1" spc="-10" dirty="0">
                <a:latin typeface="Times New Roman" panose="02020603050405020304" pitchFamily="18" charset="0"/>
                <a:cs typeface="Times New Roman" panose="02020603050405020304" pitchFamily="18" charset="0"/>
              </a:rPr>
              <a:t>users</a:t>
            </a:r>
            <a:endParaRPr sz="4000" dirty="0">
              <a:latin typeface="Times New Roman" panose="02020603050405020304" pitchFamily="18" charset="0"/>
              <a:cs typeface="Times New Roman" panose="02020603050405020304" pitchFamily="18" charset="0"/>
            </a:endParaRPr>
          </a:p>
          <a:p>
            <a:pPr marL="12700" marR="5080">
              <a:lnSpc>
                <a:spcPct val="115599"/>
              </a:lnSpc>
              <a:spcBef>
                <a:spcPts val="5"/>
              </a:spcBef>
            </a:pPr>
            <a:r>
              <a:rPr sz="4000" b="1" dirty="0">
                <a:latin typeface="Times New Roman" panose="02020603050405020304" pitchFamily="18" charset="0"/>
                <a:cs typeface="Times New Roman" panose="02020603050405020304" pitchFamily="18" charset="0"/>
              </a:rPr>
              <a:t>Solution and</a:t>
            </a:r>
            <a:r>
              <a:rPr sz="4000" b="1" spc="10"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its</a:t>
            </a:r>
            <a:r>
              <a:rPr sz="4000" b="1" spc="10"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value</a:t>
            </a:r>
            <a:r>
              <a:rPr sz="4000" b="1" spc="10" dirty="0">
                <a:latin typeface="Times New Roman" panose="02020603050405020304" pitchFamily="18" charset="0"/>
                <a:cs typeface="Times New Roman" panose="02020603050405020304" pitchFamily="18" charset="0"/>
              </a:rPr>
              <a:t> </a:t>
            </a:r>
            <a:r>
              <a:rPr sz="4000" b="1" spc="-10" dirty="0">
                <a:latin typeface="Times New Roman" panose="02020603050405020304" pitchFamily="18" charset="0"/>
                <a:cs typeface="Times New Roman" panose="02020603050405020304" pitchFamily="18" charset="0"/>
              </a:rPr>
              <a:t>propostion Solution</a:t>
            </a:r>
            <a:endParaRPr sz="4000" dirty="0">
              <a:latin typeface="Times New Roman" panose="02020603050405020304" pitchFamily="18" charset="0"/>
              <a:cs typeface="Times New Roman" panose="02020603050405020304" pitchFamily="18" charset="0"/>
            </a:endParaRPr>
          </a:p>
          <a:p>
            <a:pPr marL="12700" marR="5585460">
              <a:lnSpc>
                <a:spcPct val="115599"/>
              </a:lnSpc>
            </a:pPr>
            <a:r>
              <a:rPr sz="4000" b="1" spc="-10" dirty="0">
                <a:latin typeface="Times New Roman" panose="02020603050405020304" pitchFamily="18" charset="0"/>
                <a:cs typeface="Times New Roman" panose="02020603050405020304" pitchFamily="18" charset="0"/>
              </a:rPr>
              <a:t>Modelling Results</a:t>
            </a:r>
            <a:endParaRPr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sp>
        <p:nvSpPr>
          <p:cNvPr id="3" name="object 3"/>
          <p:cNvSpPr/>
          <p:nvPr/>
        </p:nvSpPr>
        <p:spPr>
          <a:xfrm>
            <a:off x="0" y="6015037"/>
            <a:ext cx="675640" cy="4272280"/>
          </a:xfrm>
          <a:custGeom>
            <a:avLst/>
            <a:gdLst/>
            <a:ahLst/>
            <a:cxnLst/>
            <a:rect l="l" t="t" r="r" b="b"/>
            <a:pathLst>
              <a:path w="675640" h="4272280">
                <a:moveTo>
                  <a:pt x="675521" y="4271962"/>
                </a:moveTo>
                <a:lnTo>
                  <a:pt x="0" y="4271962"/>
                </a:lnTo>
                <a:lnTo>
                  <a:pt x="0" y="0"/>
                </a:lnTo>
                <a:lnTo>
                  <a:pt x="675521" y="4271962"/>
                </a:lnTo>
                <a:close/>
              </a:path>
            </a:pathLst>
          </a:custGeom>
          <a:solidFill>
            <a:srgbClr val="5ECBEF">
              <a:alpha val="69999"/>
            </a:srgbClr>
          </a:solidFill>
        </p:spPr>
        <p:txBody>
          <a:bodyPr wrap="square" lIns="0" tIns="0" rIns="0" bIns="0" rtlCol="0"/>
          <a:lstStyle/>
          <a:p>
            <a:endParaRPr/>
          </a:p>
        </p:txBody>
      </p:sp>
      <p:sp>
        <p:nvSpPr>
          <p:cNvPr id="4" name="object 4"/>
          <p:cNvSpPr/>
          <p:nvPr/>
        </p:nvSpPr>
        <p:spPr>
          <a:xfrm>
            <a:off x="10671023" y="1529638"/>
            <a:ext cx="504825" cy="514350"/>
          </a:xfrm>
          <a:custGeom>
            <a:avLst/>
            <a:gdLst/>
            <a:ahLst/>
            <a:cxnLst/>
            <a:rect l="l" t="t" r="r" b="b"/>
            <a:pathLst>
              <a:path w="504825" h="514350">
                <a:moveTo>
                  <a:pt x="504825" y="514349"/>
                </a:moveTo>
                <a:lnTo>
                  <a:pt x="0" y="514349"/>
                </a:lnTo>
                <a:lnTo>
                  <a:pt x="0" y="0"/>
                </a:lnTo>
                <a:lnTo>
                  <a:pt x="504825" y="0"/>
                </a:lnTo>
                <a:lnTo>
                  <a:pt x="504825" y="514349"/>
                </a:lnTo>
                <a:close/>
              </a:path>
            </a:pathLst>
          </a:custGeom>
          <a:solidFill>
            <a:srgbClr val="2E82C2"/>
          </a:solidFill>
        </p:spPr>
        <p:txBody>
          <a:bodyPr wrap="square" lIns="0" tIns="0" rIns="0" bIns="0" rtlCol="0"/>
          <a:lstStyle/>
          <a:p>
            <a:endParaRPr/>
          </a:p>
        </p:txBody>
      </p:sp>
      <p:grpSp>
        <p:nvGrpSpPr>
          <p:cNvPr id="5" name="object 5"/>
          <p:cNvGrpSpPr/>
          <p:nvPr/>
        </p:nvGrpSpPr>
        <p:grpSpPr>
          <a:xfrm>
            <a:off x="11165746" y="0"/>
            <a:ext cx="7129780" cy="10294620"/>
            <a:chOff x="11165746" y="0"/>
            <a:chExt cx="7129780" cy="10294620"/>
          </a:xfrm>
        </p:grpSpPr>
        <p:sp>
          <p:nvSpPr>
            <p:cNvPr id="6" name="object 6"/>
            <p:cNvSpPr/>
            <p:nvPr/>
          </p:nvSpPr>
          <p:spPr>
            <a:xfrm>
              <a:off x="11172889" y="7275"/>
              <a:ext cx="7115175" cy="10280015"/>
            </a:xfrm>
            <a:custGeom>
              <a:avLst/>
              <a:gdLst/>
              <a:ahLst/>
              <a:cxnLst/>
              <a:rect l="l" t="t" r="r" b="b"/>
              <a:pathLst>
                <a:path w="7115175" h="10280015">
                  <a:moveTo>
                    <a:pt x="2892917" y="0"/>
                  </a:moveTo>
                  <a:lnTo>
                    <a:pt x="4720235" y="10279723"/>
                  </a:lnTo>
                </a:path>
                <a:path w="7115175" h="10280015">
                  <a:moveTo>
                    <a:pt x="2892917" y="0"/>
                  </a:moveTo>
                  <a:lnTo>
                    <a:pt x="4720235" y="10279723"/>
                  </a:lnTo>
                </a:path>
                <a:path w="7115175" h="10280015">
                  <a:moveTo>
                    <a:pt x="7115108" y="5534475"/>
                  </a:moveTo>
                  <a:lnTo>
                    <a:pt x="0" y="10279723"/>
                  </a:lnTo>
                </a:path>
                <a:path w="7115175" h="10280015">
                  <a:moveTo>
                    <a:pt x="7115108" y="5534475"/>
                  </a:moveTo>
                  <a:lnTo>
                    <a:pt x="0" y="10279723"/>
                  </a:lnTo>
                </a:path>
              </a:pathLst>
            </a:custGeom>
            <a:ln w="14286">
              <a:solidFill>
                <a:srgbClr val="5ECBEF"/>
              </a:solidFill>
            </a:ln>
          </p:spPr>
          <p:txBody>
            <a:bodyPr wrap="square" lIns="0" tIns="0" rIns="0" bIns="0" rtlCol="0"/>
            <a:lstStyle/>
            <a:p>
              <a:endParaRPr/>
            </a:p>
          </p:txBody>
        </p:sp>
        <p:sp>
          <p:nvSpPr>
            <p:cNvPr id="7" name="object 7"/>
            <p:cNvSpPr/>
            <p:nvPr/>
          </p:nvSpPr>
          <p:spPr>
            <a:xfrm>
              <a:off x="13772845" y="11"/>
              <a:ext cx="4514850" cy="10287000"/>
            </a:xfrm>
            <a:custGeom>
              <a:avLst/>
              <a:gdLst/>
              <a:ahLst/>
              <a:cxnLst/>
              <a:rect l="l" t="t" r="r" b="b"/>
              <a:pathLst>
                <a:path w="4514850" h="10287000">
                  <a:moveTo>
                    <a:pt x="4514266" y="0"/>
                  </a:moveTo>
                  <a:lnTo>
                    <a:pt x="3066224" y="0"/>
                  </a:lnTo>
                  <a:lnTo>
                    <a:pt x="0" y="10286949"/>
                  </a:lnTo>
                  <a:lnTo>
                    <a:pt x="4514266" y="10286949"/>
                  </a:lnTo>
                  <a:lnTo>
                    <a:pt x="4514266" y="0"/>
                  </a:lnTo>
                  <a:close/>
                </a:path>
              </a:pathLst>
            </a:custGeom>
            <a:solidFill>
              <a:srgbClr val="5ECBEF">
                <a:alpha val="35998"/>
              </a:srgbClr>
            </a:solidFill>
          </p:spPr>
          <p:txBody>
            <a:bodyPr wrap="square" lIns="0" tIns="0" rIns="0" bIns="0" rtlCol="0"/>
            <a:lstStyle/>
            <a:p>
              <a:endParaRPr/>
            </a:p>
          </p:txBody>
        </p:sp>
        <p:sp>
          <p:nvSpPr>
            <p:cNvPr id="8" name="object 8"/>
            <p:cNvSpPr/>
            <p:nvPr/>
          </p:nvSpPr>
          <p:spPr>
            <a:xfrm>
              <a:off x="14403933" y="11"/>
              <a:ext cx="3883660" cy="10287000"/>
            </a:xfrm>
            <a:custGeom>
              <a:avLst/>
              <a:gdLst/>
              <a:ahLst/>
              <a:cxnLst/>
              <a:rect l="l" t="t" r="r" b="b"/>
              <a:pathLst>
                <a:path w="3883659" h="10287000">
                  <a:moveTo>
                    <a:pt x="3883177" y="0"/>
                  </a:moveTo>
                  <a:lnTo>
                    <a:pt x="0" y="0"/>
                  </a:lnTo>
                  <a:lnTo>
                    <a:pt x="1813090" y="10286949"/>
                  </a:lnTo>
                  <a:lnTo>
                    <a:pt x="3883177" y="10286949"/>
                  </a:lnTo>
                  <a:lnTo>
                    <a:pt x="3883177" y="0"/>
                  </a:lnTo>
                  <a:close/>
                </a:path>
              </a:pathLst>
            </a:custGeom>
            <a:solidFill>
              <a:srgbClr val="5ECBEF">
                <a:alpha val="19999"/>
              </a:srgbClr>
            </a:solidFill>
          </p:spPr>
          <p:txBody>
            <a:bodyPr wrap="square" lIns="0" tIns="0" rIns="0" bIns="0" rtlCol="0"/>
            <a:lstStyle/>
            <a:p>
              <a:endParaRPr/>
            </a:p>
          </p:txBody>
        </p:sp>
        <p:sp>
          <p:nvSpPr>
            <p:cNvPr id="9" name="object 9"/>
            <p:cNvSpPr/>
            <p:nvPr/>
          </p:nvSpPr>
          <p:spPr>
            <a:xfrm>
              <a:off x="13401421" y="4571999"/>
              <a:ext cx="4885690" cy="5715000"/>
            </a:xfrm>
            <a:custGeom>
              <a:avLst/>
              <a:gdLst/>
              <a:ahLst/>
              <a:cxnLst/>
              <a:rect l="l" t="t" r="r" b="b"/>
              <a:pathLst>
                <a:path w="4885690" h="5715000">
                  <a:moveTo>
                    <a:pt x="4885690" y="0"/>
                  </a:moveTo>
                  <a:lnTo>
                    <a:pt x="0" y="5714962"/>
                  </a:lnTo>
                  <a:lnTo>
                    <a:pt x="4885690" y="5714962"/>
                  </a:lnTo>
                  <a:lnTo>
                    <a:pt x="4885690" y="0"/>
                  </a:lnTo>
                  <a:close/>
                </a:path>
              </a:pathLst>
            </a:custGeom>
            <a:solidFill>
              <a:srgbClr val="17B0E3">
                <a:alpha val="65998"/>
              </a:srgbClr>
            </a:solidFill>
          </p:spPr>
          <p:txBody>
            <a:bodyPr wrap="square" lIns="0" tIns="0" rIns="0" bIns="0" rtlCol="0"/>
            <a:lstStyle/>
            <a:p>
              <a:endParaRPr/>
            </a:p>
          </p:txBody>
        </p:sp>
        <p:sp>
          <p:nvSpPr>
            <p:cNvPr id="10" name="object 10"/>
            <p:cNvSpPr/>
            <p:nvPr/>
          </p:nvSpPr>
          <p:spPr>
            <a:xfrm>
              <a:off x="14006551" y="11"/>
              <a:ext cx="4281170" cy="10287000"/>
            </a:xfrm>
            <a:custGeom>
              <a:avLst/>
              <a:gdLst/>
              <a:ahLst/>
              <a:cxnLst/>
              <a:rect l="l" t="t" r="r" b="b"/>
              <a:pathLst>
                <a:path w="4281169" h="10287000">
                  <a:moveTo>
                    <a:pt x="4280560" y="0"/>
                  </a:moveTo>
                  <a:lnTo>
                    <a:pt x="0" y="0"/>
                  </a:lnTo>
                  <a:lnTo>
                    <a:pt x="3704564" y="10286949"/>
                  </a:lnTo>
                  <a:lnTo>
                    <a:pt x="4280560" y="10286949"/>
                  </a:lnTo>
                  <a:lnTo>
                    <a:pt x="4280560" y="0"/>
                  </a:lnTo>
                  <a:close/>
                </a:path>
              </a:pathLst>
            </a:custGeom>
            <a:solidFill>
              <a:srgbClr val="17B0E3">
                <a:alpha val="50000"/>
              </a:srgbClr>
            </a:solidFill>
          </p:spPr>
          <p:txBody>
            <a:bodyPr wrap="square" lIns="0" tIns="0" rIns="0" bIns="0" rtlCol="0"/>
            <a:lstStyle/>
            <a:p>
              <a:endParaRPr/>
            </a:p>
          </p:txBody>
        </p:sp>
        <p:sp>
          <p:nvSpPr>
            <p:cNvPr id="11" name="object 11"/>
            <p:cNvSpPr/>
            <p:nvPr/>
          </p:nvSpPr>
          <p:spPr>
            <a:xfrm>
              <a:off x="16344265" y="11"/>
              <a:ext cx="1943100" cy="10287000"/>
            </a:xfrm>
            <a:custGeom>
              <a:avLst/>
              <a:gdLst/>
              <a:ahLst/>
              <a:cxnLst/>
              <a:rect l="l" t="t" r="r" b="b"/>
              <a:pathLst>
                <a:path w="1943100" h="10287000">
                  <a:moveTo>
                    <a:pt x="1942846" y="0"/>
                  </a:moveTo>
                  <a:lnTo>
                    <a:pt x="1533486" y="0"/>
                  </a:lnTo>
                  <a:lnTo>
                    <a:pt x="0" y="10286949"/>
                  </a:lnTo>
                  <a:lnTo>
                    <a:pt x="1942846" y="10286949"/>
                  </a:lnTo>
                  <a:lnTo>
                    <a:pt x="1942846" y="0"/>
                  </a:lnTo>
                  <a:close/>
                </a:path>
              </a:pathLst>
            </a:custGeom>
            <a:solidFill>
              <a:srgbClr val="2E82C2">
                <a:alpha val="69999"/>
              </a:srgbClr>
            </a:solidFill>
          </p:spPr>
          <p:txBody>
            <a:bodyPr wrap="square" lIns="0" tIns="0" rIns="0" bIns="0" rtlCol="0"/>
            <a:lstStyle/>
            <a:p>
              <a:endParaRPr/>
            </a:p>
          </p:txBody>
        </p:sp>
        <p:sp>
          <p:nvSpPr>
            <p:cNvPr id="12" name="object 12"/>
            <p:cNvSpPr/>
            <p:nvPr/>
          </p:nvSpPr>
          <p:spPr>
            <a:xfrm>
              <a:off x="16403727" y="11"/>
              <a:ext cx="1883410" cy="10287000"/>
            </a:xfrm>
            <a:custGeom>
              <a:avLst/>
              <a:gdLst/>
              <a:ahLst/>
              <a:cxnLst/>
              <a:rect l="l" t="t" r="r" b="b"/>
              <a:pathLst>
                <a:path w="1883409" h="10287000">
                  <a:moveTo>
                    <a:pt x="1883384" y="0"/>
                  </a:moveTo>
                  <a:lnTo>
                    <a:pt x="0" y="0"/>
                  </a:lnTo>
                  <a:lnTo>
                    <a:pt x="1671574" y="10286949"/>
                  </a:lnTo>
                  <a:lnTo>
                    <a:pt x="1883384" y="10286949"/>
                  </a:lnTo>
                  <a:lnTo>
                    <a:pt x="1883384" y="0"/>
                  </a:lnTo>
                  <a:close/>
                </a:path>
              </a:pathLst>
            </a:custGeom>
            <a:solidFill>
              <a:srgbClr val="236191">
                <a:alpha val="79998"/>
              </a:srgbClr>
            </a:solidFill>
          </p:spPr>
          <p:txBody>
            <a:bodyPr wrap="square" lIns="0" tIns="0" rIns="0" bIns="0" rtlCol="0"/>
            <a:lstStyle/>
            <a:p>
              <a:endParaRPr/>
            </a:p>
          </p:txBody>
        </p:sp>
        <p:sp>
          <p:nvSpPr>
            <p:cNvPr id="13" name="object 13"/>
            <p:cNvSpPr/>
            <p:nvPr/>
          </p:nvSpPr>
          <p:spPr>
            <a:xfrm>
              <a:off x="15558554" y="5386386"/>
              <a:ext cx="2728595" cy="4900930"/>
            </a:xfrm>
            <a:custGeom>
              <a:avLst/>
              <a:gdLst/>
              <a:ahLst/>
              <a:cxnLst/>
              <a:rect l="l" t="t" r="r" b="b"/>
              <a:pathLst>
                <a:path w="2728594" h="4900930">
                  <a:moveTo>
                    <a:pt x="2728557" y="0"/>
                  </a:moveTo>
                  <a:lnTo>
                    <a:pt x="0" y="4900574"/>
                  </a:lnTo>
                  <a:lnTo>
                    <a:pt x="2728557" y="4900574"/>
                  </a:lnTo>
                  <a:lnTo>
                    <a:pt x="2728557" y="0"/>
                  </a:lnTo>
                  <a:close/>
                </a:path>
              </a:pathLst>
            </a:custGeom>
            <a:solidFill>
              <a:srgbClr val="17B0E3">
                <a:alpha val="65998"/>
              </a:srgbClr>
            </a:solidFill>
          </p:spPr>
          <p:txBody>
            <a:bodyPr wrap="square" lIns="0" tIns="0" rIns="0" bIns="0" rtlCol="0"/>
            <a:lstStyle/>
            <a:p>
              <a:endParaRPr/>
            </a:p>
          </p:txBody>
        </p:sp>
        <p:sp>
          <p:nvSpPr>
            <p:cNvPr id="14" name="object 14"/>
            <p:cNvSpPr/>
            <p:nvPr/>
          </p:nvSpPr>
          <p:spPr>
            <a:xfrm>
              <a:off x="14029998" y="8043833"/>
              <a:ext cx="685800" cy="685800"/>
            </a:xfrm>
            <a:custGeom>
              <a:avLst/>
              <a:gdLst/>
              <a:ahLst/>
              <a:cxnLst/>
              <a:rect l="l" t="t" r="r" b="b"/>
              <a:pathLst>
                <a:path w="685800" h="685800">
                  <a:moveTo>
                    <a:pt x="685710" y="685794"/>
                  </a:moveTo>
                  <a:lnTo>
                    <a:pt x="0" y="685794"/>
                  </a:lnTo>
                  <a:lnTo>
                    <a:pt x="0" y="0"/>
                  </a:lnTo>
                  <a:lnTo>
                    <a:pt x="685710" y="0"/>
                  </a:lnTo>
                  <a:lnTo>
                    <a:pt x="685710" y="685794"/>
                  </a:lnTo>
                  <a:close/>
                </a:path>
              </a:pathLst>
            </a:custGeom>
            <a:solidFill>
              <a:srgbClr val="41B050"/>
            </a:solidFill>
          </p:spPr>
          <p:txBody>
            <a:bodyPr wrap="square" lIns="0" tIns="0" rIns="0" bIns="0" rtlCol="0"/>
            <a:lstStyle/>
            <a:p>
              <a:endParaRPr/>
            </a:p>
          </p:txBody>
        </p:sp>
        <p:sp>
          <p:nvSpPr>
            <p:cNvPr id="15" name="object 15"/>
            <p:cNvSpPr/>
            <p:nvPr/>
          </p:nvSpPr>
          <p:spPr>
            <a:xfrm>
              <a:off x="14029998" y="8843927"/>
              <a:ext cx="271780" cy="271780"/>
            </a:xfrm>
            <a:custGeom>
              <a:avLst/>
              <a:gdLst/>
              <a:ahLst/>
              <a:cxnLst/>
              <a:rect l="l" t="t" r="r" b="b"/>
              <a:pathLst>
                <a:path w="271780" h="271779">
                  <a:moveTo>
                    <a:pt x="271427" y="271460"/>
                  </a:moveTo>
                  <a:lnTo>
                    <a:pt x="0" y="271460"/>
                  </a:lnTo>
                  <a:lnTo>
                    <a:pt x="0" y="0"/>
                  </a:lnTo>
                  <a:lnTo>
                    <a:pt x="271427" y="0"/>
                  </a:lnTo>
                  <a:lnTo>
                    <a:pt x="271427" y="271460"/>
                  </a:lnTo>
                  <a:close/>
                </a:path>
              </a:pathLst>
            </a:custGeom>
            <a:solidFill>
              <a:srgbClr val="2E946A"/>
            </a:solidFill>
          </p:spPr>
          <p:txBody>
            <a:bodyPr wrap="square" lIns="0" tIns="0" rIns="0" bIns="0" rtlCol="0"/>
            <a:lstStyle/>
            <a:p>
              <a:endParaRPr/>
            </a:p>
          </p:txBody>
        </p:sp>
        <p:pic>
          <p:nvPicPr>
            <p:cNvPr id="16" name="object 16"/>
            <p:cNvPicPr/>
            <p:nvPr/>
          </p:nvPicPr>
          <p:blipFill>
            <a:blip r:embed="rId2" cstate="print"/>
            <a:stretch>
              <a:fillRect/>
            </a:stretch>
          </p:blipFill>
          <p:spPr>
            <a:xfrm>
              <a:off x="11987211" y="4400550"/>
              <a:ext cx="4143374" cy="4886324"/>
            </a:xfrm>
            <a:prstGeom prst="rect">
              <a:avLst/>
            </a:prstGeom>
          </p:spPr>
        </p:pic>
      </p:grpSp>
      <p:pic>
        <p:nvPicPr>
          <p:cNvPr id="17" name="object 17"/>
          <p:cNvPicPr/>
          <p:nvPr/>
        </p:nvPicPr>
        <p:blipFill>
          <a:blip r:embed="rId3" cstate="print"/>
          <a:stretch>
            <a:fillRect/>
          </a:stretch>
        </p:blipFill>
        <p:spPr>
          <a:xfrm>
            <a:off x="2502513" y="9701212"/>
            <a:ext cx="114469" cy="270933"/>
          </a:xfrm>
          <a:prstGeom prst="rect">
            <a:avLst/>
          </a:prstGeom>
        </p:spPr>
      </p:pic>
      <p:sp>
        <p:nvSpPr>
          <p:cNvPr id="18" name="object 18"/>
          <p:cNvSpPr txBox="1">
            <a:spLocks noGrp="1"/>
          </p:cNvSpPr>
          <p:nvPr>
            <p:ph type="title"/>
          </p:nvPr>
        </p:nvSpPr>
        <p:spPr>
          <a:prstGeom prst="rect">
            <a:avLst/>
          </a:prstGeom>
        </p:spPr>
        <p:txBody>
          <a:bodyPr vert="horz" wrap="square" lIns="0" tIns="463057" rIns="0" bIns="0" rtlCol="0">
            <a:spAutoFit/>
          </a:bodyPr>
          <a:lstStyle/>
          <a:p>
            <a:pPr marL="427990">
              <a:lnSpc>
                <a:spcPct val="100000"/>
              </a:lnSpc>
              <a:spcBef>
                <a:spcPts val="120"/>
              </a:spcBef>
            </a:pPr>
            <a:r>
              <a:rPr sz="6400" dirty="0"/>
              <a:t>PROBLEM</a:t>
            </a:r>
            <a:r>
              <a:rPr sz="6400" spc="-30" dirty="0"/>
              <a:t> </a:t>
            </a:r>
            <a:r>
              <a:rPr sz="6400" spc="-10" dirty="0"/>
              <a:t>STATEMENT</a:t>
            </a:r>
            <a:endParaRPr sz="6400"/>
          </a:p>
        </p:txBody>
      </p:sp>
      <p:pic>
        <p:nvPicPr>
          <p:cNvPr id="19" name="object 19"/>
          <p:cNvPicPr/>
          <p:nvPr/>
        </p:nvPicPr>
        <p:blipFill>
          <a:blip r:embed="rId4" cstate="print"/>
          <a:stretch>
            <a:fillRect/>
          </a:stretch>
        </p:blipFill>
        <p:spPr>
          <a:xfrm>
            <a:off x="1536858" y="2378987"/>
            <a:ext cx="95250" cy="95249"/>
          </a:xfrm>
          <a:prstGeom prst="rect">
            <a:avLst/>
          </a:prstGeom>
        </p:spPr>
      </p:pic>
      <p:sp>
        <p:nvSpPr>
          <p:cNvPr id="20" name="object 20"/>
          <p:cNvSpPr txBox="1"/>
          <p:nvPr/>
        </p:nvSpPr>
        <p:spPr>
          <a:xfrm>
            <a:off x="1821774" y="2249476"/>
            <a:ext cx="11819890" cy="4104265"/>
          </a:xfrm>
          <a:prstGeom prst="rect">
            <a:avLst/>
          </a:prstGeom>
        </p:spPr>
        <p:txBody>
          <a:bodyPr vert="horz" wrap="square" lIns="0" tIns="11430" rIns="0" bIns="0" rtlCol="0">
            <a:spAutoFit/>
          </a:bodyPr>
          <a:lstStyle/>
          <a:p>
            <a:pPr algn="l"/>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Users often face information overload when browsing through countless videos on YouTube, making it challenging to identify relevant content.</a:t>
            </a:r>
          </a:p>
          <a:p>
            <a:pPr algn="l"/>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Traditional methods of summarization, such as manual note-taking, are time-consuming and inefficient, hindering productivity.</a:t>
            </a:r>
          </a:p>
          <a:p>
            <a:pPr algn="l"/>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Accessibility remains a significant concern, with many videos lacking accurate transcriptions or subtitles, limiting access for individuals with disabilities.</a:t>
            </a:r>
          </a:p>
          <a:p>
            <a:pPr marL="127000" marR="508634">
              <a:lnSpc>
                <a:spcPct val="117000"/>
              </a:lnSpc>
              <a:spcBef>
                <a:spcPts val="90"/>
              </a:spcBef>
            </a:pPr>
            <a:endParaRPr sz="2350" dirty="0">
              <a:latin typeface="Trebuchet MS"/>
              <a:cs typeface="Trebuchet MS"/>
            </a:endParaRPr>
          </a:p>
        </p:txBody>
      </p:sp>
      <p:pic>
        <p:nvPicPr>
          <p:cNvPr id="22" name="object 22"/>
          <p:cNvPicPr/>
          <p:nvPr/>
        </p:nvPicPr>
        <p:blipFill>
          <a:blip r:embed="rId4" cstate="print"/>
          <a:stretch>
            <a:fillRect/>
          </a:stretch>
        </p:blipFill>
        <p:spPr>
          <a:xfrm>
            <a:off x="1550323" y="5236745"/>
            <a:ext cx="95250" cy="95249"/>
          </a:xfrm>
          <a:prstGeom prst="rect">
            <a:avLst/>
          </a:prstGeom>
        </p:spPr>
      </p:pic>
      <p:sp>
        <p:nvSpPr>
          <p:cNvPr id="25" name="object 25"/>
          <p:cNvSpPr txBox="1">
            <a:spLocks noGrp="1"/>
          </p:cNvSpPr>
          <p:nvPr>
            <p:ph type="ftr" sz="quarter" idx="5"/>
          </p:nvPr>
        </p:nvSpPr>
        <p:spPr>
          <a:prstGeom prst="rect">
            <a:avLst/>
          </a:prstGeom>
        </p:spPr>
        <p:txBody>
          <a:bodyPr vert="horz" wrap="square" lIns="0" tIns="4445" rIns="0" bIns="0" rtlCol="0">
            <a:spAutoFit/>
          </a:body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26" name="object 26"/>
          <p:cNvSpPr txBox="1">
            <a:spLocks noGrp="1"/>
          </p:cNvSpPr>
          <p:nvPr>
            <p:ph type="sldNum" sz="quarter" idx="7"/>
          </p:nvPr>
        </p:nvSpPr>
        <p:spPr>
          <a:prstGeom prst="rect">
            <a:avLst/>
          </a:prstGeom>
        </p:spPr>
        <p:txBody>
          <a:bodyPr vert="horz" wrap="square" lIns="0" tIns="4445" rIns="0" bIns="0" rtlCol="0">
            <a:spAutoFit/>
          </a:bodyPr>
          <a:lstStyle/>
          <a:p>
            <a:pPr marL="152400">
              <a:lnSpc>
                <a:spcPct val="100000"/>
              </a:lnSpc>
              <a:spcBef>
                <a:spcPts val="35"/>
              </a:spcBef>
            </a:pPr>
            <a:r>
              <a:rPr spc="-50" dirty="0"/>
              <a:t>4</a:t>
            </a:r>
          </a:p>
        </p:txBody>
      </p:sp>
      <p:pic>
        <p:nvPicPr>
          <p:cNvPr id="27" name="object 22">
            <a:extLst>
              <a:ext uri="{FF2B5EF4-FFF2-40B4-BE49-F238E27FC236}">
                <a16:creationId xmlns:a16="http://schemas.microsoft.com/office/drawing/2014/main" id="{6589A35B-1D45-E5B4-BF71-08547C353E6A}"/>
              </a:ext>
            </a:extLst>
          </p:cNvPr>
          <p:cNvPicPr/>
          <p:nvPr/>
        </p:nvPicPr>
        <p:blipFill>
          <a:blip r:embed="rId4" cstate="print"/>
          <a:stretch>
            <a:fillRect/>
          </a:stretch>
        </p:blipFill>
        <p:spPr>
          <a:xfrm>
            <a:off x="1536858" y="3795191"/>
            <a:ext cx="95250" cy="952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87336" y="3971925"/>
            <a:ext cx="5300662" cy="5714999"/>
          </a:xfrm>
          <a:prstGeom prst="rect">
            <a:avLst/>
          </a:prstGeom>
        </p:spPr>
      </p:pic>
      <p:pic>
        <p:nvPicPr>
          <p:cNvPr id="3" name="object 3"/>
          <p:cNvPicPr/>
          <p:nvPr/>
        </p:nvPicPr>
        <p:blipFill>
          <a:blip r:embed="rId3" cstate="print"/>
          <a:stretch>
            <a:fillRect/>
          </a:stretch>
        </p:blipFill>
        <p:spPr>
          <a:xfrm>
            <a:off x="2502513" y="9701212"/>
            <a:ext cx="114469" cy="270933"/>
          </a:xfrm>
          <a:prstGeom prst="rect">
            <a:avLst/>
          </a:prstGeom>
        </p:spPr>
      </p:pic>
      <p:sp>
        <p:nvSpPr>
          <p:cNvPr id="4" name="object 4"/>
          <p:cNvSpPr txBox="1">
            <a:spLocks noGrp="1"/>
          </p:cNvSpPr>
          <p:nvPr>
            <p:ph type="title"/>
          </p:nvPr>
        </p:nvSpPr>
        <p:spPr>
          <a:xfrm>
            <a:off x="841814" y="318522"/>
            <a:ext cx="16604372" cy="1571581"/>
          </a:xfrm>
          <a:prstGeom prst="rect">
            <a:avLst/>
          </a:prstGeom>
        </p:spPr>
        <p:txBody>
          <a:bodyPr vert="horz" wrap="square" lIns="0" tIns="100100" rIns="0" bIns="0" rtlCol="0">
            <a:spAutoFit/>
          </a:bodyPr>
          <a:lstStyle/>
          <a:p>
            <a:pPr marL="286385">
              <a:lnSpc>
                <a:spcPct val="100000"/>
              </a:lnSpc>
              <a:spcBef>
                <a:spcPts val="120"/>
              </a:spcBef>
            </a:pPr>
            <a:r>
              <a:rPr sz="6400" dirty="0"/>
              <a:t>PROJECT</a:t>
            </a:r>
            <a:r>
              <a:rPr sz="6400" spc="-25" dirty="0"/>
              <a:t> </a:t>
            </a:r>
            <a:r>
              <a:rPr sz="6400" spc="-10" dirty="0"/>
              <a:t>OVERVIEW</a:t>
            </a:r>
            <a:endParaRPr sz="6400" dirty="0"/>
          </a:p>
        </p:txBody>
      </p:sp>
      <p:sp>
        <p:nvSpPr>
          <p:cNvPr id="10" name="object 10"/>
          <p:cNvSpPr txBox="1">
            <a:spLocks noGrp="1"/>
          </p:cNvSpPr>
          <p:nvPr>
            <p:ph type="ftr" sz="quarter" idx="5"/>
          </p:nvPr>
        </p:nvSpPr>
        <p:spPr>
          <a:prstGeom prst="rect">
            <a:avLst/>
          </a:prstGeom>
        </p:spPr>
        <p:txBody>
          <a:bodyPr vert="horz" wrap="square" lIns="0" tIns="4445" rIns="0" bIns="0" rtlCol="0">
            <a:spAutoFit/>
          </a:body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152400">
              <a:lnSpc>
                <a:spcPct val="100000"/>
              </a:lnSpc>
              <a:spcBef>
                <a:spcPts val="35"/>
              </a:spcBef>
            </a:pPr>
            <a:r>
              <a:rPr spc="-50" dirty="0"/>
              <a:t>5</a:t>
            </a:r>
          </a:p>
        </p:txBody>
      </p:sp>
      <p:sp>
        <p:nvSpPr>
          <p:cNvPr id="17" name="object 9">
            <a:extLst>
              <a:ext uri="{FF2B5EF4-FFF2-40B4-BE49-F238E27FC236}">
                <a16:creationId xmlns:a16="http://schemas.microsoft.com/office/drawing/2014/main" id="{97254683-54C9-5C28-A68E-BBD3489782E2}"/>
              </a:ext>
            </a:extLst>
          </p:cNvPr>
          <p:cNvSpPr txBox="1"/>
          <p:nvPr/>
        </p:nvSpPr>
        <p:spPr>
          <a:xfrm>
            <a:off x="1036893" y="2039094"/>
            <a:ext cx="13244830" cy="7058920"/>
          </a:xfrm>
          <a:prstGeom prst="rect">
            <a:avLst/>
          </a:prstGeom>
        </p:spPr>
        <p:txBody>
          <a:bodyPr vert="horz" wrap="square" lIns="0" tIns="11430" rIns="0" bIns="0" rtlCol="0">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Objective</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To develop a YouTube video summarization application to streamline content consumption and            accessibility, catering to diverse user needs and preferences.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Future Directions</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Enhanced Summarization Accuracy: Continuously improve algorithms to achieve higher accuracy rates,    especially in scenarios with complex or nuanced content.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Integration with Content Platforms: Establish partnerships with content platforms to seamlessly integrate the summarization tool, enhancing user experience and engagement.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Personalization Features: Implement features for personalized summarization preferences, allowing users to customize summaries based on their interests and priorities.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Keys</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YouTube Video Summarization: Utilizes advanced natural language processing and AI techniques to distill key insights and information from YouTube videos.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Language Understanding: Analyzes video content to extract relevant information and generate coherent summaries tailored to user preferences.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Real-time Processing: Enables instant summarization results, providing users with timely and actionable insights to enhance their content consumption experience.</a:t>
            </a:r>
          </a:p>
          <a:p>
            <a:pPr marL="126364" marR="65405">
              <a:lnSpc>
                <a:spcPct val="117000"/>
              </a:lnSpc>
              <a:spcBef>
                <a:spcPts val="90"/>
              </a:spcBef>
              <a:tabLst>
                <a:tab pos="1891030" algn="l"/>
              </a:tabLst>
            </a:pPr>
            <a:endParaRPr sz="2350" dirty="0">
              <a:latin typeface="Trebuchet MS"/>
              <a:cs typeface="Trebuchet MS"/>
            </a:endParaRPr>
          </a:p>
        </p:txBody>
      </p:sp>
      <p:pic>
        <p:nvPicPr>
          <p:cNvPr id="19" name="object 3">
            <a:extLst>
              <a:ext uri="{FF2B5EF4-FFF2-40B4-BE49-F238E27FC236}">
                <a16:creationId xmlns:a16="http://schemas.microsoft.com/office/drawing/2014/main" id="{322839F4-F63D-DF06-4843-89C9562D039F}"/>
              </a:ext>
            </a:extLst>
          </p:cNvPr>
          <p:cNvPicPr/>
          <p:nvPr/>
        </p:nvPicPr>
        <p:blipFill>
          <a:blip r:embed="rId4" cstate="print"/>
          <a:stretch>
            <a:fillRect/>
          </a:stretch>
        </p:blipFill>
        <p:spPr>
          <a:xfrm>
            <a:off x="841814" y="2171700"/>
            <a:ext cx="95250" cy="95249"/>
          </a:xfrm>
          <a:prstGeom prst="rect">
            <a:avLst/>
          </a:prstGeom>
        </p:spPr>
      </p:pic>
      <p:pic>
        <p:nvPicPr>
          <p:cNvPr id="20" name="object 3">
            <a:extLst>
              <a:ext uri="{FF2B5EF4-FFF2-40B4-BE49-F238E27FC236}">
                <a16:creationId xmlns:a16="http://schemas.microsoft.com/office/drawing/2014/main" id="{6DE20F66-A805-A73A-C5F0-1F26340D19EF}"/>
              </a:ext>
            </a:extLst>
          </p:cNvPr>
          <p:cNvPicPr/>
          <p:nvPr/>
        </p:nvPicPr>
        <p:blipFill>
          <a:blip r:embed="rId4" cstate="print"/>
          <a:stretch>
            <a:fillRect/>
          </a:stretch>
        </p:blipFill>
        <p:spPr>
          <a:xfrm>
            <a:off x="841814" y="3619500"/>
            <a:ext cx="95250" cy="95249"/>
          </a:xfrm>
          <a:prstGeom prst="rect">
            <a:avLst/>
          </a:prstGeom>
        </p:spPr>
      </p:pic>
      <p:pic>
        <p:nvPicPr>
          <p:cNvPr id="21" name="object 3">
            <a:extLst>
              <a:ext uri="{FF2B5EF4-FFF2-40B4-BE49-F238E27FC236}">
                <a16:creationId xmlns:a16="http://schemas.microsoft.com/office/drawing/2014/main" id="{B7F42CD4-8332-722B-B728-173039E57ABF}"/>
              </a:ext>
            </a:extLst>
          </p:cNvPr>
          <p:cNvPicPr/>
          <p:nvPr/>
        </p:nvPicPr>
        <p:blipFill>
          <a:blip r:embed="rId4" cstate="print"/>
          <a:stretch>
            <a:fillRect/>
          </a:stretch>
        </p:blipFill>
        <p:spPr>
          <a:xfrm>
            <a:off x="798725" y="6286500"/>
            <a:ext cx="95250" cy="952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813" y="444869"/>
            <a:ext cx="7621270" cy="763905"/>
          </a:xfrm>
          <a:prstGeom prst="rect">
            <a:avLst/>
          </a:prstGeom>
        </p:spPr>
        <p:txBody>
          <a:bodyPr vert="horz" wrap="square" lIns="0" tIns="12065" rIns="0" bIns="0" rtlCol="0">
            <a:spAutoFit/>
          </a:bodyPr>
          <a:lstStyle/>
          <a:p>
            <a:pPr marL="12700">
              <a:lnSpc>
                <a:spcPct val="100000"/>
              </a:lnSpc>
              <a:spcBef>
                <a:spcPts val="95"/>
              </a:spcBef>
            </a:pPr>
            <a:r>
              <a:rPr sz="4850" dirty="0"/>
              <a:t>WHO</a:t>
            </a:r>
            <a:r>
              <a:rPr sz="4850" spc="-95" dirty="0"/>
              <a:t> </a:t>
            </a:r>
            <a:r>
              <a:rPr sz="4850" dirty="0"/>
              <a:t>ARE</a:t>
            </a:r>
            <a:r>
              <a:rPr sz="4850" spc="-95" dirty="0"/>
              <a:t> </a:t>
            </a:r>
            <a:r>
              <a:rPr sz="4850" dirty="0"/>
              <a:t>THE</a:t>
            </a:r>
            <a:r>
              <a:rPr sz="4850" spc="-95" dirty="0"/>
              <a:t> </a:t>
            </a:r>
            <a:r>
              <a:rPr sz="4850" dirty="0"/>
              <a:t>END</a:t>
            </a:r>
            <a:r>
              <a:rPr sz="4850" spc="-95" dirty="0"/>
              <a:t> </a:t>
            </a:r>
            <a:r>
              <a:rPr sz="4850" spc="-10" dirty="0"/>
              <a:t>USERS?</a:t>
            </a:r>
            <a:endParaRPr sz="4850"/>
          </a:p>
        </p:txBody>
      </p:sp>
      <p:pic>
        <p:nvPicPr>
          <p:cNvPr id="3" name="object 3"/>
          <p:cNvPicPr/>
          <p:nvPr/>
        </p:nvPicPr>
        <p:blipFill>
          <a:blip r:embed="rId2" cstate="print"/>
          <a:stretch>
            <a:fillRect/>
          </a:stretch>
        </p:blipFill>
        <p:spPr>
          <a:xfrm>
            <a:off x="1510547" y="2498979"/>
            <a:ext cx="95250" cy="95249"/>
          </a:xfrm>
          <a:prstGeom prst="rect">
            <a:avLst/>
          </a:prstGeom>
        </p:spPr>
      </p:pic>
      <p:sp>
        <p:nvSpPr>
          <p:cNvPr id="4" name="object 4"/>
          <p:cNvSpPr txBox="1"/>
          <p:nvPr/>
        </p:nvSpPr>
        <p:spPr>
          <a:xfrm>
            <a:off x="1828800" y="2324100"/>
            <a:ext cx="12953365" cy="5950924"/>
          </a:xfrm>
          <a:prstGeom prst="rect">
            <a:avLst/>
          </a:prstGeom>
        </p:spPr>
        <p:txBody>
          <a:bodyPr vert="horz" wrap="square" lIns="0" tIns="11430" rIns="0" bIns="0" rtlCol="0">
            <a:spAutoFit/>
          </a:bodyPr>
          <a:lstStyle/>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Content Creators and Marketers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YouTube channel owners, marketing professionals, content creators, and digital strategists. They utilize the tool to analyze trends, audience engagement, and content performance for optimizing marketing strategies and content creation efforts.</a:t>
            </a:r>
          </a:p>
          <a:p>
            <a:pPr algn="just"/>
            <a:endPar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Educators and Students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Teachers, professors, students, researchers, and educational institutions. They leverage summarized YouTube videos for learning, research, and academic purposes, facilitating efficient knowledge acquisition and dissemination.</a:t>
            </a:r>
          </a:p>
          <a:p>
            <a:pPr algn="just"/>
            <a:endPar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General Viewers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General public, YouTube users, individuals seeking information or entertainment. They use the tool to save time and enhance content consumption by quickly accessing summarized YouTube videos for information or entertainment value.</a:t>
            </a:r>
          </a:p>
          <a:p>
            <a:pPr algn="just"/>
            <a:endPar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Accessibility Advocates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Individuals with disabilities, accessibility advocates, organizations promoting digital inclusion. They ensure equal access to information by utilizing summarized YouTube videos with accurate transcriptions and captions, promoting digital inclusion and accessibility.</a:t>
            </a:r>
          </a:p>
          <a:p>
            <a:pPr marL="12700" marR="378460">
              <a:lnSpc>
                <a:spcPct val="117000"/>
              </a:lnSpc>
              <a:spcBef>
                <a:spcPts val="90"/>
              </a:spcBef>
            </a:pPr>
            <a:endParaRPr sz="2350" dirty="0">
              <a:latin typeface="Trebuchet MS"/>
              <a:cs typeface="Trebuchet MS"/>
            </a:endParaRPr>
          </a:p>
        </p:txBody>
      </p:sp>
      <p:pic>
        <p:nvPicPr>
          <p:cNvPr id="5" name="object 5"/>
          <p:cNvPicPr/>
          <p:nvPr/>
        </p:nvPicPr>
        <p:blipFill>
          <a:blip r:embed="rId2" cstate="print"/>
          <a:stretch>
            <a:fillRect/>
          </a:stretch>
        </p:blipFill>
        <p:spPr>
          <a:xfrm>
            <a:off x="1540669" y="3943745"/>
            <a:ext cx="95250" cy="95249"/>
          </a:xfrm>
          <a:prstGeom prst="rect">
            <a:avLst/>
          </a:prstGeom>
        </p:spPr>
      </p:pic>
      <p:pic>
        <p:nvPicPr>
          <p:cNvPr id="6" name="object 6"/>
          <p:cNvPicPr/>
          <p:nvPr/>
        </p:nvPicPr>
        <p:blipFill>
          <a:blip r:embed="rId2" cstate="print"/>
          <a:stretch>
            <a:fillRect/>
          </a:stretch>
        </p:blipFill>
        <p:spPr>
          <a:xfrm>
            <a:off x="1493044" y="5417551"/>
            <a:ext cx="95250" cy="95249"/>
          </a:xfrm>
          <a:prstGeom prst="rect">
            <a:avLst/>
          </a:prstGeom>
        </p:spPr>
      </p:pic>
      <p:pic>
        <p:nvPicPr>
          <p:cNvPr id="7" name="object 7"/>
          <p:cNvPicPr/>
          <p:nvPr/>
        </p:nvPicPr>
        <p:blipFill>
          <a:blip r:embed="rId2" cstate="print"/>
          <a:stretch>
            <a:fillRect/>
          </a:stretch>
        </p:blipFill>
        <p:spPr>
          <a:xfrm>
            <a:off x="1462922" y="6844550"/>
            <a:ext cx="95250" cy="95249"/>
          </a:xfrm>
          <a:prstGeom prst="rect">
            <a:avLst/>
          </a:prstGeom>
        </p:spPr>
      </p:pic>
      <p:sp>
        <p:nvSpPr>
          <p:cNvPr id="8" name="object 8"/>
          <p:cNvSpPr txBox="1">
            <a:spLocks noGrp="1"/>
          </p:cNvSpPr>
          <p:nvPr>
            <p:ph type="ftr" sz="quarter" idx="5"/>
          </p:nvPr>
        </p:nvSpPr>
        <p:spPr>
          <a:prstGeom prst="rect">
            <a:avLst/>
          </a:prstGeom>
        </p:spPr>
        <p:txBody>
          <a:bodyPr vert="horz" wrap="square" lIns="0" tIns="4445" rIns="0" bIns="0" rtlCol="0">
            <a:spAutoFit/>
          </a:body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52400">
              <a:lnSpc>
                <a:spcPct val="100000"/>
              </a:lnSpc>
              <a:spcBef>
                <a:spcPts val="35"/>
              </a:spcBef>
            </a:pPr>
            <a:r>
              <a:rPr spc="-50" dirty="0"/>
              <a:t>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14562"/>
            <a:ext cx="4048124" cy="4876799"/>
          </a:xfrm>
          <a:prstGeom prst="rect">
            <a:avLst/>
          </a:prstGeom>
        </p:spPr>
      </p:pic>
      <p:pic>
        <p:nvPicPr>
          <p:cNvPr id="3" name="object 3"/>
          <p:cNvPicPr/>
          <p:nvPr/>
        </p:nvPicPr>
        <p:blipFill>
          <a:blip r:embed="rId3" cstate="print"/>
          <a:stretch>
            <a:fillRect/>
          </a:stretch>
        </p:blipFill>
        <p:spPr>
          <a:xfrm>
            <a:off x="2502513" y="9701212"/>
            <a:ext cx="114469" cy="270933"/>
          </a:xfrm>
          <a:prstGeom prst="rect">
            <a:avLst/>
          </a:prstGeom>
        </p:spPr>
      </p:pic>
      <p:sp>
        <p:nvSpPr>
          <p:cNvPr id="4" name="object 4"/>
          <p:cNvSpPr txBox="1">
            <a:spLocks noGrp="1"/>
          </p:cNvSpPr>
          <p:nvPr>
            <p:ph type="title"/>
          </p:nvPr>
        </p:nvSpPr>
        <p:spPr>
          <a:xfrm>
            <a:off x="900584" y="702417"/>
            <a:ext cx="14755494" cy="849630"/>
          </a:xfrm>
          <a:prstGeom prst="rect">
            <a:avLst/>
          </a:prstGeom>
        </p:spPr>
        <p:txBody>
          <a:bodyPr vert="horz" wrap="square" lIns="0" tIns="13335" rIns="0" bIns="0" rtlCol="0">
            <a:spAutoFit/>
          </a:bodyPr>
          <a:lstStyle/>
          <a:p>
            <a:pPr marL="12700">
              <a:lnSpc>
                <a:spcPct val="100000"/>
              </a:lnSpc>
              <a:spcBef>
                <a:spcPts val="105"/>
              </a:spcBef>
            </a:pPr>
            <a:r>
              <a:rPr sz="5400" dirty="0"/>
              <a:t>YOUR</a:t>
            </a:r>
            <a:r>
              <a:rPr sz="5400" spc="-50" dirty="0"/>
              <a:t> </a:t>
            </a:r>
            <a:r>
              <a:rPr sz="5400" dirty="0"/>
              <a:t>SOLUTION</a:t>
            </a:r>
            <a:r>
              <a:rPr sz="5400" spc="-45" dirty="0"/>
              <a:t> </a:t>
            </a:r>
            <a:r>
              <a:rPr sz="5400" dirty="0"/>
              <a:t>AND</a:t>
            </a:r>
            <a:r>
              <a:rPr sz="5400" spc="-45" dirty="0"/>
              <a:t> </a:t>
            </a:r>
            <a:r>
              <a:rPr sz="5400" dirty="0"/>
              <a:t>ITS</a:t>
            </a:r>
            <a:r>
              <a:rPr sz="5400" spc="-45" dirty="0"/>
              <a:t> </a:t>
            </a:r>
            <a:r>
              <a:rPr sz="5400" dirty="0"/>
              <a:t>VALUE</a:t>
            </a:r>
            <a:r>
              <a:rPr sz="5400" spc="-45" dirty="0"/>
              <a:t> </a:t>
            </a:r>
            <a:r>
              <a:rPr sz="5400" spc="-10" dirty="0"/>
              <a:t>PROPOSITION</a:t>
            </a:r>
            <a:endParaRPr sz="5400"/>
          </a:p>
        </p:txBody>
      </p:sp>
      <p:sp>
        <p:nvSpPr>
          <p:cNvPr id="6" name="object 6"/>
          <p:cNvSpPr txBox="1">
            <a:spLocks noGrp="1"/>
          </p:cNvSpPr>
          <p:nvPr>
            <p:ph type="ftr" sz="quarter" idx="5"/>
          </p:nvPr>
        </p:nvSpPr>
        <p:spPr>
          <a:prstGeom prst="rect">
            <a:avLst/>
          </a:prstGeom>
        </p:spPr>
        <p:txBody>
          <a:bodyPr vert="horz" wrap="square" lIns="0" tIns="4445" rIns="0" bIns="0" rtlCol="0">
            <a:spAutoFit/>
          </a:body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7" name="object 7"/>
          <p:cNvSpPr txBox="1"/>
          <p:nvPr/>
        </p:nvSpPr>
        <p:spPr>
          <a:xfrm>
            <a:off x="17074577" y="9701206"/>
            <a:ext cx="137795" cy="274320"/>
          </a:xfrm>
          <a:prstGeom prst="rect">
            <a:avLst/>
          </a:prstGeom>
        </p:spPr>
        <p:txBody>
          <a:bodyPr vert="horz" wrap="square" lIns="0" tIns="4445" rIns="0" bIns="0" rtlCol="0">
            <a:spAutoFit/>
          </a:bodyPr>
          <a:lstStyle/>
          <a:p>
            <a:pPr marL="12700">
              <a:lnSpc>
                <a:spcPct val="100000"/>
              </a:lnSpc>
              <a:spcBef>
                <a:spcPts val="35"/>
              </a:spcBef>
            </a:pPr>
            <a:r>
              <a:rPr sz="1650" spc="-50" dirty="0">
                <a:solidFill>
                  <a:srgbClr val="2E946A"/>
                </a:solidFill>
                <a:latin typeface="Trebuchet MS"/>
                <a:cs typeface="Trebuchet MS"/>
              </a:rPr>
              <a:t>7</a:t>
            </a:r>
            <a:endParaRPr sz="1650">
              <a:latin typeface="Trebuchet MS"/>
              <a:cs typeface="Trebuchet MS"/>
            </a:endParaRPr>
          </a:p>
        </p:txBody>
      </p:sp>
      <p:sp>
        <p:nvSpPr>
          <p:cNvPr id="5" name="object 5"/>
          <p:cNvSpPr txBox="1"/>
          <p:nvPr/>
        </p:nvSpPr>
        <p:spPr>
          <a:xfrm>
            <a:off x="4048124" y="1936211"/>
            <a:ext cx="10429876" cy="6414577"/>
          </a:xfrm>
          <a:prstGeom prst="rect">
            <a:avLst/>
          </a:prstGeom>
        </p:spPr>
        <p:txBody>
          <a:bodyPr vert="horz" wrap="square" lIns="0" tIns="142240" rIns="0" bIns="0" rtlCol="0">
            <a:spAutoFit/>
          </a:bodyPr>
          <a:lstStyle/>
          <a:p>
            <a:pPr algn="just"/>
            <a:r>
              <a:rPr lang="en-US" sz="2400" b="1" i="0" dirty="0">
                <a:solidFill>
                  <a:srgbClr val="0D0D0D"/>
                </a:solidFill>
                <a:effectLst/>
                <a:highlight>
                  <a:srgbClr val="FFFFFF"/>
                </a:highlight>
                <a:latin typeface="Söhne"/>
              </a:rPr>
              <a:t>High Accuracy and Reliability:</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Söhne"/>
              </a:rPr>
              <a:t>Our YouTube video summarization algorithm employs state-of-the-art natural language processing techniques, including advanced deep learning models, to ensure industry-leading accuracy in summarizing video content.</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Söhne"/>
              </a:rPr>
              <a:t>By leveraging advanced algorithms, such as transformers and language models, we achieve exceptional accuracy in extracting key insights and information from YouTube videos, even in challenging conditions like varying accents, background noise, and speech patterns.</a:t>
            </a:r>
          </a:p>
          <a:p>
            <a:pPr algn="just"/>
            <a:r>
              <a:rPr lang="en-US" sz="2400" b="1" i="0" dirty="0">
                <a:solidFill>
                  <a:srgbClr val="0D0D0D"/>
                </a:solidFill>
                <a:effectLst/>
                <a:highlight>
                  <a:srgbClr val="FFFFFF"/>
                </a:highlight>
                <a:latin typeface="Söhne"/>
              </a:rPr>
              <a:t>Seamless Integration and Customization:</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Söhne"/>
              </a:rPr>
              <a:t>Our solution offers effortless integration with existing software infrastructure through well-documented APIs and libraries, allowing developers to customize and tailor the summarization tool to specific use cases and environments.</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Söhne"/>
              </a:rPr>
              <a:t>Whether integrating into content management systems or third-party applications, our flexible architecture enables seamless customization to meet the unique needs of our clients.</a:t>
            </a:r>
          </a:p>
          <a:p>
            <a:br>
              <a:rPr lang="en-US" sz="2400" dirty="0"/>
            </a:br>
            <a:endParaRPr sz="235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14562"/>
            <a:ext cx="4048124" cy="4876799"/>
          </a:xfrm>
          <a:prstGeom prst="rect">
            <a:avLst/>
          </a:prstGeom>
        </p:spPr>
      </p:pic>
      <p:pic>
        <p:nvPicPr>
          <p:cNvPr id="3" name="object 3"/>
          <p:cNvPicPr/>
          <p:nvPr/>
        </p:nvPicPr>
        <p:blipFill>
          <a:blip r:embed="rId3" cstate="print"/>
          <a:stretch>
            <a:fillRect/>
          </a:stretch>
        </p:blipFill>
        <p:spPr>
          <a:xfrm>
            <a:off x="2502513" y="9701212"/>
            <a:ext cx="114469" cy="270933"/>
          </a:xfrm>
          <a:prstGeom prst="rect">
            <a:avLst/>
          </a:prstGeom>
        </p:spPr>
      </p:pic>
      <p:sp>
        <p:nvSpPr>
          <p:cNvPr id="4" name="object 4"/>
          <p:cNvSpPr txBox="1">
            <a:spLocks noGrp="1"/>
          </p:cNvSpPr>
          <p:nvPr>
            <p:ph type="title"/>
          </p:nvPr>
        </p:nvSpPr>
        <p:spPr>
          <a:xfrm>
            <a:off x="843592" y="1272337"/>
            <a:ext cx="14755494" cy="849630"/>
          </a:xfrm>
          <a:prstGeom prst="rect">
            <a:avLst/>
          </a:prstGeom>
        </p:spPr>
        <p:txBody>
          <a:bodyPr vert="horz" wrap="square" lIns="0" tIns="13335" rIns="0" bIns="0" rtlCol="0">
            <a:spAutoFit/>
          </a:bodyPr>
          <a:lstStyle/>
          <a:p>
            <a:pPr marL="12700">
              <a:lnSpc>
                <a:spcPct val="100000"/>
              </a:lnSpc>
              <a:spcBef>
                <a:spcPts val="105"/>
              </a:spcBef>
            </a:pPr>
            <a:r>
              <a:rPr sz="5400" dirty="0"/>
              <a:t>YOUR</a:t>
            </a:r>
            <a:r>
              <a:rPr sz="5400" spc="-50" dirty="0"/>
              <a:t> </a:t>
            </a:r>
            <a:r>
              <a:rPr sz="5400" dirty="0"/>
              <a:t>SOLUTION</a:t>
            </a:r>
            <a:r>
              <a:rPr sz="5400" spc="-45" dirty="0"/>
              <a:t> </a:t>
            </a:r>
            <a:r>
              <a:rPr sz="5400" dirty="0"/>
              <a:t>AND</a:t>
            </a:r>
            <a:r>
              <a:rPr sz="5400" spc="-45" dirty="0"/>
              <a:t> </a:t>
            </a:r>
            <a:r>
              <a:rPr sz="5400" dirty="0"/>
              <a:t>ITS</a:t>
            </a:r>
            <a:r>
              <a:rPr sz="5400" spc="-45" dirty="0"/>
              <a:t> </a:t>
            </a:r>
            <a:r>
              <a:rPr sz="5400" dirty="0"/>
              <a:t>VALUE</a:t>
            </a:r>
            <a:r>
              <a:rPr sz="5400" spc="-45" dirty="0"/>
              <a:t> </a:t>
            </a:r>
            <a:r>
              <a:rPr sz="5400" spc="-10" dirty="0"/>
              <a:t>PROPOSITION</a:t>
            </a:r>
            <a:endParaRPr sz="5400"/>
          </a:p>
        </p:txBody>
      </p:sp>
      <p:sp>
        <p:nvSpPr>
          <p:cNvPr id="6" name="object 6"/>
          <p:cNvSpPr txBox="1">
            <a:spLocks noGrp="1"/>
          </p:cNvSpPr>
          <p:nvPr>
            <p:ph type="ftr" sz="quarter" idx="5"/>
          </p:nvPr>
        </p:nvSpPr>
        <p:spPr>
          <a:prstGeom prst="rect">
            <a:avLst/>
          </a:prstGeom>
        </p:spPr>
        <p:txBody>
          <a:bodyPr vert="horz" wrap="square" lIns="0" tIns="4445" rIns="0" bIns="0" rtlCol="0">
            <a:spAutoFit/>
          </a:bodyPr>
          <a:lstStyle/>
          <a:p>
            <a:pPr marL="97790">
              <a:lnSpc>
                <a:spcPct val="100000"/>
              </a:lnSpc>
              <a:spcBef>
                <a:spcPts val="35"/>
              </a:spcBef>
            </a:pPr>
            <a:r>
              <a:rPr b="0" dirty="0">
                <a:latin typeface="Trebuchet MS"/>
                <a:cs typeface="Trebuchet MS"/>
              </a:rPr>
              <a:t>4/10/2024</a:t>
            </a:r>
            <a:r>
              <a:rPr dirty="0"/>
              <a:t>Annual</a:t>
            </a:r>
            <a:r>
              <a:rPr spc="260" dirty="0"/>
              <a:t> </a:t>
            </a:r>
            <a:r>
              <a:rPr spc="-10" dirty="0"/>
              <a:t>Review</a:t>
            </a:r>
          </a:p>
        </p:txBody>
      </p:sp>
      <p:sp>
        <p:nvSpPr>
          <p:cNvPr id="7" name="object 7"/>
          <p:cNvSpPr txBox="1"/>
          <p:nvPr/>
        </p:nvSpPr>
        <p:spPr>
          <a:xfrm>
            <a:off x="17074577" y="9701206"/>
            <a:ext cx="137795" cy="274320"/>
          </a:xfrm>
          <a:prstGeom prst="rect">
            <a:avLst/>
          </a:prstGeom>
        </p:spPr>
        <p:txBody>
          <a:bodyPr vert="horz" wrap="square" lIns="0" tIns="4445" rIns="0" bIns="0" rtlCol="0">
            <a:spAutoFit/>
          </a:bodyPr>
          <a:lstStyle/>
          <a:p>
            <a:pPr marL="12700">
              <a:lnSpc>
                <a:spcPct val="100000"/>
              </a:lnSpc>
              <a:spcBef>
                <a:spcPts val="35"/>
              </a:spcBef>
            </a:pPr>
            <a:r>
              <a:rPr sz="1650" spc="-50" dirty="0">
                <a:solidFill>
                  <a:srgbClr val="2E946A"/>
                </a:solidFill>
                <a:latin typeface="Trebuchet MS"/>
                <a:cs typeface="Trebuchet MS"/>
              </a:rPr>
              <a:t>7</a:t>
            </a:r>
            <a:endParaRPr sz="1650">
              <a:latin typeface="Trebuchet MS"/>
              <a:cs typeface="Trebuchet MS"/>
            </a:endParaRPr>
          </a:p>
        </p:txBody>
      </p:sp>
      <p:sp>
        <p:nvSpPr>
          <p:cNvPr id="5" name="object 5"/>
          <p:cNvSpPr txBox="1">
            <a:spLocks noGrp="1"/>
          </p:cNvSpPr>
          <p:nvPr>
            <p:ph type="body" idx="1"/>
          </p:nvPr>
        </p:nvSpPr>
        <p:spPr>
          <a:xfrm>
            <a:off x="4048124" y="2705100"/>
            <a:ext cx="10887076" cy="5784916"/>
          </a:xfrm>
          <a:prstGeom prst="rect">
            <a:avLst/>
          </a:prstGeom>
        </p:spPr>
        <p:txBody>
          <a:bodyPr vert="horz" wrap="square" lIns="0" tIns="123189" rIns="0" bIns="0" rtlCol="0">
            <a:spAutoFit/>
          </a:bodyPr>
          <a:lstStyle/>
          <a:p>
            <a:pPr algn="just"/>
            <a:r>
              <a:rPr lang="en-US" sz="2400" b="1" i="0" dirty="0">
                <a:solidFill>
                  <a:srgbClr val="0D0D0D"/>
                </a:solidFill>
                <a:effectLst/>
                <a:highlight>
                  <a:srgbClr val="FFFFFF"/>
                </a:highlight>
                <a:latin typeface="Söhne"/>
              </a:rPr>
              <a:t>Real-time Processing:</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Söhne"/>
              </a:rPr>
              <a:t>Designed for real-time or near-real-time applications, our solution prioritizes speed and efficiency, enabling swift summarization of YouTube videos without compromising accuracy.</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Söhne"/>
              </a:rPr>
              <a:t>With optimized processing algorithms and scalable infrastructure, our system can handle large volumes of video content, ensuring timely and responsive summarization results for our users.</a:t>
            </a:r>
          </a:p>
          <a:p>
            <a:pPr algn="just"/>
            <a:r>
              <a:rPr lang="en-US" sz="2400" b="1" i="0" dirty="0">
                <a:solidFill>
                  <a:srgbClr val="0D0D0D"/>
                </a:solidFill>
                <a:effectLst/>
                <a:highlight>
                  <a:srgbClr val="FFFFFF"/>
                </a:highlight>
                <a:latin typeface="Söhne"/>
              </a:rPr>
              <a:t>Flexibility:</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Söhne"/>
              </a:rPr>
              <a:t>Our YouTube video summarization system is highly adaptable and can seamlessly scale to accommodate varying workloads and user demands.</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Söhne"/>
              </a:rPr>
              <a:t>Whether summarizing individual videos or processing large batches of content, our solution provides the flexibility needed to meet the diverse needs of our clients, making it suitable for deployment in both small-scale and enterprise-level applications</a:t>
            </a:r>
          </a:p>
          <a:p>
            <a:pPr marL="34290">
              <a:lnSpc>
                <a:spcPct val="100000"/>
              </a:lnSpc>
              <a:spcBef>
                <a:spcPts val="969"/>
              </a:spcBef>
            </a:pPr>
            <a:endParaRPr sz="2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012" y="5072062"/>
            <a:ext cx="3705224" cy="5133974"/>
          </a:xfrm>
          <a:prstGeom prst="rect">
            <a:avLst/>
          </a:prstGeom>
        </p:spPr>
      </p:pic>
      <p:sp>
        <p:nvSpPr>
          <p:cNvPr id="3" name="object 3"/>
          <p:cNvSpPr txBox="1">
            <a:spLocks noGrp="1"/>
          </p:cNvSpPr>
          <p:nvPr>
            <p:ph type="title"/>
          </p:nvPr>
        </p:nvSpPr>
        <p:spPr>
          <a:prstGeom prst="rect">
            <a:avLst/>
          </a:prstGeom>
        </p:spPr>
        <p:txBody>
          <a:bodyPr vert="horz" wrap="square" lIns="0" tIns="582886" rIns="0" bIns="0" rtlCol="0">
            <a:spAutoFit/>
          </a:bodyPr>
          <a:lstStyle/>
          <a:p>
            <a:pPr marL="286385">
              <a:lnSpc>
                <a:spcPct val="100000"/>
              </a:lnSpc>
              <a:spcBef>
                <a:spcPts val="120"/>
              </a:spcBef>
            </a:pPr>
            <a:r>
              <a:rPr sz="6400" dirty="0"/>
              <a:t>THE</a:t>
            </a:r>
            <a:r>
              <a:rPr sz="6400" spc="45" dirty="0"/>
              <a:t> </a:t>
            </a:r>
            <a:r>
              <a:rPr sz="6400" dirty="0"/>
              <a:t>WOW</a:t>
            </a:r>
            <a:r>
              <a:rPr sz="6400" spc="40" dirty="0"/>
              <a:t> </a:t>
            </a:r>
            <a:r>
              <a:rPr sz="6400" dirty="0"/>
              <a:t>IN</a:t>
            </a:r>
            <a:r>
              <a:rPr sz="6400" spc="45" dirty="0"/>
              <a:t> </a:t>
            </a:r>
            <a:r>
              <a:rPr sz="6400" dirty="0"/>
              <a:t>YOUR</a:t>
            </a:r>
            <a:r>
              <a:rPr sz="6400" spc="45" dirty="0"/>
              <a:t> </a:t>
            </a:r>
            <a:r>
              <a:rPr sz="6400" spc="-10" dirty="0"/>
              <a:t>SOLUTION</a:t>
            </a:r>
            <a:endParaRPr sz="6400" dirty="0"/>
          </a:p>
        </p:txBody>
      </p:sp>
      <p:sp>
        <p:nvSpPr>
          <p:cNvPr id="5" name="object 5"/>
          <p:cNvSpPr txBox="1"/>
          <p:nvPr/>
        </p:nvSpPr>
        <p:spPr>
          <a:xfrm>
            <a:off x="3922865" y="9573662"/>
            <a:ext cx="2521585" cy="274320"/>
          </a:xfrm>
          <a:prstGeom prst="rect">
            <a:avLst/>
          </a:prstGeom>
        </p:spPr>
        <p:txBody>
          <a:bodyPr vert="horz" wrap="square" lIns="0" tIns="4445" rIns="0" bIns="0" rtlCol="0">
            <a:spAutoFit/>
          </a:bodyPr>
          <a:lstStyle/>
          <a:p>
            <a:pPr marL="12700">
              <a:lnSpc>
                <a:spcPct val="100000"/>
              </a:lnSpc>
              <a:spcBef>
                <a:spcPts val="35"/>
              </a:spcBef>
            </a:pPr>
            <a:r>
              <a:rPr sz="1650" dirty="0">
                <a:solidFill>
                  <a:srgbClr val="2E82C2"/>
                </a:solidFill>
                <a:latin typeface="Trebuchet MS"/>
                <a:cs typeface="Trebuchet MS"/>
              </a:rPr>
              <a:t>4/10/2024</a:t>
            </a:r>
            <a:r>
              <a:rPr sz="1650" b="1" dirty="0">
                <a:solidFill>
                  <a:srgbClr val="2E82C2"/>
                </a:solidFill>
                <a:latin typeface="Trebuchet MS"/>
                <a:cs typeface="Trebuchet MS"/>
              </a:rPr>
              <a:t>Annual</a:t>
            </a:r>
            <a:r>
              <a:rPr sz="1650" b="1" spc="260" dirty="0">
                <a:solidFill>
                  <a:srgbClr val="2E82C2"/>
                </a:solidFill>
                <a:latin typeface="Trebuchet MS"/>
                <a:cs typeface="Trebuchet MS"/>
              </a:rPr>
              <a:t> </a:t>
            </a:r>
            <a:r>
              <a:rPr sz="1650" b="1" spc="-10" dirty="0">
                <a:solidFill>
                  <a:srgbClr val="2E82C2"/>
                </a:solidFill>
                <a:latin typeface="Trebuchet MS"/>
                <a:cs typeface="Trebuchet MS"/>
              </a:rPr>
              <a:t>Review</a:t>
            </a:r>
            <a:endParaRPr sz="1650">
              <a:latin typeface="Trebuchet MS"/>
              <a:cs typeface="Trebuchet MS"/>
            </a:endParaRPr>
          </a:p>
        </p:txBody>
      </p:sp>
      <p:sp>
        <p:nvSpPr>
          <p:cNvPr id="6" name="object 6"/>
          <p:cNvSpPr txBox="1"/>
          <p:nvPr/>
        </p:nvSpPr>
        <p:spPr>
          <a:xfrm>
            <a:off x="17074577" y="9701206"/>
            <a:ext cx="137795" cy="274320"/>
          </a:xfrm>
          <a:prstGeom prst="rect">
            <a:avLst/>
          </a:prstGeom>
        </p:spPr>
        <p:txBody>
          <a:bodyPr vert="horz" wrap="square" lIns="0" tIns="4445" rIns="0" bIns="0" rtlCol="0">
            <a:spAutoFit/>
          </a:bodyPr>
          <a:lstStyle/>
          <a:p>
            <a:pPr marL="12700">
              <a:lnSpc>
                <a:spcPct val="100000"/>
              </a:lnSpc>
              <a:spcBef>
                <a:spcPts val="35"/>
              </a:spcBef>
            </a:pPr>
            <a:r>
              <a:rPr sz="1650" spc="-50" dirty="0">
                <a:solidFill>
                  <a:srgbClr val="2E946A"/>
                </a:solidFill>
                <a:latin typeface="Trebuchet MS"/>
                <a:cs typeface="Trebuchet MS"/>
              </a:rPr>
              <a:t>8</a:t>
            </a:r>
            <a:endParaRPr sz="1650">
              <a:latin typeface="Trebuchet MS"/>
              <a:cs typeface="Trebuchet MS"/>
            </a:endParaRPr>
          </a:p>
        </p:txBody>
      </p:sp>
      <p:sp>
        <p:nvSpPr>
          <p:cNvPr id="4" name="object 4"/>
          <p:cNvSpPr txBox="1"/>
          <p:nvPr/>
        </p:nvSpPr>
        <p:spPr>
          <a:xfrm>
            <a:off x="1066800" y="2246158"/>
            <a:ext cx="13645577" cy="3199593"/>
          </a:xfrm>
          <a:prstGeom prst="rect">
            <a:avLst/>
          </a:prstGeom>
        </p:spPr>
        <p:txBody>
          <a:bodyPr vert="horz" wrap="square" lIns="0" tIns="123189" rIns="0" bIns="0" rtlCol="0">
            <a:spAutoFit/>
          </a:bodyPr>
          <a:lstStyle/>
          <a:p>
            <a:pPr algn="l"/>
            <a:endParaRPr lang="en-US" sz="2400" b="1" i="0" dirty="0">
              <a:solidFill>
                <a:srgbClr val="0D0D0D"/>
              </a:solidFill>
              <a:effectLst/>
              <a:highlight>
                <a:srgbClr val="FFFFFF"/>
              </a:highlight>
              <a:latin typeface="Söhne"/>
            </a:endParaRPr>
          </a:p>
          <a:p>
            <a:pPr algn="just">
              <a:lnSpc>
                <a:spcPct val="150000"/>
              </a:lnSpc>
            </a:pPr>
            <a:r>
              <a:rPr lang="en-US" sz="2400" b="1" i="0" dirty="0">
                <a:solidFill>
                  <a:srgbClr val="0D0D0D"/>
                </a:solidFill>
                <a:effectLst/>
                <a:highlight>
                  <a:srgbClr val="FFFFFF"/>
                </a:highlight>
                <a:latin typeface="Söhne"/>
              </a:rPr>
              <a:t>Cutting-edge Technology Integration:</a:t>
            </a:r>
          </a:p>
          <a:p>
            <a:pPr marL="342900" indent="-342900" algn="just">
              <a:lnSpc>
                <a:spcPct val="150000"/>
              </a:lnSpc>
              <a:buFont typeface="Arial" panose="020B0604020202020204" pitchFamily="34" charset="0"/>
              <a:buChar char="•"/>
            </a:pPr>
            <a:r>
              <a:rPr lang="en-US" sz="2400" dirty="0">
                <a:solidFill>
                  <a:srgbClr val="0D0D0D"/>
                </a:solidFill>
                <a:highlight>
                  <a:srgbClr val="FFFFFF"/>
                </a:highlight>
                <a:latin typeface="Söhne"/>
              </a:rPr>
              <a:t>The </a:t>
            </a:r>
            <a:r>
              <a:rPr lang="en-US" sz="2400" b="0" i="0" dirty="0">
                <a:solidFill>
                  <a:srgbClr val="0D0D0D"/>
                </a:solidFill>
                <a:effectLst/>
                <a:highlight>
                  <a:srgbClr val="FFFFFF"/>
                </a:highlight>
                <a:latin typeface="Söhne"/>
              </a:rPr>
              <a:t>YouTube video summarization solution seamlessly integrates cutting-edge AI algorithms, including advanced natural language processing and deep learning models, to deliver accurate and coherent summaries in real-time.</a:t>
            </a:r>
          </a:p>
          <a:p>
            <a:pPr marL="12700">
              <a:lnSpc>
                <a:spcPct val="100000"/>
              </a:lnSpc>
              <a:spcBef>
                <a:spcPts val="969"/>
              </a:spcBef>
            </a:pPr>
            <a:endParaRPr lang="en-US" sz="2350" dirty="0">
              <a:latin typeface="Trebuchet MS"/>
              <a:cs typeface="Trebuchet MS"/>
            </a:endParaRPr>
          </a:p>
        </p:txBody>
      </p:sp>
      <p:sp>
        <p:nvSpPr>
          <p:cNvPr id="7" name="TextBox 6">
            <a:extLst>
              <a:ext uri="{FF2B5EF4-FFF2-40B4-BE49-F238E27FC236}">
                <a16:creationId xmlns:a16="http://schemas.microsoft.com/office/drawing/2014/main" id="{55BBD3F4-61DB-5BE0-6C7D-28C7939C8768}"/>
              </a:ext>
            </a:extLst>
          </p:cNvPr>
          <p:cNvSpPr txBox="1"/>
          <p:nvPr/>
        </p:nvSpPr>
        <p:spPr>
          <a:xfrm>
            <a:off x="3922865" y="5920292"/>
            <a:ext cx="10555136" cy="2585323"/>
          </a:xfrm>
          <a:prstGeom prst="rect">
            <a:avLst/>
          </a:prstGeom>
          <a:noFill/>
        </p:spPr>
        <p:txBody>
          <a:bodyPr wrap="square" rtlCol="0">
            <a:spAutoFit/>
          </a:bodyPr>
          <a:lstStyle/>
          <a:p>
            <a:pPr algn="just">
              <a:lnSpc>
                <a:spcPct val="150000"/>
              </a:lnSpc>
            </a:pPr>
            <a:r>
              <a:rPr lang="en-US" sz="2400" b="1" i="0" dirty="0">
                <a:solidFill>
                  <a:srgbClr val="0D0D0D"/>
                </a:solidFill>
                <a:effectLst/>
                <a:highlight>
                  <a:srgbClr val="FFFFFF"/>
                </a:highlight>
                <a:latin typeface="Söhne"/>
              </a:rPr>
              <a:t>Enhanced User Experience:</a:t>
            </a:r>
          </a:p>
          <a:p>
            <a:pPr marL="342900" indent="-342900" algn="just">
              <a:lnSpc>
                <a:spcPct val="150000"/>
              </a:lnSpc>
              <a:buFont typeface="Arial" panose="020B0604020202020204" pitchFamily="34" charset="0"/>
              <a:buChar char="•"/>
            </a:pPr>
            <a:r>
              <a:rPr lang="en-US" sz="2400" b="0" i="0" dirty="0">
                <a:solidFill>
                  <a:srgbClr val="0D0D0D"/>
                </a:solidFill>
                <a:effectLst/>
                <a:highlight>
                  <a:srgbClr val="FFFFFF"/>
                </a:highlight>
                <a:latin typeface="Söhne"/>
              </a:rPr>
              <a:t>With a user-friendly web interface and intuitive design, our solution revolutionizes the way users interact with YouTube videos, providing them with concise and informative summaries at their fingertips.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012" y="5072062"/>
            <a:ext cx="3705224" cy="5133974"/>
          </a:xfrm>
          <a:prstGeom prst="rect">
            <a:avLst/>
          </a:prstGeom>
        </p:spPr>
      </p:pic>
      <p:sp>
        <p:nvSpPr>
          <p:cNvPr id="3" name="object 3"/>
          <p:cNvSpPr txBox="1">
            <a:spLocks noGrp="1"/>
          </p:cNvSpPr>
          <p:nvPr>
            <p:ph type="title"/>
          </p:nvPr>
        </p:nvSpPr>
        <p:spPr>
          <a:prstGeom prst="rect">
            <a:avLst/>
          </a:prstGeom>
        </p:spPr>
        <p:txBody>
          <a:bodyPr vert="horz" wrap="square" lIns="0" tIns="582886" rIns="0" bIns="0" rtlCol="0">
            <a:spAutoFit/>
          </a:bodyPr>
          <a:lstStyle/>
          <a:p>
            <a:pPr marL="286385">
              <a:lnSpc>
                <a:spcPct val="100000"/>
              </a:lnSpc>
              <a:spcBef>
                <a:spcPts val="120"/>
              </a:spcBef>
            </a:pPr>
            <a:r>
              <a:rPr sz="6400" dirty="0"/>
              <a:t>THE</a:t>
            </a:r>
            <a:r>
              <a:rPr sz="6400" spc="45" dirty="0"/>
              <a:t> </a:t>
            </a:r>
            <a:r>
              <a:rPr sz="6400" dirty="0"/>
              <a:t>WOW</a:t>
            </a:r>
            <a:r>
              <a:rPr sz="6400" spc="40" dirty="0"/>
              <a:t> </a:t>
            </a:r>
            <a:r>
              <a:rPr sz="6400" dirty="0"/>
              <a:t>IN</a:t>
            </a:r>
            <a:r>
              <a:rPr sz="6400" spc="45" dirty="0"/>
              <a:t> </a:t>
            </a:r>
            <a:r>
              <a:rPr sz="6400" dirty="0"/>
              <a:t>YOUR</a:t>
            </a:r>
            <a:r>
              <a:rPr sz="6400" spc="45" dirty="0"/>
              <a:t> </a:t>
            </a:r>
            <a:r>
              <a:rPr sz="6400" spc="-10" dirty="0"/>
              <a:t>SOLUTION</a:t>
            </a:r>
            <a:endParaRPr sz="6400"/>
          </a:p>
        </p:txBody>
      </p:sp>
      <p:sp>
        <p:nvSpPr>
          <p:cNvPr id="6" name="object 6"/>
          <p:cNvSpPr txBox="1"/>
          <p:nvPr/>
        </p:nvSpPr>
        <p:spPr>
          <a:xfrm>
            <a:off x="3922865" y="9573662"/>
            <a:ext cx="2521585" cy="274320"/>
          </a:xfrm>
          <a:prstGeom prst="rect">
            <a:avLst/>
          </a:prstGeom>
        </p:spPr>
        <p:txBody>
          <a:bodyPr vert="horz" wrap="square" lIns="0" tIns="4445" rIns="0" bIns="0" rtlCol="0">
            <a:spAutoFit/>
          </a:bodyPr>
          <a:lstStyle/>
          <a:p>
            <a:pPr marL="12700">
              <a:lnSpc>
                <a:spcPct val="100000"/>
              </a:lnSpc>
              <a:spcBef>
                <a:spcPts val="35"/>
              </a:spcBef>
            </a:pPr>
            <a:r>
              <a:rPr sz="1650" dirty="0">
                <a:solidFill>
                  <a:srgbClr val="2E82C2"/>
                </a:solidFill>
                <a:latin typeface="Trebuchet MS"/>
                <a:cs typeface="Trebuchet MS"/>
              </a:rPr>
              <a:t>4/10/2024</a:t>
            </a:r>
            <a:r>
              <a:rPr sz="1650" b="1" dirty="0">
                <a:solidFill>
                  <a:srgbClr val="2E82C2"/>
                </a:solidFill>
                <a:latin typeface="Trebuchet MS"/>
                <a:cs typeface="Trebuchet MS"/>
              </a:rPr>
              <a:t>Annual</a:t>
            </a:r>
            <a:r>
              <a:rPr sz="1650" b="1" spc="260" dirty="0">
                <a:solidFill>
                  <a:srgbClr val="2E82C2"/>
                </a:solidFill>
                <a:latin typeface="Trebuchet MS"/>
                <a:cs typeface="Trebuchet MS"/>
              </a:rPr>
              <a:t> </a:t>
            </a:r>
            <a:r>
              <a:rPr sz="1650" b="1" spc="-10" dirty="0">
                <a:solidFill>
                  <a:srgbClr val="2E82C2"/>
                </a:solidFill>
                <a:latin typeface="Trebuchet MS"/>
                <a:cs typeface="Trebuchet MS"/>
              </a:rPr>
              <a:t>Review</a:t>
            </a:r>
            <a:endParaRPr sz="1650">
              <a:latin typeface="Trebuchet MS"/>
              <a:cs typeface="Trebuchet MS"/>
            </a:endParaRPr>
          </a:p>
        </p:txBody>
      </p:sp>
      <p:sp>
        <p:nvSpPr>
          <p:cNvPr id="7" name="object 7"/>
          <p:cNvSpPr txBox="1"/>
          <p:nvPr/>
        </p:nvSpPr>
        <p:spPr>
          <a:xfrm>
            <a:off x="17074577" y="9701206"/>
            <a:ext cx="137795" cy="274320"/>
          </a:xfrm>
          <a:prstGeom prst="rect">
            <a:avLst/>
          </a:prstGeom>
        </p:spPr>
        <p:txBody>
          <a:bodyPr vert="horz" wrap="square" lIns="0" tIns="4445" rIns="0" bIns="0" rtlCol="0">
            <a:spAutoFit/>
          </a:bodyPr>
          <a:lstStyle/>
          <a:p>
            <a:pPr marL="12700">
              <a:lnSpc>
                <a:spcPct val="100000"/>
              </a:lnSpc>
              <a:spcBef>
                <a:spcPts val="35"/>
              </a:spcBef>
            </a:pPr>
            <a:r>
              <a:rPr sz="1650" spc="-50" dirty="0">
                <a:solidFill>
                  <a:srgbClr val="2E946A"/>
                </a:solidFill>
                <a:latin typeface="Trebuchet MS"/>
                <a:cs typeface="Trebuchet MS"/>
              </a:rPr>
              <a:t>8</a:t>
            </a:r>
            <a:endParaRPr sz="1650">
              <a:latin typeface="Trebuchet MS"/>
              <a:cs typeface="Trebuchet MS"/>
            </a:endParaRPr>
          </a:p>
        </p:txBody>
      </p:sp>
      <p:sp>
        <p:nvSpPr>
          <p:cNvPr id="4" name="object 4"/>
          <p:cNvSpPr txBox="1"/>
          <p:nvPr/>
        </p:nvSpPr>
        <p:spPr>
          <a:xfrm>
            <a:off x="1016000" y="2523640"/>
            <a:ext cx="13656310" cy="2830261"/>
          </a:xfrm>
          <a:prstGeom prst="rect">
            <a:avLst/>
          </a:prstGeom>
        </p:spPr>
        <p:txBody>
          <a:bodyPr vert="horz" wrap="square" lIns="0" tIns="123189" rIns="0" bIns="0" rtlCol="0">
            <a:spAutoFit/>
          </a:bodyPr>
          <a:lstStyle/>
          <a:p>
            <a:pPr algn="just">
              <a:lnSpc>
                <a:spcPct val="150000"/>
              </a:lnSpc>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Personalization and Customization:</a:t>
            </a:r>
          </a:p>
          <a:p>
            <a:pPr marL="342900" indent="-342900" algn="just">
              <a:lnSpc>
                <a:spcPct val="150000"/>
              </a:lnSpc>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The</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system offers personalized summarization options, allowing users to customize summaries based on their preferences, interests, and content requirements, providing a tailored experience unmatched by traditional summarization methods.</a:t>
            </a:r>
          </a:p>
          <a:p>
            <a:pPr marL="12700">
              <a:lnSpc>
                <a:spcPct val="100000"/>
              </a:lnSpc>
              <a:spcBef>
                <a:spcPts val="969"/>
              </a:spcBef>
            </a:pPr>
            <a:endParaRPr sz="2350" dirty="0">
              <a:latin typeface="Trebuchet MS"/>
              <a:cs typeface="Trebuchet MS"/>
            </a:endParaRPr>
          </a:p>
        </p:txBody>
      </p:sp>
      <p:sp>
        <p:nvSpPr>
          <p:cNvPr id="5" name="object 5"/>
          <p:cNvSpPr txBox="1"/>
          <p:nvPr/>
        </p:nvSpPr>
        <p:spPr>
          <a:xfrm>
            <a:off x="3661444" y="5835154"/>
            <a:ext cx="10130756" cy="3419526"/>
          </a:xfrm>
          <a:prstGeom prst="rect">
            <a:avLst/>
          </a:prstGeom>
        </p:spPr>
        <p:txBody>
          <a:bodyPr vert="horz" wrap="square" lIns="0" tIns="127635" rIns="0" bIns="0" rtlCol="0">
            <a:spAutoFit/>
          </a:bodyPr>
          <a:lstStyle/>
          <a:p>
            <a:pPr algn="just">
              <a:lnSpc>
                <a:spcPct val="150000"/>
              </a:lnSpc>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Unparalleled Speed and Efficiency:</a:t>
            </a:r>
          </a:p>
          <a:p>
            <a:pPr marL="342900" indent="-342900"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Leveraging optimized processing algorithms and scalable infrastructure, our solution provides lightning-fast summarization results, enabling users to access summarized content in seconds, even for lengthy videos, setting new standards for speed and efficiency in video summarization technology.</a:t>
            </a:r>
          </a:p>
          <a:p>
            <a:pPr marL="12700">
              <a:lnSpc>
                <a:spcPct val="100000"/>
              </a:lnSpc>
              <a:spcBef>
                <a:spcPts val="1005"/>
              </a:spcBef>
            </a:pPr>
            <a:endParaRPr sz="255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942</Words>
  <Application>Microsoft Office PowerPoint</Application>
  <PresentationFormat>Custom</PresentationFormat>
  <Paragraphs>90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Söhne</vt:lpstr>
      <vt:lpstr>Times New Roman</vt:lpstr>
      <vt:lpstr>Trebuchet MS</vt:lpstr>
      <vt:lpstr>Office Theme</vt:lpstr>
      <vt:lpstr>YOUTUBE VIDEO SUMMARIZER</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Fashion Minimalist Presentation</dc:title>
  <dc:creator>K A R T H I</dc:creator>
  <cp:keywords>DAGBwBCI7M8,BAEyP3hb2OM</cp:keywords>
  <cp:lastModifiedBy>Shalu Priya Ravishankar</cp:lastModifiedBy>
  <cp:revision>3</cp:revision>
  <dcterms:created xsi:type="dcterms:W3CDTF">2024-04-10T03:47:59Z</dcterms:created>
  <dcterms:modified xsi:type="dcterms:W3CDTF">2024-04-10T04:51:48Z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Canva</vt:lpwstr>
  </property>
  <property fmtid="{D5CDD505-2E9C-101B-9397-08002B2CF9AE}" pid="4" name="LastSaved">
    <vt:filetime>2024-04-10T00:00:00Z</vt:filetime>
  </property>
  <property fmtid="{D5CDD505-2E9C-101B-9397-08002B2CF9AE}" pid="5" name="Producer">
    <vt:lpwstr>Canva</vt:lpwstr>
  </property>
</Properties>
</file>