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76" r:id="rId10"/>
    <p:sldId id="277" r:id="rId11"/>
    <p:sldId id="278" r:id="rId12"/>
    <p:sldId id="267" r:id="rId13"/>
    <p:sldId id="268" r:id="rId14"/>
    <p:sldId id="269" r:id="rId15"/>
    <p:sldId id="274" r:id="rId16"/>
    <p:sldId id="275"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B6FD14-A3B6-4723-B395-68F7A9F338B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B0EDA-FE40-4168-8407-0BC94AC85B9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11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6FD14-A3B6-4723-B395-68F7A9F338B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B0EDA-FE40-4168-8407-0BC94AC85B93}" type="slidenum">
              <a:rPr lang="en-IN" smtClean="0"/>
              <a:t>‹#›</a:t>
            </a:fld>
            <a:endParaRPr lang="en-IN"/>
          </a:p>
        </p:txBody>
      </p:sp>
    </p:spTree>
    <p:extLst>
      <p:ext uri="{BB962C8B-B14F-4D97-AF65-F5344CB8AC3E}">
        <p14:creationId xmlns:p14="http://schemas.microsoft.com/office/powerpoint/2010/main" val="403614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6FD14-A3B6-4723-B395-68F7A9F338B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B0EDA-FE40-4168-8407-0BC94AC85B93}" type="slidenum">
              <a:rPr lang="en-IN" smtClean="0"/>
              <a:t>‹#›</a:t>
            </a:fld>
            <a:endParaRPr lang="en-IN"/>
          </a:p>
        </p:txBody>
      </p:sp>
    </p:spTree>
    <p:extLst>
      <p:ext uri="{BB962C8B-B14F-4D97-AF65-F5344CB8AC3E}">
        <p14:creationId xmlns:p14="http://schemas.microsoft.com/office/powerpoint/2010/main" val="333929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6FD14-A3B6-4723-B395-68F7A9F338B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B0EDA-FE40-4168-8407-0BC94AC85B93}" type="slidenum">
              <a:rPr lang="en-IN" smtClean="0"/>
              <a:t>‹#›</a:t>
            </a:fld>
            <a:endParaRPr lang="en-IN"/>
          </a:p>
        </p:txBody>
      </p:sp>
    </p:spTree>
    <p:extLst>
      <p:ext uri="{BB962C8B-B14F-4D97-AF65-F5344CB8AC3E}">
        <p14:creationId xmlns:p14="http://schemas.microsoft.com/office/powerpoint/2010/main" val="273754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6FD14-A3B6-4723-B395-68F7A9F338B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B0EDA-FE40-4168-8407-0BC94AC85B9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03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B6FD14-A3B6-4723-B395-68F7A9F338BA}"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B0EDA-FE40-4168-8407-0BC94AC85B93}" type="slidenum">
              <a:rPr lang="en-IN" smtClean="0"/>
              <a:t>‹#›</a:t>
            </a:fld>
            <a:endParaRPr lang="en-IN"/>
          </a:p>
        </p:txBody>
      </p:sp>
    </p:spTree>
    <p:extLst>
      <p:ext uri="{BB962C8B-B14F-4D97-AF65-F5344CB8AC3E}">
        <p14:creationId xmlns:p14="http://schemas.microsoft.com/office/powerpoint/2010/main" val="148734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B6FD14-A3B6-4723-B395-68F7A9F338BA}" type="datetimeFigureOut">
              <a:rPr lang="en-IN" smtClean="0"/>
              <a:t>01-06-2020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B0EDA-FE40-4168-8407-0BC94AC85B93}" type="slidenum">
              <a:rPr lang="en-IN" smtClean="0"/>
              <a:t>‹#›</a:t>
            </a:fld>
            <a:endParaRPr lang="en-IN"/>
          </a:p>
        </p:txBody>
      </p:sp>
    </p:spTree>
    <p:extLst>
      <p:ext uri="{BB962C8B-B14F-4D97-AF65-F5344CB8AC3E}">
        <p14:creationId xmlns:p14="http://schemas.microsoft.com/office/powerpoint/2010/main" val="189440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B6FD14-A3B6-4723-B395-68F7A9F338BA}" type="datetimeFigureOut">
              <a:rPr lang="en-IN" smtClean="0"/>
              <a:t>01-06-2020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B0EDA-FE40-4168-8407-0BC94AC85B93}" type="slidenum">
              <a:rPr lang="en-IN" smtClean="0"/>
              <a:t>‹#›</a:t>
            </a:fld>
            <a:endParaRPr lang="en-IN"/>
          </a:p>
        </p:txBody>
      </p:sp>
    </p:spTree>
    <p:extLst>
      <p:ext uri="{BB962C8B-B14F-4D97-AF65-F5344CB8AC3E}">
        <p14:creationId xmlns:p14="http://schemas.microsoft.com/office/powerpoint/2010/main" val="8338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B6FD14-A3B6-4723-B395-68F7A9F338BA}" type="datetimeFigureOut">
              <a:rPr lang="en-IN" smtClean="0"/>
              <a:t>01-06-2020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85B0EDA-FE40-4168-8407-0BC94AC85B93}" type="slidenum">
              <a:rPr lang="en-IN" smtClean="0"/>
              <a:t>‹#›</a:t>
            </a:fld>
            <a:endParaRPr lang="en-IN"/>
          </a:p>
        </p:txBody>
      </p:sp>
    </p:spTree>
    <p:extLst>
      <p:ext uri="{BB962C8B-B14F-4D97-AF65-F5344CB8AC3E}">
        <p14:creationId xmlns:p14="http://schemas.microsoft.com/office/powerpoint/2010/main" val="192300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B6FD14-A3B6-4723-B395-68F7A9F338BA}" type="datetimeFigureOut">
              <a:rPr lang="en-IN" smtClean="0"/>
              <a:t>01-06-2020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5B0EDA-FE40-4168-8407-0BC94AC85B93}" type="slidenum">
              <a:rPr lang="en-IN" smtClean="0"/>
              <a:t>‹#›</a:t>
            </a:fld>
            <a:endParaRPr lang="en-IN"/>
          </a:p>
        </p:txBody>
      </p:sp>
    </p:spTree>
    <p:extLst>
      <p:ext uri="{BB962C8B-B14F-4D97-AF65-F5344CB8AC3E}">
        <p14:creationId xmlns:p14="http://schemas.microsoft.com/office/powerpoint/2010/main" val="43311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B6FD14-A3B6-4723-B395-68F7A9F338BA}"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B0EDA-FE40-4168-8407-0BC94AC85B93}" type="slidenum">
              <a:rPr lang="en-IN" smtClean="0"/>
              <a:t>‹#›</a:t>
            </a:fld>
            <a:endParaRPr lang="en-IN"/>
          </a:p>
        </p:txBody>
      </p:sp>
    </p:spTree>
    <p:extLst>
      <p:ext uri="{BB962C8B-B14F-4D97-AF65-F5344CB8AC3E}">
        <p14:creationId xmlns:p14="http://schemas.microsoft.com/office/powerpoint/2010/main" val="84204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B6FD14-A3B6-4723-B395-68F7A9F338BA}" type="datetimeFigureOut">
              <a:rPr lang="en-IN" smtClean="0"/>
              <a:t>01-06-2020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5B0EDA-FE40-4168-8407-0BC94AC85B9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7071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datacamp.com/community/tutorials/web-scraping-using-python" TargetMode="External"/><Relationship Id="rId2" Type="http://schemas.openxmlformats.org/officeDocument/2006/relationships/hyperlink" Target="https://www.edureka.co/blog/web-scraping-with-python/" TargetMode="External"/><Relationship Id="rId1" Type="http://schemas.openxmlformats.org/officeDocument/2006/relationships/slideLayout" Target="../slideLayouts/slideLayout2.xml"/><Relationship Id="rId4" Type="http://schemas.openxmlformats.org/officeDocument/2006/relationships/hyperlink" Target="https://medium.com/quick-code/python-web-scraping-tutorial-74ace70e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552F-3C78-4800-A016-CB0232851DE6}"/>
              </a:ext>
            </a:extLst>
          </p:cNvPr>
          <p:cNvSpPr>
            <a:spLocks noGrp="1"/>
          </p:cNvSpPr>
          <p:nvPr>
            <p:ph type="ctrTitle"/>
          </p:nvPr>
        </p:nvSpPr>
        <p:spPr/>
        <p:txBody>
          <a:bodyPr/>
          <a:lstStyle/>
          <a:p>
            <a:r>
              <a:rPr lang="en-IN" dirty="0"/>
              <a:t>Let’s Trip</a:t>
            </a:r>
          </a:p>
        </p:txBody>
      </p:sp>
      <p:sp>
        <p:nvSpPr>
          <p:cNvPr id="3" name="Subtitle 2">
            <a:extLst>
              <a:ext uri="{FF2B5EF4-FFF2-40B4-BE49-F238E27FC236}">
                <a16:creationId xmlns:a16="http://schemas.microsoft.com/office/drawing/2014/main" id="{28683906-BA32-46F2-9182-1F3A456C7FD7}"/>
              </a:ext>
            </a:extLst>
          </p:cNvPr>
          <p:cNvSpPr>
            <a:spLocks noGrp="1"/>
          </p:cNvSpPr>
          <p:nvPr>
            <p:ph type="subTitle" idx="1"/>
          </p:nvPr>
        </p:nvSpPr>
        <p:spPr/>
        <p:txBody>
          <a:bodyPr/>
          <a:lstStyle/>
          <a:p>
            <a:r>
              <a:rPr lang="en-IN" dirty="0"/>
              <a:t>Build your itinerary </a:t>
            </a:r>
          </a:p>
        </p:txBody>
      </p:sp>
      <p:sp>
        <p:nvSpPr>
          <p:cNvPr id="4" name="TextBox 3">
            <a:extLst>
              <a:ext uri="{FF2B5EF4-FFF2-40B4-BE49-F238E27FC236}">
                <a16:creationId xmlns:a16="http://schemas.microsoft.com/office/drawing/2014/main" id="{71FA2F70-2FA4-4889-BB04-EB107ADDC638}"/>
              </a:ext>
            </a:extLst>
          </p:cNvPr>
          <p:cNvSpPr txBox="1"/>
          <p:nvPr/>
        </p:nvSpPr>
        <p:spPr>
          <a:xfrm>
            <a:off x="7798777" y="5378951"/>
            <a:ext cx="4607169" cy="923330"/>
          </a:xfrm>
          <a:prstGeom prst="rect">
            <a:avLst/>
          </a:prstGeom>
          <a:noFill/>
        </p:spPr>
        <p:txBody>
          <a:bodyPr wrap="square" rtlCol="0">
            <a:spAutoFit/>
          </a:bodyPr>
          <a:lstStyle/>
          <a:p>
            <a:r>
              <a:rPr lang="en-IN" dirty="0"/>
              <a:t>-17IT005 PALAK AMIN</a:t>
            </a:r>
          </a:p>
          <a:p>
            <a:r>
              <a:rPr lang="en-IN" dirty="0"/>
              <a:t>-17IT019 SHALVI DESAI</a:t>
            </a:r>
          </a:p>
          <a:p>
            <a:r>
              <a:rPr lang="en-IN" dirty="0"/>
              <a:t>We thank you for your helps and suggestions.</a:t>
            </a:r>
          </a:p>
        </p:txBody>
      </p:sp>
      <p:pic>
        <p:nvPicPr>
          <p:cNvPr id="6" name="Picture 5">
            <a:extLst>
              <a:ext uri="{FF2B5EF4-FFF2-40B4-BE49-F238E27FC236}">
                <a16:creationId xmlns:a16="http://schemas.microsoft.com/office/drawing/2014/main" id="{F8C2CC75-2EA0-4691-8914-72AFF7437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92" y="523779"/>
            <a:ext cx="9944100" cy="1782433"/>
          </a:xfrm>
          <a:prstGeom prst="rect">
            <a:avLst/>
          </a:prstGeom>
        </p:spPr>
      </p:pic>
      <p:sp>
        <p:nvSpPr>
          <p:cNvPr id="7" name="TextBox 6">
            <a:extLst>
              <a:ext uri="{FF2B5EF4-FFF2-40B4-BE49-F238E27FC236}">
                <a16:creationId xmlns:a16="http://schemas.microsoft.com/office/drawing/2014/main" id="{60E40670-A308-4E21-950F-E729A83DE4DE}"/>
              </a:ext>
            </a:extLst>
          </p:cNvPr>
          <p:cNvSpPr txBox="1"/>
          <p:nvPr/>
        </p:nvSpPr>
        <p:spPr>
          <a:xfrm>
            <a:off x="7798777" y="4455621"/>
            <a:ext cx="4079631" cy="923330"/>
          </a:xfrm>
          <a:prstGeom prst="rect">
            <a:avLst/>
          </a:prstGeom>
          <a:noFill/>
        </p:spPr>
        <p:txBody>
          <a:bodyPr wrap="square" rtlCol="0">
            <a:spAutoFit/>
          </a:bodyPr>
          <a:lstStyle/>
          <a:p>
            <a:r>
              <a:rPr lang="en-IN" b="1" dirty="0"/>
              <a:t>Guide Details:</a:t>
            </a:r>
          </a:p>
          <a:p>
            <a:r>
              <a:rPr lang="en-IN" dirty="0"/>
              <a:t>Assistant Professor Sagar Patel</a:t>
            </a:r>
          </a:p>
          <a:p>
            <a:r>
              <a:rPr lang="en-IN" dirty="0"/>
              <a:t>Assistant Professor Madhav </a:t>
            </a:r>
            <a:r>
              <a:rPr lang="en-IN" dirty="0" err="1"/>
              <a:t>Ajwalia</a:t>
            </a:r>
            <a:endParaRPr lang="en-IN" dirty="0"/>
          </a:p>
        </p:txBody>
      </p:sp>
      <p:cxnSp>
        <p:nvCxnSpPr>
          <p:cNvPr id="9" name="Straight Connector 8">
            <a:extLst>
              <a:ext uri="{FF2B5EF4-FFF2-40B4-BE49-F238E27FC236}">
                <a16:creationId xmlns:a16="http://schemas.microsoft.com/office/drawing/2014/main" id="{C813C79E-2CB8-4599-AC2C-79AD674C7180}"/>
              </a:ext>
            </a:extLst>
          </p:cNvPr>
          <p:cNvCxnSpPr/>
          <p:nvPr/>
        </p:nvCxnSpPr>
        <p:spPr>
          <a:xfrm>
            <a:off x="7798777" y="5378951"/>
            <a:ext cx="4273061"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7053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8C67-F913-4A41-878F-E4FDECAF0BC4}"/>
              </a:ext>
            </a:extLst>
          </p:cNvPr>
          <p:cNvSpPr>
            <a:spLocks noGrp="1"/>
          </p:cNvSpPr>
          <p:nvPr>
            <p:ph type="title"/>
          </p:nvPr>
        </p:nvSpPr>
        <p:spPr/>
        <p:txBody>
          <a:bodyPr/>
          <a:lstStyle/>
          <a:p>
            <a:r>
              <a:rPr lang="en-IN" dirty="0"/>
              <a:t>List of tools, libraries, algorithms used:</a:t>
            </a:r>
          </a:p>
        </p:txBody>
      </p:sp>
      <p:sp>
        <p:nvSpPr>
          <p:cNvPr id="3" name="Content Placeholder 2">
            <a:extLst>
              <a:ext uri="{FF2B5EF4-FFF2-40B4-BE49-F238E27FC236}">
                <a16:creationId xmlns:a16="http://schemas.microsoft.com/office/drawing/2014/main" id="{9F6DE16A-B743-46BC-A408-B167E06F9336}"/>
              </a:ext>
            </a:extLst>
          </p:cNvPr>
          <p:cNvSpPr>
            <a:spLocks noGrp="1"/>
          </p:cNvSpPr>
          <p:nvPr>
            <p:ph idx="1"/>
          </p:nvPr>
        </p:nvSpPr>
        <p:spPr>
          <a:xfrm>
            <a:off x="1097280" y="1845734"/>
            <a:ext cx="2824089" cy="4023360"/>
          </a:xfrm>
        </p:spPr>
        <p:txBody>
          <a:bodyPr/>
          <a:lstStyle/>
          <a:p>
            <a:r>
              <a:rPr lang="en-IN" sz="2400" b="1" dirty="0"/>
              <a:t>Tools:</a:t>
            </a:r>
          </a:p>
          <a:p>
            <a:pPr marL="0" indent="0">
              <a:lnSpc>
                <a:spcPct val="100000"/>
              </a:lnSpc>
              <a:spcBef>
                <a:spcPts val="0"/>
              </a:spcBef>
              <a:spcAft>
                <a:spcPts val="0"/>
              </a:spcAft>
              <a:buClr>
                <a:schemeClr val="tx2"/>
              </a:buClr>
              <a:buFont typeface="Arial" panose="020B0604020202020204" pitchFamily="34" charset="0"/>
              <a:buChar char="•"/>
            </a:pPr>
            <a:r>
              <a:rPr lang="en-IN" dirty="0"/>
              <a:t>    </a:t>
            </a:r>
            <a:r>
              <a:rPr lang="en-IN" dirty="0" err="1"/>
              <a:t>Pycharm</a:t>
            </a:r>
            <a:endParaRPr lang="en-IN" dirty="0"/>
          </a:p>
          <a:p>
            <a:pPr marL="0" indent="0">
              <a:lnSpc>
                <a:spcPct val="100000"/>
              </a:lnSpc>
              <a:spcBef>
                <a:spcPts val="0"/>
              </a:spcBef>
              <a:spcAft>
                <a:spcPts val="0"/>
              </a:spcAft>
              <a:buClr>
                <a:schemeClr val="tx2"/>
              </a:buClr>
              <a:buFont typeface="Arial" panose="020B0604020202020204" pitchFamily="34" charset="0"/>
              <a:buChar char="•"/>
            </a:pPr>
            <a:r>
              <a:rPr lang="en-IN" dirty="0"/>
              <a:t>    Android Studio</a:t>
            </a:r>
          </a:p>
          <a:p>
            <a:pPr marL="0" indent="0">
              <a:lnSpc>
                <a:spcPct val="100000"/>
              </a:lnSpc>
              <a:spcBef>
                <a:spcPts val="0"/>
              </a:spcBef>
              <a:spcAft>
                <a:spcPts val="0"/>
              </a:spcAft>
              <a:buClr>
                <a:schemeClr val="tx2"/>
              </a:buClr>
              <a:buFont typeface="Arial" panose="020B0604020202020204" pitchFamily="34" charset="0"/>
              <a:buChar char="•"/>
            </a:pPr>
            <a:r>
              <a:rPr lang="en-IN" dirty="0"/>
              <a:t>    Visual Studio Code</a:t>
            </a:r>
          </a:p>
          <a:p>
            <a:pPr marL="0" indent="0">
              <a:lnSpc>
                <a:spcPct val="100000"/>
              </a:lnSpc>
              <a:spcBef>
                <a:spcPts val="0"/>
              </a:spcBef>
              <a:spcAft>
                <a:spcPts val="0"/>
              </a:spcAft>
              <a:buClr>
                <a:schemeClr val="tx2"/>
              </a:buClr>
              <a:buFont typeface="Arial" panose="020B0604020202020204" pitchFamily="34" charset="0"/>
              <a:buChar char="•"/>
            </a:pPr>
            <a:r>
              <a:rPr lang="en-IN" dirty="0"/>
              <a:t>    </a:t>
            </a:r>
            <a:r>
              <a:rPr lang="en-IN" dirty="0" err="1"/>
              <a:t>CSVtoJson</a:t>
            </a:r>
            <a:r>
              <a:rPr lang="en-IN" dirty="0"/>
              <a:t> converter</a:t>
            </a:r>
          </a:p>
          <a:p>
            <a:pPr marL="0" indent="0">
              <a:lnSpc>
                <a:spcPct val="100000"/>
              </a:lnSpc>
              <a:spcBef>
                <a:spcPts val="0"/>
              </a:spcBef>
              <a:spcAft>
                <a:spcPts val="0"/>
              </a:spcAft>
              <a:buClr>
                <a:schemeClr val="tx2"/>
              </a:buClr>
              <a:buFont typeface="Arial" panose="020B0604020202020204" pitchFamily="34" charset="0"/>
              <a:buChar char="•"/>
            </a:pPr>
            <a:r>
              <a:rPr lang="en-IN" dirty="0"/>
              <a:t>    </a:t>
            </a:r>
            <a:r>
              <a:rPr lang="en-IN" dirty="0" err="1"/>
              <a:t>npm</a:t>
            </a:r>
            <a:r>
              <a:rPr lang="en-IN" dirty="0"/>
              <a:t>(node)</a:t>
            </a:r>
          </a:p>
          <a:p>
            <a:pPr marL="0" indent="0">
              <a:lnSpc>
                <a:spcPct val="100000"/>
              </a:lnSpc>
              <a:spcBef>
                <a:spcPts val="0"/>
              </a:spcBef>
              <a:spcAft>
                <a:spcPts val="0"/>
              </a:spcAft>
              <a:buClr>
                <a:schemeClr val="tx2"/>
              </a:buClr>
              <a:buFont typeface="Arial" panose="020B0604020202020204" pitchFamily="34" charset="0"/>
              <a:buChar char="•"/>
            </a:pPr>
            <a:r>
              <a:rPr lang="en-IN" dirty="0"/>
              <a:t>    Firebase Cloud </a:t>
            </a:r>
            <a:r>
              <a:rPr lang="en-IN" dirty="0" err="1"/>
              <a:t>Firestore</a:t>
            </a:r>
            <a:endParaRPr lang="en-IN" dirty="0"/>
          </a:p>
          <a:p>
            <a:pPr marL="0" indent="0">
              <a:buClr>
                <a:schemeClr val="tx2"/>
              </a:buClr>
              <a:buNone/>
            </a:pPr>
            <a:endParaRPr lang="en-IN" dirty="0"/>
          </a:p>
        </p:txBody>
      </p:sp>
      <p:sp>
        <p:nvSpPr>
          <p:cNvPr id="4" name="TextBox 3">
            <a:extLst>
              <a:ext uri="{FF2B5EF4-FFF2-40B4-BE49-F238E27FC236}">
                <a16:creationId xmlns:a16="http://schemas.microsoft.com/office/drawing/2014/main" id="{79F9CE7B-12E8-40C1-BE4D-8A5A0FB67E98}"/>
              </a:ext>
            </a:extLst>
          </p:cNvPr>
          <p:cNvSpPr txBox="1"/>
          <p:nvPr/>
        </p:nvSpPr>
        <p:spPr>
          <a:xfrm>
            <a:off x="6096000" y="1907931"/>
            <a:ext cx="3982915" cy="769441"/>
          </a:xfrm>
          <a:prstGeom prst="rect">
            <a:avLst/>
          </a:prstGeom>
          <a:noFill/>
        </p:spPr>
        <p:txBody>
          <a:bodyPr wrap="square" rtlCol="0">
            <a:spAutoFit/>
          </a:bodyPr>
          <a:lstStyle/>
          <a:p>
            <a:r>
              <a:rPr lang="en-IN" sz="2400" b="1" dirty="0"/>
              <a:t>Algorithms:</a:t>
            </a:r>
          </a:p>
          <a:p>
            <a:pPr marL="285750" indent="-285750">
              <a:buClr>
                <a:schemeClr val="tx2"/>
              </a:buClr>
              <a:buFont typeface="Arial" panose="020B0604020202020204" pitchFamily="34" charset="0"/>
              <a:buChar char="•"/>
            </a:pPr>
            <a:r>
              <a:rPr lang="en-IN" sz="2000" dirty="0"/>
              <a:t>Python web Scrapping algorithm</a:t>
            </a:r>
          </a:p>
        </p:txBody>
      </p:sp>
      <p:sp>
        <p:nvSpPr>
          <p:cNvPr id="5" name="TextBox 4">
            <a:extLst>
              <a:ext uri="{FF2B5EF4-FFF2-40B4-BE49-F238E27FC236}">
                <a16:creationId xmlns:a16="http://schemas.microsoft.com/office/drawing/2014/main" id="{A00F17E1-6D07-4686-A171-A79083C37FA2}"/>
              </a:ext>
            </a:extLst>
          </p:cNvPr>
          <p:cNvSpPr txBox="1"/>
          <p:nvPr/>
        </p:nvSpPr>
        <p:spPr>
          <a:xfrm>
            <a:off x="6198577" y="3429000"/>
            <a:ext cx="4317023" cy="1384995"/>
          </a:xfrm>
          <a:prstGeom prst="rect">
            <a:avLst/>
          </a:prstGeom>
          <a:noFill/>
        </p:spPr>
        <p:txBody>
          <a:bodyPr wrap="square" rtlCol="0">
            <a:spAutoFit/>
          </a:bodyPr>
          <a:lstStyle/>
          <a:p>
            <a:r>
              <a:rPr lang="en-IN" sz="2400" b="1" dirty="0"/>
              <a:t>Libraries:</a:t>
            </a:r>
          </a:p>
          <a:p>
            <a:pPr marL="285750" indent="-285750">
              <a:buClr>
                <a:schemeClr val="tx2"/>
              </a:buClr>
              <a:buFont typeface="Arial" panose="020B0604020202020204" pitchFamily="34" charset="0"/>
              <a:buChar char="•"/>
            </a:pPr>
            <a:r>
              <a:rPr lang="en-IN" sz="2000" dirty="0"/>
              <a:t>Android Studio libraries for navigation bar, recycler view, java adapters.</a:t>
            </a:r>
          </a:p>
        </p:txBody>
      </p:sp>
    </p:spTree>
    <p:extLst>
      <p:ext uri="{BB962C8B-B14F-4D97-AF65-F5344CB8AC3E}">
        <p14:creationId xmlns:p14="http://schemas.microsoft.com/office/powerpoint/2010/main" val="155998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8923-86DD-43E0-936F-5E1FBBB6E3F2}"/>
              </a:ext>
            </a:extLst>
          </p:cNvPr>
          <p:cNvSpPr>
            <a:spLocks noGrp="1"/>
          </p:cNvSpPr>
          <p:nvPr>
            <p:ph type="title"/>
          </p:nvPr>
        </p:nvSpPr>
        <p:spPr/>
        <p:txBody>
          <a:bodyPr/>
          <a:lstStyle/>
          <a:p>
            <a:r>
              <a:rPr lang="en-IN" dirty="0"/>
              <a:t>Hardware and Software specification:</a:t>
            </a:r>
          </a:p>
        </p:txBody>
      </p:sp>
      <p:sp>
        <p:nvSpPr>
          <p:cNvPr id="3" name="Content Placeholder 2">
            <a:extLst>
              <a:ext uri="{FF2B5EF4-FFF2-40B4-BE49-F238E27FC236}">
                <a16:creationId xmlns:a16="http://schemas.microsoft.com/office/drawing/2014/main" id="{B3623A4F-B58C-4152-BEE7-B5233305DA6A}"/>
              </a:ext>
            </a:extLst>
          </p:cNvPr>
          <p:cNvSpPr>
            <a:spLocks noGrp="1"/>
          </p:cNvSpPr>
          <p:nvPr>
            <p:ph idx="1"/>
          </p:nvPr>
        </p:nvSpPr>
        <p:spPr>
          <a:xfrm>
            <a:off x="1097280" y="2470638"/>
            <a:ext cx="10058400" cy="3398456"/>
          </a:xfrm>
        </p:spPr>
        <p:txBody>
          <a:bodyPr/>
          <a:lstStyle/>
          <a:p>
            <a:r>
              <a:rPr lang="en-US" b="1" dirty="0"/>
              <a:t>Software specification: </a:t>
            </a:r>
            <a:r>
              <a:rPr lang="en-US" dirty="0"/>
              <a:t>Android version 4 or above.</a:t>
            </a:r>
          </a:p>
          <a:p>
            <a:endParaRPr lang="en-US" b="1" dirty="0"/>
          </a:p>
          <a:p>
            <a:r>
              <a:rPr lang="en-US" b="1" dirty="0"/>
              <a:t>Hardware specification: </a:t>
            </a:r>
            <a:r>
              <a:rPr lang="en-US" dirty="0"/>
              <a:t>Processing minimum500 MB.</a:t>
            </a:r>
            <a:endParaRPr lang="en-IN" b="1" dirty="0"/>
          </a:p>
        </p:txBody>
      </p:sp>
    </p:spTree>
    <p:extLst>
      <p:ext uri="{BB962C8B-B14F-4D97-AF65-F5344CB8AC3E}">
        <p14:creationId xmlns:p14="http://schemas.microsoft.com/office/powerpoint/2010/main" val="423000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E76F-4C40-4F6F-A18E-4776F0A25593}"/>
              </a:ext>
            </a:extLst>
          </p:cNvPr>
          <p:cNvSpPr>
            <a:spLocks noGrp="1"/>
          </p:cNvSpPr>
          <p:nvPr>
            <p:ph type="title"/>
          </p:nvPr>
        </p:nvSpPr>
        <p:spPr/>
        <p:txBody>
          <a:bodyPr/>
          <a:lstStyle/>
          <a:p>
            <a:r>
              <a:rPr lang="en-IN" dirty="0"/>
              <a:t>Test cases designed to test at the end:</a:t>
            </a:r>
          </a:p>
        </p:txBody>
      </p:sp>
      <p:sp>
        <p:nvSpPr>
          <p:cNvPr id="3" name="Content Placeholder 2">
            <a:extLst>
              <a:ext uri="{FF2B5EF4-FFF2-40B4-BE49-F238E27FC236}">
                <a16:creationId xmlns:a16="http://schemas.microsoft.com/office/drawing/2014/main" id="{313A1015-12B7-423C-901A-7910ED51C753}"/>
              </a:ext>
            </a:extLst>
          </p:cNvPr>
          <p:cNvSpPr>
            <a:spLocks noGrp="1"/>
          </p:cNvSpPr>
          <p:nvPr>
            <p:ph idx="1"/>
          </p:nvPr>
        </p:nvSpPr>
        <p:spPr>
          <a:xfrm>
            <a:off x="1097280" y="1845734"/>
            <a:ext cx="10058400" cy="1767904"/>
          </a:xfrm>
        </p:spPr>
        <p:txBody>
          <a:bodyPr/>
          <a:lstStyle/>
          <a:p>
            <a:endParaRPr lang="en-IN" dirty="0"/>
          </a:p>
          <a:p>
            <a:pPr marL="0" indent="0">
              <a:buClr>
                <a:schemeClr val="tx2"/>
              </a:buClr>
              <a:buNone/>
            </a:pPr>
            <a:r>
              <a:rPr lang="en-IN" dirty="0"/>
              <a:t>We are first going to create a database for Jaipur city and only and thus test all our     functionalities against it’s information by comparing it with application and information gathered by us manually to check whether all the functionalities work properly or not.</a:t>
            </a:r>
          </a:p>
        </p:txBody>
      </p:sp>
    </p:spTree>
    <p:extLst>
      <p:ext uri="{BB962C8B-B14F-4D97-AF65-F5344CB8AC3E}">
        <p14:creationId xmlns:p14="http://schemas.microsoft.com/office/powerpoint/2010/main" val="130819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B21C-0299-488E-A9BB-4E79E654EB16}"/>
              </a:ext>
            </a:extLst>
          </p:cNvPr>
          <p:cNvSpPr>
            <a:spLocks noGrp="1"/>
          </p:cNvSpPr>
          <p:nvPr>
            <p:ph type="title"/>
          </p:nvPr>
        </p:nvSpPr>
        <p:spPr/>
        <p:txBody>
          <a:bodyPr/>
          <a:lstStyle/>
          <a:p>
            <a:r>
              <a:rPr lang="en-IN" dirty="0"/>
              <a:t>List of functional requirements:</a:t>
            </a:r>
          </a:p>
        </p:txBody>
      </p:sp>
      <p:sp>
        <p:nvSpPr>
          <p:cNvPr id="3" name="Content Placeholder 2">
            <a:extLst>
              <a:ext uri="{FF2B5EF4-FFF2-40B4-BE49-F238E27FC236}">
                <a16:creationId xmlns:a16="http://schemas.microsoft.com/office/drawing/2014/main" id="{5A0B08DD-3C27-4F60-B2AE-00F5FBCB694C}"/>
              </a:ext>
            </a:extLst>
          </p:cNvPr>
          <p:cNvSpPr>
            <a:spLocks noGrp="1"/>
          </p:cNvSpPr>
          <p:nvPr>
            <p:ph idx="1"/>
          </p:nvPr>
        </p:nvSpPr>
        <p:spPr/>
        <p:txBody>
          <a:bodyPr/>
          <a:lstStyle/>
          <a:p>
            <a:endParaRPr lang="en-IN" dirty="0"/>
          </a:p>
          <a:p>
            <a:pPr>
              <a:buClr>
                <a:schemeClr val="tx2"/>
              </a:buClr>
              <a:buFont typeface="Arial" panose="020B0604020202020204" pitchFamily="34" charset="0"/>
              <a:buChar char="•"/>
            </a:pPr>
            <a:r>
              <a:rPr lang="en-IN" dirty="0"/>
              <a:t>  Information on what activities to perform.</a:t>
            </a:r>
          </a:p>
          <a:p>
            <a:pPr>
              <a:buClr>
                <a:schemeClr val="tx2"/>
              </a:buClr>
              <a:buFont typeface="Arial" panose="020B0604020202020204" pitchFamily="34" charset="0"/>
              <a:buChar char="•"/>
            </a:pPr>
            <a:r>
              <a:rPr lang="en-IN" dirty="0"/>
              <a:t>  Information on what places to visit.</a:t>
            </a:r>
          </a:p>
          <a:p>
            <a:pPr>
              <a:buClr>
                <a:schemeClr val="tx2"/>
              </a:buClr>
              <a:buFont typeface="Arial" panose="020B0604020202020204" pitchFamily="34" charset="0"/>
              <a:buChar char="•"/>
            </a:pPr>
            <a:r>
              <a:rPr lang="en-IN" dirty="0"/>
              <a:t>  Information on what and where to shop from.</a:t>
            </a:r>
          </a:p>
          <a:p>
            <a:pPr>
              <a:buClr>
                <a:schemeClr val="tx2"/>
              </a:buClr>
              <a:buFont typeface="Arial" panose="020B0604020202020204" pitchFamily="34" charset="0"/>
              <a:buChar char="•"/>
            </a:pPr>
            <a:r>
              <a:rPr lang="en-IN" dirty="0"/>
              <a:t>  Information on what and where to get a meal from.</a:t>
            </a:r>
          </a:p>
          <a:p>
            <a:pPr>
              <a:buClr>
                <a:schemeClr val="tx2"/>
              </a:buClr>
              <a:buFont typeface="Arial" panose="020B0604020202020204" pitchFamily="34" charset="0"/>
              <a:buChar char="•"/>
            </a:pPr>
            <a:r>
              <a:rPr lang="en-IN" dirty="0"/>
              <a:t>  Public review.</a:t>
            </a:r>
          </a:p>
          <a:p>
            <a:pPr>
              <a:buClr>
                <a:schemeClr val="tx2"/>
              </a:buClr>
              <a:buFont typeface="Arial" panose="020B0604020202020204" pitchFamily="34" charset="0"/>
              <a:buChar char="•"/>
            </a:pPr>
            <a:r>
              <a:rPr lang="en-IN" dirty="0"/>
              <a:t>  Authentication and confirmation of the review.</a:t>
            </a:r>
          </a:p>
          <a:p>
            <a:r>
              <a:rPr lang="en-IN" dirty="0"/>
              <a:t> </a:t>
            </a:r>
          </a:p>
        </p:txBody>
      </p:sp>
    </p:spTree>
    <p:extLst>
      <p:ext uri="{BB962C8B-B14F-4D97-AF65-F5344CB8AC3E}">
        <p14:creationId xmlns:p14="http://schemas.microsoft.com/office/powerpoint/2010/main" val="317189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1574-8CB5-4DEB-827B-B27A33833384}"/>
              </a:ext>
            </a:extLst>
          </p:cNvPr>
          <p:cNvSpPr>
            <a:spLocks noGrp="1"/>
          </p:cNvSpPr>
          <p:nvPr>
            <p:ph type="title"/>
          </p:nvPr>
        </p:nvSpPr>
        <p:spPr/>
        <p:txBody>
          <a:bodyPr/>
          <a:lstStyle/>
          <a:p>
            <a:r>
              <a:rPr lang="en-IN" dirty="0"/>
              <a:t>List of non-functional requirements:</a:t>
            </a:r>
          </a:p>
        </p:txBody>
      </p:sp>
      <p:sp>
        <p:nvSpPr>
          <p:cNvPr id="3" name="Content Placeholder 2">
            <a:extLst>
              <a:ext uri="{FF2B5EF4-FFF2-40B4-BE49-F238E27FC236}">
                <a16:creationId xmlns:a16="http://schemas.microsoft.com/office/drawing/2014/main" id="{1BB267B6-71AB-4012-AB33-B6C6691191D9}"/>
              </a:ext>
            </a:extLst>
          </p:cNvPr>
          <p:cNvSpPr>
            <a:spLocks noGrp="1"/>
          </p:cNvSpPr>
          <p:nvPr>
            <p:ph idx="1"/>
          </p:nvPr>
        </p:nvSpPr>
        <p:spPr/>
        <p:txBody>
          <a:bodyPr/>
          <a:lstStyle/>
          <a:p>
            <a:endParaRPr lang="en-IN" dirty="0"/>
          </a:p>
          <a:p>
            <a:pPr>
              <a:buClr>
                <a:schemeClr val="tx2"/>
              </a:buClr>
              <a:buFont typeface="Arial" panose="020B0604020202020204" pitchFamily="34" charset="0"/>
              <a:buChar char="•"/>
            </a:pPr>
            <a:r>
              <a:rPr lang="en-IN" b="1" dirty="0"/>
              <a:t>  Security:</a:t>
            </a:r>
            <a:r>
              <a:rPr lang="en-IN" dirty="0"/>
              <a:t> The information about the users will be completely secure.</a:t>
            </a:r>
          </a:p>
          <a:p>
            <a:pPr>
              <a:buClr>
                <a:schemeClr val="tx2"/>
              </a:buClr>
              <a:buFont typeface="Arial" panose="020B0604020202020204" pitchFamily="34" charset="0"/>
              <a:buChar char="•"/>
            </a:pPr>
            <a:r>
              <a:rPr lang="en-IN" b="1" dirty="0"/>
              <a:t>  Reliability</a:t>
            </a:r>
            <a:r>
              <a:rPr lang="en-IN" dirty="0"/>
              <a:t>: Any suggestions on the application will only be implemented after the confirmation 		      and validation of information.</a:t>
            </a:r>
          </a:p>
          <a:p>
            <a:pPr>
              <a:buClr>
                <a:schemeClr val="tx2"/>
              </a:buClr>
              <a:buFont typeface="Arial" panose="020B0604020202020204" pitchFamily="34" charset="0"/>
              <a:buChar char="•"/>
            </a:pPr>
            <a:r>
              <a:rPr lang="en-IN" b="1" dirty="0"/>
              <a:t>  Portability:</a:t>
            </a:r>
            <a:r>
              <a:rPr lang="en-IN" dirty="0"/>
              <a:t> Offline information storing is also applicable.</a:t>
            </a:r>
          </a:p>
          <a:p>
            <a:pPr>
              <a:buClr>
                <a:schemeClr val="tx2"/>
              </a:buClr>
              <a:buFont typeface="Arial" panose="020B0604020202020204" pitchFamily="34" charset="0"/>
              <a:buChar char="•"/>
            </a:pPr>
            <a:r>
              <a:rPr lang="en-IN" dirty="0"/>
              <a:t>   </a:t>
            </a:r>
            <a:r>
              <a:rPr lang="en-IN" b="1" dirty="0"/>
              <a:t>Maintainability:</a:t>
            </a:r>
            <a:r>
              <a:rPr lang="en-IN" dirty="0"/>
              <a:t> When the information at the source changes, it should also reflect on the 			website.</a:t>
            </a:r>
          </a:p>
        </p:txBody>
      </p:sp>
    </p:spTree>
    <p:extLst>
      <p:ext uri="{BB962C8B-B14F-4D97-AF65-F5344CB8AC3E}">
        <p14:creationId xmlns:p14="http://schemas.microsoft.com/office/powerpoint/2010/main" val="173532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7CEF-C1D1-4839-AE0F-520A4848F794}"/>
              </a:ext>
            </a:extLst>
          </p:cNvPr>
          <p:cNvSpPr>
            <a:spLocks noGrp="1"/>
          </p:cNvSpPr>
          <p:nvPr>
            <p:ph type="title"/>
          </p:nvPr>
        </p:nvSpPr>
        <p:spPr>
          <a:xfrm>
            <a:off x="1097280" y="286603"/>
            <a:ext cx="10058400" cy="856397"/>
          </a:xfrm>
        </p:spPr>
        <p:txBody>
          <a:bodyPr/>
          <a:lstStyle/>
          <a:p>
            <a:r>
              <a:rPr lang="en-IN" dirty="0"/>
              <a:t>Few Screenshots of project</a:t>
            </a:r>
          </a:p>
        </p:txBody>
      </p:sp>
      <p:pic>
        <p:nvPicPr>
          <p:cNvPr id="5" name="Content Placeholder 4">
            <a:extLst>
              <a:ext uri="{FF2B5EF4-FFF2-40B4-BE49-F238E27FC236}">
                <a16:creationId xmlns:a16="http://schemas.microsoft.com/office/drawing/2014/main" id="{7240B0B5-0A66-4A80-9514-CE1EC2ABA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563109"/>
            <a:ext cx="2489807" cy="4187060"/>
          </a:xfrm>
        </p:spPr>
      </p:pic>
      <p:pic>
        <p:nvPicPr>
          <p:cNvPr id="7" name="Picture 6">
            <a:extLst>
              <a:ext uri="{FF2B5EF4-FFF2-40B4-BE49-F238E27FC236}">
                <a16:creationId xmlns:a16="http://schemas.microsoft.com/office/drawing/2014/main" id="{A54C3037-3FA9-4DF9-8C75-662355F15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096" y="1555514"/>
            <a:ext cx="2489807" cy="4194655"/>
          </a:xfrm>
          <a:prstGeom prst="rect">
            <a:avLst/>
          </a:prstGeom>
        </p:spPr>
      </p:pic>
      <p:pic>
        <p:nvPicPr>
          <p:cNvPr id="9" name="Picture 8">
            <a:extLst>
              <a:ext uri="{FF2B5EF4-FFF2-40B4-BE49-F238E27FC236}">
                <a16:creationId xmlns:a16="http://schemas.microsoft.com/office/drawing/2014/main" id="{4E054E1D-FB4F-4A25-BEE0-79EE1E651C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1104" y="1555514"/>
            <a:ext cx="2388771" cy="4187060"/>
          </a:xfrm>
          <a:prstGeom prst="rect">
            <a:avLst/>
          </a:prstGeom>
        </p:spPr>
      </p:pic>
    </p:spTree>
    <p:extLst>
      <p:ext uri="{BB962C8B-B14F-4D97-AF65-F5344CB8AC3E}">
        <p14:creationId xmlns:p14="http://schemas.microsoft.com/office/powerpoint/2010/main" val="82582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B377-E15D-4276-944C-50B12E7E9527}"/>
              </a:ext>
            </a:extLst>
          </p:cNvPr>
          <p:cNvSpPr>
            <a:spLocks noGrp="1"/>
          </p:cNvSpPr>
          <p:nvPr>
            <p:ph type="title"/>
          </p:nvPr>
        </p:nvSpPr>
        <p:spPr>
          <a:xfrm>
            <a:off x="1097280" y="286604"/>
            <a:ext cx="10058400" cy="838812"/>
          </a:xfrm>
        </p:spPr>
        <p:txBody>
          <a:bodyPr/>
          <a:lstStyle/>
          <a:p>
            <a:r>
              <a:rPr lang="en-IN" dirty="0"/>
              <a:t>Few Screenshots of project…</a:t>
            </a:r>
          </a:p>
        </p:txBody>
      </p:sp>
      <p:pic>
        <p:nvPicPr>
          <p:cNvPr id="5" name="Content Placeholder 4">
            <a:extLst>
              <a:ext uri="{FF2B5EF4-FFF2-40B4-BE49-F238E27FC236}">
                <a16:creationId xmlns:a16="http://schemas.microsoft.com/office/drawing/2014/main" id="{2D3DC98D-C08F-433E-AC43-EF52319BF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718" y="1309866"/>
            <a:ext cx="2826254" cy="4818371"/>
          </a:xfrm>
        </p:spPr>
      </p:pic>
      <p:pic>
        <p:nvPicPr>
          <p:cNvPr id="7" name="Picture 6">
            <a:extLst>
              <a:ext uri="{FF2B5EF4-FFF2-40B4-BE49-F238E27FC236}">
                <a16:creationId xmlns:a16="http://schemas.microsoft.com/office/drawing/2014/main" id="{0350E2D4-1735-4B33-B46B-8ADC940BD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312" y="1309867"/>
            <a:ext cx="2823564" cy="4818370"/>
          </a:xfrm>
          <a:prstGeom prst="rect">
            <a:avLst/>
          </a:prstGeom>
        </p:spPr>
      </p:pic>
    </p:spTree>
    <p:extLst>
      <p:ext uri="{BB962C8B-B14F-4D97-AF65-F5344CB8AC3E}">
        <p14:creationId xmlns:p14="http://schemas.microsoft.com/office/powerpoint/2010/main" val="1686258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9F18-5545-4322-B072-0A62F25E77CB}"/>
              </a:ext>
            </a:extLst>
          </p:cNvPr>
          <p:cNvSpPr>
            <a:spLocks noGrp="1"/>
          </p:cNvSpPr>
          <p:nvPr>
            <p:ph type="title"/>
          </p:nvPr>
        </p:nvSpPr>
        <p:spPr/>
        <p:txBody>
          <a:bodyPr/>
          <a:lstStyle/>
          <a:p>
            <a:r>
              <a:rPr lang="en-IN" dirty="0"/>
              <a:t>Learning outcome:</a:t>
            </a:r>
          </a:p>
        </p:txBody>
      </p:sp>
      <p:sp>
        <p:nvSpPr>
          <p:cNvPr id="3" name="Content Placeholder 2">
            <a:extLst>
              <a:ext uri="{FF2B5EF4-FFF2-40B4-BE49-F238E27FC236}">
                <a16:creationId xmlns:a16="http://schemas.microsoft.com/office/drawing/2014/main" id="{0B2BA684-1926-406D-B11E-F752F629A3A9}"/>
              </a:ext>
            </a:extLst>
          </p:cNvPr>
          <p:cNvSpPr>
            <a:spLocks noGrp="1"/>
          </p:cNvSpPr>
          <p:nvPr>
            <p:ph idx="1"/>
          </p:nvPr>
        </p:nvSpPr>
        <p:spPr/>
        <p:txBody>
          <a:bodyPr/>
          <a:lstStyle/>
          <a:p>
            <a:endParaRPr lang="en-IN" dirty="0"/>
          </a:p>
          <a:p>
            <a:r>
              <a:rPr lang="en-IN" dirty="0"/>
              <a:t>We are expecting to learn intent, creating navigation fragments, linking with database, working with firebase, web scrapping, and also, dynamic changes in our application.</a:t>
            </a:r>
          </a:p>
        </p:txBody>
      </p:sp>
    </p:spTree>
    <p:extLst>
      <p:ext uri="{BB962C8B-B14F-4D97-AF65-F5344CB8AC3E}">
        <p14:creationId xmlns:p14="http://schemas.microsoft.com/office/powerpoint/2010/main" val="95186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6744-E5C6-470F-B4D0-EC55DA17621A}"/>
              </a:ext>
            </a:extLst>
          </p:cNvPr>
          <p:cNvSpPr>
            <a:spLocks noGrp="1"/>
          </p:cNvSpPr>
          <p:nvPr>
            <p:ph type="title"/>
          </p:nvPr>
        </p:nvSpPr>
        <p:spPr/>
        <p:txBody>
          <a:bodyPr/>
          <a:lstStyle/>
          <a:p>
            <a:r>
              <a:rPr lang="en-IN" dirty="0"/>
              <a:t>Further planning:</a:t>
            </a:r>
          </a:p>
        </p:txBody>
      </p:sp>
      <p:sp>
        <p:nvSpPr>
          <p:cNvPr id="3" name="Content Placeholder 2">
            <a:extLst>
              <a:ext uri="{FF2B5EF4-FFF2-40B4-BE49-F238E27FC236}">
                <a16:creationId xmlns:a16="http://schemas.microsoft.com/office/drawing/2014/main" id="{902BB65E-DF50-49F3-86F6-92D8111EBE37}"/>
              </a:ext>
            </a:extLst>
          </p:cNvPr>
          <p:cNvSpPr>
            <a:spLocks noGrp="1"/>
          </p:cNvSpPr>
          <p:nvPr>
            <p:ph idx="1"/>
          </p:nvPr>
        </p:nvSpPr>
        <p:spPr/>
        <p:txBody>
          <a:bodyPr/>
          <a:lstStyle/>
          <a:p>
            <a:endParaRPr lang="en-IN" dirty="0"/>
          </a:p>
          <a:p>
            <a:r>
              <a:rPr lang="en-IN" dirty="0"/>
              <a:t>As a further development, we have planned to include ML module in our application for dynamic changes that will reflect the changes made on the sources, also we plan to integrate google APIs for maps so that we can even expand itineraries for road trips.</a:t>
            </a:r>
          </a:p>
        </p:txBody>
      </p:sp>
    </p:spTree>
    <p:extLst>
      <p:ext uri="{BB962C8B-B14F-4D97-AF65-F5344CB8AC3E}">
        <p14:creationId xmlns:p14="http://schemas.microsoft.com/office/powerpoint/2010/main" val="187433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082B-587F-49A4-860D-E92CBD934B6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38DB059-68FB-4533-8904-C9058C6A4F69}"/>
              </a:ext>
            </a:extLst>
          </p:cNvPr>
          <p:cNvSpPr>
            <a:spLocks noGrp="1"/>
          </p:cNvSpPr>
          <p:nvPr>
            <p:ph idx="1"/>
          </p:nvPr>
        </p:nvSpPr>
        <p:spPr/>
        <p:txBody>
          <a:bodyPr/>
          <a:lstStyle/>
          <a:p>
            <a:endParaRPr lang="en-IN" dirty="0"/>
          </a:p>
          <a:p>
            <a:r>
              <a:rPr lang="en-IN" sz="1400" dirty="0">
                <a:hlinkClick r:id="rId2"/>
              </a:rPr>
              <a:t>https://www.edureka.co/blog/web-scraping-with-python/</a:t>
            </a:r>
            <a:endParaRPr lang="en-IN" sz="1400" dirty="0"/>
          </a:p>
          <a:p>
            <a:r>
              <a:rPr lang="en-IN" sz="1400" dirty="0">
                <a:hlinkClick r:id="rId3"/>
              </a:rPr>
              <a:t>https://www.datacamp.com/community/tutorials/web-scraping-using-python</a:t>
            </a:r>
            <a:endParaRPr lang="en-IN" sz="1400" dirty="0"/>
          </a:p>
          <a:p>
            <a:r>
              <a:rPr lang="en-IN" sz="1400" dirty="0">
                <a:hlinkClick r:id="rId4"/>
              </a:rPr>
              <a:t>https://medium.com/quick-code/python-web-scraping-tutorial-74ace70e01</a:t>
            </a:r>
            <a:endParaRPr lang="en-IN" sz="1400" dirty="0"/>
          </a:p>
        </p:txBody>
      </p:sp>
    </p:spTree>
    <p:extLst>
      <p:ext uri="{BB962C8B-B14F-4D97-AF65-F5344CB8AC3E}">
        <p14:creationId xmlns:p14="http://schemas.microsoft.com/office/powerpoint/2010/main" val="291219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9C50-DA01-4E68-A561-5D96B71A0EE3}"/>
              </a:ext>
            </a:extLst>
          </p:cNvPr>
          <p:cNvSpPr>
            <a:spLocks noGrp="1"/>
          </p:cNvSpPr>
          <p:nvPr>
            <p:ph type="title"/>
          </p:nvPr>
        </p:nvSpPr>
        <p:spPr>
          <a:xfrm>
            <a:off x="1097280" y="996935"/>
            <a:ext cx="10058400" cy="702303"/>
          </a:xfrm>
        </p:spPr>
        <p:txBody>
          <a:bodyPr>
            <a:normAutofit fontScale="90000"/>
          </a:bodyPr>
          <a:lstStyle/>
          <a:p>
            <a:r>
              <a:rPr lang="en-IN" dirty="0"/>
              <a:t>Outline: </a:t>
            </a:r>
          </a:p>
        </p:txBody>
      </p:sp>
      <p:sp>
        <p:nvSpPr>
          <p:cNvPr id="3" name="Content Placeholder 2">
            <a:extLst>
              <a:ext uri="{FF2B5EF4-FFF2-40B4-BE49-F238E27FC236}">
                <a16:creationId xmlns:a16="http://schemas.microsoft.com/office/drawing/2014/main" id="{0D84DE39-89FB-4062-9FE3-6E811EADC1AF}"/>
              </a:ext>
            </a:extLst>
          </p:cNvPr>
          <p:cNvSpPr>
            <a:spLocks noGrp="1"/>
          </p:cNvSpPr>
          <p:nvPr>
            <p:ph idx="1"/>
          </p:nvPr>
        </p:nvSpPr>
        <p:spPr>
          <a:xfrm>
            <a:off x="1066801" y="1812758"/>
            <a:ext cx="5029200" cy="4253933"/>
          </a:xfrm>
        </p:spPr>
        <p:txBody>
          <a:bodyPr>
            <a:normAutofit lnSpcReduction="10000"/>
          </a:bodyPr>
          <a:lstStyle/>
          <a:p>
            <a:pPr>
              <a:buClr>
                <a:schemeClr val="tx2"/>
              </a:buClr>
              <a:buFont typeface="Arial" panose="020B0604020202020204" pitchFamily="34" charset="0"/>
              <a:buChar char="•"/>
            </a:pPr>
            <a:r>
              <a:rPr lang="en-IN" dirty="0"/>
              <a:t>   Motivation for choosing the project.</a:t>
            </a:r>
          </a:p>
          <a:p>
            <a:pPr>
              <a:buClr>
                <a:schemeClr val="tx2"/>
              </a:buClr>
              <a:buFont typeface="Arial" panose="020B0604020202020204" pitchFamily="34" charset="0"/>
              <a:buChar char="•"/>
            </a:pPr>
            <a:r>
              <a:rPr lang="en-IN" dirty="0"/>
              <a:t>   Project Goal.</a:t>
            </a:r>
          </a:p>
          <a:p>
            <a:pPr>
              <a:buClr>
                <a:schemeClr val="tx2"/>
              </a:buClr>
              <a:buFont typeface="Arial" panose="020B0604020202020204" pitchFamily="34" charset="0"/>
              <a:buChar char="•"/>
            </a:pPr>
            <a:r>
              <a:rPr lang="en-IN" dirty="0"/>
              <a:t>   Project Description.</a:t>
            </a:r>
          </a:p>
          <a:p>
            <a:pPr>
              <a:buClr>
                <a:schemeClr val="tx2"/>
              </a:buClr>
              <a:buFont typeface="Arial" panose="020B0604020202020204" pitchFamily="34" charset="0"/>
              <a:buChar char="•"/>
            </a:pPr>
            <a:r>
              <a:rPr lang="en-IN" dirty="0"/>
              <a:t>   Limitation of existing Projects.</a:t>
            </a:r>
          </a:p>
          <a:p>
            <a:pPr>
              <a:buClr>
                <a:schemeClr val="tx2"/>
              </a:buClr>
              <a:buFont typeface="Arial" panose="020B0604020202020204" pitchFamily="34" charset="0"/>
              <a:buChar char="•"/>
            </a:pPr>
            <a:r>
              <a:rPr lang="en-IN" dirty="0"/>
              <a:t>   Innovation in the Project.</a:t>
            </a:r>
          </a:p>
          <a:p>
            <a:pPr>
              <a:buClr>
                <a:schemeClr val="tx2"/>
              </a:buClr>
              <a:buFont typeface="Arial" panose="020B0604020202020204" pitchFamily="34" charset="0"/>
              <a:buChar char="•"/>
            </a:pPr>
            <a:r>
              <a:rPr lang="en-IN" dirty="0"/>
              <a:t>   Division of responsibility.</a:t>
            </a:r>
          </a:p>
          <a:p>
            <a:pPr>
              <a:buClr>
                <a:schemeClr val="tx2"/>
              </a:buClr>
              <a:buFont typeface="Arial" panose="020B0604020202020204" pitchFamily="34" charset="0"/>
              <a:buChar char="•"/>
            </a:pPr>
            <a:r>
              <a:rPr lang="en-IN" dirty="0"/>
              <a:t>   Flow of System.</a:t>
            </a:r>
          </a:p>
          <a:p>
            <a:pPr>
              <a:buClr>
                <a:schemeClr val="tx2"/>
              </a:buClr>
              <a:buFont typeface="Arial" panose="020B0604020202020204" pitchFamily="34" charset="0"/>
              <a:buChar char="•"/>
            </a:pPr>
            <a:r>
              <a:rPr lang="en-IN" dirty="0"/>
              <a:t>   List of algorithms, languages, libraries, tools.</a:t>
            </a:r>
          </a:p>
          <a:p>
            <a:pPr>
              <a:buClr>
                <a:schemeClr val="tx2"/>
              </a:buClr>
              <a:buFont typeface="Arial" panose="020B0604020202020204" pitchFamily="34" charset="0"/>
              <a:buChar char="•"/>
            </a:pPr>
            <a:r>
              <a:rPr lang="en-IN" dirty="0"/>
              <a:t>   Hardware and Software specifications.</a:t>
            </a:r>
          </a:p>
          <a:p>
            <a:pPr>
              <a:buClr>
                <a:schemeClr val="tx2"/>
              </a:buClr>
              <a:buFont typeface="Arial" panose="020B0604020202020204" pitchFamily="34" charset="0"/>
              <a:buChar char="•"/>
            </a:pPr>
            <a:r>
              <a:rPr lang="en-US" dirty="0"/>
              <a:t>   Test cases designed to test at the end.</a:t>
            </a:r>
          </a:p>
          <a:p>
            <a:pPr>
              <a:buClr>
                <a:schemeClr val="tx2"/>
              </a:buClr>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D961403B-A2D0-482E-9289-835C29848E8D}"/>
              </a:ext>
            </a:extLst>
          </p:cNvPr>
          <p:cNvSpPr txBox="1"/>
          <p:nvPr/>
        </p:nvSpPr>
        <p:spPr>
          <a:xfrm>
            <a:off x="6705600" y="1812758"/>
            <a:ext cx="4450080" cy="2546723"/>
          </a:xfrm>
          <a:prstGeom prst="rect">
            <a:avLst/>
          </a:prstGeom>
          <a:noFill/>
        </p:spPr>
        <p:txBody>
          <a:bodyPr wrap="square" rtlCol="0">
            <a:spAutoFit/>
          </a:bodyPr>
          <a:lstStyle/>
          <a:p>
            <a:pPr marL="90000" indent="-90000">
              <a:lnSpc>
                <a:spcPct val="80000"/>
              </a:lnSpc>
              <a:spcBef>
                <a:spcPts val="1200"/>
              </a:spcBef>
              <a:spcAft>
                <a:spcPts val="200"/>
              </a:spcAft>
              <a:buClr>
                <a:schemeClr val="tx2"/>
              </a:buClr>
              <a:buFont typeface="Arial" panose="020B0604020202020204" pitchFamily="34" charset="0"/>
              <a:buChar char="•"/>
            </a:pPr>
            <a:r>
              <a:rPr lang="en-IN" dirty="0"/>
              <a:t>    </a:t>
            </a:r>
            <a:r>
              <a:rPr lang="en-US" dirty="0"/>
              <a:t>List of functional requirement (Scope of the Project).</a:t>
            </a:r>
            <a:endParaRPr lang="en-IN" dirty="0"/>
          </a:p>
          <a:p>
            <a:pPr marL="90000" indent="-90000">
              <a:lnSpc>
                <a:spcPct val="80000"/>
              </a:lnSpc>
              <a:spcBef>
                <a:spcPts val="1200"/>
              </a:spcBef>
              <a:spcAft>
                <a:spcPts val="200"/>
              </a:spcAft>
              <a:buClr>
                <a:schemeClr val="tx2"/>
              </a:buClr>
              <a:buFont typeface="Arial" panose="020B0604020202020204" pitchFamily="34" charset="0"/>
              <a:buChar char="•"/>
            </a:pPr>
            <a:r>
              <a:rPr lang="en-IN" dirty="0"/>
              <a:t>   List of non-functional requirement.</a:t>
            </a:r>
          </a:p>
          <a:p>
            <a:pPr marL="90000" indent="-90000">
              <a:lnSpc>
                <a:spcPct val="80000"/>
              </a:lnSpc>
              <a:spcBef>
                <a:spcPts val="1200"/>
              </a:spcBef>
              <a:spcAft>
                <a:spcPts val="200"/>
              </a:spcAft>
              <a:buClr>
                <a:schemeClr val="tx2"/>
              </a:buClr>
              <a:buFont typeface="Arial" panose="020B0604020202020204" pitchFamily="34" charset="0"/>
              <a:buChar char="•"/>
            </a:pPr>
            <a:r>
              <a:rPr lang="en-IN" dirty="0"/>
              <a:t>   Screenshots of project UI.</a:t>
            </a:r>
          </a:p>
          <a:p>
            <a:pPr marL="90000" indent="-90000">
              <a:lnSpc>
                <a:spcPct val="80000"/>
              </a:lnSpc>
              <a:spcBef>
                <a:spcPts val="1200"/>
              </a:spcBef>
              <a:spcAft>
                <a:spcPts val="200"/>
              </a:spcAft>
              <a:buClr>
                <a:schemeClr val="tx2"/>
              </a:buClr>
              <a:buFont typeface="Arial" panose="020B0604020202020204" pitchFamily="34" charset="0"/>
              <a:buChar char="•"/>
            </a:pPr>
            <a:r>
              <a:rPr lang="en-IN" dirty="0"/>
              <a:t>   Learning outcome.</a:t>
            </a:r>
          </a:p>
          <a:p>
            <a:pPr marL="90000" indent="-90000">
              <a:lnSpc>
                <a:spcPct val="80000"/>
              </a:lnSpc>
              <a:spcBef>
                <a:spcPts val="1200"/>
              </a:spcBef>
              <a:spcAft>
                <a:spcPts val="200"/>
              </a:spcAft>
              <a:buClr>
                <a:schemeClr val="tx2"/>
              </a:buClr>
              <a:buFont typeface="Arial" panose="020B0604020202020204" pitchFamily="34" charset="0"/>
              <a:buChar char="•"/>
            </a:pPr>
            <a:r>
              <a:rPr lang="en-IN" dirty="0"/>
              <a:t>   Further planning.</a:t>
            </a:r>
          </a:p>
          <a:p>
            <a:pPr marL="90000" indent="-90000">
              <a:lnSpc>
                <a:spcPct val="80000"/>
              </a:lnSpc>
              <a:spcBef>
                <a:spcPts val="1200"/>
              </a:spcBef>
              <a:spcAft>
                <a:spcPts val="200"/>
              </a:spcAft>
              <a:buClr>
                <a:schemeClr val="tx2"/>
              </a:buClr>
              <a:buFont typeface="Arial" panose="020B0604020202020204" pitchFamily="34" charset="0"/>
              <a:buChar char="•"/>
            </a:pPr>
            <a:r>
              <a:rPr lang="en-IN" dirty="0"/>
              <a:t>   References.</a:t>
            </a:r>
          </a:p>
        </p:txBody>
      </p:sp>
    </p:spTree>
    <p:extLst>
      <p:ext uri="{BB962C8B-B14F-4D97-AF65-F5344CB8AC3E}">
        <p14:creationId xmlns:p14="http://schemas.microsoft.com/office/powerpoint/2010/main" val="2187417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0242-00AC-43AF-9797-49A72041E3D4}"/>
              </a:ext>
            </a:extLst>
          </p:cNvPr>
          <p:cNvSpPr>
            <a:spLocks noGrp="1"/>
          </p:cNvSpPr>
          <p:nvPr>
            <p:ph type="title"/>
          </p:nvPr>
        </p:nvSpPr>
        <p:spPr>
          <a:xfrm>
            <a:off x="1137139" y="2291249"/>
            <a:ext cx="10058400" cy="1450757"/>
          </a:xfrm>
        </p:spPr>
        <p:txBody>
          <a:bodyPr/>
          <a:lstStyle/>
          <a:p>
            <a:r>
              <a:rPr lang="en-IN" dirty="0"/>
              <a:t>THANK YOU.</a:t>
            </a:r>
          </a:p>
        </p:txBody>
      </p:sp>
    </p:spTree>
    <p:extLst>
      <p:ext uri="{BB962C8B-B14F-4D97-AF65-F5344CB8AC3E}">
        <p14:creationId xmlns:p14="http://schemas.microsoft.com/office/powerpoint/2010/main" val="162840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85ED-2116-434A-B604-B5B8497C4A98}"/>
              </a:ext>
            </a:extLst>
          </p:cNvPr>
          <p:cNvSpPr>
            <a:spLocks noGrp="1"/>
          </p:cNvSpPr>
          <p:nvPr>
            <p:ph type="title"/>
          </p:nvPr>
        </p:nvSpPr>
        <p:spPr/>
        <p:txBody>
          <a:bodyPr/>
          <a:lstStyle/>
          <a:p>
            <a:r>
              <a:rPr lang="en-IN" dirty="0"/>
              <a:t>Motivation for choosing the project:</a:t>
            </a:r>
          </a:p>
        </p:txBody>
      </p:sp>
      <p:sp>
        <p:nvSpPr>
          <p:cNvPr id="3" name="Content Placeholder 2">
            <a:extLst>
              <a:ext uri="{FF2B5EF4-FFF2-40B4-BE49-F238E27FC236}">
                <a16:creationId xmlns:a16="http://schemas.microsoft.com/office/drawing/2014/main" id="{60C252CC-4254-4132-8E97-3BB08B9C5B74}"/>
              </a:ext>
            </a:extLst>
          </p:cNvPr>
          <p:cNvSpPr>
            <a:spLocks noGrp="1"/>
          </p:cNvSpPr>
          <p:nvPr>
            <p:ph idx="1"/>
          </p:nvPr>
        </p:nvSpPr>
        <p:spPr>
          <a:xfrm>
            <a:off x="1097280" y="1846384"/>
            <a:ext cx="10058400" cy="4022709"/>
          </a:xfrm>
        </p:spPr>
        <p:txBody>
          <a:bodyPr>
            <a:normAutofit/>
          </a:bodyPr>
          <a:lstStyle/>
          <a:p>
            <a:pPr>
              <a:buClr>
                <a:schemeClr val="tx2"/>
              </a:buClr>
              <a:buFont typeface="Arial" panose="020B0604020202020204" pitchFamily="34" charset="0"/>
              <a:buChar char="•"/>
            </a:pPr>
            <a:r>
              <a:rPr lang="en-IN" dirty="0"/>
              <a:t>  Self built itinerary is easy to modify.</a:t>
            </a:r>
          </a:p>
          <a:p>
            <a:pPr>
              <a:buClr>
                <a:schemeClr val="tx2"/>
              </a:buClr>
              <a:buFont typeface="Arial" panose="020B0604020202020204" pitchFamily="34" charset="0"/>
              <a:buChar char="•"/>
            </a:pPr>
            <a:r>
              <a:rPr lang="en-IN" dirty="0"/>
              <a:t>  Normally people have to go according to the schedule of the trip planners.</a:t>
            </a:r>
          </a:p>
          <a:p>
            <a:pPr>
              <a:buClr>
                <a:schemeClr val="tx2"/>
              </a:buClr>
              <a:buFont typeface="Arial" panose="020B0604020202020204" pitchFamily="34" charset="0"/>
              <a:buChar char="•"/>
            </a:pPr>
            <a:r>
              <a:rPr lang="en-IN" dirty="0"/>
              <a:t>  No application with all information such as places to visit, dine, shop, etc. of any destination available.</a:t>
            </a:r>
          </a:p>
          <a:p>
            <a:pPr>
              <a:buClr>
                <a:schemeClr val="tx2"/>
              </a:buClr>
              <a:buFont typeface="Arial" panose="020B0604020202020204" pitchFamily="34" charset="0"/>
              <a:buChar char="•"/>
            </a:pPr>
            <a:r>
              <a:rPr lang="en-IN" dirty="0"/>
              <a:t>  Finding all information online is very tedious and time consuming.</a:t>
            </a:r>
          </a:p>
          <a:p>
            <a:pPr>
              <a:buClr>
                <a:schemeClr val="tx2"/>
              </a:buClr>
              <a:buFont typeface="Arial" panose="020B0604020202020204" pitchFamily="34" charset="0"/>
              <a:buChar char="•"/>
            </a:pPr>
            <a:r>
              <a:rPr lang="en-IN" dirty="0"/>
              <a:t>  Cannot build our itinerary according to our interests and moods when people go through some travel agency.</a:t>
            </a:r>
          </a:p>
          <a:p>
            <a:pPr>
              <a:buClr>
                <a:schemeClr val="tx2"/>
              </a:buClr>
              <a:buFont typeface="Arial" panose="020B0604020202020204" pitchFamily="34" charset="0"/>
              <a:buChar char="•"/>
            </a:pPr>
            <a:r>
              <a:rPr lang="en-IN" dirty="0"/>
              <a:t>  Need to pay extra money to tour guides or planners.</a:t>
            </a:r>
          </a:p>
          <a:p>
            <a:pPr>
              <a:buClr>
                <a:schemeClr val="tx2"/>
              </a:buClr>
              <a:buFont typeface="Arial" panose="020B0604020202020204" pitchFamily="34" charset="0"/>
              <a:buChar char="•"/>
            </a:pPr>
            <a:r>
              <a:rPr lang="en-IN" dirty="0"/>
              <a:t>  If people use google maps to roam around a city, it gets tough with cities having network issues.</a:t>
            </a:r>
          </a:p>
        </p:txBody>
      </p:sp>
    </p:spTree>
    <p:extLst>
      <p:ext uri="{BB962C8B-B14F-4D97-AF65-F5344CB8AC3E}">
        <p14:creationId xmlns:p14="http://schemas.microsoft.com/office/powerpoint/2010/main" val="22129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5252-4CE9-4ACB-AB4A-E71B4C129432}"/>
              </a:ext>
            </a:extLst>
          </p:cNvPr>
          <p:cNvSpPr>
            <a:spLocks noGrp="1"/>
          </p:cNvSpPr>
          <p:nvPr>
            <p:ph type="title"/>
          </p:nvPr>
        </p:nvSpPr>
        <p:spPr/>
        <p:txBody>
          <a:bodyPr>
            <a:normAutofit fontScale="90000"/>
          </a:bodyPr>
          <a:lstStyle/>
          <a:p>
            <a:pPr>
              <a:lnSpc>
                <a:spcPct val="150000"/>
              </a:lnSpc>
            </a:pPr>
            <a:r>
              <a:rPr lang="en-IN" dirty="0"/>
              <a:t>Project goal:</a:t>
            </a:r>
            <a:br>
              <a:rPr lang="en-IN" dirty="0"/>
            </a:br>
            <a:r>
              <a:rPr lang="en-IN" sz="2000" dirty="0"/>
              <a:t>Goal of project is to build application that provides:</a:t>
            </a:r>
            <a:endParaRPr lang="en-IN" dirty="0"/>
          </a:p>
        </p:txBody>
      </p:sp>
      <p:sp>
        <p:nvSpPr>
          <p:cNvPr id="3" name="Content Placeholder 2">
            <a:extLst>
              <a:ext uri="{FF2B5EF4-FFF2-40B4-BE49-F238E27FC236}">
                <a16:creationId xmlns:a16="http://schemas.microsoft.com/office/drawing/2014/main" id="{51E598CE-6A0B-4E76-9CDC-298EBA395007}"/>
              </a:ext>
            </a:extLst>
          </p:cNvPr>
          <p:cNvSpPr>
            <a:spLocks noGrp="1"/>
          </p:cNvSpPr>
          <p:nvPr>
            <p:ph idx="1"/>
          </p:nvPr>
        </p:nvSpPr>
        <p:spPr>
          <a:xfrm>
            <a:off x="1097280" y="1987062"/>
            <a:ext cx="10058400" cy="3882032"/>
          </a:xfrm>
        </p:spPr>
        <p:txBody>
          <a:bodyPr/>
          <a:lstStyle/>
          <a:p>
            <a:pPr>
              <a:buClr>
                <a:schemeClr val="tx2"/>
              </a:buClr>
              <a:buFont typeface="Arial" panose="020B0604020202020204" pitchFamily="34" charset="0"/>
              <a:buChar char="•"/>
            </a:pPr>
            <a:r>
              <a:rPr lang="en-US" dirty="0"/>
              <a:t>  Every information needed on an trip, from what place to visit to where to dine in.</a:t>
            </a:r>
          </a:p>
          <a:p>
            <a:pPr>
              <a:buClr>
                <a:schemeClr val="tx2"/>
              </a:buClr>
              <a:buFont typeface="Arial" panose="020B0604020202020204" pitchFamily="34" charset="0"/>
              <a:buChar char="•"/>
            </a:pPr>
            <a:r>
              <a:rPr lang="en-US" dirty="0"/>
              <a:t>  Filtering according to budget available.</a:t>
            </a:r>
          </a:p>
          <a:p>
            <a:pPr>
              <a:buClr>
                <a:schemeClr val="tx2"/>
              </a:buClr>
              <a:buFont typeface="Arial" panose="020B0604020202020204" pitchFamily="34" charset="0"/>
              <a:buChar char="•"/>
            </a:pPr>
            <a:r>
              <a:rPr lang="en-US" dirty="0"/>
              <a:t>  Transparent review system.</a:t>
            </a:r>
          </a:p>
          <a:p>
            <a:pPr>
              <a:buClr>
                <a:schemeClr val="tx2"/>
              </a:buClr>
              <a:buFont typeface="Arial" panose="020B0604020202020204" pitchFamily="34" charset="0"/>
              <a:buChar char="•"/>
            </a:pPr>
            <a:r>
              <a:rPr lang="en-US" dirty="0"/>
              <a:t>  Suggestion about any place we have missed out of some particular city accepted.</a:t>
            </a:r>
          </a:p>
          <a:p>
            <a:pPr>
              <a:buClr>
                <a:schemeClr val="tx2"/>
              </a:buClr>
              <a:buFont typeface="Arial" panose="020B0604020202020204" pitchFamily="34" charset="0"/>
              <a:buChar char="•"/>
            </a:pPr>
            <a:r>
              <a:rPr lang="en-US" dirty="0"/>
              <a:t> Reliable source of information for creating a good vacation or business trip itinerary in budget.</a:t>
            </a:r>
          </a:p>
          <a:p>
            <a:pPr>
              <a:buClr>
                <a:schemeClr val="tx2"/>
              </a:buClr>
              <a:buFont typeface="Arial" panose="020B0604020202020204" pitchFamily="34" charset="0"/>
              <a:buChar char="•"/>
            </a:pPr>
            <a:r>
              <a:rPr lang="en-US" dirty="0"/>
              <a:t> ML modules to help the information at our application update as and when it is updated at the source, specially for reviews and monitory aspects.</a:t>
            </a:r>
          </a:p>
        </p:txBody>
      </p:sp>
    </p:spTree>
    <p:extLst>
      <p:ext uri="{BB962C8B-B14F-4D97-AF65-F5344CB8AC3E}">
        <p14:creationId xmlns:p14="http://schemas.microsoft.com/office/powerpoint/2010/main" val="249869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998A-5EFE-40B9-9ABE-EA46EA12A640}"/>
              </a:ext>
            </a:extLst>
          </p:cNvPr>
          <p:cNvSpPr>
            <a:spLocks noGrp="1"/>
          </p:cNvSpPr>
          <p:nvPr>
            <p:ph type="title"/>
          </p:nvPr>
        </p:nvSpPr>
        <p:spPr/>
        <p:txBody>
          <a:bodyPr/>
          <a:lstStyle/>
          <a:p>
            <a:r>
              <a:rPr lang="en-IN" dirty="0"/>
              <a:t>Project description: </a:t>
            </a:r>
          </a:p>
        </p:txBody>
      </p:sp>
      <p:sp>
        <p:nvSpPr>
          <p:cNvPr id="3" name="Content Placeholder 2">
            <a:extLst>
              <a:ext uri="{FF2B5EF4-FFF2-40B4-BE49-F238E27FC236}">
                <a16:creationId xmlns:a16="http://schemas.microsoft.com/office/drawing/2014/main" id="{7C000CC1-C5A3-491F-8944-741D63473165}"/>
              </a:ext>
            </a:extLst>
          </p:cNvPr>
          <p:cNvSpPr>
            <a:spLocks noGrp="1"/>
          </p:cNvSpPr>
          <p:nvPr>
            <p:ph idx="1"/>
          </p:nvPr>
        </p:nvSpPr>
        <p:spPr/>
        <p:txBody>
          <a:bodyPr/>
          <a:lstStyle/>
          <a:p>
            <a:endParaRPr lang="en-US" dirty="0"/>
          </a:p>
          <a:p>
            <a:pPr marL="457200" indent="-457200">
              <a:buClr>
                <a:schemeClr val="tx2"/>
              </a:buClr>
              <a:buFont typeface="+mj-lt"/>
              <a:buAutoNum type="arabicParenR"/>
            </a:pPr>
            <a:r>
              <a:rPr lang="en-IN" dirty="0"/>
              <a:t>Search for a particular city where user wishes to go (select destination).</a:t>
            </a:r>
          </a:p>
          <a:p>
            <a:pPr marL="457200" indent="-457200">
              <a:buClr>
                <a:schemeClr val="tx2"/>
              </a:buClr>
              <a:buFont typeface="+mj-lt"/>
              <a:buAutoNum type="arabicParenR"/>
            </a:pPr>
            <a:r>
              <a:rPr lang="en-IN" dirty="0"/>
              <a:t>Four tabs available for that particular city which includes: places to visit, activities to do, places to eat, and, places to shop for.</a:t>
            </a:r>
          </a:p>
          <a:p>
            <a:pPr marL="457200" indent="-457200">
              <a:buClr>
                <a:schemeClr val="tx2"/>
              </a:buClr>
              <a:buFont typeface="+mj-lt"/>
              <a:buAutoNum type="arabicParenR"/>
            </a:pPr>
            <a:r>
              <a:rPr lang="en-IN" dirty="0"/>
              <a:t>Provide user reviews for each place, and also suggestions can be given by users.</a:t>
            </a:r>
          </a:p>
          <a:p>
            <a:pPr marL="457200" indent="-457200">
              <a:buClr>
                <a:schemeClr val="tx2"/>
              </a:buClr>
              <a:buFont typeface="+mj-lt"/>
              <a:buAutoNum type="arabicParenR"/>
            </a:pPr>
            <a:r>
              <a:rPr lang="en-IN" dirty="0"/>
              <a:t>View hotels, flight tickets, bus stops, etc.</a:t>
            </a:r>
          </a:p>
          <a:p>
            <a:pPr marL="0" indent="0">
              <a:buClr>
                <a:schemeClr val="tx2"/>
              </a:buClr>
              <a:buNone/>
            </a:pPr>
            <a:endParaRPr lang="en-IN" dirty="0"/>
          </a:p>
          <a:p>
            <a:pPr marL="457200" indent="-457200">
              <a:buClr>
                <a:schemeClr val="tx2"/>
              </a:buClr>
              <a:buFont typeface="+mj-lt"/>
              <a:buAutoNum type="arabicParenR"/>
            </a:pPr>
            <a:endParaRPr lang="en-IN" dirty="0"/>
          </a:p>
        </p:txBody>
      </p:sp>
    </p:spTree>
    <p:extLst>
      <p:ext uri="{BB962C8B-B14F-4D97-AF65-F5344CB8AC3E}">
        <p14:creationId xmlns:p14="http://schemas.microsoft.com/office/powerpoint/2010/main" val="257303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3785-AF6D-4018-B46A-E820E772BC3C}"/>
              </a:ext>
            </a:extLst>
          </p:cNvPr>
          <p:cNvSpPr>
            <a:spLocks noGrp="1"/>
          </p:cNvSpPr>
          <p:nvPr>
            <p:ph type="title"/>
          </p:nvPr>
        </p:nvSpPr>
        <p:spPr/>
        <p:txBody>
          <a:bodyPr/>
          <a:lstStyle/>
          <a:p>
            <a:r>
              <a:rPr lang="en-IN" dirty="0"/>
              <a:t>Limitation of existing projects:</a:t>
            </a:r>
          </a:p>
        </p:txBody>
      </p:sp>
      <p:sp>
        <p:nvSpPr>
          <p:cNvPr id="3" name="Content Placeholder 2">
            <a:extLst>
              <a:ext uri="{FF2B5EF4-FFF2-40B4-BE49-F238E27FC236}">
                <a16:creationId xmlns:a16="http://schemas.microsoft.com/office/drawing/2014/main" id="{48F2DADF-CEF0-46E4-A478-C4C1B67EA4D0}"/>
              </a:ext>
            </a:extLst>
          </p:cNvPr>
          <p:cNvSpPr>
            <a:spLocks noGrp="1"/>
          </p:cNvSpPr>
          <p:nvPr>
            <p:ph idx="1"/>
          </p:nvPr>
        </p:nvSpPr>
        <p:spPr>
          <a:xfrm>
            <a:off x="1097280" y="2277208"/>
            <a:ext cx="4890282" cy="3591886"/>
          </a:xfrm>
        </p:spPr>
        <p:txBody>
          <a:bodyPr/>
          <a:lstStyle/>
          <a:p>
            <a:pPr marL="0" indent="0">
              <a:buNone/>
            </a:pPr>
            <a:r>
              <a:rPr lang="en-IN" b="1" dirty="0"/>
              <a:t> TripIt(</a:t>
            </a:r>
            <a:r>
              <a:rPr lang="en-IN" b="1" dirty="0" err="1"/>
              <a:t>Andoid</a:t>
            </a:r>
            <a:r>
              <a:rPr lang="en-IN" b="1" dirty="0"/>
              <a:t>/</a:t>
            </a:r>
            <a:r>
              <a:rPr lang="en-IN" b="1" dirty="0" err="1"/>
              <a:t>IOS,free</a:t>
            </a:r>
            <a:r>
              <a:rPr lang="en-IN" b="1" dirty="0"/>
              <a:t>) :</a:t>
            </a:r>
          </a:p>
          <a:p>
            <a:pPr>
              <a:buClr>
                <a:schemeClr val="tx2"/>
              </a:buClr>
              <a:buFont typeface="Arial" panose="020B0604020202020204" pitchFamily="34" charset="0"/>
              <a:buChar char="•"/>
            </a:pPr>
            <a:r>
              <a:rPr lang="en-IN" b="1" dirty="0"/>
              <a:t> </a:t>
            </a:r>
            <a:r>
              <a:rPr lang="en-IN" dirty="0"/>
              <a:t>Build itinerary for different travels.</a:t>
            </a:r>
          </a:p>
          <a:p>
            <a:pPr>
              <a:buClr>
                <a:schemeClr val="tx2"/>
              </a:buClr>
              <a:buFont typeface="Arial" panose="020B0604020202020204" pitchFamily="34" charset="0"/>
              <a:buChar char="•"/>
            </a:pPr>
            <a:r>
              <a:rPr lang="en-IN" dirty="0"/>
              <a:t> Provides information for sight-seeing only.</a:t>
            </a:r>
          </a:p>
          <a:p>
            <a:pPr>
              <a:buClr>
                <a:schemeClr val="tx2"/>
              </a:buClr>
              <a:buFont typeface="Arial" panose="020B0604020202020204" pitchFamily="34" charset="0"/>
              <a:buChar char="•"/>
            </a:pPr>
            <a:r>
              <a:rPr lang="en-IN" dirty="0"/>
              <a:t> Does not show about any other information.</a:t>
            </a:r>
          </a:p>
          <a:p>
            <a:pPr>
              <a:buClr>
                <a:schemeClr val="tx2"/>
              </a:buClr>
              <a:buFont typeface="Arial" panose="020B0604020202020204" pitchFamily="34" charset="0"/>
              <a:buChar char="•"/>
            </a:pPr>
            <a:r>
              <a:rPr lang="en-IN" dirty="0"/>
              <a:t> Does not provide costumer review system.</a:t>
            </a:r>
          </a:p>
          <a:p>
            <a:pPr marL="0" indent="0">
              <a:buClr>
                <a:schemeClr val="tx2"/>
              </a:buClr>
              <a:buNone/>
            </a:pPr>
            <a:endParaRPr lang="en-IN" dirty="0"/>
          </a:p>
        </p:txBody>
      </p:sp>
      <p:sp>
        <p:nvSpPr>
          <p:cNvPr id="4" name="TextBox 3">
            <a:extLst>
              <a:ext uri="{FF2B5EF4-FFF2-40B4-BE49-F238E27FC236}">
                <a16:creationId xmlns:a16="http://schemas.microsoft.com/office/drawing/2014/main" id="{65BD1C26-B95F-4418-AE1B-7002BE155BE0}"/>
              </a:ext>
            </a:extLst>
          </p:cNvPr>
          <p:cNvSpPr txBox="1"/>
          <p:nvPr/>
        </p:nvSpPr>
        <p:spPr>
          <a:xfrm>
            <a:off x="6251331" y="1916696"/>
            <a:ext cx="4904349" cy="2047740"/>
          </a:xfrm>
          <a:prstGeom prst="rect">
            <a:avLst/>
          </a:prstGeom>
          <a:noFill/>
        </p:spPr>
        <p:txBody>
          <a:bodyPr wrap="square" rtlCol="0">
            <a:spAutoFit/>
          </a:bodyPr>
          <a:lstStyle/>
          <a:p>
            <a:pPr marL="90000" indent="-90000">
              <a:lnSpc>
                <a:spcPct val="80000"/>
              </a:lnSpc>
              <a:spcBef>
                <a:spcPts val="1200"/>
              </a:spcBef>
              <a:spcAft>
                <a:spcPts val="200"/>
              </a:spcAft>
            </a:pPr>
            <a:endParaRPr lang="en-IN" sz="2000" b="1" dirty="0"/>
          </a:p>
          <a:p>
            <a:pPr marL="90000" indent="-90000">
              <a:lnSpc>
                <a:spcPct val="80000"/>
              </a:lnSpc>
              <a:spcBef>
                <a:spcPts val="1200"/>
              </a:spcBef>
              <a:spcAft>
                <a:spcPts val="200"/>
              </a:spcAft>
            </a:pPr>
            <a:r>
              <a:rPr lang="en-IN" sz="2000" b="1" dirty="0" err="1"/>
              <a:t>TripHobo</a:t>
            </a:r>
            <a:r>
              <a:rPr lang="en-IN" sz="2000" b="1" dirty="0"/>
              <a:t>(Android/</a:t>
            </a:r>
            <a:r>
              <a:rPr lang="en-IN" sz="2000" b="1" dirty="0" err="1"/>
              <a:t>IOS,free</a:t>
            </a:r>
            <a:r>
              <a:rPr lang="en-IN" sz="2000" b="1" dirty="0"/>
              <a:t>) :</a:t>
            </a:r>
          </a:p>
          <a:p>
            <a:pPr marL="90000" indent="-90000">
              <a:lnSpc>
                <a:spcPct val="80000"/>
              </a:lnSpc>
              <a:spcBef>
                <a:spcPts val="1200"/>
              </a:spcBef>
              <a:spcAft>
                <a:spcPts val="200"/>
              </a:spcAft>
              <a:buClr>
                <a:schemeClr val="tx2"/>
              </a:buClr>
              <a:buFont typeface="Arial" panose="020B0604020202020204" pitchFamily="34" charset="0"/>
              <a:buChar char="•"/>
            </a:pPr>
            <a:r>
              <a:rPr lang="en-IN" sz="2000" dirty="0"/>
              <a:t> Every information included.</a:t>
            </a:r>
          </a:p>
          <a:p>
            <a:pPr marL="90000" indent="-90000">
              <a:lnSpc>
                <a:spcPct val="80000"/>
              </a:lnSpc>
              <a:spcBef>
                <a:spcPts val="1200"/>
              </a:spcBef>
              <a:spcAft>
                <a:spcPts val="200"/>
              </a:spcAft>
              <a:buClr>
                <a:schemeClr val="tx2"/>
              </a:buClr>
              <a:buFont typeface="Arial" panose="020B0604020202020204" pitchFamily="34" charset="0"/>
              <a:buChar char="•"/>
            </a:pPr>
            <a:r>
              <a:rPr lang="en-IN" sz="2000" dirty="0"/>
              <a:t> Business and personal trips classified.</a:t>
            </a:r>
          </a:p>
          <a:p>
            <a:pPr marL="90000" indent="-90000">
              <a:lnSpc>
                <a:spcPct val="80000"/>
              </a:lnSpc>
              <a:spcBef>
                <a:spcPts val="1200"/>
              </a:spcBef>
              <a:spcAft>
                <a:spcPts val="200"/>
              </a:spcAft>
              <a:buClr>
                <a:schemeClr val="tx2"/>
              </a:buClr>
              <a:buFont typeface="Arial" panose="020B0604020202020204" pitchFamily="34" charset="0"/>
              <a:buChar char="•"/>
            </a:pPr>
            <a:r>
              <a:rPr lang="en-IN" sz="2000" dirty="0"/>
              <a:t> No review system available.</a:t>
            </a:r>
          </a:p>
        </p:txBody>
      </p:sp>
    </p:spTree>
    <p:extLst>
      <p:ext uri="{BB962C8B-B14F-4D97-AF65-F5344CB8AC3E}">
        <p14:creationId xmlns:p14="http://schemas.microsoft.com/office/powerpoint/2010/main" val="23685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6FFC-8DCB-449E-BBB6-9EBBEE563F00}"/>
              </a:ext>
            </a:extLst>
          </p:cNvPr>
          <p:cNvSpPr>
            <a:spLocks noGrp="1"/>
          </p:cNvSpPr>
          <p:nvPr>
            <p:ph type="title"/>
          </p:nvPr>
        </p:nvSpPr>
        <p:spPr/>
        <p:txBody>
          <a:bodyPr/>
          <a:lstStyle/>
          <a:p>
            <a:r>
              <a:rPr lang="en-IN" dirty="0"/>
              <a:t>Innovation in the project:</a:t>
            </a:r>
          </a:p>
        </p:txBody>
      </p:sp>
      <p:sp>
        <p:nvSpPr>
          <p:cNvPr id="3" name="Content Placeholder 2">
            <a:extLst>
              <a:ext uri="{FF2B5EF4-FFF2-40B4-BE49-F238E27FC236}">
                <a16:creationId xmlns:a16="http://schemas.microsoft.com/office/drawing/2014/main" id="{13D845C9-3464-4482-B5B5-A31A8EB335D8}"/>
              </a:ext>
            </a:extLst>
          </p:cNvPr>
          <p:cNvSpPr>
            <a:spLocks noGrp="1"/>
          </p:cNvSpPr>
          <p:nvPr>
            <p:ph idx="1"/>
          </p:nvPr>
        </p:nvSpPr>
        <p:spPr/>
        <p:txBody>
          <a:bodyPr/>
          <a:lstStyle/>
          <a:p>
            <a:pPr marL="0" indent="0">
              <a:buClr>
                <a:schemeClr val="tx2"/>
              </a:buClr>
              <a:buNone/>
            </a:pPr>
            <a:endParaRPr lang="en-IN" dirty="0"/>
          </a:p>
          <a:p>
            <a:pPr>
              <a:buClr>
                <a:schemeClr val="tx2"/>
              </a:buClr>
              <a:buFont typeface="Arial" panose="020B0604020202020204" pitchFamily="34" charset="0"/>
              <a:buChar char="•"/>
            </a:pPr>
            <a:r>
              <a:rPr lang="en-IN" dirty="0"/>
              <a:t>  Information about what places to visit, what things to buy, what activities to do, and what food dishes to taste, all in one application.</a:t>
            </a:r>
          </a:p>
          <a:p>
            <a:pPr>
              <a:buClr>
                <a:schemeClr val="tx2"/>
              </a:buClr>
              <a:buFont typeface="Arial" panose="020B0604020202020204" pitchFamily="34" charset="0"/>
              <a:buChar char="•"/>
            </a:pPr>
            <a:r>
              <a:rPr lang="en-IN" dirty="0"/>
              <a:t>  All this along with the user reviews and suggestions.</a:t>
            </a:r>
          </a:p>
        </p:txBody>
      </p:sp>
    </p:spTree>
    <p:extLst>
      <p:ext uri="{BB962C8B-B14F-4D97-AF65-F5344CB8AC3E}">
        <p14:creationId xmlns:p14="http://schemas.microsoft.com/office/powerpoint/2010/main" val="309915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ED6D-7576-425F-A4EE-1D0B2C5D319F}"/>
              </a:ext>
            </a:extLst>
          </p:cNvPr>
          <p:cNvSpPr>
            <a:spLocks noGrp="1"/>
          </p:cNvSpPr>
          <p:nvPr>
            <p:ph type="title"/>
          </p:nvPr>
        </p:nvSpPr>
        <p:spPr/>
        <p:txBody>
          <a:bodyPr/>
          <a:lstStyle/>
          <a:p>
            <a:r>
              <a:rPr lang="en-IN" dirty="0"/>
              <a:t>Division of responsibility: </a:t>
            </a:r>
          </a:p>
        </p:txBody>
      </p:sp>
      <p:sp>
        <p:nvSpPr>
          <p:cNvPr id="3" name="Content Placeholder 2">
            <a:extLst>
              <a:ext uri="{FF2B5EF4-FFF2-40B4-BE49-F238E27FC236}">
                <a16:creationId xmlns:a16="http://schemas.microsoft.com/office/drawing/2014/main" id="{2ECEFBE4-C0FA-4679-8473-549648672309}"/>
              </a:ext>
            </a:extLst>
          </p:cNvPr>
          <p:cNvSpPr>
            <a:spLocks noGrp="1"/>
          </p:cNvSpPr>
          <p:nvPr>
            <p:ph idx="1"/>
          </p:nvPr>
        </p:nvSpPr>
        <p:spPr>
          <a:xfrm>
            <a:off x="1097280" y="1989374"/>
            <a:ext cx="10058400" cy="1187612"/>
          </a:xfrm>
        </p:spPr>
        <p:txBody>
          <a:bodyPr/>
          <a:lstStyle/>
          <a:p>
            <a:pPr marL="0" indent="0">
              <a:buNone/>
            </a:pPr>
            <a:r>
              <a:rPr lang="en-IN" b="1" dirty="0"/>
              <a:t>17IT005-Palak Amin:</a:t>
            </a:r>
          </a:p>
          <a:p>
            <a:pPr>
              <a:buClr>
                <a:schemeClr val="tx2"/>
              </a:buClr>
              <a:buFont typeface="Arial" panose="020B0604020202020204" pitchFamily="34" charset="0"/>
              <a:buChar char="•"/>
            </a:pPr>
            <a:r>
              <a:rPr lang="en-IN" dirty="0"/>
              <a:t>  Android Studio UI building, Database linking.</a:t>
            </a:r>
          </a:p>
        </p:txBody>
      </p:sp>
      <p:sp>
        <p:nvSpPr>
          <p:cNvPr id="5" name="TextBox 4">
            <a:extLst>
              <a:ext uri="{FF2B5EF4-FFF2-40B4-BE49-F238E27FC236}">
                <a16:creationId xmlns:a16="http://schemas.microsoft.com/office/drawing/2014/main" id="{D01445D0-C4CA-461C-8DC9-98D327BAA34D}"/>
              </a:ext>
            </a:extLst>
          </p:cNvPr>
          <p:cNvSpPr txBox="1"/>
          <p:nvPr/>
        </p:nvSpPr>
        <p:spPr>
          <a:xfrm>
            <a:off x="1097280" y="3429000"/>
            <a:ext cx="9933549" cy="1196225"/>
          </a:xfrm>
          <a:prstGeom prst="rect">
            <a:avLst/>
          </a:prstGeom>
          <a:noFill/>
        </p:spPr>
        <p:txBody>
          <a:bodyPr wrap="square" rtlCol="0">
            <a:spAutoFit/>
          </a:bodyPr>
          <a:lstStyle/>
          <a:p>
            <a:pPr marL="90000" indent="-90000">
              <a:lnSpc>
                <a:spcPct val="80000"/>
              </a:lnSpc>
              <a:spcBef>
                <a:spcPts val="1200"/>
              </a:spcBef>
              <a:spcAft>
                <a:spcPts val="200"/>
              </a:spcAft>
            </a:pPr>
            <a:r>
              <a:rPr lang="en-IN" sz="2000" b="1" dirty="0"/>
              <a:t>17IT019-Shalvi Desai:</a:t>
            </a:r>
          </a:p>
          <a:p>
            <a:pPr marL="90000" indent="-90000">
              <a:lnSpc>
                <a:spcPct val="80000"/>
              </a:lnSpc>
              <a:spcBef>
                <a:spcPts val="1200"/>
              </a:spcBef>
              <a:spcAft>
                <a:spcPts val="200"/>
              </a:spcAft>
              <a:buClr>
                <a:schemeClr val="tx2"/>
              </a:buClr>
              <a:buFont typeface="Arial" panose="020B0604020202020204" pitchFamily="34" charset="0"/>
              <a:buChar char="•"/>
            </a:pPr>
            <a:r>
              <a:rPr lang="en-IN" sz="2000" dirty="0"/>
              <a:t>  Scrapping for information about reviews and information about places.</a:t>
            </a:r>
          </a:p>
          <a:p>
            <a:pPr marL="90000" indent="-90000">
              <a:lnSpc>
                <a:spcPct val="80000"/>
              </a:lnSpc>
              <a:spcBef>
                <a:spcPts val="1200"/>
              </a:spcBef>
              <a:spcAft>
                <a:spcPts val="200"/>
              </a:spcAft>
              <a:buClr>
                <a:schemeClr val="tx2"/>
              </a:buClr>
              <a:buFont typeface="Arial" panose="020B0604020202020204" pitchFamily="34" charset="0"/>
              <a:buChar char="•"/>
            </a:pPr>
            <a:r>
              <a:rPr lang="en-IN" sz="2000" dirty="0"/>
              <a:t>  Python scripts for web scrapping and searching for source.</a:t>
            </a:r>
          </a:p>
        </p:txBody>
      </p:sp>
    </p:spTree>
    <p:extLst>
      <p:ext uri="{BB962C8B-B14F-4D97-AF65-F5344CB8AC3E}">
        <p14:creationId xmlns:p14="http://schemas.microsoft.com/office/powerpoint/2010/main" val="405627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46BF-FA3C-43B6-B242-5F87B1DFA374}"/>
              </a:ext>
            </a:extLst>
          </p:cNvPr>
          <p:cNvSpPr>
            <a:spLocks noGrp="1"/>
          </p:cNvSpPr>
          <p:nvPr>
            <p:ph type="title"/>
          </p:nvPr>
        </p:nvSpPr>
        <p:spPr/>
        <p:txBody>
          <a:bodyPr/>
          <a:lstStyle/>
          <a:p>
            <a:r>
              <a:rPr lang="en-IN" dirty="0"/>
              <a:t>Flow of System:</a:t>
            </a:r>
          </a:p>
        </p:txBody>
      </p:sp>
      <p:pic>
        <p:nvPicPr>
          <p:cNvPr id="5" name="Content Placeholder 4">
            <a:extLst>
              <a:ext uri="{FF2B5EF4-FFF2-40B4-BE49-F238E27FC236}">
                <a16:creationId xmlns:a16="http://schemas.microsoft.com/office/drawing/2014/main" id="{2AB80383-A2F8-43EE-BDB1-4A6F7BD60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985" y="1934185"/>
            <a:ext cx="4232972" cy="4022725"/>
          </a:xfrm>
        </p:spPr>
      </p:pic>
    </p:spTree>
    <p:extLst>
      <p:ext uri="{BB962C8B-B14F-4D97-AF65-F5344CB8AC3E}">
        <p14:creationId xmlns:p14="http://schemas.microsoft.com/office/powerpoint/2010/main" val="32323488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383</TotalTime>
  <Words>981</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Let’s Trip</vt:lpstr>
      <vt:lpstr>Outline: </vt:lpstr>
      <vt:lpstr>Motivation for choosing the project:</vt:lpstr>
      <vt:lpstr>Project goal: Goal of project is to build application that provides:</vt:lpstr>
      <vt:lpstr>Project description: </vt:lpstr>
      <vt:lpstr>Limitation of existing projects:</vt:lpstr>
      <vt:lpstr>Innovation in the project:</vt:lpstr>
      <vt:lpstr>Division of responsibility: </vt:lpstr>
      <vt:lpstr>Flow of System:</vt:lpstr>
      <vt:lpstr>List of tools, libraries, algorithms used:</vt:lpstr>
      <vt:lpstr>Hardware and Software specification:</vt:lpstr>
      <vt:lpstr>Test cases designed to test at the end:</vt:lpstr>
      <vt:lpstr>List of functional requirements:</vt:lpstr>
      <vt:lpstr>List of non-functional requirements:</vt:lpstr>
      <vt:lpstr>Few Screenshots of project</vt:lpstr>
      <vt:lpstr>Few Screenshots of project…</vt:lpstr>
      <vt:lpstr>Learning outcome:</vt:lpstr>
      <vt:lpstr>Further planning: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Trip</dc:title>
  <dc:creator>palak amin</dc:creator>
  <cp:lastModifiedBy>palak amin</cp:lastModifiedBy>
  <cp:revision>42</cp:revision>
  <dcterms:created xsi:type="dcterms:W3CDTF">2020-02-29T12:04:14Z</dcterms:created>
  <dcterms:modified xsi:type="dcterms:W3CDTF">2020-06-01T04:20:54Z</dcterms:modified>
</cp:coreProperties>
</file>