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417" r:id="rId7"/>
    <p:sldId id="418" r:id="rId8"/>
    <p:sldId id="411" r:id="rId9"/>
    <p:sldId id="419" r:id="rId10"/>
    <p:sldId id="421" r:id="rId11"/>
    <p:sldId id="412" r:id="rId12"/>
    <p:sldId id="414" r:id="rId13"/>
    <p:sldId id="413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327" autoAdjust="0"/>
  </p:normalViewPr>
  <p:slideViewPr>
    <p:cSldViewPr snapToGrid="0">
      <p:cViewPr varScale="1">
        <p:scale>
          <a:sx n="121" d="100"/>
          <a:sy n="121" d="100"/>
        </p:scale>
        <p:origin x="33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MUKHI PAIDIKONDALA" userId="22886965ef0b1906" providerId="LiveId" clId="{FE6D56F6-3204-4B28-BAC6-E445296576BF}"/>
    <pc:docChg chg="undo custSel modSld">
      <pc:chgData name="SRIMUKHI PAIDIKONDALA" userId="22886965ef0b1906" providerId="LiveId" clId="{FE6D56F6-3204-4B28-BAC6-E445296576BF}" dt="2024-07-25T02:08:13.542" v="2" actId="478"/>
      <pc:docMkLst>
        <pc:docMk/>
      </pc:docMkLst>
      <pc:sldChg chg="delSp modSp mod">
        <pc:chgData name="SRIMUKHI PAIDIKONDALA" userId="22886965ef0b1906" providerId="LiveId" clId="{FE6D56F6-3204-4B28-BAC6-E445296576BF}" dt="2024-07-25T02:08:13.542" v="2" actId="478"/>
        <pc:sldMkLst>
          <pc:docMk/>
          <pc:sldMk cId="4261132419" sldId="398"/>
        </pc:sldMkLst>
        <pc:spChg chg="del mod">
          <ac:chgData name="SRIMUKHI PAIDIKONDALA" userId="22886965ef0b1906" providerId="LiveId" clId="{FE6D56F6-3204-4B28-BAC6-E445296576BF}" dt="2024-07-25T02:08:13.542" v="2" actId="478"/>
          <ac:spMkLst>
            <pc:docMk/>
            <pc:sldMk cId="4261132419" sldId="398"/>
            <ac:spMk id="3" creationId="{8BE734F0-2DDD-AF70-F13D-F9E4C192941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2/9/25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toml/auto-sklearn" TargetMode="External"/><Relationship Id="rId2" Type="http://schemas.openxmlformats.org/officeDocument/2006/relationships/hyperlink" Target="https://paperswithcode.com/paper/auto-sklearn-2-0-the-next-generation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5400" dirty="0" err="1"/>
              <a:t>AutoML</a:t>
            </a:r>
            <a:r>
              <a:rPr lang="en-US" sz="5400" dirty="0"/>
              <a:t>: Streamlining Machine Learning with Auto-</a:t>
            </a:r>
            <a:r>
              <a:rPr lang="en-US" sz="5400" dirty="0" err="1"/>
              <a:t>Sklearn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4A97B5-63D7-C559-3D5C-3A98E90AA06D}"/>
              </a:ext>
            </a:extLst>
          </p:cNvPr>
          <p:cNvSpPr txBox="1"/>
          <p:nvPr/>
        </p:nvSpPr>
        <p:spPr>
          <a:xfrm>
            <a:off x="6309904" y="4945224"/>
            <a:ext cx="4963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Sanjana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Annapureddy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Shalvi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Sudhir</a:t>
            </a:r>
          </a:p>
          <a:p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Srimukhi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Paidikondala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3FEC-02FF-02CC-7C5A-E52A90B1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2179133"/>
          </a:xfrm>
        </p:spPr>
        <p:txBody>
          <a:bodyPr/>
          <a:lstStyle/>
          <a:p>
            <a:r>
              <a:rPr lang="en-US" dirty="0"/>
              <a:t>Resources and Further Reading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7D1E-624F-08CC-70D3-10E21D7905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Research Paper: </a:t>
            </a:r>
            <a:r>
              <a:rPr lang="en-US" sz="2400" dirty="0">
                <a:effectLst/>
                <a:latin typeface="Calibri" panose="020F0502020204030204" pitchFamily="34" charset="0"/>
                <a:hlinkClick r:id="rId2"/>
              </a:rPr>
              <a:t>Auto-</a:t>
            </a:r>
            <a:r>
              <a:rPr lang="en-US" sz="2400" dirty="0" err="1">
                <a:effectLst/>
                <a:latin typeface="Calibri" panose="020F0502020204030204" pitchFamily="34" charset="0"/>
                <a:hlinkClick r:id="rId2"/>
              </a:rPr>
              <a:t>Sklearn</a:t>
            </a:r>
            <a:r>
              <a:rPr lang="en-US" sz="2400" dirty="0">
                <a:effectLst/>
                <a:latin typeface="Calibri" panose="020F0502020204030204" pitchFamily="34" charset="0"/>
                <a:hlinkClick r:id="rId2"/>
              </a:rPr>
              <a:t> 2.0</a:t>
            </a:r>
            <a:endParaRPr lang="en-US" sz="2400" dirty="0"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</a:rPr>
              <a:t>GitHub Repository: </a:t>
            </a:r>
            <a:r>
              <a:rPr lang="en-US" sz="2400" dirty="0">
                <a:effectLst/>
                <a:latin typeface="Calibri" panose="020F0502020204030204" pitchFamily="34" charset="0"/>
                <a:hlinkClick r:id="rId3"/>
              </a:rPr>
              <a:t>Auto-</a:t>
            </a:r>
            <a:r>
              <a:rPr lang="en-US" sz="2400" dirty="0" err="1">
                <a:effectLst/>
                <a:latin typeface="Calibri" panose="020F0502020204030204" pitchFamily="34" charset="0"/>
                <a:hlinkClick r:id="rId3"/>
              </a:rPr>
              <a:t>Sklearn</a:t>
            </a:r>
            <a:r>
              <a:rPr lang="en-US" sz="2400" dirty="0">
                <a:effectLst/>
                <a:latin typeface="Calibri" panose="020F0502020204030204" pitchFamily="34" charset="0"/>
                <a:hlinkClick r:id="rId3"/>
              </a:rPr>
              <a:t> GitHub</a:t>
            </a:r>
            <a:endParaRPr lang="en-US" sz="2400" dirty="0">
              <a:effectLst/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Introduction</a:t>
            </a:r>
          </a:p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AutoML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Overview and Definitions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 Cases of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AutoML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Example Code Walkthrough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Resources and 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C1647F3-4307-ABB1-F0CA-9CE663E2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Traditional ML 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D32F40-6059-F357-1718-7C83C2EC8E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90775" y="2286441"/>
            <a:ext cx="9620250" cy="4161984"/>
          </a:xfrm>
          <a:noFill/>
        </p:spPr>
      </p:pic>
    </p:spTree>
    <p:extLst>
      <p:ext uri="{BB962C8B-B14F-4D97-AF65-F5344CB8AC3E}">
        <p14:creationId xmlns:p14="http://schemas.microsoft.com/office/powerpoint/2010/main" val="423077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9898-95B0-AEBE-DF60-566BB46D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A81588-8F3A-F85F-281E-83ABCA240C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38399" y="2479540"/>
            <a:ext cx="9504871" cy="3064009"/>
          </a:xfrm>
        </p:spPr>
      </p:pic>
    </p:spTree>
    <p:extLst>
      <p:ext uri="{BB962C8B-B14F-4D97-AF65-F5344CB8AC3E}">
        <p14:creationId xmlns:p14="http://schemas.microsoft.com/office/powerpoint/2010/main" val="357024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2A4C-625B-5E48-74D9-1F5054B1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2026532"/>
          </a:xfrm>
        </p:spPr>
        <p:txBody>
          <a:bodyPr/>
          <a:lstStyle/>
          <a:p>
            <a:r>
              <a:rPr lang="en-US" dirty="0"/>
              <a:t>Overview and Definitions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9F51-8664-DE0D-D064-82EF37423E4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AutoML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in the current landscape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Auto-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3D8E1-C4BF-ACF6-2581-EC83CEC433A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833258" y="2192694"/>
            <a:ext cx="6456784" cy="408130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Definitions: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Automated machine learning processes, including model selection, hyperparameter tuning, and pipeline optimization.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(Automated Machine Learning) is about automating the end-to-end process of applying machine learning to real-world problems. It aims to make machine learning more accessible and less time-consuming, especially for those who might not be experts in the field.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0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0255-6A2E-DFF0-8F07-6C8C3692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EFD4-37F4-545B-D4AE-C914C78AF8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77887" y="2282007"/>
            <a:ext cx="9004040" cy="428674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auto-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Python library for automated machine learning based on scikit-learn.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Model Selection: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Chooses the best machine learning algorithms for a given task.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 Optimization: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Tunes hyperparameters to enhance model performance.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Ensemble Learning: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Combines multiple models to improve prediction accuracy.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Meta-learning: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Uses knowledge from previous tasks to improve performance on new tasks.</a:t>
            </a:r>
          </a:p>
          <a:p>
            <a:pPr marL="40233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2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5CE1-124F-0469-379E-C70F3179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auto-</a:t>
            </a:r>
            <a:r>
              <a:rPr lang="en-US" b="1" dirty="0" err="1"/>
              <a:t>sklearn</a:t>
            </a:r>
            <a:r>
              <a:rPr lang="en-US" b="1" dirty="0"/>
              <a:t> Works?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8BC95-0589-60AA-FF24-2BCBE06A3C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 Data:</a:t>
            </a:r>
            <a:r>
              <a:rPr lang="en-US" dirty="0"/>
              <a:t> Takes in training data and target labels.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Preprocessing:</a:t>
            </a:r>
            <a:r>
              <a:rPr lang="en-US" dirty="0"/>
              <a:t> Automatically handles data preprocessing like normalization and imputation.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Selection:</a:t>
            </a:r>
            <a:r>
              <a:rPr lang="en-US" dirty="0"/>
              <a:t> Evaluates a wide range of algorithms and selects the best ones based on performance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Hyperparameter Tuning:</a:t>
            </a:r>
            <a:r>
              <a:rPr lang="en-US" dirty="0"/>
              <a:t> Utilizes techniques like Bayesian optimization to fine-tune model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Ensembling</a:t>
            </a:r>
            <a:r>
              <a:rPr lang="en-US" b="1" dirty="0"/>
              <a:t>:</a:t>
            </a:r>
            <a:r>
              <a:rPr lang="en-US" dirty="0"/>
              <a:t> Constructs an ensemble of the best-performing models to make final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3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D6D3-4E22-AF80-AD3F-958B5B37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ED5E-0E58-6ACE-C552-DA1396C589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00400" y="2282008"/>
            <a:ext cx="8509518" cy="426808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</a:rPr>
              <a:t>When to Use: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</a:rPr>
              <a:t>Rapid prototyping of models</a:t>
            </a:r>
          </a:p>
          <a:p>
            <a:pPr lvl="1" fontAlgn="ctr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</a:rPr>
              <a:t>Automating hyperparameter tuning and model selection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</a:rPr>
              <a:t>When Not to Use: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</a:rPr>
              <a:t>Custom model architectures</a:t>
            </a:r>
          </a:p>
          <a:p>
            <a:pPr lvl="1" fontAlgn="ctr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</a:rPr>
              <a:t>Very large datasets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</a:rPr>
              <a:t>Advantages: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</a:rPr>
              <a:t>Saves time and effort</a:t>
            </a:r>
          </a:p>
          <a:p>
            <a:pPr lvl="1" fontAlgn="ctr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</a:rPr>
              <a:t>Automates repetitive tasks</a:t>
            </a:r>
          </a:p>
          <a:p>
            <a:pPr lvl="1" fontAlgn="ctr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</a:rPr>
              <a:t>Provides a strong baseline model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</a:rPr>
              <a:t>Limitations: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lvl="1" fontAlgn="ctr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</a:rPr>
              <a:t>May not find the most optimal model in complex scenarios</a:t>
            </a:r>
          </a:p>
          <a:p>
            <a:pPr lvl="1" fontAlgn="ctr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</a:rPr>
              <a:t>Computationally expensive for large datasets</a:t>
            </a:r>
          </a:p>
          <a:p>
            <a:pPr lvl="1" fontAlgn="ctr"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</a:rPr>
              <a:t>Limited customization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9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4CFA-3CCE-715D-56CB-3B2BEE5D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2285761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Example Code Walkthrough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BF5CA-45BF-19B3-B542-E8D0BEF422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62065" y="2282008"/>
            <a:ext cx="9406035" cy="3699328"/>
          </a:xfrm>
        </p:spPr>
        <p:txBody>
          <a:bodyPr>
            <a:normAutofit fontScale="92500"/>
          </a:bodyPr>
          <a:lstStyle/>
          <a:p>
            <a:pPr marL="0" rtl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</a:endParaRPr>
          </a:p>
          <a:p>
            <a:pPr marL="74295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Setup and installation-  Setting up the required software and dependencies</a:t>
            </a:r>
          </a:p>
          <a:p>
            <a:pPr marL="74295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Importing necessary libraries-  Importing essential libraries for the project.</a:t>
            </a:r>
            <a:endParaRPr lang="en-US" sz="2400" dirty="0"/>
          </a:p>
          <a:p>
            <a:pPr marL="74295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Loading and preprocessing the dataset- Loading and preparing the dataset for analysis.</a:t>
            </a:r>
          </a:p>
          <a:p>
            <a:pPr marL="74295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Training a model with Auto-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- Using Auto-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to build the model.</a:t>
            </a:r>
          </a:p>
          <a:p>
            <a:pPr marL="74295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Evaluating model performance- Checking how well the model performs.</a:t>
            </a:r>
            <a:endParaRPr lang="en-US" sz="2400" dirty="0"/>
          </a:p>
          <a:p>
            <a:pPr marL="74295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Interpreting the results-  Understanding the model's outputs and implications.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32187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{DE59474E-C8F5-444D-94CA-DE8BAA065ECD}tf78853419_win32</Template>
  <TotalTime>262</TotalTime>
  <Words>410</Words>
  <Application>Microsoft Macintosh PowerPoint</Application>
  <PresentationFormat>Widescreen</PresentationFormat>
  <Paragraphs>64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Custom</vt:lpstr>
      <vt:lpstr>AutoML: Streamlining Machine Learning with Auto-Sklearn</vt:lpstr>
      <vt:lpstr>Agenda</vt:lpstr>
      <vt:lpstr>Traditional ML Workflow</vt:lpstr>
      <vt:lpstr>AutoML Workflow</vt:lpstr>
      <vt:lpstr>Overview and Definitions </vt:lpstr>
      <vt:lpstr>Auto-sklearn</vt:lpstr>
      <vt:lpstr>How auto-sklearn Works? </vt:lpstr>
      <vt:lpstr>Use Cases</vt:lpstr>
      <vt:lpstr>   Example Code Walkthrough </vt:lpstr>
      <vt:lpstr>Resources and Further Reading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SRIMUKHI PAIDIKONDALA</dc:creator>
  <cp:lastModifiedBy>Shalvi Sudhir Deshmukh</cp:lastModifiedBy>
  <cp:revision>4</cp:revision>
  <dcterms:created xsi:type="dcterms:W3CDTF">2024-07-23T15:13:28Z</dcterms:created>
  <dcterms:modified xsi:type="dcterms:W3CDTF">2025-02-10T05:55:12Z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