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8" r:id="rId5"/>
    <p:sldId id="275" r:id="rId6"/>
    <p:sldId id="269" r:id="rId7"/>
    <p:sldId id="262" r:id="rId8"/>
    <p:sldId id="272" r:id="rId9"/>
    <p:sldId id="273" r:id="rId10"/>
    <p:sldId id="265" r:id="rId11"/>
    <p:sldId id="267" r:id="rId12"/>
    <p:sldId id="274" r:id="rId13"/>
    <p:sldId id="270" r:id="rId14"/>
    <p:sldId id="260"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Worldwide</a:t>
            </a:r>
            <a:r>
              <a:rPr lang="en-US" baseline="0" dirty="0"/>
              <a:t> Viewers</a:t>
            </a:r>
            <a:endParaRPr lang="en-US" dirty="0"/>
          </a:p>
        </c:rich>
      </c:tx>
      <c:layout>
        <c:manualLayout>
          <c:xMode val="edge"/>
          <c:yMode val="edge"/>
          <c:x val="0.37195141925166642"/>
          <c:y val="0"/>
        </c:manualLayout>
      </c:layout>
      <c:overlay val="0"/>
      <c:spPr>
        <a:noFill/>
        <a:ln>
          <a:noFill/>
        </a:ln>
        <a:effectLst/>
      </c:spPr>
    </c:title>
    <c:autoTitleDeleted val="0"/>
    <c:plotArea>
      <c:layout>
        <c:manualLayout>
          <c:layoutTarget val="inner"/>
          <c:xMode val="edge"/>
          <c:yMode val="edge"/>
          <c:x val="7.0172242764951279E-2"/>
          <c:y val="0.14111524163568775"/>
          <c:w val="0.92982775723504874"/>
          <c:h val="0.63350408336504405"/>
        </c:manualLayout>
      </c:layout>
      <c:lineChart>
        <c:grouping val="standard"/>
        <c:varyColors val="0"/>
        <c:ser>
          <c:idx val="0"/>
          <c:order val="0"/>
          <c:tx>
            <c:strRef>
              <c:f>Sheet1!$B$1</c:f>
              <c:strCache>
                <c:ptCount val="1"/>
                <c:pt idx="0">
                  <c:v>BPL</c:v>
                </c:pt>
              </c:strCache>
            </c:strRef>
          </c:tx>
          <c:spPr>
            <a:ln w="28575" cap="rnd">
              <a:solidFill>
                <a:schemeClr val="accent1"/>
              </a:solidFill>
              <a:round/>
            </a:ln>
            <a:effectLst/>
          </c:spPr>
          <c:marker>
            <c:symbol val="none"/>
          </c:marker>
          <c:cat>
            <c:numRef>
              <c:f>Sheet1!$A$2:$A$7</c:f>
              <c:numCache>
                <c:formatCode>General</c:formatCode>
                <c:ptCount val="6"/>
                <c:pt idx="0">
                  <c:v>2012</c:v>
                </c:pt>
                <c:pt idx="1">
                  <c:v>2013</c:v>
                </c:pt>
                <c:pt idx="2">
                  <c:v>2014</c:v>
                </c:pt>
                <c:pt idx="3">
                  <c:v>2015</c:v>
                </c:pt>
                <c:pt idx="4">
                  <c:v>2016</c:v>
                </c:pt>
                <c:pt idx="5">
                  <c:v>2017</c:v>
                </c:pt>
              </c:numCache>
            </c:numRef>
          </c:cat>
          <c:val>
            <c:numRef>
              <c:f>Sheet1!$B$2:$B$7</c:f>
              <c:numCache>
                <c:formatCode>General</c:formatCode>
                <c:ptCount val="6"/>
                <c:pt idx="0">
                  <c:v>350</c:v>
                </c:pt>
                <c:pt idx="1">
                  <c:v>430</c:v>
                </c:pt>
                <c:pt idx="2">
                  <c:v>439</c:v>
                </c:pt>
                <c:pt idx="3">
                  <c:v>430</c:v>
                </c:pt>
                <c:pt idx="4">
                  <c:v>390</c:v>
                </c:pt>
                <c:pt idx="5">
                  <c:v>534</c:v>
                </c:pt>
              </c:numCache>
            </c:numRef>
          </c:val>
          <c:smooth val="0"/>
          <c:extLst>
            <c:ext xmlns:c16="http://schemas.microsoft.com/office/drawing/2014/chart" uri="{C3380CC4-5D6E-409C-BE32-E72D297353CC}">
              <c16:uniqueId val="{00000000-E1F1-456E-9BB2-CBF38472CEFD}"/>
            </c:ext>
          </c:extLst>
        </c:ser>
        <c:ser>
          <c:idx val="1"/>
          <c:order val="1"/>
          <c:tx>
            <c:strRef>
              <c:f>Sheet1!$C$1</c:f>
              <c:strCache>
                <c:ptCount val="1"/>
                <c:pt idx="0">
                  <c:v>La Liga</c:v>
                </c:pt>
              </c:strCache>
            </c:strRef>
          </c:tx>
          <c:spPr>
            <a:ln w="28575" cap="rnd">
              <a:solidFill>
                <a:schemeClr val="accent2"/>
              </a:solidFill>
              <a:round/>
            </a:ln>
            <a:effectLst/>
          </c:spPr>
          <c:marker>
            <c:symbol val="none"/>
          </c:marker>
          <c:cat>
            <c:numRef>
              <c:f>Sheet1!$A$2:$A$7</c:f>
              <c:numCache>
                <c:formatCode>General</c:formatCode>
                <c:ptCount val="6"/>
                <c:pt idx="0">
                  <c:v>2012</c:v>
                </c:pt>
                <c:pt idx="1">
                  <c:v>2013</c:v>
                </c:pt>
                <c:pt idx="2">
                  <c:v>2014</c:v>
                </c:pt>
                <c:pt idx="3">
                  <c:v>2015</c:v>
                </c:pt>
                <c:pt idx="4">
                  <c:v>2016</c:v>
                </c:pt>
                <c:pt idx="5">
                  <c:v>2017</c:v>
                </c:pt>
              </c:numCache>
            </c:numRef>
          </c:cat>
          <c:val>
            <c:numRef>
              <c:f>Sheet1!$C$2:$C$7</c:f>
              <c:numCache>
                <c:formatCode>General</c:formatCode>
                <c:ptCount val="6"/>
                <c:pt idx="0">
                  <c:v>270</c:v>
                </c:pt>
                <c:pt idx="1">
                  <c:v>315</c:v>
                </c:pt>
                <c:pt idx="2">
                  <c:v>476</c:v>
                </c:pt>
                <c:pt idx="3">
                  <c:v>459</c:v>
                </c:pt>
                <c:pt idx="4">
                  <c:v>530</c:v>
                </c:pt>
                <c:pt idx="5">
                  <c:v>650</c:v>
                </c:pt>
              </c:numCache>
            </c:numRef>
          </c:val>
          <c:smooth val="0"/>
          <c:extLst>
            <c:ext xmlns:c16="http://schemas.microsoft.com/office/drawing/2014/chart" uri="{C3380CC4-5D6E-409C-BE32-E72D297353CC}">
              <c16:uniqueId val="{00000001-E1F1-456E-9BB2-CBF38472CEFD}"/>
            </c:ext>
          </c:extLst>
        </c:ser>
        <c:ser>
          <c:idx val="2"/>
          <c:order val="2"/>
          <c:tx>
            <c:strRef>
              <c:f>Sheet1!$D$1</c:f>
              <c:strCache>
                <c:ptCount val="1"/>
                <c:pt idx="0">
                  <c:v>Seria A</c:v>
                </c:pt>
              </c:strCache>
            </c:strRef>
          </c:tx>
          <c:spPr>
            <a:ln w="28575" cap="rnd">
              <a:solidFill>
                <a:schemeClr val="accent3"/>
              </a:solidFill>
              <a:round/>
            </a:ln>
            <a:effectLst/>
          </c:spPr>
          <c:marker>
            <c:symbol val="none"/>
          </c:marker>
          <c:cat>
            <c:numRef>
              <c:f>Sheet1!$A$2:$A$7</c:f>
              <c:numCache>
                <c:formatCode>General</c:formatCode>
                <c:ptCount val="6"/>
                <c:pt idx="0">
                  <c:v>2012</c:v>
                </c:pt>
                <c:pt idx="1">
                  <c:v>2013</c:v>
                </c:pt>
                <c:pt idx="2">
                  <c:v>2014</c:v>
                </c:pt>
                <c:pt idx="3">
                  <c:v>2015</c:v>
                </c:pt>
                <c:pt idx="4">
                  <c:v>2016</c:v>
                </c:pt>
                <c:pt idx="5">
                  <c:v>2017</c:v>
                </c:pt>
              </c:numCache>
            </c:numRef>
          </c:cat>
          <c:val>
            <c:numRef>
              <c:f>Sheet1!$D$2:$D$7</c:f>
              <c:numCache>
                <c:formatCode>General</c:formatCode>
                <c:ptCount val="6"/>
                <c:pt idx="0">
                  <c:v>240</c:v>
                </c:pt>
                <c:pt idx="1">
                  <c:v>260</c:v>
                </c:pt>
                <c:pt idx="2">
                  <c:v>290</c:v>
                </c:pt>
                <c:pt idx="3">
                  <c:v>320</c:v>
                </c:pt>
                <c:pt idx="4">
                  <c:v>370</c:v>
                </c:pt>
                <c:pt idx="5">
                  <c:v>440</c:v>
                </c:pt>
              </c:numCache>
            </c:numRef>
          </c:val>
          <c:smooth val="0"/>
          <c:extLst>
            <c:ext xmlns:c16="http://schemas.microsoft.com/office/drawing/2014/chart" uri="{C3380CC4-5D6E-409C-BE32-E72D297353CC}">
              <c16:uniqueId val="{00000002-E1F1-456E-9BB2-CBF38472CEFD}"/>
            </c:ext>
          </c:extLst>
        </c:ser>
        <c:ser>
          <c:idx val="3"/>
          <c:order val="3"/>
          <c:tx>
            <c:strRef>
              <c:f>Sheet1!$E$1</c:f>
              <c:strCache>
                <c:ptCount val="1"/>
                <c:pt idx="0">
                  <c:v>Bundesliga</c:v>
                </c:pt>
              </c:strCache>
            </c:strRef>
          </c:tx>
          <c:spPr>
            <a:ln w="28575" cap="rnd">
              <a:solidFill>
                <a:schemeClr val="accent4"/>
              </a:solidFill>
              <a:round/>
            </a:ln>
            <a:effectLst/>
          </c:spPr>
          <c:marker>
            <c:symbol val="none"/>
          </c:marker>
          <c:cat>
            <c:numRef>
              <c:f>Sheet1!$A$2:$A$7</c:f>
              <c:numCache>
                <c:formatCode>General</c:formatCode>
                <c:ptCount val="6"/>
                <c:pt idx="0">
                  <c:v>2012</c:v>
                </c:pt>
                <c:pt idx="1">
                  <c:v>2013</c:v>
                </c:pt>
                <c:pt idx="2">
                  <c:v>2014</c:v>
                </c:pt>
                <c:pt idx="3">
                  <c:v>2015</c:v>
                </c:pt>
                <c:pt idx="4">
                  <c:v>2016</c:v>
                </c:pt>
                <c:pt idx="5">
                  <c:v>2017</c:v>
                </c:pt>
              </c:numCache>
            </c:numRef>
          </c:cat>
          <c:val>
            <c:numRef>
              <c:f>Sheet1!$E$2:$E$7</c:f>
              <c:numCache>
                <c:formatCode>General</c:formatCode>
                <c:ptCount val="6"/>
                <c:pt idx="0">
                  <c:v>220</c:v>
                </c:pt>
                <c:pt idx="1">
                  <c:v>290</c:v>
                </c:pt>
                <c:pt idx="2">
                  <c:v>340</c:v>
                </c:pt>
                <c:pt idx="3">
                  <c:v>300</c:v>
                </c:pt>
                <c:pt idx="4">
                  <c:v>400</c:v>
                </c:pt>
                <c:pt idx="5">
                  <c:v>500</c:v>
                </c:pt>
              </c:numCache>
            </c:numRef>
          </c:val>
          <c:smooth val="0"/>
          <c:extLst>
            <c:ext xmlns:c16="http://schemas.microsoft.com/office/drawing/2014/chart" uri="{C3380CC4-5D6E-409C-BE32-E72D297353CC}">
              <c16:uniqueId val="{00000003-E1F1-456E-9BB2-CBF38472CEFD}"/>
            </c:ext>
          </c:extLst>
        </c:ser>
        <c:ser>
          <c:idx val="4"/>
          <c:order val="4"/>
          <c:tx>
            <c:strRef>
              <c:f>Sheet1!$F$1</c:f>
              <c:strCache>
                <c:ptCount val="1"/>
                <c:pt idx="0">
                  <c:v>Ligue1</c:v>
                </c:pt>
              </c:strCache>
            </c:strRef>
          </c:tx>
          <c:spPr>
            <a:ln w="28575" cap="rnd">
              <a:solidFill>
                <a:schemeClr val="accent5"/>
              </a:solidFill>
              <a:round/>
            </a:ln>
            <a:effectLst/>
          </c:spPr>
          <c:marker>
            <c:symbol val="none"/>
          </c:marker>
          <c:cat>
            <c:numRef>
              <c:f>Sheet1!$A$2:$A$7</c:f>
              <c:numCache>
                <c:formatCode>General</c:formatCode>
                <c:ptCount val="6"/>
                <c:pt idx="0">
                  <c:v>2012</c:v>
                </c:pt>
                <c:pt idx="1">
                  <c:v>2013</c:v>
                </c:pt>
                <c:pt idx="2">
                  <c:v>2014</c:v>
                </c:pt>
                <c:pt idx="3">
                  <c:v>2015</c:v>
                </c:pt>
                <c:pt idx="4">
                  <c:v>2016</c:v>
                </c:pt>
                <c:pt idx="5">
                  <c:v>2017</c:v>
                </c:pt>
              </c:numCache>
            </c:numRef>
          </c:cat>
          <c:val>
            <c:numRef>
              <c:f>Sheet1!$F$2:$F$7</c:f>
              <c:numCache>
                <c:formatCode>General</c:formatCode>
                <c:ptCount val="6"/>
                <c:pt idx="0">
                  <c:v>150</c:v>
                </c:pt>
                <c:pt idx="1">
                  <c:v>190</c:v>
                </c:pt>
                <c:pt idx="2">
                  <c:v>240</c:v>
                </c:pt>
                <c:pt idx="3">
                  <c:v>230</c:v>
                </c:pt>
                <c:pt idx="4">
                  <c:v>270</c:v>
                </c:pt>
                <c:pt idx="5">
                  <c:v>300</c:v>
                </c:pt>
              </c:numCache>
            </c:numRef>
          </c:val>
          <c:smooth val="0"/>
          <c:extLst>
            <c:ext xmlns:c16="http://schemas.microsoft.com/office/drawing/2014/chart" uri="{C3380CC4-5D6E-409C-BE32-E72D297353CC}">
              <c16:uniqueId val="{00000004-E1F1-456E-9BB2-CBF38472CEFD}"/>
            </c:ext>
          </c:extLst>
        </c:ser>
        <c:dLbls>
          <c:showLegendKey val="0"/>
          <c:showVal val="0"/>
          <c:showCatName val="0"/>
          <c:showSerName val="0"/>
          <c:showPercent val="0"/>
          <c:showBubbleSize val="0"/>
        </c:dLbls>
        <c:smooth val="0"/>
        <c:axId val="84566400"/>
        <c:axId val="84567936"/>
      </c:lineChart>
      <c:catAx>
        <c:axId val="8456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567936"/>
        <c:crosses val="autoZero"/>
        <c:auto val="1"/>
        <c:lblAlgn val="ctr"/>
        <c:lblOffset val="100"/>
        <c:noMultiLvlLbl val="0"/>
      </c:catAx>
      <c:valAx>
        <c:axId val="8456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5664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23-Jan-19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pPr/>
              <a:t>23-Jan-19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pPr/>
              <a:t>23-Jan-19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pPr/>
              <a:t>23-Jan-19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pPr/>
              <a:t>23-Jan-19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pPr/>
              <a:t>23-Jan-19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pPr/>
              <a:t>23-Jan-19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pPr/>
              <a:t>23-Jan-19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pPr/>
              <a:t>23-Jan-19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pPr/>
              <a:t>23-Jan-19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pPr/>
              <a:t>23-Jan-19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pPr/>
              <a:t>23-Jan-19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790" y="907892"/>
            <a:ext cx="8825658" cy="2743200"/>
          </a:xfrm>
        </p:spPr>
        <p:txBody>
          <a:bodyPr/>
          <a:lstStyle/>
          <a:p>
            <a:pPr algn="ctr"/>
            <a:r>
              <a:rPr lang="en-US" sz="6000" dirty="0">
                <a:latin typeface="Helvetica" panose="020B0604020202020204" pitchFamily="34" charset="0"/>
                <a:cs typeface="Helvetica" panose="020B0604020202020204" pitchFamily="34" charset="0"/>
              </a:rPr>
              <a:t>   </a:t>
            </a:r>
            <a:r>
              <a:rPr lang="en-US" sz="6600" dirty="0">
                <a:latin typeface="Berlin Sans FB" panose="020E0602020502020306" pitchFamily="34" charset="0"/>
                <a:cs typeface="Helvetica" panose="020B0604020202020204" pitchFamily="34" charset="0"/>
              </a:rPr>
              <a:t>LaLigaBuzz</a:t>
            </a:r>
          </a:p>
        </p:txBody>
      </p:sp>
      <p:sp>
        <p:nvSpPr>
          <p:cNvPr id="3" name="Subtitle 2"/>
          <p:cNvSpPr>
            <a:spLocks noGrp="1"/>
          </p:cNvSpPr>
          <p:nvPr>
            <p:ph type="subTitle" idx="1"/>
          </p:nvPr>
        </p:nvSpPr>
        <p:spPr>
          <a:xfrm>
            <a:off x="1671790" y="3832274"/>
            <a:ext cx="8825658" cy="1806526"/>
          </a:xfrm>
        </p:spPr>
        <p:txBody>
          <a:bodyPr>
            <a:normAutofit/>
          </a:bodyPr>
          <a:lstStyle/>
          <a:p>
            <a:pPr algn="ctr"/>
            <a:r>
              <a:rPr lang="en-US" sz="5000" dirty="0" smtClean="0"/>
              <a:t>                                         </a:t>
            </a:r>
            <a:endParaRPr lang="en-US" sz="5000" dirty="0">
              <a:solidFill>
                <a:schemeClr val="bg1"/>
              </a:solidFill>
            </a:endParaRPr>
          </a:p>
          <a:p>
            <a:endParaRPr lang="en-US" dirty="0">
              <a:solidFill>
                <a:schemeClr val="bg1"/>
              </a:solidFill>
            </a:endParaRPr>
          </a:p>
          <a:p>
            <a:r>
              <a:rPr lang="en-US" dirty="0"/>
              <a:t>       </a:t>
            </a:r>
          </a:p>
        </p:txBody>
      </p:sp>
      <p:pic>
        <p:nvPicPr>
          <p:cNvPr id="7" name="Picture 6"/>
          <p:cNvPicPr>
            <a:picLocks noChangeAspect="1"/>
          </p:cNvPicPr>
          <p:nvPr/>
        </p:nvPicPr>
        <p:blipFill>
          <a:blip r:embed="rId2"/>
          <a:stretch>
            <a:fillRect/>
          </a:stretch>
        </p:blipFill>
        <p:spPr>
          <a:xfrm>
            <a:off x="3539769" y="2798532"/>
            <a:ext cx="735257" cy="693534"/>
          </a:xfrm>
          <a:prstGeom prst="rect">
            <a:avLst/>
          </a:prstGeom>
        </p:spPr>
      </p:pic>
    </p:spTree>
    <p:extLst>
      <p:ext uri="{BB962C8B-B14F-4D97-AF65-F5344CB8AC3E}">
        <p14:creationId xmlns:p14="http://schemas.microsoft.com/office/powerpoint/2010/main" val="219182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Galleries</a:t>
            </a:r>
          </a:p>
        </p:txBody>
      </p:sp>
      <p:pic>
        <p:nvPicPr>
          <p:cNvPr id="5" name="Content Placeholder 4"/>
          <p:cNvPicPr>
            <a:picLocks noGrp="1" noChangeAspect="1"/>
          </p:cNvPicPr>
          <p:nvPr>
            <p:ph idx="1"/>
          </p:nvPr>
        </p:nvPicPr>
        <p:blipFill>
          <a:blip r:embed="rId2"/>
          <a:stretch>
            <a:fillRect/>
          </a:stretch>
        </p:blipFill>
        <p:spPr>
          <a:xfrm>
            <a:off x="2445629" y="2687906"/>
            <a:ext cx="7470737" cy="3416300"/>
          </a:xfrm>
        </p:spPr>
      </p:pic>
    </p:spTree>
    <p:extLst>
      <p:ext uri="{BB962C8B-B14F-4D97-AF65-F5344CB8AC3E}">
        <p14:creationId xmlns:p14="http://schemas.microsoft.com/office/powerpoint/2010/main" val="155698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Helvetica" panose="020B0604020202020204" pitchFamily="34" charset="0"/>
                <a:cs typeface="Helvetica" panose="020B0604020202020204" pitchFamily="34" charset="0"/>
              </a:rPr>
              <a:t>Point Table</a:t>
            </a:r>
          </a:p>
        </p:txBody>
      </p:sp>
      <p:pic>
        <p:nvPicPr>
          <p:cNvPr id="6" name="Content Placeholder 5"/>
          <p:cNvPicPr>
            <a:picLocks noGrp="1" noChangeAspect="1"/>
          </p:cNvPicPr>
          <p:nvPr>
            <p:ph idx="1"/>
          </p:nvPr>
        </p:nvPicPr>
        <p:blipFill>
          <a:blip r:embed="rId2"/>
          <a:stretch>
            <a:fillRect/>
          </a:stretch>
        </p:blipFill>
        <p:spPr>
          <a:xfrm>
            <a:off x="5781674" y="1589649"/>
            <a:ext cx="5388073" cy="3756074"/>
          </a:xfrm>
        </p:spPr>
      </p:pic>
      <p:sp>
        <p:nvSpPr>
          <p:cNvPr id="4" name="Text Placeholder 3"/>
          <p:cNvSpPr>
            <a:spLocks noGrp="1"/>
          </p:cNvSpPr>
          <p:nvPr>
            <p:ph type="body" sz="half" idx="2"/>
          </p:nvPr>
        </p:nvSpPr>
        <p:spPr>
          <a:xfrm>
            <a:off x="1154955" y="3074504"/>
            <a:ext cx="2793158" cy="2950375"/>
          </a:xfrm>
        </p:spPr>
        <p:txBody>
          <a:bodyPr>
            <a:normAutofit/>
          </a:bodyPr>
          <a:lstStyle/>
          <a:p>
            <a:pPr algn="ctr"/>
            <a:r>
              <a:rPr lang="en-US" sz="2400" dirty="0">
                <a:solidFill>
                  <a:schemeClr val="bg1"/>
                </a:solidFill>
                <a:latin typeface="Franklin Gothic Book" panose="020B0503020102020204" pitchFamily="34" charset="0"/>
              </a:rPr>
              <a:t>All 20 teams matched played, wins, loses, draws &amp; total points are well designed in this website.</a:t>
            </a:r>
          </a:p>
        </p:txBody>
      </p:sp>
    </p:spTree>
    <p:extLst>
      <p:ext uri="{BB962C8B-B14F-4D97-AF65-F5344CB8AC3E}">
        <p14:creationId xmlns:p14="http://schemas.microsoft.com/office/powerpoint/2010/main" val="224879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Fixture</a:t>
            </a:r>
          </a:p>
        </p:txBody>
      </p:sp>
      <p:pic>
        <p:nvPicPr>
          <p:cNvPr id="5" name="Content Placeholder 4"/>
          <p:cNvPicPr>
            <a:picLocks noGrp="1" noChangeAspect="1"/>
          </p:cNvPicPr>
          <p:nvPr>
            <p:ph idx="1"/>
          </p:nvPr>
        </p:nvPicPr>
        <p:blipFill>
          <a:blip r:embed="rId2"/>
          <a:stretch>
            <a:fillRect/>
          </a:stretch>
        </p:blipFill>
        <p:spPr>
          <a:xfrm>
            <a:off x="2504048" y="2659459"/>
            <a:ext cx="7596555" cy="1645256"/>
          </a:xfrm>
        </p:spPr>
      </p:pic>
      <p:pic>
        <p:nvPicPr>
          <p:cNvPr id="7" name="Picture 6"/>
          <p:cNvPicPr>
            <a:picLocks noChangeAspect="1"/>
          </p:cNvPicPr>
          <p:nvPr/>
        </p:nvPicPr>
        <p:blipFill>
          <a:blip r:embed="rId3"/>
          <a:stretch>
            <a:fillRect/>
          </a:stretch>
        </p:blipFill>
        <p:spPr>
          <a:xfrm>
            <a:off x="2504048" y="4453632"/>
            <a:ext cx="7596555" cy="1659820"/>
          </a:xfrm>
          <a:prstGeom prst="rect">
            <a:avLst/>
          </a:prstGeom>
        </p:spPr>
      </p:pic>
    </p:spTree>
    <p:extLst>
      <p:ext uri="{BB962C8B-B14F-4D97-AF65-F5344CB8AC3E}">
        <p14:creationId xmlns:p14="http://schemas.microsoft.com/office/powerpoint/2010/main" val="241066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Future Plans</a:t>
            </a:r>
          </a:p>
        </p:txBody>
      </p:sp>
      <p:sp>
        <p:nvSpPr>
          <p:cNvPr id="3" name="Content Placeholder 2"/>
          <p:cNvSpPr>
            <a:spLocks noGrp="1"/>
          </p:cNvSpPr>
          <p:nvPr>
            <p:ph idx="1"/>
          </p:nvPr>
        </p:nvSpPr>
        <p:spPr/>
        <p:txBody>
          <a:bodyPr>
            <a:normAutofit/>
          </a:bodyPr>
          <a:lstStyle/>
          <a:p>
            <a:r>
              <a:rPr lang="en-US" sz="2400" dirty="0">
                <a:latin typeface="Franklin Gothic Book" panose="020B0503020102020204" pitchFamily="34" charset="0"/>
              </a:rPr>
              <a:t>Online live streaming</a:t>
            </a:r>
          </a:p>
          <a:p>
            <a:r>
              <a:rPr lang="en-US" sz="2400" dirty="0">
                <a:latin typeface="Franklin Gothic Book" panose="020B0503020102020204" pitchFamily="34" charset="0"/>
              </a:rPr>
              <a:t>Online voting system</a:t>
            </a:r>
          </a:p>
          <a:p>
            <a:r>
              <a:rPr lang="en-US" sz="2400" dirty="0">
                <a:latin typeface="Franklin Gothic Book" panose="020B0503020102020204" pitchFamily="34" charset="0"/>
              </a:rPr>
              <a:t>Pundits opinions across the world</a:t>
            </a:r>
          </a:p>
          <a:p>
            <a:r>
              <a:rPr lang="en-US" sz="2400" dirty="0">
                <a:latin typeface="Franklin Gothic Book" panose="020B0503020102020204" pitchFamily="34" charset="0"/>
              </a:rPr>
              <a:t>Live blog about the league</a:t>
            </a:r>
          </a:p>
          <a:p>
            <a:r>
              <a:rPr lang="en-US" sz="2400" dirty="0">
                <a:latin typeface="Franklin Gothic Book" panose="020B0503020102020204" pitchFamily="34" charset="0"/>
              </a:rPr>
              <a:t>Add players/teams social media in league news directly</a:t>
            </a:r>
          </a:p>
          <a:p>
            <a:r>
              <a:rPr lang="en-US" sz="2400" dirty="0">
                <a:latin typeface="Franklin Gothic Book" panose="020B0503020102020204" pitchFamily="34" charset="0"/>
              </a:rPr>
              <a:t>Cover other leagues’ information</a:t>
            </a:r>
          </a:p>
        </p:txBody>
      </p:sp>
    </p:spTree>
    <p:extLst>
      <p:ext uri="{BB962C8B-B14F-4D97-AF65-F5344CB8AC3E}">
        <p14:creationId xmlns:p14="http://schemas.microsoft.com/office/powerpoint/2010/main" val="359170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Remarks</a:t>
            </a:r>
          </a:p>
        </p:txBody>
      </p:sp>
      <p:sp>
        <p:nvSpPr>
          <p:cNvPr id="3" name="Content Placeholder 2"/>
          <p:cNvSpPr>
            <a:spLocks noGrp="1"/>
          </p:cNvSpPr>
          <p:nvPr>
            <p:ph idx="1"/>
          </p:nvPr>
        </p:nvSpPr>
        <p:spPr>
          <a:xfrm>
            <a:off x="1698294" y="2603500"/>
            <a:ext cx="8761412" cy="3416300"/>
          </a:xfrm>
        </p:spPr>
        <p:txBody>
          <a:bodyPr>
            <a:normAutofit/>
          </a:bodyPr>
          <a:lstStyle/>
          <a:p>
            <a:pPr marL="0" indent="0" algn="ctr">
              <a:buNone/>
            </a:pPr>
            <a:r>
              <a:rPr lang="en-US" sz="2800" dirty="0">
                <a:latin typeface="Franklin Gothic Book" panose="020B0503020102020204" pitchFamily="34" charset="0"/>
              </a:rPr>
              <a:t>LaLigaBuzz will become a cup of tea for all the football fans in near future as it holds all the speculations about Liga BBVA in a nutshell.</a:t>
            </a:r>
          </a:p>
          <a:p>
            <a:pPr marL="0" indent="0" algn="ctr">
              <a:buNone/>
            </a:pPr>
            <a:r>
              <a:rPr lang="en-US" sz="2800" dirty="0">
                <a:latin typeface="Franklin Gothic Book" panose="020B0503020102020204" pitchFamily="34" charset="0"/>
              </a:rPr>
              <a:t>This website will be developed to become one of best football websites of our country in upcoming years. This is just a prototype which is in development. We hope that we will get assistance &amp; positive views from our viewers.</a:t>
            </a:r>
          </a:p>
        </p:txBody>
      </p:sp>
    </p:spTree>
    <p:extLst>
      <p:ext uri="{BB962C8B-B14F-4D97-AF65-F5344CB8AC3E}">
        <p14:creationId xmlns:p14="http://schemas.microsoft.com/office/powerpoint/2010/main" val="147446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306" y="1828799"/>
            <a:ext cx="8825658" cy="2658649"/>
          </a:xfrm>
        </p:spPr>
        <p:txBody>
          <a:bodyPr/>
          <a:lstStyle/>
          <a:p>
            <a:pPr algn="ctr"/>
            <a:r>
              <a:rPr lang="en-US" sz="6600" dirty="0">
                <a:latin typeface="Berlin Sans FB" panose="020E0602020502020306" pitchFamily="34" charset="0"/>
              </a:rPr>
              <a:t>Thank You</a:t>
            </a:r>
            <a:br>
              <a:rPr lang="en-US" sz="6600" dirty="0">
                <a:latin typeface="Berlin Sans FB" panose="020E0602020502020306" pitchFamily="34" charset="0"/>
              </a:rPr>
            </a:br>
            <a:r>
              <a:rPr lang="en-US" sz="6600" dirty="0">
                <a:latin typeface="Berlin Sans FB" panose="020E0602020502020306" pitchFamily="34" charset="0"/>
              </a:rPr>
              <a:t>Questions?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759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Introduction</a:t>
            </a:r>
          </a:p>
        </p:txBody>
      </p:sp>
      <p:sp>
        <p:nvSpPr>
          <p:cNvPr id="3" name="Content Placeholder 2"/>
          <p:cNvSpPr>
            <a:spLocks noGrp="1"/>
          </p:cNvSpPr>
          <p:nvPr>
            <p:ph idx="1"/>
          </p:nvPr>
        </p:nvSpPr>
        <p:spPr>
          <a:xfrm>
            <a:off x="1154955" y="2542478"/>
            <a:ext cx="8761412" cy="3477322"/>
          </a:xfrm>
        </p:spPr>
        <p:txBody>
          <a:bodyPr>
            <a:normAutofit/>
          </a:bodyPr>
          <a:lstStyle/>
          <a:p>
            <a:pPr marL="0" indent="0" algn="ctr">
              <a:buNone/>
            </a:pPr>
            <a:r>
              <a:rPr lang="en-US" sz="2400" dirty="0">
                <a:latin typeface="Franklin Gothic Book" panose="020B0503020102020204" pitchFamily="34" charset="0"/>
              </a:rPr>
              <a:t>The Primera División, commonly known as La Liga and as La Liga Santander for sponsorship reasons with Santander, is the top professional association football division of the Spanish Football League system. Administrated by the Liga de </a:t>
            </a:r>
            <a:r>
              <a:rPr lang="en-US" sz="2400" dirty="0" err="1">
                <a:latin typeface="Franklin Gothic Book" panose="020B0503020102020204" pitchFamily="34" charset="0"/>
              </a:rPr>
              <a:t>Fútbol</a:t>
            </a:r>
            <a:r>
              <a:rPr lang="en-US" sz="2400" dirty="0">
                <a:latin typeface="Franklin Gothic Book" panose="020B0503020102020204" pitchFamily="34" charset="0"/>
              </a:rPr>
              <a:t> </a:t>
            </a:r>
            <a:r>
              <a:rPr lang="en-US" sz="2400" dirty="0" smtClean="0">
                <a:latin typeface="Franklin Gothic Book" panose="020B0503020102020204" pitchFamily="34" charset="0"/>
              </a:rPr>
              <a:t>Profesional (</a:t>
            </a:r>
            <a:r>
              <a:rPr lang="en-US" sz="2400" dirty="0">
                <a:latin typeface="Franklin Gothic Book" panose="020B0503020102020204" pitchFamily="34" charset="0"/>
              </a:rPr>
              <a:t>LFP), La Liga is contested by 20 teams, with the three lowest-placed teams relegated to the Segunda División and replaced by the top two teams in that division plus the winner of a play-off. </a:t>
            </a:r>
            <a:endParaRPr lang="en-US" sz="2400" dirty="0">
              <a:latin typeface="Franklin Gothic Book" panose="020B0503020102020204" pitchFamily="34" charset="0"/>
              <a:cs typeface="Helvetica" panose="020B0604020202020204" pitchFamily="34" charset="0"/>
            </a:endParaRPr>
          </a:p>
        </p:txBody>
      </p:sp>
    </p:spTree>
    <p:extLst>
      <p:ext uri="{BB962C8B-B14F-4D97-AF65-F5344CB8AC3E}">
        <p14:creationId xmlns:p14="http://schemas.microsoft.com/office/powerpoint/2010/main" val="172091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La Liga Popularity</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286374263"/>
              </p:ext>
            </p:extLst>
          </p:nvPr>
        </p:nvGraphicFramePr>
        <p:xfrm>
          <a:off x="1579022" y="2510735"/>
          <a:ext cx="87614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094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Project Idea</a:t>
            </a:r>
          </a:p>
        </p:txBody>
      </p:sp>
      <p:sp>
        <p:nvSpPr>
          <p:cNvPr id="3" name="Content Placeholder 2"/>
          <p:cNvSpPr>
            <a:spLocks noGrp="1"/>
          </p:cNvSpPr>
          <p:nvPr>
            <p:ph idx="1"/>
          </p:nvPr>
        </p:nvSpPr>
        <p:spPr>
          <a:xfrm>
            <a:off x="1154955" y="2358887"/>
            <a:ext cx="8761412" cy="3790122"/>
          </a:xfrm>
        </p:spPr>
        <p:txBody>
          <a:bodyPr>
            <a:normAutofit/>
          </a:bodyPr>
          <a:lstStyle/>
          <a:p>
            <a:pPr marL="0" indent="0">
              <a:buNone/>
            </a:pPr>
            <a:r>
              <a:rPr lang="en-US" sz="2400" dirty="0">
                <a:latin typeface="Franklin Gothic Book" panose="020B0503020102020204" pitchFamily="34" charset="0"/>
              </a:rPr>
              <a:t>LaLigaBuzz is a website consists of</a:t>
            </a:r>
          </a:p>
          <a:p>
            <a:r>
              <a:rPr lang="en-US" sz="2000" dirty="0">
                <a:latin typeface="Franklin Gothic Book" panose="020B0503020102020204" pitchFamily="34" charset="0"/>
              </a:rPr>
              <a:t>Latest La Liga news</a:t>
            </a:r>
          </a:p>
          <a:p>
            <a:r>
              <a:rPr lang="en-US" sz="2000" dirty="0">
                <a:latin typeface="Franklin Gothic Book" panose="020B0503020102020204" pitchFamily="34" charset="0"/>
              </a:rPr>
              <a:t>All La Liga team information per season as well as position by players in the teams</a:t>
            </a:r>
          </a:p>
          <a:p>
            <a:r>
              <a:rPr lang="en-US" sz="2000" dirty="0">
                <a:latin typeface="Franklin Gothic Book" panose="020B0503020102020204" pitchFamily="34" charset="0"/>
              </a:rPr>
              <a:t>All players’ who play in La Liga details per season ( goal, cards etc. )</a:t>
            </a:r>
          </a:p>
          <a:p>
            <a:r>
              <a:rPr lang="en-US" sz="2000" dirty="0">
                <a:latin typeface="Franklin Gothic Book" panose="020B0503020102020204" pitchFamily="34" charset="0"/>
              </a:rPr>
              <a:t>Image galleries of recent incidents around La Liga</a:t>
            </a:r>
          </a:p>
          <a:p>
            <a:r>
              <a:rPr lang="en-US" sz="2000" dirty="0">
                <a:latin typeface="Franklin Gothic Book" panose="020B0503020102020204" pitchFamily="34" charset="0"/>
              </a:rPr>
              <a:t>Scheduled match fixtures </a:t>
            </a:r>
          </a:p>
          <a:p>
            <a:r>
              <a:rPr lang="en-US" sz="2000" dirty="0">
                <a:latin typeface="Franklin Gothic Book" panose="020B0503020102020204" pitchFamily="34" charset="0"/>
              </a:rPr>
              <a:t>Updated point table of the latest season</a:t>
            </a:r>
          </a:p>
          <a:p>
            <a:endParaRPr lang="en-US" sz="2000" dirty="0">
              <a:latin typeface="Franklin Gothic Book" panose="020B0503020102020204" pitchFamily="34" charset="0"/>
            </a:endParaRPr>
          </a:p>
          <a:p>
            <a:endParaRPr lang="en-US" sz="2400" dirty="0">
              <a:latin typeface="Franklin Gothic Book" panose="020B0503020102020204" pitchFamily="34" charset="0"/>
            </a:endParaRPr>
          </a:p>
          <a:p>
            <a:endParaRPr lang="en-US" sz="2400" dirty="0">
              <a:latin typeface="Franklin Gothic Book" panose="020B0503020102020204" pitchFamily="34" charset="0"/>
            </a:endParaRPr>
          </a:p>
          <a:p>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93276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Tools</a:t>
            </a:r>
          </a:p>
        </p:txBody>
      </p:sp>
      <p:sp>
        <p:nvSpPr>
          <p:cNvPr id="3" name="Content Placeholder 2"/>
          <p:cNvSpPr>
            <a:spLocks noGrp="1"/>
          </p:cNvSpPr>
          <p:nvPr>
            <p:ph idx="1"/>
          </p:nvPr>
        </p:nvSpPr>
        <p:spPr>
          <a:xfrm>
            <a:off x="1154954" y="2656508"/>
            <a:ext cx="8761412" cy="3416300"/>
          </a:xfrm>
        </p:spPr>
        <p:txBody>
          <a:bodyPr>
            <a:normAutofit/>
          </a:bodyPr>
          <a:lstStyle/>
          <a:p>
            <a:pPr marL="0" indent="0">
              <a:buNone/>
            </a:pPr>
            <a:r>
              <a:rPr lang="en-US" sz="2800" dirty="0">
                <a:latin typeface="Franklin Gothic Book" panose="020B0503020102020204" pitchFamily="34" charset="0"/>
              </a:rPr>
              <a:t>Main Languages: HTML, CSS, PHP</a:t>
            </a:r>
          </a:p>
          <a:p>
            <a:pPr marL="0" indent="0">
              <a:buNone/>
            </a:pPr>
            <a:r>
              <a:rPr lang="en-US" sz="2800" dirty="0">
                <a:latin typeface="Franklin Gothic Book" panose="020B0503020102020204" pitchFamily="34" charset="0"/>
              </a:rPr>
              <a:t>Additional Language: JavaScript</a:t>
            </a:r>
          </a:p>
          <a:p>
            <a:pPr marL="0" indent="0">
              <a:buNone/>
            </a:pPr>
            <a:r>
              <a:rPr lang="en-US" sz="2800" dirty="0">
                <a:latin typeface="Franklin Gothic Book" panose="020B0503020102020204" pitchFamily="34" charset="0"/>
              </a:rPr>
              <a:t>Database: MySQL</a:t>
            </a:r>
          </a:p>
          <a:p>
            <a:pPr marL="0" indent="0">
              <a:buNone/>
            </a:pPr>
            <a:r>
              <a:rPr lang="en-US" sz="2800" dirty="0">
                <a:latin typeface="Franklin Gothic Book" panose="020B0503020102020204" pitchFamily="34" charset="0"/>
              </a:rPr>
              <a:t>Cross-Platform: XAMMP</a:t>
            </a:r>
          </a:p>
          <a:p>
            <a:pPr marL="0" indent="0">
              <a:buNone/>
            </a:pPr>
            <a:r>
              <a:rPr lang="en-US" sz="2400" dirty="0">
                <a:latin typeface="Franklin Gothic Book" panose="020B0503020102020204" pitchFamily="34" charset="0"/>
              </a:rPr>
              <a:t/>
            </a:r>
            <a:br>
              <a:rPr lang="en-US" sz="2400" dirty="0">
                <a:latin typeface="Franklin Gothic Book" panose="020B0503020102020204" pitchFamily="34" charset="0"/>
              </a:rPr>
            </a:b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51786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Home Page</a:t>
            </a:r>
          </a:p>
        </p:txBody>
      </p:sp>
      <p:pic>
        <p:nvPicPr>
          <p:cNvPr id="5" name="Content Placeholder 4"/>
          <p:cNvPicPr>
            <a:picLocks noGrp="1" noChangeAspect="1"/>
          </p:cNvPicPr>
          <p:nvPr>
            <p:ph idx="1"/>
          </p:nvPr>
        </p:nvPicPr>
        <p:blipFill>
          <a:blip r:embed="rId2"/>
          <a:stretch>
            <a:fillRect/>
          </a:stretch>
        </p:blipFill>
        <p:spPr>
          <a:xfrm>
            <a:off x="2692873" y="2589432"/>
            <a:ext cx="7223493" cy="3416300"/>
          </a:xfrm>
        </p:spPr>
      </p:pic>
    </p:spTree>
    <p:extLst>
      <p:ext uri="{BB962C8B-B14F-4D97-AF65-F5344CB8AC3E}">
        <p14:creationId xmlns:p14="http://schemas.microsoft.com/office/powerpoint/2010/main" val="26920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Helvetica" panose="020B0604020202020204" pitchFamily="34" charset="0"/>
                <a:cs typeface="Helvetica" panose="020B0604020202020204" pitchFamily="34" charset="0"/>
              </a:rPr>
              <a:t>La Liga News</a:t>
            </a:r>
          </a:p>
        </p:txBody>
      </p:sp>
      <p:pic>
        <p:nvPicPr>
          <p:cNvPr id="6" name="Content Placeholder 5"/>
          <p:cNvPicPr>
            <a:picLocks noGrp="1" noChangeAspect="1"/>
          </p:cNvPicPr>
          <p:nvPr>
            <p:ph idx="1"/>
          </p:nvPr>
        </p:nvPicPr>
        <p:blipFill>
          <a:blip r:embed="rId2"/>
          <a:stretch>
            <a:fillRect/>
          </a:stretch>
        </p:blipFill>
        <p:spPr>
          <a:xfrm>
            <a:off x="6006758" y="580866"/>
            <a:ext cx="5189538" cy="2529419"/>
          </a:xfrm>
        </p:spPr>
      </p:pic>
      <p:sp>
        <p:nvSpPr>
          <p:cNvPr id="4" name="Text Placeholder 3"/>
          <p:cNvSpPr>
            <a:spLocks noGrp="1"/>
          </p:cNvSpPr>
          <p:nvPr>
            <p:ph type="body" sz="half" idx="2"/>
          </p:nvPr>
        </p:nvSpPr>
        <p:spPr>
          <a:xfrm>
            <a:off x="1154955" y="3140765"/>
            <a:ext cx="2793158" cy="2884114"/>
          </a:xfrm>
        </p:spPr>
        <p:txBody>
          <a:bodyPr>
            <a:normAutofit/>
          </a:bodyPr>
          <a:lstStyle/>
          <a:p>
            <a:pPr algn="ctr"/>
            <a:r>
              <a:rPr lang="en-US" sz="2400" dirty="0">
                <a:solidFill>
                  <a:schemeClr val="bg1"/>
                </a:solidFill>
                <a:latin typeface="Franklin Gothic Book" panose="020B0503020102020204" pitchFamily="34" charset="0"/>
              </a:rPr>
              <a:t>LaLigaBuzz will provide latest transfer rumors, La Liga team talk, players opinions &amp; other affairs.</a:t>
            </a:r>
          </a:p>
        </p:txBody>
      </p:sp>
      <p:pic>
        <p:nvPicPr>
          <p:cNvPr id="8" name="Picture 7"/>
          <p:cNvPicPr>
            <a:picLocks noChangeAspect="1"/>
          </p:cNvPicPr>
          <p:nvPr/>
        </p:nvPicPr>
        <p:blipFill>
          <a:blip r:embed="rId3"/>
          <a:stretch>
            <a:fillRect/>
          </a:stretch>
        </p:blipFill>
        <p:spPr>
          <a:xfrm>
            <a:off x="6006758" y="3460652"/>
            <a:ext cx="5189538" cy="2564227"/>
          </a:xfrm>
          <a:prstGeom prst="rect">
            <a:avLst/>
          </a:prstGeom>
        </p:spPr>
      </p:pic>
    </p:spTree>
    <p:extLst>
      <p:ext uri="{BB962C8B-B14F-4D97-AF65-F5344CB8AC3E}">
        <p14:creationId xmlns:p14="http://schemas.microsoft.com/office/powerpoint/2010/main" val="3498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Helvetica" panose="020B0604020202020204" pitchFamily="34" charset="0"/>
                <a:cs typeface="Helvetica" panose="020B0604020202020204" pitchFamily="34" charset="0"/>
              </a:rPr>
              <a:t>Team Details</a:t>
            </a:r>
          </a:p>
        </p:txBody>
      </p:sp>
      <p:pic>
        <p:nvPicPr>
          <p:cNvPr id="6" name="Content Placeholder 5"/>
          <p:cNvPicPr>
            <a:picLocks noGrp="1" noChangeAspect="1"/>
          </p:cNvPicPr>
          <p:nvPr>
            <p:ph sz="half" idx="1"/>
          </p:nvPr>
        </p:nvPicPr>
        <p:blipFill>
          <a:blip r:embed="rId2"/>
          <a:stretch>
            <a:fillRect/>
          </a:stretch>
        </p:blipFill>
        <p:spPr>
          <a:xfrm>
            <a:off x="1154952" y="2637682"/>
            <a:ext cx="5312109" cy="3228545"/>
          </a:xfrm>
        </p:spPr>
      </p:pic>
      <p:pic>
        <p:nvPicPr>
          <p:cNvPr id="8" name="Content Placeholder 7"/>
          <p:cNvPicPr>
            <a:picLocks noGrp="1" noChangeAspect="1"/>
          </p:cNvPicPr>
          <p:nvPr>
            <p:ph sz="half" idx="2"/>
          </p:nvPr>
        </p:nvPicPr>
        <p:blipFill>
          <a:blip r:embed="rId3"/>
          <a:stretch>
            <a:fillRect/>
          </a:stretch>
        </p:blipFill>
        <p:spPr>
          <a:xfrm>
            <a:off x="7031365" y="2637682"/>
            <a:ext cx="3821553" cy="1673967"/>
          </a:xfrm>
        </p:spPr>
      </p:pic>
      <p:pic>
        <p:nvPicPr>
          <p:cNvPr id="10" name="Picture 9"/>
          <p:cNvPicPr>
            <a:picLocks noChangeAspect="1"/>
          </p:cNvPicPr>
          <p:nvPr/>
        </p:nvPicPr>
        <p:blipFill>
          <a:blip r:embed="rId4"/>
          <a:stretch>
            <a:fillRect/>
          </a:stretch>
        </p:blipFill>
        <p:spPr>
          <a:xfrm>
            <a:off x="7031365" y="4571999"/>
            <a:ext cx="3821552" cy="1294228"/>
          </a:xfrm>
          <a:prstGeom prst="rect">
            <a:avLst/>
          </a:prstGeom>
        </p:spPr>
      </p:pic>
    </p:spTree>
    <p:extLst>
      <p:ext uri="{BB962C8B-B14F-4D97-AF65-F5344CB8AC3E}">
        <p14:creationId xmlns:p14="http://schemas.microsoft.com/office/powerpoint/2010/main" val="87180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Helvetica" panose="020B0604020202020204" pitchFamily="34" charset="0"/>
                <a:cs typeface="Helvetica" panose="020B0604020202020204" pitchFamily="34" charset="0"/>
              </a:rPr>
              <a:t>Player Profile</a:t>
            </a:r>
          </a:p>
        </p:txBody>
      </p:sp>
      <p:pic>
        <p:nvPicPr>
          <p:cNvPr id="6" name="Content Placeholder 5"/>
          <p:cNvPicPr>
            <a:picLocks noGrp="1" noChangeAspect="1"/>
          </p:cNvPicPr>
          <p:nvPr>
            <p:ph idx="1"/>
          </p:nvPr>
        </p:nvPicPr>
        <p:blipFill>
          <a:blip r:embed="rId2"/>
          <a:stretch>
            <a:fillRect/>
          </a:stretch>
        </p:blipFill>
        <p:spPr>
          <a:xfrm>
            <a:off x="5781675" y="1688123"/>
            <a:ext cx="5189538" cy="3629465"/>
          </a:xfrm>
        </p:spPr>
      </p:pic>
      <p:sp>
        <p:nvSpPr>
          <p:cNvPr id="4" name="Text Placeholder 3"/>
          <p:cNvSpPr>
            <a:spLocks noGrp="1"/>
          </p:cNvSpPr>
          <p:nvPr>
            <p:ph type="body" sz="half" idx="2"/>
          </p:nvPr>
        </p:nvSpPr>
        <p:spPr>
          <a:xfrm>
            <a:off x="1154954" y="3226904"/>
            <a:ext cx="2793158" cy="3129279"/>
          </a:xfrm>
        </p:spPr>
        <p:txBody>
          <a:bodyPr>
            <a:normAutofit/>
          </a:bodyPr>
          <a:lstStyle/>
          <a:p>
            <a:pPr algn="ctr"/>
            <a:r>
              <a:rPr lang="en-US" sz="2400" dirty="0">
                <a:solidFill>
                  <a:schemeClr val="bg1"/>
                </a:solidFill>
                <a:latin typeface="Franklin Gothic Book" panose="020B0503020102020204" pitchFamily="34" charset="0"/>
              </a:rPr>
              <a:t>Per season player statistics including goals, appearances, cards are given in this section</a:t>
            </a:r>
          </a:p>
          <a:p>
            <a:pPr algn="ct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1063697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282</TotalTime>
  <Words>267</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Berlin Sans FB</vt:lpstr>
      <vt:lpstr>Century Gothic</vt:lpstr>
      <vt:lpstr>Franklin Gothic Book</vt:lpstr>
      <vt:lpstr>Helvetica</vt:lpstr>
      <vt:lpstr>Wingdings 3</vt:lpstr>
      <vt:lpstr>Ion Boardroom</vt:lpstr>
      <vt:lpstr>   LaLigaBuzz</vt:lpstr>
      <vt:lpstr>Introduction</vt:lpstr>
      <vt:lpstr>La Liga Popularity</vt:lpstr>
      <vt:lpstr>Project Idea</vt:lpstr>
      <vt:lpstr>Tools</vt:lpstr>
      <vt:lpstr>Home Page</vt:lpstr>
      <vt:lpstr>La Liga News</vt:lpstr>
      <vt:lpstr>Team Details</vt:lpstr>
      <vt:lpstr>Player Profile</vt:lpstr>
      <vt:lpstr>Image Galleries</vt:lpstr>
      <vt:lpstr>Point Table</vt:lpstr>
      <vt:lpstr>Fixture</vt:lpstr>
      <vt:lpstr>Future Plans</vt:lpstr>
      <vt:lpstr>Remarks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LaLigaBuzz</dc:title>
  <dc:creator>Syed Fahim Ahmed</dc:creator>
  <cp:lastModifiedBy>Cloud The Joker</cp:lastModifiedBy>
  <cp:revision>38</cp:revision>
  <dcterms:created xsi:type="dcterms:W3CDTF">2017-07-16T14:46:08Z</dcterms:created>
  <dcterms:modified xsi:type="dcterms:W3CDTF">2019-01-23T12:48:01Z</dcterms:modified>
</cp:coreProperties>
</file>