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rebuchet MS" charset="1" panose="020B0603020202020204"/>
      <p:regular r:id="rId10"/>
    </p:embeddedFont>
    <p:embeddedFont>
      <p:font typeface="Trebuchet MS Bold" charset="1" panose="020B0703020202020204"/>
      <p:regular r:id="rId11"/>
    </p:embeddedFont>
    <p:embeddedFont>
      <p:font typeface="Trebuchet MS Italics" charset="1" panose="020B0603020202090204"/>
      <p:regular r:id="rId12"/>
    </p:embeddedFont>
    <p:embeddedFont>
      <p:font typeface="Trebuchet MS Bold Italics" charset="1" panose="020B070302020209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114425" y="165735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3543300" y="1981857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3808095" y="6594063"/>
            <a:ext cx="11393804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22">
                <a:solidFill>
                  <a:srgbClr val="000000"/>
                </a:solidFill>
                <a:latin typeface="Trebuchet MS"/>
              </a:rPr>
              <a:t>SHAM AMARNATH C</a:t>
            </a:r>
          </a:p>
          <a:p>
            <a:pPr algn="l">
              <a:lnSpc>
                <a:spcPts val="3600"/>
              </a:lnSpc>
            </a:pPr>
            <a:r>
              <a:rPr lang="en-US" sz="3000" spc="22">
                <a:solidFill>
                  <a:srgbClr val="000000"/>
                </a:solidFill>
                <a:latin typeface="Trebuchet MS"/>
              </a:rPr>
              <a:t>711721244048</a:t>
            </a:r>
          </a:p>
          <a:p>
            <a:pPr algn="l">
              <a:lnSpc>
                <a:spcPts val="3600"/>
              </a:lnSpc>
            </a:pPr>
            <a:r>
              <a:rPr lang="en-US" sz="3000" spc="22">
                <a:solidFill>
                  <a:srgbClr val="000000"/>
                </a:solidFill>
                <a:latin typeface="Trebuchet MS"/>
              </a:rPr>
              <a:t>III Btech CSBS</a:t>
            </a:r>
          </a:p>
          <a:p>
            <a:pPr algn="l">
              <a:lnSpc>
                <a:spcPts val="3600"/>
              </a:lnSpc>
            </a:pPr>
            <a:r>
              <a:rPr lang="en-US" sz="3000" spc="22">
                <a:solidFill>
                  <a:srgbClr val="000000"/>
                </a:solidFill>
                <a:latin typeface="Trebuchet MS"/>
              </a:rPr>
              <a:t>KGiSL Institute of Technology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572500" y="3657223"/>
            <a:ext cx="2788920" cy="59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-7">
                <a:solidFill>
                  <a:srgbClr val="2D936B"/>
                </a:solidFill>
                <a:latin typeface="Trebuchet MS Bold"/>
              </a:rPr>
              <a:t>Final Project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063740" y="2049117"/>
            <a:ext cx="6325075" cy="795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 Bold"/>
              </a:rPr>
              <a:t>CAPSTONE PROJECT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292340" y="3000707"/>
            <a:ext cx="6325075" cy="51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15">
                <a:solidFill>
                  <a:srgbClr val="2D936B"/>
                </a:solidFill>
                <a:latin typeface="Trebuchet MS Bold"/>
              </a:rPr>
              <a:t>Weather Prediction Using RNN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663940" y="6000117"/>
            <a:ext cx="2557532" cy="472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-7">
                <a:solidFill>
                  <a:srgbClr val="2D936B"/>
                </a:solidFill>
                <a:latin typeface="Trebuchet MS Bold"/>
              </a:rPr>
              <a:t>Presented By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2801600" y="106330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32998" y="572451"/>
            <a:ext cx="4063795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RESULTS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24889" y="9174797"/>
            <a:ext cx="1845945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37" u="sng">
                <a:solidFill>
                  <a:srgbClr val="006FC0"/>
                </a:solidFill>
                <a:latin typeface="Trebuchet MS"/>
              </a:rPr>
              <a:t>Demo Link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1828800" y="5165802"/>
            <a:ext cx="11315699" cy="2971800"/>
          </a:xfrm>
          <a:custGeom>
            <a:avLst/>
            <a:gdLst/>
            <a:ahLst/>
            <a:cxnLst/>
            <a:rect r="r" b="b" t="t" l="l"/>
            <a:pathLst>
              <a:path h="2971800" w="11315699">
                <a:moveTo>
                  <a:pt x="0" y="0"/>
                </a:moveTo>
                <a:lnTo>
                  <a:pt x="11315699" y="0"/>
                </a:lnTo>
                <a:lnTo>
                  <a:pt x="11315699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0" r="0" b="-9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885949" y="1941201"/>
            <a:ext cx="11201400" cy="3224601"/>
          </a:xfrm>
          <a:custGeom>
            <a:avLst/>
            <a:gdLst/>
            <a:ahLst/>
            <a:cxnLst/>
            <a:rect r="r" b="b" t="t" l="l"/>
            <a:pathLst>
              <a:path h="3224601" w="11201400">
                <a:moveTo>
                  <a:pt x="0" y="0"/>
                </a:moveTo>
                <a:lnTo>
                  <a:pt x="11201400" y="0"/>
                </a:lnTo>
                <a:lnTo>
                  <a:pt x="11201400" y="3224601"/>
                </a:lnTo>
                <a:lnTo>
                  <a:pt x="0" y="32246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7" t="0" r="-57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0181" y="7238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3710390" y="1001553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</a:rPr>
              <a:t>PROJECT TITLE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" r="0" b="-124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25285" y="3888909"/>
            <a:ext cx="12790137" cy="338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Trebuchet MS"/>
              </a:rPr>
              <a:t>Time Series Forecasting of Maximum Temperature using Recurrent Neural Networks: </a:t>
            </a:r>
            <a:r>
              <a:rPr lang="en-US" sz="5400">
                <a:solidFill>
                  <a:srgbClr val="000000"/>
                </a:solidFill>
                <a:latin typeface="Trebuchet MS Bold"/>
              </a:rPr>
              <a:t>A Case Study of Seattle Weather Data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t="0" r="-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406140" y="1725241"/>
            <a:ext cx="8792621" cy="7120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</a:p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1. Problem Statement</a:t>
            </a:r>
          </a:p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2. Project Overview</a:t>
            </a:r>
          </a:p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3. End Users</a:t>
            </a:r>
          </a:p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4. Solution and Value Proposition</a:t>
            </a:r>
          </a:p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5. The Wow Factor in Your Solution</a:t>
            </a:r>
          </a:p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6. Modelling</a:t>
            </a:r>
          </a:p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7. Results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987212" y="4400550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t="0" r="-21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1" y="1590531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>
                <a:solidFill>
                  <a:srgbClr val="000000"/>
                </a:solidFill>
                <a:latin typeface="Trebuchet MS Bold"/>
              </a:rPr>
              <a:t>PROBLEM	STATEMENT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05829" y="2669539"/>
            <a:ext cx="10789920" cy="5596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rebuchet MS"/>
              </a:rPr>
              <a:t> Our project aims to develop an advanced time series forecasting model for predicting maximum temperatures using Seattle's historical weather data.</a:t>
            </a:r>
          </a:p>
          <a:p>
            <a:pPr algn="l" marL="542925" indent="-271462" lvl="1">
              <a:lnSpc>
                <a:spcPts val="3600"/>
              </a:lnSpc>
            </a:pPr>
          </a:p>
          <a:p>
            <a:pPr algn="l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rebuchet MS"/>
              </a:rPr>
              <a:t>Current weather forecasting methods lack accuracy and reliability, posing challenges for industries reliant on precise predictions.</a:t>
            </a:r>
          </a:p>
          <a:p>
            <a:pPr algn="l" marL="542925" indent="-271462" lvl="1">
              <a:lnSpc>
                <a:spcPts val="3600"/>
              </a:lnSpc>
            </a:pPr>
          </a:p>
          <a:p>
            <a:pPr algn="l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rebuchet MS"/>
              </a:rPr>
              <a:t>   - By improving forecasting accuracy, we seek to empower industries such as agriculture, tourism, and disaster management to make more informed decisions and mitigate risks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58400" y="1753076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</a:rPr>
              <a:t>PROJECT	OVERVIEW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5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01102" y="2955577"/>
            <a:ext cx="11547158" cy="5596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rebuchet MS"/>
              </a:rPr>
              <a:t> Our project entails the development of a sophisticated time series forecasting model tailored to predict maximum temperatures using historical weather data from Seattle.</a:t>
            </a:r>
          </a:p>
          <a:p>
            <a:pPr algn="l" marL="542925" indent="-271462" lvl="1">
              <a:lnSpc>
                <a:spcPts val="3600"/>
              </a:lnSpc>
            </a:pPr>
          </a:p>
          <a:p>
            <a:pPr algn="l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rebuchet MS"/>
              </a:rPr>
              <a:t>  Leveraging advanced machine learning techniques, our objective is to deliver accurate and reliable temperature forecasts to support decision-making in various sectors.</a:t>
            </a:r>
          </a:p>
          <a:p>
            <a:pPr algn="l" marL="542925" indent="-271462" lvl="1">
              <a:lnSpc>
                <a:spcPts val="3600"/>
              </a:lnSpc>
            </a:pPr>
          </a:p>
          <a:p>
            <a:pPr algn="l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rebuchet MS"/>
              </a:rPr>
              <a:t>  Through rigorous data analysis, model development, and validation, our goal is to provide stakeholders with a valuable tool for optimizing operations, enhancing planning strategies, and mitigating risks associated with temperature fluctuations.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9919880" y="1629153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15">
                <a:solidFill>
                  <a:srgbClr val="000000"/>
                </a:solidFill>
                <a:latin typeface="Trebuchet MS Bold"/>
              </a:rPr>
              <a:t>WHO ARE THE END USERS?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40618" y="3350895"/>
            <a:ext cx="12798267" cy="2826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rebuchet MS"/>
              </a:rPr>
              <a:t>Our temperature forecasting model caters to diverse industries such as agriculture, events, energy, emergency response, and urban planning.</a:t>
            </a:r>
          </a:p>
          <a:p>
            <a:pPr algn="l" marL="542925" indent="-271462" lvl="1">
              <a:lnSpc>
                <a:spcPts val="3600"/>
              </a:lnSpc>
            </a:pPr>
          </a:p>
          <a:p>
            <a:pPr algn="l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rebuchet MS"/>
              </a:rPr>
              <a:t> Stakeholders include farmers, event organizers, energy providers, emergency responders, and urban planners, who rely on accurate temperature predictions for decision-making and risk management.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0" y="2214562"/>
            <a:ext cx="4043361" cy="4872038"/>
          </a:xfrm>
          <a:custGeom>
            <a:avLst/>
            <a:gdLst/>
            <a:ahLst/>
            <a:cxnLst/>
            <a:rect r="r" b="b" t="t" l="l"/>
            <a:pathLst>
              <a:path h="4872038" w="4043361">
                <a:moveTo>
                  <a:pt x="0" y="0"/>
                </a:moveTo>
                <a:lnTo>
                  <a:pt x="4043361" y="0"/>
                </a:lnTo>
                <a:lnTo>
                  <a:pt x="4043361" y="4872038"/>
                </a:lnTo>
                <a:lnTo>
                  <a:pt x="0" y="487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t="0" r="-13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4030325" y="2103597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914400" y="653892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37">
                <a:solidFill>
                  <a:srgbClr val="000000"/>
                </a:solidFill>
                <a:latin typeface="Trebuchet MS Bold"/>
              </a:rPr>
              <a:t>YOUR SOLUTION AND ITS VALUE PROPOSITION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7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320540" y="2625567"/>
            <a:ext cx="9761220" cy="7120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Our solution integrates advanced machine learning techniques, specifically recurrent neural networks (RNNs), to analyze historical weather data and generate accurate temperature forecasts.</a:t>
            </a:r>
          </a:p>
          <a:p>
            <a:pPr algn="l" marL="488632" indent="-244316" lvl="1">
              <a:lnSpc>
                <a:spcPts val="3240"/>
              </a:lnSpc>
            </a:pP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By leveraging rich datasets and real-time environmental variables, such as atmospheric pressure and humidity, our model delivers precise and context-aware predictions.</a:t>
            </a:r>
          </a:p>
          <a:p>
            <a:pPr algn="l" marL="488632" indent="-244316" lvl="1">
              <a:lnSpc>
                <a:spcPts val="3240"/>
              </a:lnSpc>
            </a:pP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The value proposition lies in providing end users with actionable insights, enabling them to optimize resource allocation, enhance operational efficiency, and mitigate risks associated with temperature fluctuations.</a:t>
            </a:r>
          </a:p>
          <a:p>
            <a:pPr algn="l" marL="488632" indent="-244316" lvl="1">
              <a:lnSpc>
                <a:spcPts val="3240"/>
              </a:lnSpc>
            </a:pP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Our solution empowers stakeholders across industries to make informed decisions, ultimately driving productivity, resilience, and sustainability.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3604488" y="1491042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100012" y="5072060"/>
            <a:ext cx="3700462" cy="5129212"/>
          </a:xfrm>
          <a:custGeom>
            <a:avLst/>
            <a:gdLst/>
            <a:ahLst/>
            <a:cxnLst/>
            <a:rect r="r" b="b" t="t" l="l"/>
            <a:pathLst>
              <a:path h="5129212" w="3700462">
                <a:moveTo>
                  <a:pt x="0" y="0"/>
                </a:moveTo>
                <a:lnTo>
                  <a:pt x="3700463" y="0"/>
                </a:lnTo>
                <a:lnTo>
                  <a:pt x="3700463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8" r="0" b="-1428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89392"/>
            <a:ext cx="11314748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30">
                <a:solidFill>
                  <a:srgbClr val="000000"/>
                </a:solidFill>
                <a:latin typeface="Trebuchet MS Bold"/>
              </a:rPr>
              <a:t>THE WOW IN YOUR SOLUTION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8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520440" y="2963879"/>
            <a:ext cx="10104120" cy="4627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Our solution utilizes cutting-edge technology, including a stacked LSTM architecture, for precise forecasting.</a:t>
            </a:r>
          </a:p>
          <a:p>
            <a:pPr algn="l" marL="488632" indent="-244316" lvl="1">
              <a:lnSpc>
                <a:spcPts val="3240"/>
              </a:lnSpc>
            </a:pP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Integration of real-time environmental data ensures adaptability and accuracy.</a:t>
            </a:r>
          </a:p>
          <a:p>
            <a:pPr algn="l" marL="488632" indent="-244316" lvl="1">
              <a:lnSpc>
                <a:spcPts val="3240"/>
              </a:lnSpc>
            </a:pP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Empowers users with actionable insights into future weather trends.</a:t>
            </a:r>
          </a:p>
          <a:p>
            <a:pPr algn="l" marL="488632" indent="-244316" lvl="1">
              <a:lnSpc>
                <a:spcPts val="3240"/>
              </a:lnSpc>
            </a:pP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- Represents a significant advancement in predictive analytics for various industries.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3144500" y="762476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9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09662" y="431005"/>
            <a:ext cx="4955856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>
                <a:solidFill>
                  <a:srgbClr val="000000"/>
                </a:solidFill>
                <a:latin typeface="Trebuchet MS Bold"/>
              </a:rPr>
              <a:t>MODELLING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72760" y="2322737"/>
            <a:ext cx="11247120" cy="5458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Our team employs a stacked LSTM (Long Short-Term Memory) architecture, renowned for its ability to capture temporal dependencies in sequential data.</a:t>
            </a:r>
          </a:p>
          <a:p>
            <a:pPr algn="l" marL="488632" indent="-244316" lvl="1">
              <a:lnSpc>
                <a:spcPts val="3240"/>
              </a:lnSpc>
            </a:pP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We integrate dropout regularization techniques to prevent overfitting and enhance model generalization.</a:t>
            </a:r>
          </a:p>
          <a:p>
            <a:pPr algn="l" marL="488632" indent="-244316" lvl="1">
              <a:lnSpc>
                <a:spcPts val="3240"/>
              </a:lnSpc>
            </a:pP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Additionally, our team collaborates to incorporate wireframes, facilitating visual representation and iteration of model design.</a:t>
            </a:r>
          </a:p>
          <a:p>
            <a:pPr algn="l" marL="488632" indent="-244316" lvl="1">
              <a:lnSpc>
                <a:spcPts val="3240"/>
              </a:lnSpc>
            </a:pP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The iterative process allows for continuous refinement and optimization of the forecasting model, ensuring robust performance and reliability.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DAGDWVJjsck</dc:identifier>
  <dcterms:modified xsi:type="dcterms:W3CDTF">2011-08-01T06:04:30Z</dcterms:modified>
  <cp:revision>1</cp:revision>
  <dc:title>TNSDC-NM.pptx</dc:title>
</cp:coreProperties>
</file>