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087225" cy="49339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C73CB-4FD8-69D0-9563-5BB28DDEFD7A}" v="478" dt="2025-08-12T02:56:33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-19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903" y="807478"/>
            <a:ext cx="9065419" cy="1717746"/>
          </a:xfrm>
        </p:spPr>
        <p:txBody>
          <a:bodyPr anchor="b"/>
          <a:lstStyle>
            <a:lvl1pPr algn="ctr">
              <a:defRPr sz="43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903" y="2591466"/>
            <a:ext cx="9065419" cy="1191229"/>
          </a:xfrm>
        </p:spPr>
        <p:txBody>
          <a:bodyPr/>
          <a:lstStyle>
            <a:lvl1pPr marL="0" indent="0" algn="ctr">
              <a:buNone/>
              <a:defRPr sz="1727"/>
            </a:lvl1pPr>
            <a:lvl2pPr marL="328910" indent="0" algn="ctr">
              <a:buNone/>
              <a:defRPr sz="1439"/>
            </a:lvl2pPr>
            <a:lvl3pPr marL="657819" indent="0" algn="ctr">
              <a:buNone/>
              <a:defRPr sz="1295"/>
            </a:lvl3pPr>
            <a:lvl4pPr marL="986729" indent="0" algn="ctr">
              <a:buNone/>
              <a:defRPr sz="1151"/>
            </a:lvl4pPr>
            <a:lvl5pPr marL="1315639" indent="0" algn="ctr">
              <a:buNone/>
              <a:defRPr sz="1151"/>
            </a:lvl5pPr>
            <a:lvl6pPr marL="1644548" indent="0" algn="ctr">
              <a:buNone/>
              <a:defRPr sz="1151"/>
            </a:lvl6pPr>
            <a:lvl7pPr marL="1973458" indent="0" algn="ctr">
              <a:buNone/>
              <a:defRPr sz="1151"/>
            </a:lvl7pPr>
            <a:lvl8pPr marL="2302368" indent="0" algn="ctr">
              <a:buNone/>
              <a:defRPr sz="1151"/>
            </a:lvl8pPr>
            <a:lvl9pPr marL="2631277" indent="0" algn="ctr">
              <a:buNone/>
              <a:defRPr sz="115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9920" y="262687"/>
            <a:ext cx="2606308" cy="41812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997" y="262687"/>
            <a:ext cx="7667833" cy="41812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01" y="1230062"/>
            <a:ext cx="10425232" cy="2052386"/>
          </a:xfrm>
        </p:spPr>
        <p:txBody>
          <a:bodyPr anchor="b"/>
          <a:lstStyle>
            <a:lvl1pPr>
              <a:defRPr sz="43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701" y="3301864"/>
            <a:ext cx="10425232" cy="1079301"/>
          </a:xfrm>
        </p:spPr>
        <p:txBody>
          <a:bodyPr/>
          <a:lstStyle>
            <a:lvl1pPr marL="0" indent="0">
              <a:buNone/>
              <a:defRPr sz="1727">
                <a:solidFill>
                  <a:schemeClr val="tx1">
                    <a:tint val="82000"/>
                  </a:schemeClr>
                </a:solidFill>
              </a:defRPr>
            </a:lvl1pPr>
            <a:lvl2pPr marL="328910" indent="0">
              <a:buNone/>
              <a:defRPr sz="1439">
                <a:solidFill>
                  <a:schemeClr val="tx1">
                    <a:tint val="82000"/>
                  </a:schemeClr>
                </a:solidFill>
              </a:defRPr>
            </a:lvl2pPr>
            <a:lvl3pPr marL="657819" indent="0">
              <a:buNone/>
              <a:defRPr sz="1295">
                <a:solidFill>
                  <a:schemeClr val="tx1">
                    <a:tint val="82000"/>
                  </a:schemeClr>
                </a:solidFill>
              </a:defRPr>
            </a:lvl3pPr>
            <a:lvl4pPr marL="986729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4pPr>
            <a:lvl5pPr marL="1315639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5pPr>
            <a:lvl6pPr marL="1644548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6pPr>
            <a:lvl7pPr marL="1973458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7pPr>
            <a:lvl8pPr marL="2302368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8pPr>
            <a:lvl9pPr marL="2631277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997" y="1313436"/>
            <a:ext cx="5137071" cy="3130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157" y="1313436"/>
            <a:ext cx="5137071" cy="3130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71" y="262687"/>
            <a:ext cx="10425232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572" y="1209503"/>
            <a:ext cx="5113462" cy="592759"/>
          </a:xfrm>
        </p:spPr>
        <p:txBody>
          <a:bodyPr anchor="b"/>
          <a:lstStyle>
            <a:lvl1pPr marL="0" indent="0">
              <a:buNone/>
              <a:defRPr sz="1727" b="1"/>
            </a:lvl1pPr>
            <a:lvl2pPr marL="328910" indent="0">
              <a:buNone/>
              <a:defRPr sz="1439" b="1"/>
            </a:lvl2pPr>
            <a:lvl3pPr marL="657819" indent="0">
              <a:buNone/>
              <a:defRPr sz="1295" b="1"/>
            </a:lvl3pPr>
            <a:lvl4pPr marL="986729" indent="0">
              <a:buNone/>
              <a:defRPr sz="1151" b="1"/>
            </a:lvl4pPr>
            <a:lvl5pPr marL="1315639" indent="0">
              <a:buNone/>
              <a:defRPr sz="1151" b="1"/>
            </a:lvl5pPr>
            <a:lvl6pPr marL="1644548" indent="0">
              <a:buNone/>
              <a:defRPr sz="1151" b="1"/>
            </a:lvl6pPr>
            <a:lvl7pPr marL="1973458" indent="0">
              <a:buNone/>
              <a:defRPr sz="1151" b="1"/>
            </a:lvl7pPr>
            <a:lvl8pPr marL="2302368" indent="0">
              <a:buNone/>
              <a:defRPr sz="1151" b="1"/>
            </a:lvl8pPr>
            <a:lvl9pPr marL="2631277" indent="0">
              <a:buNone/>
              <a:defRPr sz="11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2572" y="1802262"/>
            <a:ext cx="5113462" cy="2650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9158" y="1209503"/>
            <a:ext cx="5138645" cy="592759"/>
          </a:xfrm>
        </p:spPr>
        <p:txBody>
          <a:bodyPr anchor="b"/>
          <a:lstStyle>
            <a:lvl1pPr marL="0" indent="0">
              <a:buNone/>
              <a:defRPr sz="1727" b="1"/>
            </a:lvl1pPr>
            <a:lvl2pPr marL="328910" indent="0">
              <a:buNone/>
              <a:defRPr sz="1439" b="1"/>
            </a:lvl2pPr>
            <a:lvl3pPr marL="657819" indent="0">
              <a:buNone/>
              <a:defRPr sz="1295" b="1"/>
            </a:lvl3pPr>
            <a:lvl4pPr marL="986729" indent="0">
              <a:buNone/>
              <a:defRPr sz="1151" b="1"/>
            </a:lvl4pPr>
            <a:lvl5pPr marL="1315639" indent="0">
              <a:buNone/>
              <a:defRPr sz="1151" b="1"/>
            </a:lvl5pPr>
            <a:lvl6pPr marL="1644548" indent="0">
              <a:buNone/>
              <a:defRPr sz="1151" b="1"/>
            </a:lvl6pPr>
            <a:lvl7pPr marL="1973458" indent="0">
              <a:buNone/>
              <a:defRPr sz="1151" b="1"/>
            </a:lvl7pPr>
            <a:lvl8pPr marL="2302368" indent="0">
              <a:buNone/>
              <a:defRPr sz="1151" b="1"/>
            </a:lvl8pPr>
            <a:lvl9pPr marL="2631277" indent="0">
              <a:buNone/>
              <a:defRPr sz="11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9158" y="1802262"/>
            <a:ext cx="5138645" cy="2650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72" y="328930"/>
            <a:ext cx="3898444" cy="1151255"/>
          </a:xfrm>
        </p:spPr>
        <p:txBody>
          <a:bodyPr anchor="b"/>
          <a:lstStyle>
            <a:lvl1pPr>
              <a:defRPr sz="23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645" y="710398"/>
            <a:ext cx="6119158" cy="3506302"/>
          </a:xfrm>
        </p:spPr>
        <p:txBody>
          <a:bodyPr/>
          <a:lstStyle>
            <a:lvl1pPr>
              <a:defRPr sz="2302"/>
            </a:lvl1pPr>
            <a:lvl2pPr>
              <a:defRPr sz="2014"/>
            </a:lvl2pPr>
            <a:lvl3pPr>
              <a:defRPr sz="1727"/>
            </a:lvl3pPr>
            <a:lvl4pPr>
              <a:defRPr sz="1439"/>
            </a:lvl4pPr>
            <a:lvl5pPr>
              <a:defRPr sz="1439"/>
            </a:lvl5pPr>
            <a:lvl6pPr>
              <a:defRPr sz="1439"/>
            </a:lvl6pPr>
            <a:lvl7pPr>
              <a:defRPr sz="1439"/>
            </a:lvl7pPr>
            <a:lvl8pPr>
              <a:defRPr sz="1439"/>
            </a:lvl8pPr>
            <a:lvl9pPr>
              <a:defRPr sz="14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572" y="1480185"/>
            <a:ext cx="3898444" cy="2742226"/>
          </a:xfrm>
        </p:spPr>
        <p:txBody>
          <a:bodyPr/>
          <a:lstStyle>
            <a:lvl1pPr marL="0" indent="0">
              <a:buNone/>
              <a:defRPr sz="1151"/>
            </a:lvl1pPr>
            <a:lvl2pPr marL="328910" indent="0">
              <a:buNone/>
              <a:defRPr sz="1007"/>
            </a:lvl2pPr>
            <a:lvl3pPr marL="657819" indent="0">
              <a:buNone/>
              <a:defRPr sz="863"/>
            </a:lvl3pPr>
            <a:lvl4pPr marL="986729" indent="0">
              <a:buNone/>
              <a:defRPr sz="719"/>
            </a:lvl4pPr>
            <a:lvl5pPr marL="1315639" indent="0">
              <a:buNone/>
              <a:defRPr sz="719"/>
            </a:lvl5pPr>
            <a:lvl6pPr marL="1644548" indent="0">
              <a:buNone/>
              <a:defRPr sz="719"/>
            </a:lvl6pPr>
            <a:lvl7pPr marL="1973458" indent="0">
              <a:buNone/>
              <a:defRPr sz="719"/>
            </a:lvl7pPr>
            <a:lvl8pPr marL="2302368" indent="0">
              <a:buNone/>
              <a:defRPr sz="719"/>
            </a:lvl8pPr>
            <a:lvl9pPr marL="2631277" indent="0">
              <a:buNone/>
              <a:defRPr sz="7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72" y="328930"/>
            <a:ext cx="3898444" cy="1151255"/>
          </a:xfrm>
        </p:spPr>
        <p:txBody>
          <a:bodyPr anchor="b"/>
          <a:lstStyle>
            <a:lvl1pPr>
              <a:defRPr sz="23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38645" y="710398"/>
            <a:ext cx="6119158" cy="3506302"/>
          </a:xfrm>
        </p:spPr>
        <p:txBody>
          <a:bodyPr anchor="t"/>
          <a:lstStyle>
            <a:lvl1pPr marL="0" indent="0">
              <a:buNone/>
              <a:defRPr sz="2302"/>
            </a:lvl1pPr>
            <a:lvl2pPr marL="328910" indent="0">
              <a:buNone/>
              <a:defRPr sz="2014"/>
            </a:lvl2pPr>
            <a:lvl3pPr marL="657819" indent="0">
              <a:buNone/>
              <a:defRPr sz="1727"/>
            </a:lvl3pPr>
            <a:lvl4pPr marL="986729" indent="0">
              <a:buNone/>
              <a:defRPr sz="1439"/>
            </a:lvl4pPr>
            <a:lvl5pPr marL="1315639" indent="0">
              <a:buNone/>
              <a:defRPr sz="1439"/>
            </a:lvl5pPr>
            <a:lvl6pPr marL="1644548" indent="0">
              <a:buNone/>
              <a:defRPr sz="1439"/>
            </a:lvl6pPr>
            <a:lvl7pPr marL="1973458" indent="0">
              <a:buNone/>
              <a:defRPr sz="1439"/>
            </a:lvl7pPr>
            <a:lvl8pPr marL="2302368" indent="0">
              <a:buNone/>
              <a:defRPr sz="1439"/>
            </a:lvl8pPr>
            <a:lvl9pPr marL="2631277" indent="0">
              <a:buNone/>
              <a:defRPr sz="14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572" y="1480185"/>
            <a:ext cx="3898444" cy="2742226"/>
          </a:xfrm>
        </p:spPr>
        <p:txBody>
          <a:bodyPr/>
          <a:lstStyle>
            <a:lvl1pPr marL="0" indent="0">
              <a:buNone/>
              <a:defRPr sz="1151"/>
            </a:lvl1pPr>
            <a:lvl2pPr marL="328910" indent="0">
              <a:buNone/>
              <a:defRPr sz="1007"/>
            </a:lvl2pPr>
            <a:lvl3pPr marL="657819" indent="0">
              <a:buNone/>
              <a:defRPr sz="863"/>
            </a:lvl3pPr>
            <a:lvl4pPr marL="986729" indent="0">
              <a:buNone/>
              <a:defRPr sz="719"/>
            </a:lvl4pPr>
            <a:lvl5pPr marL="1315639" indent="0">
              <a:buNone/>
              <a:defRPr sz="719"/>
            </a:lvl5pPr>
            <a:lvl6pPr marL="1644548" indent="0">
              <a:buNone/>
              <a:defRPr sz="719"/>
            </a:lvl6pPr>
            <a:lvl7pPr marL="1973458" indent="0">
              <a:buNone/>
              <a:defRPr sz="719"/>
            </a:lvl7pPr>
            <a:lvl8pPr marL="2302368" indent="0">
              <a:buNone/>
              <a:defRPr sz="719"/>
            </a:lvl8pPr>
            <a:lvl9pPr marL="2631277" indent="0">
              <a:buNone/>
              <a:defRPr sz="7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997" y="262687"/>
            <a:ext cx="10425232" cy="95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97" y="1313436"/>
            <a:ext cx="10425232" cy="3130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997" y="4573041"/>
            <a:ext cx="2719626" cy="262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94" y="4573041"/>
            <a:ext cx="4079438" cy="262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6602" y="4573041"/>
            <a:ext cx="2719626" cy="262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ack and white logo&#10;&#10;AI-generated content may be incorrect.">
            <a:extLst>
              <a:ext uri="{FF2B5EF4-FFF2-40B4-BE49-F238E27FC236}">
                <a16:creationId xmlns:a16="http://schemas.microsoft.com/office/drawing/2014/main" id="{9E2D2B39-D701-DC9A-0605-58196689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488" b="4306"/>
          <a:stretch>
            <a:fillRect/>
          </a:stretch>
        </p:blipFill>
        <p:spPr>
          <a:xfrm>
            <a:off x="3422775" y="785753"/>
            <a:ext cx="5242546" cy="25362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B5597E-374D-8392-BFD5-0C3E14608863}"/>
              </a:ext>
            </a:extLst>
          </p:cNvPr>
          <p:cNvSpPr txBox="1"/>
          <p:nvPr/>
        </p:nvSpPr>
        <p:spPr>
          <a:xfrm>
            <a:off x="1026546" y="3536305"/>
            <a:ext cx="100387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8F8F8"/>
                </a:solidFill>
                <a:latin typeface="Arial"/>
              </a:rPr>
              <a:t>S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ystematic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M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easurement and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R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emediation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T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echniques for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E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nhanced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T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ower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R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eliability</a:t>
            </a:r>
            <a:r>
              <a:rPr lang="en-US" sz="2000" dirty="0">
                <a:latin typeface="Arial"/>
                <a:cs typeface="Arial"/>
              </a:rPr>
              <a:t>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38">
            <a:extLst>
              <a:ext uri="{FF2B5EF4-FFF2-40B4-BE49-F238E27FC236}">
                <a16:creationId xmlns:a16="http://schemas.microsoft.com/office/drawing/2014/main" id="{D1561409-65CA-46D3-3F81-71C6C8053BD0}"/>
              </a:ext>
            </a:extLst>
          </p:cNvPr>
          <p:cNvSpPr txBox="1"/>
          <p:nvPr/>
        </p:nvSpPr>
        <p:spPr>
          <a:xfrm>
            <a:off x="348256" y="3076753"/>
            <a:ext cx="390023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 Robotic Inspection and Micro-Remediation</a:t>
            </a:r>
            <a:endParaRPr lang="en-US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Climbing robots and UAVs with high-definition imaging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Non-invasive inspections and autonomous remediation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safety and inspection efficiency</a:t>
            </a:r>
            <a:endParaRPr lang="en-IN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41">
            <a:extLst>
              <a:ext uri="{FF2B5EF4-FFF2-40B4-BE49-F238E27FC236}">
                <a16:creationId xmlns:a16="http://schemas.microsoft.com/office/drawing/2014/main" id="{2EDEC9F0-1377-F0A7-5A45-B2E0FF198167}"/>
              </a:ext>
            </a:extLst>
          </p:cNvPr>
          <p:cNvSpPr txBox="1"/>
          <p:nvPr/>
        </p:nvSpPr>
        <p:spPr>
          <a:xfrm>
            <a:off x="346313" y="638207"/>
            <a:ext cx="390088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Analytics and Maintenance Optimization</a:t>
            </a:r>
          </a:p>
          <a:p>
            <a:pPr marL="571500" indent="-57150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ML models trained on historical data and environmental patterns</a:t>
            </a:r>
          </a:p>
          <a:p>
            <a:pPr marL="571500" indent="-57150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Risk-prioritized maintenance scheduling for tower networks</a:t>
            </a:r>
          </a:p>
          <a:p>
            <a:pPr marL="571500" indent="-57150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Optimized resource allocation and reduced outages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5FD3C2-5A01-2DF1-096B-31F48267A896}"/>
              </a:ext>
            </a:extLst>
          </p:cNvPr>
          <p:cNvSpPr txBox="1"/>
          <p:nvPr/>
        </p:nvSpPr>
        <p:spPr>
          <a:xfrm>
            <a:off x="7339234" y="2482366"/>
            <a:ext cx="39120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"/>
                <a:cs typeface="Segoe UI"/>
              </a:rPr>
              <a:t>Structural Fingerprinting &amp; Digital Twin Modelling</a:t>
            </a:r>
            <a:r>
              <a:rPr lang="en-IN" sz="1200" dirty="0">
                <a:latin typeface="Arial"/>
                <a:cs typeface="Segoe UI"/>
              </a:rPr>
              <a:t>​</a:t>
            </a:r>
          </a:p>
          <a:p>
            <a:pPr marL="571500" indent="-57150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High-fidelity digital fingerprints using multimodal sensors</a:t>
            </a:r>
            <a:r>
              <a:rPr lang="en-IN" sz="1200" dirty="0">
                <a:latin typeface="Arial"/>
                <a:cs typeface="Arial"/>
              </a:rPr>
              <a:t>​</a:t>
            </a:r>
          </a:p>
          <a:p>
            <a:pPr marL="571500" indent="-57150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Real-time structural health monitoring and anomaly detection</a:t>
            </a:r>
            <a:r>
              <a:rPr lang="en-US" sz="1200" dirty="0">
                <a:latin typeface="Arial"/>
                <a:cs typeface="Arial"/>
              </a:rPr>
              <a:t>​</a:t>
            </a:r>
          </a:p>
          <a:p>
            <a:r>
              <a:rPr lang="en-US" sz="1200" dirty="0">
                <a:latin typeface="Arial"/>
                <a:cs typeface="Segoe UI"/>
              </a:rPr>
              <a:t>​</a:t>
            </a:r>
          </a:p>
        </p:txBody>
      </p:sp>
      <p:pic>
        <p:nvPicPr>
          <p:cNvPr id="70" name="Picture 69" descr="A tower with satellite dishes&#10;&#10;AI-generated content may be incorrect.">
            <a:extLst>
              <a:ext uri="{FF2B5EF4-FFF2-40B4-BE49-F238E27FC236}">
                <a16:creationId xmlns:a16="http://schemas.microsoft.com/office/drawing/2014/main" id="{4603EFD0-A094-317B-E0F3-ECCB94BA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077" y="515791"/>
            <a:ext cx="3113328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Picture 380">
            <a:extLst>
              <a:ext uri="{FF2B5EF4-FFF2-40B4-BE49-F238E27FC236}">
                <a16:creationId xmlns:a16="http://schemas.microsoft.com/office/drawing/2014/main" id="{45BCCAA6-412D-497E-EA63-78A8BA219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04" y="0"/>
            <a:ext cx="9656816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60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81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Wingdings,Sans-Serif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Shamendra Egodawela</cp:lastModifiedBy>
  <cp:revision>122</cp:revision>
  <dcterms:created xsi:type="dcterms:W3CDTF">2013-07-15T20:26:40Z</dcterms:created>
  <dcterms:modified xsi:type="dcterms:W3CDTF">2025-08-14T22:32:18Z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2025-08-12T02:14:49Z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ad05709d-f70f-40aa-bcf7-2370a7f78fb9</vt:lpwstr>
  </property>
  <property fmtid="{D5CDD505-2E9C-101B-9397-08002B2CF9AE}" pid="8" name="MSIP_Label_51a6c3db-1667-4f49-995a-8b9973972958_ContentBits">
    <vt:lpwstr>0</vt:lpwstr>
  </property>
  <property fmtid="{D5CDD505-2E9C-101B-9397-08002B2CF9AE}" pid="9" name="MSIP_Label_51a6c3db-1667-4f49-995a-8b9973972958_Tag">
    <vt:lpwstr>10, 3, 0, 2</vt:lpwstr>
  </property>
</Properties>
</file>