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92" r:id="rId3"/>
    <p:sldId id="274" r:id="rId4"/>
    <p:sldId id="258" r:id="rId5"/>
    <p:sldId id="272" r:id="rId6"/>
    <p:sldId id="288" r:id="rId7"/>
    <p:sldId id="298" r:id="rId8"/>
    <p:sldId id="293" r:id="rId9"/>
    <p:sldId id="297" r:id="rId10"/>
    <p:sldId id="290" r:id="rId11"/>
    <p:sldId id="299" r:id="rId12"/>
    <p:sldId id="295" r:id="rId13"/>
    <p:sldId id="296" r:id="rId14"/>
    <p:sldId id="260" r:id="rId15"/>
    <p:sldId id="291" r:id="rId16"/>
    <p:sldId id="294" r:id="rId17"/>
    <p:sldId id="289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67CD54-9972-4B44-90EE-AA67EB6D1D17}" v="1" dt="2023-04-03T10:20:37.7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m Johari" userId="c3a62a47608d1f04" providerId="LiveId" clId="{FD67CD54-9972-4B44-90EE-AA67EB6D1D17}"/>
    <pc:docChg chg="undo custSel modSld">
      <pc:chgData name="Sham Johari" userId="c3a62a47608d1f04" providerId="LiveId" clId="{FD67CD54-9972-4B44-90EE-AA67EB6D1D17}" dt="2023-04-03T10:22:35.458" v="16" actId="1076"/>
      <pc:docMkLst>
        <pc:docMk/>
      </pc:docMkLst>
      <pc:sldChg chg="addSp delSp modSp mod">
        <pc:chgData name="Sham Johari" userId="c3a62a47608d1f04" providerId="LiveId" clId="{FD67CD54-9972-4B44-90EE-AA67EB6D1D17}" dt="2023-04-03T10:22:35.458" v="16" actId="1076"/>
        <pc:sldMkLst>
          <pc:docMk/>
          <pc:sldMk cId="1679237120" sldId="297"/>
        </pc:sldMkLst>
        <pc:spChg chg="mod">
          <ac:chgData name="Sham Johari" userId="c3a62a47608d1f04" providerId="LiveId" clId="{FD67CD54-9972-4B44-90EE-AA67EB6D1D17}" dt="2023-04-03T10:22:35.458" v="16" actId="1076"/>
          <ac:spMkLst>
            <pc:docMk/>
            <pc:sldMk cId="1679237120" sldId="297"/>
            <ac:spMk id="4" creationId="{6D48487C-9FB7-69D8-D06F-0C9CBB42A8BF}"/>
          </ac:spMkLst>
        </pc:spChg>
        <pc:picChg chg="add del">
          <ac:chgData name="Sham Johari" userId="c3a62a47608d1f04" providerId="LiveId" clId="{FD67CD54-9972-4B44-90EE-AA67EB6D1D17}" dt="2023-04-03T10:19:22.897" v="2" actId="478"/>
          <ac:picMkLst>
            <pc:docMk/>
            <pc:sldMk cId="1679237120" sldId="297"/>
            <ac:picMk id="2" creationId="{E76E703E-496F-AA65-B25A-D5F2294804AF}"/>
          </ac:picMkLst>
        </pc:picChg>
        <pc:picChg chg="add mod modCrop">
          <ac:chgData name="Sham Johari" userId="c3a62a47608d1f04" providerId="LiveId" clId="{FD67CD54-9972-4B44-90EE-AA67EB6D1D17}" dt="2023-04-03T10:22:20.833" v="15" actId="1076"/>
          <ac:picMkLst>
            <pc:docMk/>
            <pc:sldMk cId="1679237120" sldId="297"/>
            <ac:picMk id="5" creationId="{23807F67-7E2E-D91D-DD9A-48BA022FED1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1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AB50F-0B0C-4A08-A54D-FC93953CF5D9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1048672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67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6BE4E-4E5B-4652-8BCA-1FB79377D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55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AF4B9-DC41-4E30-A31A-3F9495D00FBD}" type="slidenum">
              <a:rPr lang="en-US" smtClean="0"/>
              <a:t>1</a:t>
            </a:fld>
            <a:endParaRPr lang="en-US"/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Wi-Fi 6 (802.11 AX)                                                                           MGI-COET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04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06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07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8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60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C7C4-2866-467C-B453-5250DDE9106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10486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54D2-2A5B-4F41-92A7-370571A6632F}" type="slidenum">
              <a:rPr lang="en-US" smtClean="0"/>
              <a:t>‹#›</a:t>
            </a:fld>
            <a:endParaRPr lang="en-US"/>
          </a:p>
        </p:txBody>
      </p:sp>
      <p:cxnSp>
        <p:nvCxnSpPr>
          <p:cNvPr id="3145729" name="Straight Connector 8"/>
          <p:cNvCxnSpPr>
            <a:cxnSpLocks/>
          </p:cNvCxnSpPr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C7C4-2866-467C-B453-5250DDE9106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10486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54D2-2A5B-4F41-92A7-370571A663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17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18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C7C4-2866-467C-B453-5250DDE9106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10486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54D2-2A5B-4F41-92A7-370571A663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C7C4-2866-467C-B453-5250DDE9106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10486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54D2-2A5B-4F41-92A7-370571A663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2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C7C4-2866-467C-B453-5250DDE9106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10486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54D2-2A5B-4F41-92A7-370571A6632F}" type="slidenum">
              <a:rPr lang="en-US" smtClean="0"/>
              <a:t>‹#›</a:t>
            </a:fld>
            <a:endParaRPr lang="en-US"/>
          </a:p>
        </p:txBody>
      </p:sp>
      <p:cxnSp>
        <p:nvCxnSpPr>
          <p:cNvPr id="3145730" name="Straight Connector 8"/>
          <p:cNvCxnSpPr>
            <a:cxnSpLocks/>
          </p:cNvCxnSpPr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C7C4-2866-467C-B453-5250DDE9106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54D2-2A5B-4F41-92A7-370571A663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C7C4-2866-467C-B453-5250DDE9106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54D2-2A5B-4F41-92A7-370571A663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C7C4-2866-467C-B453-5250DDE9106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10486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54D2-2A5B-4F41-92A7-370571A663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4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C7C4-2866-467C-B453-5250DDE9106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104858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04858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54D2-2A5B-4F41-92A7-370571A663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3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5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7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/>
          </a:lstStyle>
          <a:p>
            <a:fld id="{699BC7C4-2866-467C-B453-5250DDE9106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104866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4866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3454D2-2A5B-4F41-92A7-370571A663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1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32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C7C4-2866-467C-B453-5250DDE9106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10486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54D2-2A5B-4F41-92A7-370571A663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7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8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9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8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9BC7C4-2866-467C-B453-5250DDE9106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104858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3454D2-2A5B-4F41-92A7-370571A6632F}" type="slidenum">
              <a:rPr lang="en-US" smtClean="0"/>
              <a:t>‹#›</a:t>
            </a:fld>
            <a:endParaRPr lang="en-US"/>
          </a:p>
        </p:txBody>
      </p:sp>
      <p:cxnSp>
        <p:nvCxnSpPr>
          <p:cNvPr id="3145728" name="Straight Connector 9"/>
          <p:cNvCxnSpPr>
            <a:cxnSpLocks/>
          </p:cNvCxnSpPr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/>
          </p:cNvPicPr>
          <p:nvPr/>
        </p:nvPicPr>
        <p:blipFill rotWithShape="1">
          <a:blip r:embed="rId3"/>
          <a:srcRect l="22570" t="11397" r="23847" b="27852"/>
          <a:stretch>
            <a:fillRect/>
          </a:stretch>
        </p:blipFill>
        <p:spPr>
          <a:xfrm>
            <a:off x="1050602" y="179804"/>
            <a:ext cx="1499960" cy="1499961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</p:pic>
      <p:sp>
        <p:nvSpPr>
          <p:cNvPr id="1048588" name="TextBox 3"/>
          <p:cNvSpPr txBox="1"/>
          <p:nvPr/>
        </p:nvSpPr>
        <p:spPr>
          <a:xfrm>
            <a:off x="1380453" y="240804"/>
            <a:ext cx="9135148" cy="6719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Late Purushottam Hari (Ganesh) Patil Shikshan Sanstha’s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Mauli Group of Institution’s 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 and Technology Shegaon.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525145" algn="ctr">
              <a:lnSpc>
                <a:spcPct val="150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Caption Generator with CNN &amp; LSTM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Pallavi Tayde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2. Prerna Dabhade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3. Megha Chopade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4. Sham Johari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5. Sanjay Junare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 : Dr. P. M. Hasabnis</a:t>
            </a:r>
            <a:endParaRPr lang="zh-CN" altLang="en-US" b="1" dirty="0"/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Department of Computer Science and Engineering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Session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2022-23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104858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63773" y="6459785"/>
            <a:ext cx="11750722" cy="365125"/>
          </a:xfrm>
        </p:spPr>
        <p:txBody>
          <a:bodyPr/>
          <a:lstStyle/>
          <a:p>
            <a:pPr algn="l"/>
            <a:r>
              <a:rPr lang="it-IT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</a:t>
            </a:r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3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0757" y="179804"/>
            <a:ext cx="1371600" cy="14024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6F82F6-8CF4-94FA-33FE-7B16AF05E26A}"/>
              </a:ext>
            </a:extLst>
          </p:cNvPr>
          <p:cNvSpPr txBox="1"/>
          <p:nvPr/>
        </p:nvSpPr>
        <p:spPr>
          <a:xfrm>
            <a:off x="2788022" y="605118"/>
            <a:ext cx="6615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Short – Term Memory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19DCF1-5ED9-FA68-B150-65345A9CA4F0}"/>
              </a:ext>
            </a:extLst>
          </p:cNvPr>
          <p:cNvSpPr txBox="1"/>
          <p:nvPr/>
        </p:nvSpPr>
        <p:spPr>
          <a:xfrm>
            <a:off x="1540700" y="1839057"/>
            <a:ext cx="911059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(Long short-term memory) is a type of RNN which is capable of working with sequence prediction problems.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for the next word prediction purposes, as in Google search, our system is showing the next word based on previous text.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is used to carry out relevant information and to discard non-relevant information.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831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CEB36D-F39B-0109-1AAE-7C8B820CA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121024"/>
            <a:ext cx="8458200" cy="50023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96FFAE-C054-BE5A-1D12-0B420065787C}"/>
              </a:ext>
            </a:extLst>
          </p:cNvPr>
          <p:cNvSpPr txBox="1"/>
          <p:nvPr/>
        </p:nvSpPr>
        <p:spPr>
          <a:xfrm>
            <a:off x="5123330" y="5486400"/>
            <a:ext cx="7797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LSTM cell</a:t>
            </a:r>
          </a:p>
        </p:txBody>
      </p:sp>
    </p:spTree>
    <p:extLst>
      <p:ext uri="{BB962C8B-B14F-4D97-AF65-F5344CB8AC3E}">
        <p14:creationId xmlns:p14="http://schemas.microsoft.com/office/powerpoint/2010/main" val="99723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841482-B845-4547-7451-B1DC5F9A12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4" t="11256" r="3246"/>
          <a:stretch/>
        </p:blipFill>
        <p:spPr>
          <a:xfrm>
            <a:off x="1216958" y="1392892"/>
            <a:ext cx="9708777" cy="44969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96253B-07CC-168B-53CE-35E160B11FBE}"/>
              </a:ext>
            </a:extLst>
          </p:cNvPr>
          <p:cNvSpPr txBox="1"/>
          <p:nvPr/>
        </p:nvSpPr>
        <p:spPr>
          <a:xfrm>
            <a:off x="1976718" y="161365"/>
            <a:ext cx="8189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/>
              <a:t>MODEL – IMAGE CAPTION GENERATOR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A1B9EB-B34F-6E2D-6992-83FA5863CC67}"/>
              </a:ext>
            </a:extLst>
          </p:cNvPr>
          <p:cNvSpPr txBox="1"/>
          <p:nvPr/>
        </p:nvSpPr>
        <p:spPr>
          <a:xfrm>
            <a:off x="2848535" y="5658980"/>
            <a:ext cx="6494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Caption : Deers are resting!</a:t>
            </a:r>
          </a:p>
        </p:txBody>
      </p:sp>
    </p:spTree>
    <p:extLst>
      <p:ext uri="{BB962C8B-B14F-4D97-AF65-F5344CB8AC3E}">
        <p14:creationId xmlns:p14="http://schemas.microsoft.com/office/powerpoint/2010/main" val="142979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E31D56-BE53-8B7D-3002-139C2AA5D713}"/>
              </a:ext>
            </a:extLst>
          </p:cNvPr>
          <p:cNvSpPr txBox="1"/>
          <p:nvPr/>
        </p:nvSpPr>
        <p:spPr>
          <a:xfrm>
            <a:off x="4138894" y="0"/>
            <a:ext cx="366795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5E455E9-A66B-CA0A-FB11-E388A936D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943410"/>
              </p:ext>
            </p:extLst>
          </p:nvPr>
        </p:nvGraphicFramePr>
        <p:xfrm>
          <a:off x="681132" y="410597"/>
          <a:ext cx="11012687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271">
                  <a:extLst>
                    <a:ext uri="{9D8B030D-6E8A-4147-A177-3AD203B41FA5}">
                      <a16:colId xmlns:a16="http://schemas.microsoft.com/office/drawing/2014/main" val="3100229375"/>
                    </a:ext>
                  </a:extLst>
                </a:gridCol>
                <a:gridCol w="3098935">
                  <a:extLst>
                    <a:ext uri="{9D8B030D-6E8A-4147-A177-3AD203B41FA5}">
                      <a16:colId xmlns:a16="http://schemas.microsoft.com/office/drawing/2014/main" val="787990954"/>
                    </a:ext>
                  </a:extLst>
                </a:gridCol>
                <a:gridCol w="3199322">
                  <a:extLst>
                    <a:ext uri="{9D8B030D-6E8A-4147-A177-3AD203B41FA5}">
                      <a16:colId xmlns:a16="http://schemas.microsoft.com/office/drawing/2014/main" val="2457235803"/>
                    </a:ext>
                  </a:extLst>
                </a:gridCol>
                <a:gridCol w="1363159">
                  <a:extLst>
                    <a:ext uri="{9D8B030D-6E8A-4147-A177-3AD203B41FA5}">
                      <a16:colId xmlns:a16="http://schemas.microsoft.com/office/drawing/2014/main" val="1498429438"/>
                    </a:ext>
                  </a:extLst>
                </a:gridCol>
              </a:tblGrid>
              <a:tr h="243345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325409"/>
                  </a:ext>
                </a:extLst>
              </a:tr>
              <a:tr h="1389462">
                <a:tc>
                  <a:txBody>
                    <a:bodyPr/>
                    <a:lstStyle/>
                    <a:p>
                      <a:pPr algn="l"/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nn-NO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M. Pranay Kumar, V. Snigdha, R. Nandini, Dr. B. Indira Reddy.</a:t>
                      </a:r>
                      <a:endParaRPr lang="en-IN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Image Captioning Generator Using CNN and 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paper proposes an image captioning approach that uses a combination of CNN and LSTM networks with an attention mechanism. </a:t>
                      </a:r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453224"/>
                  </a:ext>
                </a:extLst>
              </a:tr>
              <a:tr h="1303249">
                <a:tc>
                  <a:txBody>
                    <a:bodyPr/>
                    <a:lstStyle/>
                    <a:p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I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fi-FI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Rohit Pawar, Omini Jadhav, Rutuja Nalage.</a:t>
                      </a:r>
                      <a:endParaRPr lang="en-IN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Image Captioning Generator Using CNN and LSTM</a:t>
                      </a:r>
                    </a:p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(GUI Application)</a:t>
                      </a:r>
                      <a:endParaRPr lang="en-IN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eaLnBrk="1" latinLnBrk="0" hangingPunct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paper presents an image captioning application that uses a pre-trained CNN and LSTM to generate captions for input images. And develop a user-friendly GUI that allows users to input an image and view the generated caption.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254329"/>
                  </a:ext>
                </a:extLst>
              </a:tr>
              <a:tr h="16484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J.A. Alzubi, </a:t>
                      </a:r>
                      <a:r>
                        <a:rPr lang="en-IN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R. Jain</a:t>
                      </a:r>
                      <a:r>
                        <a:rPr lang="en-I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 P. Nagrath.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image captioning using an ensemble of CNN and LSTM based deep neural networks</a:t>
                      </a:r>
                      <a:endParaRPr lang="en-IN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paper suggests using a combination of CNN and LSTM based DNN to generate captions for images by training multiple models on the same dataset and combining their outputs.</a:t>
                      </a:r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07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818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extBox 2"/>
          <p:cNvSpPr txBox="1"/>
          <p:nvPr/>
        </p:nvSpPr>
        <p:spPr>
          <a:xfrm>
            <a:off x="911041" y="500036"/>
            <a:ext cx="6897646" cy="483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TECHNOLOGY USED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  <a:r>
              <a:rPr lang="en-US" altLang="zh-CN" sz="1900" b="1" dirty="0"/>
              <a:t>:</a:t>
            </a:r>
          </a:p>
          <a:p>
            <a:pPr>
              <a:lnSpc>
                <a:spcPct val="200000"/>
              </a:lnSpc>
            </a:pPr>
            <a:r>
              <a:rPr lang="en-US" altLang="zh-CN" sz="1900" dirty="0"/>
              <a:t>1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Computer System.</a:t>
            </a:r>
          </a:p>
          <a:p>
            <a:pPr>
              <a:lnSpc>
                <a:spcPct val="200000"/>
              </a:lnSpc>
            </a:pP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Active Internet Connection.</a:t>
            </a:r>
          </a:p>
          <a:p>
            <a:pPr>
              <a:lnSpc>
                <a:spcPct val="200000"/>
              </a:lnSpc>
            </a:pPr>
            <a:r>
              <a:rPr lang="en-US" altLang="zh-C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r>
              <a:rPr lang="en-US" altLang="zh-CN" sz="1900" b="1" dirty="0"/>
              <a:t>:                                                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10/11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Libraries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Collaboratory</a:t>
            </a:r>
            <a:endParaRPr lang="zh-CN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B80BA5-2E76-B2FF-28FE-1C78EEC3F54F}"/>
              </a:ext>
            </a:extLst>
          </p:cNvPr>
          <p:cNvSpPr txBox="1"/>
          <p:nvPr/>
        </p:nvSpPr>
        <p:spPr>
          <a:xfrm>
            <a:off x="4041909" y="0"/>
            <a:ext cx="5647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 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C415C638-67FB-47BC-E3E3-F5013468C3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89812" y="3222812"/>
            <a:ext cx="358588" cy="35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4C26CD-C7DC-D6E5-C1C3-A48AF24801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69"/>
          <a:stretch/>
        </p:blipFill>
        <p:spPr>
          <a:xfrm>
            <a:off x="3843617" y="691263"/>
            <a:ext cx="4504765" cy="540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45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extBox 1"/>
          <p:cNvSpPr txBox="1"/>
          <p:nvPr/>
        </p:nvSpPr>
        <p:spPr>
          <a:xfrm>
            <a:off x="276225" y="326355"/>
            <a:ext cx="98137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     </a:t>
            </a:r>
          </a:p>
          <a:p>
            <a:endParaRPr lang="en-US" dirty="0"/>
          </a:p>
          <a:p>
            <a:pPr algn="ctr"/>
            <a:r>
              <a:rPr lang="en-US" dirty="0"/>
              <a:t>   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E31D56-BE53-8B7D-3002-139C2AA5D713}"/>
              </a:ext>
            </a:extLst>
          </p:cNvPr>
          <p:cNvSpPr txBox="1"/>
          <p:nvPr/>
        </p:nvSpPr>
        <p:spPr>
          <a:xfrm>
            <a:off x="446353" y="279702"/>
            <a:ext cx="98137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     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</a:t>
            </a:r>
            <a:r>
              <a:rPr lang="en-US" b="1" dirty="0"/>
              <a:t>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/>
              <a:t>     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6D3F27-4779-CF91-EA4D-9AD6DD347591}"/>
              </a:ext>
            </a:extLst>
          </p:cNvPr>
          <p:cNvSpPr txBox="1"/>
          <p:nvPr/>
        </p:nvSpPr>
        <p:spPr>
          <a:xfrm>
            <a:off x="1540700" y="1839057"/>
            <a:ext cx="911059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3464" indent="-283464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400"/>
              <a:buFont typeface="Wingdings" panose="05000000000000000000" pitchFamily="2" charset="2"/>
              <a:buChar char="Ø"/>
            </a:pPr>
            <a:r>
              <a:rPr lang="en-US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caption generator can enhance the user experience of websites, social media platforms, and other applications.</a:t>
            </a:r>
            <a:endParaRPr lang="en-IN" sz="2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more accessible to people who are visually impaired.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can save the time by automatically generating textual descriptions of images instead of requiring manual input from human users.</a:t>
            </a:r>
          </a:p>
          <a:p>
            <a:endParaRPr lang="en-US" sz="2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can increase engagement with the image and improve the overall user experience.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75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E31D56-BE53-8B7D-3002-139C2AA5D713}"/>
              </a:ext>
            </a:extLst>
          </p:cNvPr>
          <p:cNvSpPr txBox="1"/>
          <p:nvPr/>
        </p:nvSpPr>
        <p:spPr>
          <a:xfrm>
            <a:off x="809898" y="-374467"/>
            <a:ext cx="9807208" cy="1613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     </a:t>
            </a:r>
          </a:p>
          <a:p>
            <a:endParaRPr lang="en-US" dirty="0"/>
          </a:p>
          <a:p>
            <a:pPr algn="ctr"/>
            <a:r>
              <a:rPr lang="en-US" dirty="0"/>
              <a:t>         </a:t>
            </a:r>
            <a:r>
              <a:rPr lang="en-US" sz="2400" dirty="0"/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 PLAN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467620"/>
              </p:ext>
            </p:extLst>
          </p:nvPr>
        </p:nvGraphicFramePr>
        <p:xfrm>
          <a:off x="2062386" y="771914"/>
          <a:ext cx="8070659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09">
                  <a:extLst>
                    <a:ext uri="{9D8B030D-6E8A-4147-A177-3AD203B41FA5}">
                      <a16:colId xmlns:a16="http://schemas.microsoft.com/office/drawing/2014/main" val="2242189381"/>
                    </a:ext>
                  </a:extLst>
                </a:gridCol>
                <a:gridCol w="5023897">
                  <a:extLst>
                    <a:ext uri="{9D8B030D-6E8A-4147-A177-3AD203B41FA5}">
                      <a16:colId xmlns:a16="http://schemas.microsoft.com/office/drawing/2014/main" val="3822023808"/>
                    </a:ext>
                  </a:extLst>
                </a:gridCol>
                <a:gridCol w="2330553">
                  <a:extLst>
                    <a:ext uri="{9D8B030D-6E8A-4147-A177-3AD203B41FA5}">
                      <a16:colId xmlns:a16="http://schemas.microsoft.com/office/drawing/2014/main" val="1406552522"/>
                    </a:ext>
                  </a:extLst>
                </a:gridCol>
              </a:tblGrid>
              <a:tr h="365588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Period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762543"/>
                  </a:ext>
                </a:extLst>
              </a:tr>
              <a:tr h="36558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 Decided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 Feb to 25 Feb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545811"/>
                  </a:ext>
                </a:extLst>
              </a:tr>
              <a:tr h="36558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Abstract Submitted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Mar to 10 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073687"/>
                  </a:ext>
                </a:extLst>
              </a:tr>
              <a:tr h="36558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Searched out the latest Technologies</a:t>
                      </a:r>
                      <a:r>
                        <a:rPr lang="en-I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 our 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Mar to 15 Mar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706942"/>
                  </a:ext>
                </a:extLst>
              </a:tr>
              <a:tr h="36558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Study of</a:t>
                      </a:r>
                      <a:r>
                        <a:rPr lang="en-I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research papers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</a:t>
                      </a:r>
                      <a:r>
                        <a:rPr lang="en-I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 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21 </a:t>
                      </a:r>
                      <a:r>
                        <a:rPr lang="en-I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711076"/>
                  </a:ext>
                </a:extLst>
              </a:tr>
              <a:tr h="36558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Decided two</a:t>
                      </a:r>
                      <a:r>
                        <a:rPr lang="en-I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technologies CNN, LSTM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 </a:t>
                      </a:r>
                      <a:r>
                        <a:rPr lang="en-I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26</a:t>
                      </a:r>
                      <a:r>
                        <a:rPr lang="en-I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924355"/>
                  </a:ext>
                </a:extLst>
              </a:tr>
              <a:tr h="36558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Working</a:t>
                      </a:r>
                      <a:r>
                        <a:rPr lang="en-I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first phase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 </a:t>
                      </a:r>
                      <a:r>
                        <a:rPr lang="en-I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2 </a:t>
                      </a:r>
                      <a:r>
                        <a:rPr lang="en-I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April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799403"/>
                  </a:ext>
                </a:extLst>
              </a:tr>
              <a:tr h="36558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 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April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5552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644707"/>
              </p:ext>
            </p:extLst>
          </p:nvPr>
        </p:nvGraphicFramePr>
        <p:xfrm>
          <a:off x="2037480" y="4348726"/>
          <a:ext cx="8117039" cy="1737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17039">
                  <a:extLst>
                    <a:ext uri="{9D8B030D-6E8A-4147-A177-3AD203B41FA5}">
                      <a16:colId xmlns:a16="http://schemas.microsoft.com/office/drawing/2014/main" val="2078651974"/>
                    </a:ext>
                  </a:extLst>
                </a:gridCol>
              </a:tblGrid>
              <a:tr h="656799"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Working on CNN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Working on LSTM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paper will be published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Preparation of second phase</a:t>
                      </a:r>
                    </a:p>
                    <a:p>
                      <a:pPr algn="ctr"/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the limitation of first phase we will</a:t>
                      </a:r>
                      <a:r>
                        <a:rPr lang="en-IN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 cover in the</a:t>
                      </a:r>
                      <a:r>
                        <a:rPr lang="en-IN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second phase.</a:t>
                      </a:r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27634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5E31D56-BE53-8B7D-3002-139C2AA5D713}"/>
              </a:ext>
            </a:extLst>
          </p:cNvPr>
          <p:cNvSpPr txBox="1"/>
          <p:nvPr/>
        </p:nvSpPr>
        <p:spPr>
          <a:xfrm>
            <a:off x="700395" y="3190162"/>
            <a:ext cx="9807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 </a:t>
            </a:r>
          </a:p>
          <a:p>
            <a:endParaRPr lang="en-US" dirty="0"/>
          </a:p>
          <a:p>
            <a:pPr algn="ctr"/>
            <a:r>
              <a:rPr lang="en-US" dirty="0"/>
              <a:t>         </a:t>
            </a:r>
            <a:r>
              <a:rPr lang="en-US" sz="2400" dirty="0"/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PLAN</a:t>
            </a:r>
          </a:p>
        </p:txBody>
      </p:sp>
    </p:spTree>
    <p:extLst>
      <p:ext uri="{BB962C8B-B14F-4D97-AF65-F5344CB8AC3E}">
        <p14:creationId xmlns:p14="http://schemas.microsoft.com/office/powerpoint/2010/main" val="372651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extBox 1"/>
          <p:cNvSpPr txBox="1"/>
          <p:nvPr/>
        </p:nvSpPr>
        <p:spPr>
          <a:xfrm>
            <a:off x="-830313" y="3895853"/>
            <a:ext cx="10148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D8E5FA-BBAA-68B7-F687-B235C745A9BF}"/>
              </a:ext>
            </a:extLst>
          </p:cNvPr>
          <p:cNvSpPr txBox="1"/>
          <p:nvPr/>
        </p:nvSpPr>
        <p:spPr>
          <a:xfrm>
            <a:off x="2357718" y="263534"/>
            <a:ext cx="6790765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3600" b="1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b="1" dirty="0">
              <a:ln/>
              <a:solidFill>
                <a:schemeClr val="accent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ED543B-157A-7FF5-51F4-F5DA6A376EF9}"/>
              </a:ext>
            </a:extLst>
          </p:cNvPr>
          <p:cNvSpPr txBox="1"/>
          <p:nvPr/>
        </p:nvSpPr>
        <p:spPr>
          <a:xfrm>
            <a:off x="593889" y="999241"/>
            <a:ext cx="10831398" cy="5946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 Statement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8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560605-CBEF-92FD-2AFF-7D6A53827152}"/>
              </a:ext>
            </a:extLst>
          </p:cNvPr>
          <p:cNvSpPr txBox="1"/>
          <p:nvPr/>
        </p:nvSpPr>
        <p:spPr>
          <a:xfrm>
            <a:off x="2357718" y="282388"/>
            <a:ext cx="6790765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3600" b="1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PROBLEM  STATEMENT</a:t>
            </a:r>
            <a:endParaRPr lang="en-IN" b="1" dirty="0">
              <a:ln/>
              <a:solidFill>
                <a:schemeClr val="accent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C98C4A-078B-A7C3-97C8-43C5F0AC0260}"/>
              </a:ext>
            </a:extLst>
          </p:cNvPr>
          <p:cNvSpPr txBox="1"/>
          <p:nvPr/>
        </p:nvSpPr>
        <p:spPr>
          <a:xfrm>
            <a:off x="1116106" y="1443319"/>
            <a:ext cx="9399494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F071FD-A71A-09CE-DE51-CF2CFECAAD53}"/>
              </a:ext>
            </a:extLst>
          </p:cNvPr>
          <p:cNvSpPr/>
          <p:nvPr/>
        </p:nvSpPr>
        <p:spPr>
          <a:xfrm>
            <a:off x="1506071" y="1479178"/>
            <a:ext cx="9009529" cy="39355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28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saw an image and your brain can easily tell what the image is about, but can a computer tell what the image is representing?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82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extBox 1"/>
          <p:cNvSpPr txBox="1"/>
          <p:nvPr/>
        </p:nvSpPr>
        <p:spPr>
          <a:xfrm>
            <a:off x="650445" y="614634"/>
            <a:ext cx="99228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                                                        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INTRODUCTION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hotograph captioning is the process of making a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escription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 an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image.</a:t>
            </a:r>
            <a:endParaRPr lang="en-US" sz="22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Caption generator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roject can be done through various techniques 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like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onvolutional neural network (CNN), </a:t>
            </a:r>
            <a:r>
              <a:rPr lang="en-IN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ong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hort-term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emory</a:t>
            </a:r>
          </a:p>
          <a:p>
            <a:pPr algn="just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(LSTM) and recurrent neural network (RNN).</a:t>
            </a: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 caption may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enerate subtitles for any pixel in a 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monochrome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 color image.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The golden hour: fantasy sunsets and sunrises – in pictures | Art and  design | The Guardian">
            <a:extLst>
              <a:ext uri="{FF2B5EF4-FFF2-40B4-BE49-F238E27FC236}">
                <a16:creationId xmlns:a16="http://schemas.microsoft.com/office/drawing/2014/main" id="{C352FA43-3987-0E44-F7AF-912822335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656" y="1827450"/>
            <a:ext cx="2407297" cy="360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824FD2-E439-60E3-E799-47E5ED282ED6}"/>
              </a:ext>
            </a:extLst>
          </p:cNvPr>
          <p:cNvSpPr txBox="1"/>
          <p:nvPr/>
        </p:nvSpPr>
        <p:spPr>
          <a:xfrm>
            <a:off x="9434969" y="5434636"/>
            <a:ext cx="227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 in golden hours!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B28135-89B7-0B0D-110F-66FE4413E21A}"/>
              </a:ext>
            </a:extLst>
          </p:cNvPr>
          <p:cNvSpPr/>
          <p:nvPr/>
        </p:nvSpPr>
        <p:spPr>
          <a:xfrm>
            <a:off x="616226" y="609600"/>
            <a:ext cx="10959548" cy="993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525145" algn="ctr">
              <a:lnSpc>
                <a:spcPct val="150000"/>
              </a:lnSpc>
              <a:spcAft>
                <a:spcPts val="800"/>
              </a:spcAft>
            </a:pPr>
            <a:r>
              <a:rPr lang="en-IN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Image </a:t>
            </a:r>
            <a:r>
              <a:rPr lang="en-US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Caption Generator - Techniques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EC5BA-D5FD-60DC-EEBB-DC0CA4AB6C78}"/>
              </a:ext>
            </a:extLst>
          </p:cNvPr>
          <p:cNvSpPr txBox="1"/>
          <p:nvPr/>
        </p:nvSpPr>
        <p:spPr>
          <a:xfrm>
            <a:off x="2120348" y="2859157"/>
            <a:ext cx="455874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RNN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LSTM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33BDD-A526-C46D-85A0-403176AFB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198" y="2432145"/>
            <a:ext cx="5589285" cy="30621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CA81BA-5B50-5245-BBCD-191A8EAB629B}"/>
              </a:ext>
            </a:extLst>
          </p:cNvPr>
          <p:cNvSpPr txBox="1"/>
          <p:nvPr/>
        </p:nvSpPr>
        <p:spPr>
          <a:xfrm>
            <a:off x="607261" y="1963153"/>
            <a:ext cx="9249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caption generation can be done by using following techniques:</a:t>
            </a:r>
          </a:p>
        </p:txBody>
      </p:sp>
    </p:spTree>
    <p:extLst>
      <p:ext uri="{BB962C8B-B14F-4D97-AF65-F5344CB8AC3E}">
        <p14:creationId xmlns:p14="http://schemas.microsoft.com/office/powerpoint/2010/main" val="80991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C8C0EA-5727-BE3B-5CFA-84D1A3521385}"/>
              </a:ext>
            </a:extLst>
          </p:cNvPr>
          <p:cNvSpPr txBox="1"/>
          <p:nvPr/>
        </p:nvSpPr>
        <p:spPr>
          <a:xfrm>
            <a:off x="-538997" y="461223"/>
            <a:ext cx="11747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                                     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</a:t>
            </a:r>
          </a:p>
          <a:p>
            <a:endParaRPr lang="en-IN" sz="2400" dirty="0"/>
          </a:p>
          <a:p>
            <a:pPr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3757" y="1465217"/>
            <a:ext cx="9657806" cy="3927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(Convolutional Neural Network) is specialized deep neural networks which process the data and is used for the recognition and classification of images.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scans the images from left to right and top to bottom and extracting relevant features from them.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Finally, it combines all the features for image classification.</a:t>
            </a:r>
          </a:p>
          <a:p>
            <a:pPr algn="just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handle the images that have been translated, rotated, scaled and changes in perspective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8096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557209-4DF5-2963-4F83-D68E4B932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11" y="524435"/>
            <a:ext cx="9708777" cy="48409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8FF357-F753-A158-0569-640A194F0389}"/>
              </a:ext>
            </a:extLst>
          </p:cNvPr>
          <p:cNvSpPr txBox="1"/>
          <p:nvPr/>
        </p:nvSpPr>
        <p:spPr>
          <a:xfrm>
            <a:off x="2998693" y="5701554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Convolutional Neural Network (CNN)</a:t>
            </a:r>
          </a:p>
        </p:txBody>
      </p:sp>
    </p:spTree>
    <p:extLst>
      <p:ext uri="{BB962C8B-B14F-4D97-AF65-F5344CB8AC3E}">
        <p14:creationId xmlns:p14="http://schemas.microsoft.com/office/powerpoint/2010/main" val="3775937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6F82F6-8CF4-94FA-33FE-7B16AF05E26A}"/>
              </a:ext>
            </a:extLst>
          </p:cNvPr>
          <p:cNvSpPr txBox="1"/>
          <p:nvPr/>
        </p:nvSpPr>
        <p:spPr>
          <a:xfrm>
            <a:off x="2788022" y="605118"/>
            <a:ext cx="6615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Recurrent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Neural Network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19DCF1-5ED9-FA68-B150-65345A9CA4F0}"/>
              </a:ext>
            </a:extLst>
          </p:cNvPr>
          <p:cNvSpPr txBox="1"/>
          <p:nvPr/>
        </p:nvSpPr>
        <p:spPr>
          <a:xfrm>
            <a:off x="1540700" y="1839057"/>
            <a:ext cx="91105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Networks (RNNs)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commonly used in image caption generators to generate captions for images.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basic idea to use an RNN to generate a sequence of words that describe the image.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CNNs and RNNs helps us work with images and sequences of words in this case.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743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48487C-9FB7-69D8-D06F-0C9CBB42A8BF}"/>
              </a:ext>
            </a:extLst>
          </p:cNvPr>
          <p:cNvSpPr txBox="1"/>
          <p:nvPr/>
        </p:nvSpPr>
        <p:spPr>
          <a:xfrm>
            <a:off x="3740523" y="5506571"/>
            <a:ext cx="5439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Recurrent Neural Network (RNN)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3807F67-7E2E-D91D-DD9A-48BA022FED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" t="9018" r="-459" b="6052"/>
          <a:stretch/>
        </p:blipFill>
        <p:spPr>
          <a:xfrm>
            <a:off x="2400300" y="369925"/>
            <a:ext cx="7653057" cy="489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371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2773</TotalTime>
  <Words>855</Words>
  <Application>Microsoft Office PowerPoint</Application>
  <PresentationFormat>Widescreen</PresentationFormat>
  <Paragraphs>154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Times New Roman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Sham Johari</cp:lastModifiedBy>
  <cp:revision>89</cp:revision>
  <dcterms:created xsi:type="dcterms:W3CDTF">2021-02-09T07:51:07Z</dcterms:created>
  <dcterms:modified xsi:type="dcterms:W3CDTF">2023-04-03T10:22:40Z</dcterms:modified>
</cp:coreProperties>
</file>