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6" r:id="rId6"/>
    <p:sldId id="287" r:id="rId7"/>
    <p:sldId id="296" r:id="rId8"/>
    <p:sldId id="292" r:id="rId9"/>
    <p:sldId id="297" r:id="rId10"/>
    <p:sldId id="294"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2" d="100"/>
          <a:sy n="82" d="100"/>
        </p:scale>
        <p:origin x="720"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Avocado Price Prediction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CAPSTONE PROJECT</a:t>
            </a:r>
          </a:p>
          <a:p>
            <a:r>
              <a:rPr lang="en-US" dirty="0"/>
              <a:t>Dhwani Gupta </a:t>
            </a:r>
          </a:p>
          <a:p>
            <a:endParaRPr lang="en-US" dirty="0"/>
          </a:p>
        </p:txBody>
      </p:sp>
      <p:pic>
        <p:nvPicPr>
          <p:cNvPr id="9" name="Picture Placeholder 8">
            <a:extLst>
              <a:ext uri="{FF2B5EF4-FFF2-40B4-BE49-F238E27FC236}">
                <a16:creationId xmlns:a16="http://schemas.microsoft.com/office/drawing/2014/main" id="{413FEE3E-31FD-9918-D481-7503503EEC55}"/>
              </a:ext>
            </a:extLst>
          </p:cNvPr>
          <p:cNvPicPr>
            <a:picLocks noGrp="1" noChangeAspect="1"/>
          </p:cNvPicPr>
          <p:nvPr>
            <p:ph type="pic" sz="quarter" idx="10"/>
          </p:nvPr>
        </p:nvPicPr>
        <p:blipFill>
          <a:blip r:embed="rId2"/>
          <a:srcRect l="11306" r="11306"/>
          <a:stretch>
            <a:fillRect/>
          </a:stretch>
        </p:blipFill>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Primary Goals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Key Learnings</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References and Source</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Avocado Price Prediction</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2023</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dirty="0"/>
              <a:t>This data was downloaded from the Kaggle. Retail scan data comes directly from retailer’s cash registers based on actual retail sales of Hass avocados.</a:t>
            </a:r>
          </a:p>
          <a:p>
            <a:br>
              <a:rPr lang="en-US" dirty="0"/>
            </a:br>
            <a:r>
              <a:rPr lang="en-US" dirty="0"/>
              <a:t>The Features are listed down in Python Program.</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25" name="Picture Placeholder 24">
            <a:extLst>
              <a:ext uri="{FF2B5EF4-FFF2-40B4-BE49-F238E27FC236}">
                <a16:creationId xmlns:a16="http://schemas.microsoft.com/office/drawing/2014/main" id="{7E12166F-F577-7CBB-EB40-1791CC4D0509}"/>
              </a:ext>
            </a:extLst>
          </p:cNvPr>
          <p:cNvPicPr>
            <a:picLocks noGrp="1" noChangeAspect="1"/>
          </p:cNvPicPr>
          <p:nvPr>
            <p:ph type="pic" sz="quarter" idx="13"/>
          </p:nvPr>
        </p:nvPicPr>
        <p:blipFill>
          <a:blip r:embed="rId2"/>
          <a:srcRect l="21597" r="21597"/>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A912-BC44-3849-3305-69CFE2DBFCE0}"/>
              </a:ext>
            </a:extLst>
          </p:cNvPr>
          <p:cNvSpPr>
            <a:spLocks noGrp="1"/>
          </p:cNvSpPr>
          <p:nvPr>
            <p:ph type="title"/>
          </p:nvPr>
        </p:nvSpPr>
        <p:spPr/>
        <p:txBody>
          <a:bodyPr/>
          <a:lstStyle/>
          <a:p>
            <a:r>
              <a:rPr lang="en-US" dirty="0"/>
              <a:t>Primary</a:t>
            </a:r>
            <a:br>
              <a:rPr lang="en-US" dirty="0"/>
            </a:br>
            <a:r>
              <a:rPr lang="en-US" dirty="0"/>
              <a:t>goals</a:t>
            </a:r>
          </a:p>
        </p:txBody>
      </p:sp>
      <p:sp>
        <p:nvSpPr>
          <p:cNvPr id="4" name="Text Placeholder 3">
            <a:extLst>
              <a:ext uri="{FF2B5EF4-FFF2-40B4-BE49-F238E27FC236}">
                <a16:creationId xmlns:a16="http://schemas.microsoft.com/office/drawing/2014/main" id="{00068879-EE38-0D0B-8B3D-2BE30931710A}"/>
              </a:ext>
            </a:extLst>
          </p:cNvPr>
          <p:cNvSpPr>
            <a:spLocks noGrp="1"/>
          </p:cNvSpPr>
          <p:nvPr>
            <p:ph type="body" sz="quarter" idx="15"/>
          </p:nvPr>
        </p:nvSpPr>
        <p:spPr/>
        <p:txBody>
          <a:bodyPr/>
          <a:lstStyle/>
          <a:p>
            <a:r>
              <a:rPr lang="en-US" b="1" dirty="0"/>
              <a:t>Task </a:t>
            </a:r>
          </a:p>
        </p:txBody>
      </p:sp>
      <p:sp>
        <p:nvSpPr>
          <p:cNvPr id="5" name="Text Placeholder 4">
            <a:extLst>
              <a:ext uri="{FF2B5EF4-FFF2-40B4-BE49-F238E27FC236}">
                <a16:creationId xmlns:a16="http://schemas.microsoft.com/office/drawing/2014/main" id="{6A144CBA-AC8A-480A-E8D9-5D61946082AC}"/>
              </a:ext>
            </a:extLst>
          </p:cNvPr>
          <p:cNvSpPr>
            <a:spLocks noGrp="1"/>
          </p:cNvSpPr>
          <p:nvPr>
            <p:ph type="body" sz="quarter" idx="20"/>
          </p:nvPr>
        </p:nvSpPr>
        <p:spPr/>
        <p:txBody>
          <a:bodyPr/>
          <a:lstStyle/>
          <a:p>
            <a:r>
              <a:rPr lang="en-US" dirty="0"/>
              <a:t>Our task is to predict the Average Price.</a:t>
            </a:r>
          </a:p>
        </p:txBody>
      </p:sp>
      <p:sp>
        <p:nvSpPr>
          <p:cNvPr id="7" name="Text Placeholder 6">
            <a:extLst>
              <a:ext uri="{FF2B5EF4-FFF2-40B4-BE49-F238E27FC236}">
                <a16:creationId xmlns:a16="http://schemas.microsoft.com/office/drawing/2014/main" id="{919D4F15-8029-255B-6197-35CA49BB2FAB}"/>
              </a:ext>
            </a:extLst>
          </p:cNvPr>
          <p:cNvSpPr>
            <a:spLocks noGrp="1"/>
          </p:cNvSpPr>
          <p:nvPr>
            <p:ph type="body" sz="quarter" idx="16"/>
          </p:nvPr>
        </p:nvSpPr>
        <p:spPr/>
        <p:txBody>
          <a:bodyPr/>
          <a:lstStyle/>
          <a:p>
            <a:r>
              <a:rPr lang="en-US" b="1" dirty="0"/>
              <a:t>Preparation of Data </a:t>
            </a:r>
          </a:p>
        </p:txBody>
      </p:sp>
      <p:sp>
        <p:nvSpPr>
          <p:cNvPr id="8" name="Text Placeholder 7">
            <a:extLst>
              <a:ext uri="{FF2B5EF4-FFF2-40B4-BE49-F238E27FC236}">
                <a16:creationId xmlns:a16="http://schemas.microsoft.com/office/drawing/2014/main" id="{439A5717-AFD3-D42F-BB02-909130EA1079}"/>
              </a:ext>
            </a:extLst>
          </p:cNvPr>
          <p:cNvSpPr>
            <a:spLocks noGrp="1"/>
          </p:cNvSpPr>
          <p:nvPr>
            <p:ph type="body" sz="quarter" idx="21"/>
          </p:nvPr>
        </p:nvSpPr>
        <p:spPr/>
        <p:txBody>
          <a:bodyPr/>
          <a:lstStyle/>
          <a:p>
            <a:r>
              <a:rPr lang="en-US" dirty="0"/>
              <a:t>Drop unnecessary feature &amp; Check Null Values</a:t>
            </a:r>
          </a:p>
        </p:txBody>
      </p:sp>
      <p:sp>
        <p:nvSpPr>
          <p:cNvPr id="10" name="Text Placeholder 9">
            <a:extLst>
              <a:ext uri="{FF2B5EF4-FFF2-40B4-BE49-F238E27FC236}">
                <a16:creationId xmlns:a16="http://schemas.microsoft.com/office/drawing/2014/main" id="{7B6D5989-7D84-23EE-86E4-DFA0AEDDCD72}"/>
              </a:ext>
            </a:extLst>
          </p:cNvPr>
          <p:cNvSpPr>
            <a:spLocks noGrp="1"/>
          </p:cNvSpPr>
          <p:nvPr>
            <p:ph type="body" sz="quarter" idx="17"/>
          </p:nvPr>
        </p:nvSpPr>
        <p:spPr/>
        <p:txBody>
          <a:bodyPr/>
          <a:lstStyle/>
          <a:p>
            <a:r>
              <a:rPr lang="en-US" b="1" dirty="0"/>
              <a:t>EDA &amp; Outliers Removal</a:t>
            </a:r>
          </a:p>
        </p:txBody>
      </p:sp>
      <p:sp>
        <p:nvSpPr>
          <p:cNvPr id="11" name="Text Placeholder 10">
            <a:extLst>
              <a:ext uri="{FF2B5EF4-FFF2-40B4-BE49-F238E27FC236}">
                <a16:creationId xmlns:a16="http://schemas.microsoft.com/office/drawing/2014/main" id="{A68D83F9-871F-F16C-BCEE-D166B2B10C5E}"/>
              </a:ext>
            </a:extLst>
          </p:cNvPr>
          <p:cNvSpPr>
            <a:spLocks noGrp="1"/>
          </p:cNvSpPr>
          <p:nvPr>
            <p:ph type="body" sz="quarter" idx="22"/>
          </p:nvPr>
        </p:nvSpPr>
        <p:spPr/>
        <p:txBody>
          <a:bodyPr/>
          <a:lstStyle/>
          <a:p>
            <a:r>
              <a:rPr lang="en-US" dirty="0"/>
              <a:t>Graphs and Removal of Outliers </a:t>
            </a:r>
          </a:p>
        </p:txBody>
      </p:sp>
      <p:sp>
        <p:nvSpPr>
          <p:cNvPr id="13" name="Text Placeholder 12">
            <a:extLst>
              <a:ext uri="{FF2B5EF4-FFF2-40B4-BE49-F238E27FC236}">
                <a16:creationId xmlns:a16="http://schemas.microsoft.com/office/drawing/2014/main" id="{1AE61B16-CC36-150A-94EF-07130BB9F7CF}"/>
              </a:ext>
            </a:extLst>
          </p:cNvPr>
          <p:cNvSpPr>
            <a:spLocks noGrp="1"/>
          </p:cNvSpPr>
          <p:nvPr>
            <p:ph type="body" sz="quarter" idx="18"/>
          </p:nvPr>
        </p:nvSpPr>
        <p:spPr/>
        <p:txBody>
          <a:bodyPr/>
          <a:lstStyle/>
          <a:p>
            <a:r>
              <a:rPr lang="en-US" b="1" dirty="0"/>
              <a:t>Power BI </a:t>
            </a:r>
          </a:p>
        </p:txBody>
      </p:sp>
      <p:sp>
        <p:nvSpPr>
          <p:cNvPr id="14" name="Text Placeholder 13">
            <a:extLst>
              <a:ext uri="{FF2B5EF4-FFF2-40B4-BE49-F238E27FC236}">
                <a16:creationId xmlns:a16="http://schemas.microsoft.com/office/drawing/2014/main" id="{8283FE50-3A85-124F-8B0E-CF654D770673}"/>
              </a:ext>
            </a:extLst>
          </p:cNvPr>
          <p:cNvSpPr>
            <a:spLocks noGrp="1"/>
          </p:cNvSpPr>
          <p:nvPr>
            <p:ph type="body" sz="quarter" idx="23"/>
          </p:nvPr>
        </p:nvSpPr>
        <p:spPr/>
        <p:txBody>
          <a:bodyPr/>
          <a:lstStyle/>
          <a:p>
            <a:r>
              <a:rPr lang="en-US" dirty="0"/>
              <a:t>Visualization Tool for Dashboard </a:t>
            </a:r>
          </a:p>
        </p:txBody>
      </p:sp>
      <p:sp>
        <p:nvSpPr>
          <p:cNvPr id="16" name="Text Placeholder 15">
            <a:extLst>
              <a:ext uri="{FF2B5EF4-FFF2-40B4-BE49-F238E27FC236}">
                <a16:creationId xmlns:a16="http://schemas.microsoft.com/office/drawing/2014/main" id="{01CCE985-E30D-1622-DFF6-863294684F44}"/>
              </a:ext>
            </a:extLst>
          </p:cNvPr>
          <p:cNvSpPr>
            <a:spLocks noGrp="1"/>
          </p:cNvSpPr>
          <p:nvPr>
            <p:ph type="body" sz="quarter" idx="19"/>
          </p:nvPr>
        </p:nvSpPr>
        <p:spPr/>
        <p:txBody>
          <a:bodyPr/>
          <a:lstStyle/>
          <a:p>
            <a:r>
              <a:rPr lang="en-US" b="1" dirty="0"/>
              <a:t>Model Building</a:t>
            </a:r>
          </a:p>
        </p:txBody>
      </p:sp>
      <p:sp>
        <p:nvSpPr>
          <p:cNvPr id="17" name="Text Placeholder 16">
            <a:extLst>
              <a:ext uri="{FF2B5EF4-FFF2-40B4-BE49-F238E27FC236}">
                <a16:creationId xmlns:a16="http://schemas.microsoft.com/office/drawing/2014/main" id="{6A2810A7-C197-0D84-C188-E7CD4BF3395E}"/>
              </a:ext>
            </a:extLst>
          </p:cNvPr>
          <p:cNvSpPr>
            <a:spLocks noGrp="1"/>
          </p:cNvSpPr>
          <p:nvPr>
            <p:ph type="body" sz="quarter" idx="24"/>
          </p:nvPr>
        </p:nvSpPr>
        <p:spPr/>
        <p:txBody>
          <a:bodyPr/>
          <a:lstStyle/>
          <a:p>
            <a:r>
              <a:rPr lang="en-US" dirty="0"/>
              <a:t>Linear Regression, Ridge, Decision Tree, SVm, Random Forest, AdaBoost and Gradient Boost</a:t>
            </a:r>
          </a:p>
        </p:txBody>
      </p:sp>
    </p:spTree>
    <p:extLst>
      <p:ext uri="{BB962C8B-B14F-4D97-AF65-F5344CB8AC3E}">
        <p14:creationId xmlns:p14="http://schemas.microsoft.com/office/powerpoint/2010/main" val="356286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Key Learnings</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Model Building </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dirty="0"/>
              <a:t>Leant different types of algorithms.</a:t>
            </a:r>
          </a:p>
          <a:p>
            <a:r>
              <a:rPr lang="en-US" dirty="0"/>
              <a:t>Seen application of EDA and ML in real world. </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Power BI</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Created Dashboard using Visualization Tool. </a:t>
            </a:r>
          </a:p>
          <a:p>
            <a:r>
              <a:rPr lang="en-US" dirty="0"/>
              <a:t>Leant different types of features provided by Microsoft Power BI.</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Avocado Price Prediction</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2023</a:t>
            </a:r>
          </a:p>
        </p:txBody>
      </p:sp>
    </p:spTree>
    <p:extLst>
      <p:ext uri="{BB962C8B-B14F-4D97-AF65-F5344CB8AC3E}">
        <p14:creationId xmlns:p14="http://schemas.microsoft.com/office/powerpoint/2010/main" val="164672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C0BE-5084-4387-940A-8272F40F49FD}"/>
              </a:ext>
            </a:extLst>
          </p:cNvPr>
          <p:cNvSpPr>
            <a:spLocks noGrp="1"/>
          </p:cNvSpPr>
          <p:nvPr>
            <p:ph type="title"/>
          </p:nvPr>
        </p:nvSpPr>
        <p:spPr/>
        <p:txBody>
          <a:bodyPr/>
          <a:lstStyle/>
          <a:p>
            <a:r>
              <a:rPr lang="en-US" dirty="0">
                <a:latin typeface="+mn-lt"/>
              </a:rPr>
              <a:t>References and Source</a:t>
            </a:r>
            <a:endParaRPr lang="en-US" dirty="0"/>
          </a:p>
        </p:txBody>
      </p:sp>
      <p:sp>
        <p:nvSpPr>
          <p:cNvPr id="3" name="Text Placeholder 2">
            <a:extLst>
              <a:ext uri="{FF2B5EF4-FFF2-40B4-BE49-F238E27FC236}">
                <a16:creationId xmlns:a16="http://schemas.microsoft.com/office/drawing/2014/main" id="{0EC6DAAC-C45F-8509-5238-65E17678C0A1}"/>
              </a:ext>
            </a:extLst>
          </p:cNvPr>
          <p:cNvSpPr>
            <a:spLocks noGrp="1"/>
          </p:cNvSpPr>
          <p:nvPr>
            <p:ph type="body" idx="1"/>
          </p:nvPr>
        </p:nvSpPr>
        <p:spPr/>
        <p:txBody>
          <a:bodyPr/>
          <a:lstStyle/>
          <a:p>
            <a:r>
              <a:rPr lang="en-US" dirty="0"/>
              <a:t>Kaggle</a:t>
            </a:r>
          </a:p>
        </p:txBody>
      </p:sp>
      <p:sp>
        <p:nvSpPr>
          <p:cNvPr id="4" name="Content Placeholder 3">
            <a:extLst>
              <a:ext uri="{FF2B5EF4-FFF2-40B4-BE49-F238E27FC236}">
                <a16:creationId xmlns:a16="http://schemas.microsoft.com/office/drawing/2014/main" id="{7A21C003-01B7-B2D6-062E-02BF899FDD44}"/>
              </a:ext>
            </a:extLst>
          </p:cNvPr>
          <p:cNvSpPr>
            <a:spLocks noGrp="1"/>
          </p:cNvSpPr>
          <p:nvPr>
            <p:ph sz="half" idx="2"/>
          </p:nvPr>
        </p:nvSpPr>
        <p:spPr/>
        <p:txBody>
          <a:bodyPr/>
          <a:lstStyle/>
          <a:p>
            <a:r>
              <a:rPr lang="en-US" dirty="0"/>
              <a:t>https://www.kaggle.com/code/ohguri/eda-and-prediction-with-parameter-tuning</a:t>
            </a:r>
          </a:p>
        </p:txBody>
      </p:sp>
      <p:sp>
        <p:nvSpPr>
          <p:cNvPr id="5" name="Text Placeholder 4">
            <a:extLst>
              <a:ext uri="{FF2B5EF4-FFF2-40B4-BE49-F238E27FC236}">
                <a16:creationId xmlns:a16="http://schemas.microsoft.com/office/drawing/2014/main" id="{0518D425-BCD5-02D4-1EE5-7A38FB3595B7}"/>
              </a:ext>
            </a:extLst>
          </p:cNvPr>
          <p:cNvSpPr>
            <a:spLocks noGrp="1"/>
          </p:cNvSpPr>
          <p:nvPr>
            <p:ph type="body" sz="quarter" idx="3"/>
          </p:nvPr>
        </p:nvSpPr>
        <p:spPr/>
        <p:txBody>
          <a:bodyPr/>
          <a:lstStyle/>
          <a:p>
            <a:r>
              <a:rPr lang="en-US" dirty="0"/>
              <a:t>Class Notebook and Notes</a:t>
            </a:r>
          </a:p>
          <a:p>
            <a:endParaRPr lang="en-US" dirty="0"/>
          </a:p>
        </p:txBody>
      </p:sp>
      <p:sp>
        <p:nvSpPr>
          <p:cNvPr id="6" name="Content Placeholder 5">
            <a:extLst>
              <a:ext uri="{FF2B5EF4-FFF2-40B4-BE49-F238E27FC236}">
                <a16:creationId xmlns:a16="http://schemas.microsoft.com/office/drawing/2014/main" id="{7CBE69F1-BA34-601D-71B9-83FE74279290}"/>
              </a:ext>
            </a:extLst>
          </p:cNvPr>
          <p:cNvSpPr>
            <a:spLocks noGrp="1"/>
          </p:cNvSpPr>
          <p:nvPr>
            <p:ph sz="half" idx="13"/>
          </p:nvPr>
        </p:nvSpPr>
        <p:spPr/>
        <p:txBody>
          <a:bodyPr/>
          <a:lstStyle/>
          <a:p>
            <a:r>
              <a:rPr lang="en-US" dirty="0"/>
              <a:t>http://localhost:8889/tree/Python%20Programs</a:t>
            </a:r>
          </a:p>
          <a:p>
            <a:endParaRPr lang="en-US" dirty="0"/>
          </a:p>
        </p:txBody>
      </p:sp>
      <p:sp>
        <p:nvSpPr>
          <p:cNvPr id="7" name="Slide Number Placeholder 6">
            <a:extLst>
              <a:ext uri="{FF2B5EF4-FFF2-40B4-BE49-F238E27FC236}">
                <a16:creationId xmlns:a16="http://schemas.microsoft.com/office/drawing/2014/main" id="{BA228F92-A242-599F-4059-7CEF395D6145}"/>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8" name="Footer Placeholder 7">
            <a:extLst>
              <a:ext uri="{FF2B5EF4-FFF2-40B4-BE49-F238E27FC236}">
                <a16:creationId xmlns:a16="http://schemas.microsoft.com/office/drawing/2014/main" id="{4F4D735C-D514-DE4C-AA46-0E8CF5F96915}"/>
              </a:ext>
            </a:extLst>
          </p:cNvPr>
          <p:cNvSpPr>
            <a:spLocks noGrp="1"/>
          </p:cNvSpPr>
          <p:nvPr>
            <p:ph type="ftr" sz="quarter" idx="11"/>
          </p:nvPr>
        </p:nvSpPr>
        <p:spPr/>
        <p:txBody>
          <a:bodyPr/>
          <a:lstStyle/>
          <a:p>
            <a:r>
              <a:rPr lang="en-US" dirty="0"/>
              <a:t>Avocado Price Prediction</a:t>
            </a:r>
            <a:endParaRPr lang="en-US" noProof="0" dirty="0"/>
          </a:p>
        </p:txBody>
      </p:sp>
      <p:sp>
        <p:nvSpPr>
          <p:cNvPr id="9" name="Date Placeholder 8">
            <a:extLst>
              <a:ext uri="{FF2B5EF4-FFF2-40B4-BE49-F238E27FC236}">
                <a16:creationId xmlns:a16="http://schemas.microsoft.com/office/drawing/2014/main" id="{978BD9A8-69C3-BB38-1510-9B7697C77F09}"/>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284241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Summary</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US" dirty="0"/>
              <a:t>Our Goal was to predict the Average Price.</a:t>
            </a:r>
            <a:endParaRPr lang="en-US" altLang="zh-CN" dirty="0"/>
          </a:p>
          <a:p>
            <a:r>
              <a:rPr lang="en-US" altLang="zh-CN" dirty="0"/>
              <a:t>The data was from Kaggle. And we did EDA and made Dashboard Using Visualization tool as Power BI. And then we built Models from which we can surely conclude that out of all the models - Linear Regression, Ridge, Decision Tree, SVm, Random Forest, AdaBoost and Gradient Boost the highest accuracy is from Random Forest.</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7</a:t>
            </a:fld>
            <a:endParaRPr lang="en-US" dirty="0"/>
          </a:p>
        </p:txBody>
      </p:sp>
      <p:pic>
        <p:nvPicPr>
          <p:cNvPr id="7" name="Picture Placeholder 6">
            <a:extLst>
              <a:ext uri="{FF2B5EF4-FFF2-40B4-BE49-F238E27FC236}">
                <a16:creationId xmlns:a16="http://schemas.microsoft.com/office/drawing/2014/main" id="{A9CB9650-08B3-95C5-C87A-ABAF0366CDB3}"/>
              </a:ext>
            </a:extLst>
          </p:cNvPr>
          <p:cNvPicPr>
            <a:picLocks noGrp="1" noChangeAspect="1"/>
          </p:cNvPicPr>
          <p:nvPr>
            <p:ph type="pic" sz="quarter" idx="13"/>
          </p:nvPr>
        </p:nvPicPr>
        <p:blipFill>
          <a:blip r:embed="rId2"/>
          <a:srcRect t="1204" b="1204"/>
          <a:stretch>
            <a:fillRect/>
          </a:stretch>
        </p:blipFill>
        <p:spPr/>
      </p:pic>
    </p:spTree>
    <p:extLst>
      <p:ext uri="{BB962C8B-B14F-4D97-AF65-F5344CB8AC3E}">
        <p14:creationId xmlns:p14="http://schemas.microsoft.com/office/powerpoint/2010/main" val="59172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pPr algn="ctr"/>
            <a:r>
              <a:rPr lang="en-US" b="1" dirty="0"/>
              <a:t>Please give your opinions, suggestions and improvement in the Project.</a:t>
            </a:r>
          </a:p>
          <a:p>
            <a:pPr algn="ctr"/>
            <a:r>
              <a:rPr lang="en-US" b="1" dirty="0"/>
              <a:t>Or you have any Question regarding the Project. </a:t>
            </a:r>
          </a:p>
          <a:p>
            <a:endParaRPr lang="en-US" dirty="0"/>
          </a:p>
          <a:p>
            <a:endParaRPr lang="en-US" dirty="0"/>
          </a:p>
        </p:txBody>
      </p:sp>
      <p:pic>
        <p:nvPicPr>
          <p:cNvPr id="9" name="Picture Placeholder 8">
            <a:extLst>
              <a:ext uri="{FF2B5EF4-FFF2-40B4-BE49-F238E27FC236}">
                <a16:creationId xmlns:a16="http://schemas.microsoft.com/office/drawing/2014/main" id="{FD95BABF-6418-F283-11CE-70F876E5F4F6}"/>
              </a:ext>
            </a:extLst>
          </p:cNvPr>
          <p:cNvPicPr>
            <a:picLocks noGrp="1" noChangeAspect="1"/>
          </p:cNvPicPr>
          <p:nvPr>
            <p:ph type="pic" sz="quarter" idx="10"/>
          </p:nvPr>
        </p:nvPicPr>
        <p:blipFill>
          <a:blip r:embed="rId2"/>
          <a:srcRect l="2964" r="2964"/>
          <a:stretch>
            <a:fillRect/>
          </a:stretch>
        </p:blipFill>
        <p:spPr/>
      </p:pic>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{6483D804-95FE-4583-8370-0DAC0EC522D2}tf11429527_win32</Template>
  <TotalTime>85</TotalTime>
  <Words>302</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Karla</vt:lpstr>
      <vt:lpstr>Univers Condensed Light</vt:lpstr>
      <vt:lpstr>Office Theme</vt:lpstr>
      <vt:lpstr>Avocado Price Prediction</vt:lpstr>
      <vt:lpstr>Agenda</vt:lpstr>
      <vt:lpstr>Introduction </vt:lpstr>
      <vt:lpstr>Primary goals</vt:lpstr>
      <vt:lpstr>Key Learnings</vt:lpstr>
      <vt:lpstr>References and Source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AVOCADO PRICE PREDICTOR </dc:title>
  <dc:creator>DHWANI GUPTA</dc:creator>
  <cp:lastModifiedBy>DHWANI GUPTA</cp:lastModifiedBy>
  <cp:revision>15</cp:revision>
  <dcterms:created xsi:type="dcterms:W3CDTF">2023-08-01T21:03:08Z</dcterms:created>
  <dcterms:modified xsi:type="dcterms:W3CDTF">2023-08-11T16:38:35Z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