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3" r:id="rId5"/>
    <p:sldId id="260" r:id="rId6"/>
    <p:sldId id="262" r:id="rId7"/>
    <p:sldId id="264" r:id="rId8"/>
    <p:sldId id="270" r:id="rId9"/>
    <p:sldId id="271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5D8C8-7A37-4121-8485-DA3CCCD904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7F2CD-214A-4186-8B4B-38B5D1DE5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5A8F6-989B-48AC-9102-26132CA519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526B-0172-4580-A8AA-78101852BD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1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526B-0172-4580-A8AA-78101852BD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1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526B-0172-4580-A8AA-78101852BD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1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0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8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5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7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3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2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77D2-42B1-4202-8AF5-E01CBEBDA1A7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8663-40A1-4928-A699-5ABBD3EC8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679" y="1481163"/>
            <a:ext cx="520065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6104" y="1602658"/>
            <a:ext cx="341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Take a long time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1911" y="3893574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Cost a lot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250426"/>
            <a:ext cx="1111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Neural networks contain a lot of information. Numerous parameters make networks very big.</a:t>
            </a:r>
          </a:p>
          <a:p>
            <a:r>
              <a:rPr lang="en-US" altLang="zh-CN" dirty="0" smtClean="0"/>
              <a:t>NVDLA is a kind of accelerator. When simulate it on computer, it will be run on virtual platform which will take many resources. The system(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kernel) is also one reason make the process very slow.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4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Verification: yolo v3</a:t>
            </a:r>
            <a:endParaRPr lang="zh-CN" altLang="en-US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961"/>
            <a:ext cx="10515600" cy="2376424"/>
          </a:xfrm>
        </p:spPr>
        <p:txBody>
          <a:bodyPr>
            <a:normAutofit/>
          </a:bodyPr>
          <a:lstStyle/>
          <a:p>
            <a:r>
              <a:rPr lang="en-US" altLang="zh-CN" dirty="0"/>
              <a:t>The time consumed by different layers is added </a:t>
            </a:r>
            <a:r>
              <a:rPr lang="en-US" altLang="zh-CN" dirty="0" smtClean="0"/>
              <a:t>together to </a:t>
            </a:r>
            <a:r>
              <a:rPr lang="en-US" altLang="zh-CN" dirty="0"/>
              <a:t>get the total inference </a:t>
            </a:r>
            <a:r>
              <a:rPr lang="en-US" altLang="zh-CN" dirty="0" smtClean="0"/>
              <a:t>time: 0.0515s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total_time</a:t>
            </a:r>
            <a:r>
              <a:rPr lang="en-US" altLang="zh-CN" dirty="0"/>
              <a:t> = 0.0012056780555555556 +0.009336928703703697 + 0.006109037037037037 + </a:t>
            </a:r>
            <a:r>
              <a:rPr lang="en-US" altLang="zh-CN" dirty="0" smtClean="0"/>
              <a:t>0.006215587351851845 + ......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cxnSp>
        <p:nvCxnSpPr>
          <p:cNvPr id="5" name="Straight Arrow Connector 4"/>
          <p:cNvCxnSpPr>
            <a:stCxn id="7" idx="0"/>
          </p:cNvCxnSpPr>
          <p:nvPr/>
        </p:nvCxnSpPr>
        <p:spPr>
          <a:xfrm flipV="1">
            <a:off x="9272016" y="4014216"/>
            <a:ext cx="256032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47888" y="4910328"/>
            <a:ext cx="204825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Totally 75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Verification: First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438910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Time: 0.0012056780555555556s</a:t>
            </a:r>
            <a:endParaRPr lang="en-US" altLang="zh-CN" dirty="0">
              <a:sym typeface="+mn-ea"/>
            </a:endParaRPr>
          </a:p>
          <a:p>
            <a:r>
              <a:rPr lang="en-US" altLang="zh-CN" dirty="0" smtClean="0"/>
              <a:t>Size </a:t>
            </a:r>
            <a:r>
              <a:rPr lang="en-US" altLang="zh-CN" dirty="0"/>
              <a:t>: </a:t>
            </a:r>
            <a:r>
              <a:rPr lang="zh-CN" altLang="en-US" dirty="0"/>
              <a:t>0.495941162109375 MB </a:t>
            </a:r>
          </a:p>
          <a:p>
            <a:pPr lvl="1"/>
            <a:r>
              <a:rPr lang="zh-CN" altLang="en-US" dirty="0"/>
              <a:t>4153344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input feature map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+ 6912(</a:t>
            </a:r>
            <a:r>
              <a:rPr lang="en-US" altLang="zh-CN" dirty="0">
                <a:sym typeface="+mn-ea"/>
              </a:rPr>
              <a:t>weights)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DRAM </a:t>
            </a:r>
            <a:r>
              <a:rPr lang="en-US" altLang="zh-CN" dirty="0"/>
              <a:t>-&gt; SRAM: </a:t>
            </a:r>
            <a:r>
              <a:rPr lang="en-US" altLang="zh-CN" dirty="0" smtClean="0"/>
              <a:t>0.00001583933 s</a:t>
            </a:r>
            <a:endParaRPr lang="en-US" altLang="zh-CN" dirty="0"/>
          </a:p>
          <a:p>
            <a:r>
              <a:rPr lang="en-US" altLang="zh-CN" dirty="0"/>
              <a:t>SRAM -&gt; CBUF: </a:t>
            </a:r>
            <a:r>
              <a:rPr lang="en-US" altLang="zh-CN" dirty="0" smtClean="0"/>
              <a:t> 17 </a:t>
            </a:r>
            <a:r>
              <a:rPr lang="en-US" altLang="zh-CN" dirty="0"/>
              <a:t>chunks</a:t>
            </a:r>
          </a:p>
          <a:p>
            <a:r>
              <a:rPr lang="en-US" altLang="zh-CN" dirty="0"/>
              <a:t>One CBUF chunk: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5031613"/>
            <a:ext cx="10391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Verification: an example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6410" y="1340485"/>
            <a:ext cx="8082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Fully connected layer: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Input_feature_map</a:t>
            </a:r>
            <a:r>
              <a:rPr lang="en-US" altLang="zh-CN" sz="2400" dirty="0"/>
              <a:t>: 8*8*32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Kernel_size</a:t>
            </a:r>
            <a:r>
              <a:rPr lang="en-US" altLang="zh-CN" sz="2400" dirty="0"/>
              <a:t>: 8*8*32       </a:t>
            </a:r>
            <a:r>
              <a:rPr lang="en-US" altLang="zh-CN" sz="2400" dirty="0" err="1"/>
              <a:t>kernel_number</a:t>
            </a:r>
            <a:r>
              <a:rPr lang="en-US" altLang="zh-CN" sz="2400" dirty="0"/>
              <a:t>: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Precision: int16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/>
              <a:t>Total_input_bits</a:t>
            </a:r>
            <a:r>
              <a:rPr lang="en-US" altLang="zh-CN" sz="2400" dirty="0"/>
              <a:t>: 557056  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r="15889"/>
          <a:stretch>
            <a:fillRect/>
          </a:stretch>
        </p:blipFill>
        <p:spPr>
          <a:xfrm>
            <a:off x="1342898" y="3890359"/>
            <a:ext cx="8816975" cy="122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6446" y="3890359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DRAM-&gt;SRAM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15246" y="3884295"/>
            <a:ext cx="160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SRAM-&gt;CBUF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54625" y="3884295"/>
            <a:ext cx="159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CBUF-&gt;ABUF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14185" y="3884295"/>
            <a:ext cx="154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ABUF-&gt;DBUF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03908" y="5213699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06293" y="5213699"/>
            <a:ext cx="11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1.584e-5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46381" y="4863749"/>
            <a:ext cx="138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seconds</a:t>
            </a:r>
            <a:endParaRPr lang="en-US" altLang="zh-CN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897820" y="4750784"/>
            <a:ext cx="126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2.356e-7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5490083" y="4743481"/>
            <a:ext cx="10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2.481e-7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8360410" y="3884295"/>
            <a:ext cx="25360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DBUF-&gt;SDP-&gt;SRAM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28307" y="4743481"/>
            <a:ext cx="131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6.296e-9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8586978" y="4751816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1.481e-9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4645152" y="5213699"/>
            <a:ext cx="11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1.608e-5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6194933" y="5213699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1.633e-5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0382" y="5213699"/>
            <a:ext cx="139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1.633e-5</a:t>
            </a:r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9470898" y="5213699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1.633e-5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2344928" y="4750784"/>
            <a:ext cx="12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1.584e-5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252155" y="3546427"/>
            <a:ext cx="10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557056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7820" y="3546427"/>
            <a:ext cx="96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557056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28436" y="3545188"/>
            <a:ext cx="90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768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51415" y="3549451"/>
            <a:ext cx="7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2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65" y="167148"/>
            <a:ext cx="11851938" cy="62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this technology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NVDLA </a:t>
            </a:r>
          </a:p>
          <a:p>
            <a:r>
              <a:rPr lang="en-US" altLang="zh-CN" dirty="0" smtClean="0"/>
              <a:t>Our method</a:t>
            </a:r>
          </a:p>
        </p:txBody>
      </p:sp>
    </p:spTree>
    <p:extLst>
      <p:ext uri="{BB962C8B-B14F-4D97-AF65-F5344CB8AC3E}">
        <p14:creationId xmlns:p14="http://schemas.microsoft.com/office/powerpoint/2010/main" val="325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NVDLA core block diagram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372" y="1414144"/>
            <a:ext cx="6385487" cy="52033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89808" y="2762864"/>
            <a:ext cx="10028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 v3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0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53" y="1"/>
            <a:ext cx="12052590" cy="5508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210" y="6016752"/>
            <a:ext cx="653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Source:</a:t>
            </a:r>
          </a:p>
          <a:p>
            <a:r>
              <a:rPr lang="en-US" altLang="zh-CN" dirty="0" smtClean="0"/>
              <a:t>https://blog.csdn.net/leviopku/article/details/82660381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72981" y="5653548"/>
            <a:ext cx="56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CONV. BN.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. Up-sampling. Concatenation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0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60"/>
          <a:stretch/>
        </p:blipFill>
        <p:spPr>
          <a:xfrm>
            <a:off x="560398" y="192780"/>
            <a:ext cx="11089058" cy="62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690688"/>
            <a:ext cx="11649075" cy="328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method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89356" y="274065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Interface</a:t>
            </a:r>
          </a:p>
          <a:p>
            <a:r>
              <a:rPr lang="en-US" altLang="zh-CN" dirty="0" smtClean="0"/>
              <a:t>CDMA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0088" y="2554586"/>
            <a:ext cx="101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CSC</a:t>
            </a:r>
          </a:p>
          <a:p>
            <a:r>
              <a:rPr lang="en-US" altLang="zh-CN" dirty="0" smtClean="0"/>
              <a:t>CMAC</a:t>
            </a:r>
          </a:p>
          <a:p>
            <a:r>
              <a:rPr lang="en-US" altLang="zh-CN" dirty="0" smtClean="0"/>
              <a:t>Adder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3923" y="2879157"/>
            <a:ext cx="13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Truncation</a:t>
            </a:r>
            <a:endParaRPr lang="zh-CN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16594" y="1514167"/>
            <a:ext cx="9832" cy="430652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99549" y="1514166"/>
            <a:ext cx="9832" cy="430652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00786" y="1514167"/>
            <a:ext cx="9832" cy="430652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9032" y="5934670"/>
            <a:ext cx="96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all hardware parameters configurable to get the optimal configuration information </a:t>
            </a:r>
            <a:r>
              <a:rPr lang="en-US" altLang="zh-CN" dirty="0" err="1" smtClean="0"/>
              <a:t>fastly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8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6183" y="394716"/>
            <a:ext cx="8494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SRAM </a:t>
            </a:r>
            <a:r>
              <a:rPr lang="en-US" altLang="zh-CN" sz="4000" dirty="0" smtClean="0"/>
              <a:t>size: </a:t>
            </a:r>
            <a:r>
              <a:rPr lang="en-US" altLang="zh-CN" sz="4000" dirty="0"/>
              <a:t>From 6MB to </a:t>
            </a:r>
            <a:r>
              <a:rPr lang="en-US" altLang="zh-CN" sz="4000" dirty="0" smtClean="0"/>
              <a:t>4MB</a:t>
            </a:r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58242"/>
              </p:ext>
            </p:extLst>
          </p:nvPr>
        </p:nvGraphicFramePr>
        <p:xfrm>
          <a:off x="685800" y="1257301"/>
          <a:ext cx="10128738" cy="3913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148">
                  <a:extLst>
                    <a:ext uri="{9D8B030D-6E8A-4147-A177-3AD203B41FA5}">
                      <a16:colId xmlns:a16="http://schemas.microsoft.com/office/drawing/2014/main" val="2536848759"/>
                    </a:ext>
                  </a:extLst>
                </a:gridCol>
                <a:gridCol w="1236182">
                  <a:extLst>
                    <a:ext uri="{9D8B030D-6E8A-4147-A177-3AD203B41FA5}">
                      <a16:colId xmlns:a16="http://schemas.microsoft.com/office/drawing/2014/main" val="394117663"/>
                    </a:ext>
                  </a:extLst>
                </a:gridCol>
                <a:gridCol w="1282477">
                  <a:extLst>
                    <a:ext uri="{9D8B030D-6E8A-4147-A177-3AD203B41FA5}">
                      <a16:colId xmlns:a16="http://schemas.microsoft.com/office/drawing/2014/main" val="1163732595"/>
                    </a:ext>
                  </a:extLst>
                </a:gridCol>
                <a:gridCol w="2817528">
                  <a:extLst>
                    <a:ext uri="{9D8B030D-6E8A-4147-A177-3AD203B41FA5}">
                      <a16:colId xmlns:a16="http://schemas.microsoft.com/office/drawing/2014/main" val="3437181641"/>
                    </a:ext>
                  </a:extLst>
                </a:gridCol>
                <a:gridCol w="2091208">
                  <a:extLst>
                    <a:ext uri="{9D8B030D-6E8A-4147-A177-3AD203B41FA5}">
                      <a16:colId xmlns:a16="http://schemas.microsoft.com/office/drawing/2014/main" val="1297591176"/>
                    </a:ext>
                  </a:extLst>
                </a:gridCol>
                <a:gridCol w="1988195">
                  <a:extLst>
                    <a:ext uri="{9D8B030D-6E8A-4147-A177-3AD203B41FA5}">
                      <a16:colId xmlns:a16="http://schemas.microsoft.com/office/drawing/2014/main" val="2962889612"/>
                    </a:ext>
                  </a:extLst>
                </a:gridCol>
              </a:tblGrid>
              <a:tr h="72249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YOLOV3 RESULT TABLE (int8)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15538"/>
                  </a:ext>
                </a:extLst>
              </a:tr>
              <a:tr h="1202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CMAC CELLS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SRAM SIZE (MB)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NVDLA Inference Time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and 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Data Transfer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Time</a:t>
                      </a:r>
                      <a:r>
                        <a:rPr lang="en-US" sz="1800" u="none" strike="noStrike" dirty="0" smtClean="0">
                          <a:effectLst/>
                        </a:rPr>
                        <a:t> (Milliseconds)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Up-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samling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Time (CPU) (</a:t>
                      </a:r>
                      <a:r>
                        <a:rPr lang="en-US" sz="1800" u="none" strike="noStrike" dirty="0" smtClean="0">
                          <a:effectLst/>
                        </a:rPr>
                        <a:t>Milliseconds)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Total Inference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Time (Milliseconds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292005"/>
                  </a:ext>
                </a:extLst>
              </a:tr>
              <a:tr h="52862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smtClean="0">
                          <a:effectLst/>
                        </a:rPr>
                        <a:t>9.67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 smtClean="0">
                          <a:effectLst/>
                        </a:rPr>
                        <a:t>5.07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14.74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026852"/>
                  </a:ext>
                </a:extLst>
              </a:tr>
              <a:tr h="52862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</a:rPr>
                        <a:t>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 smtClean="0">
                          <a:effectLst/>
                        </a:rPr>
                        <a:t>8.79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2.18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</a:rPr>
                        <a:t>10.97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36611"/>
                  </a:ext>
                </a:extLst>
              </a:tr>
              <a:tr h="46529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</a:rPr>
                        <a:t>32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smtClean="0">
                          <a:effectLst/>
                        </a:rPr>
                        <a:t>8.07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2.11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10.18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447713"/>
                  </a:ext>
                </a:extLst>
              </a:tr>
              <a:tr h="46529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 smtClean="0">
                          <a:effectLst/>
                        </a:rPr>
                        <a:t>51.16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2.18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 dirty="0">
                          <a:effectLst/>
                        </a:rPr>
                        <a:t>53.34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55058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9619" y="5325194"/>
            <a:ext cx="1133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 case 4: </a:t>
            </a:r>
          </a:p>
          <a:p>
            <a:r>
              <a:rPr lang="en-US" altLang="zh-CN" sz="2000" dirty="0" smtClean="0"/>
              <a:t>The data transfer process elongated, which makes the computing units wait for  the data transferring.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49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6183" y="394716"/>
            <a:ext cx="85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SRAM </a:t>
            </a:r>
            <a:r>
              <a:rPr lang="en-US" altLang="zh-CN" sz="4000" dirty="0"/>
              <a:t>size</a:t>
            </a:r>
            <a:r>
              <a:rPr lang="en-US" altLang="zh-CN" sz="4000" dirty="0" smtClean="0"/>
              <a:t>: From </a:t>
            </a:r>
            <a:r>
              <a:rPr lang="en-US" altLang="zh-CN" sz="4000" dirty="0"/>
              <a:t>4MB to </a:t>
            </a:r>
            <a:r>
              <a:rPr lang="en-US" altLang="zh-CN" sz="4000" dirty="0" smtClean="0"/>
              <a:t>2MB</a:t>
            </a:r>
            <a:endParaRPr lang="zh-CN" alt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68457"/>
              </p:ext>
            </p:extLst>
          </p:nvPr>
        </p:nvGraphicFramePr>
        <p:xfrm>
          <a:off x="2004644" y="1723295"/>
          <a:ext cx="7728440" cy="3974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110">
                  <a:extLst>
                    <a:ext uri="{9D8B030D-6E8A-4147-A177-3AD203B41FA5}">
                      <a16:colId xmlns:a16="http://schemas.microsoft.com/office/drawing/2014/main" val="675667576"/>
                    </a:ext>
                  </a:extLst>
                </a:gridCol>
                <a:gridCol w="1932110">
                  <a:extLst>
                    <a:ext uri="{9D8B030D-6E8A-4147-A177-3AD203B41FA5}">
                      <a16:colId xmlns:a16="http://schemas.microsoft.com/office/drawing/2014/main" val="3641064087"/>
                    </a:ext>
                  </a:extLst>
                </a:gridCol>
                <a:gridCol w="1932110">
                  <a:extLst>
                    <a:ext uri="{9D8B030D-6E8A-4147-A177-3AD203B41FA5}">
                      <a16:colId xmlns:a16="http://schemas.microsoft.com/office/drawing/2014/main" val="2803664154"/>
                    </a:ext>
                  </a:extLst>
                </a:gridCol>
                <a:gridCol w="1932110">
                  <a:extLst>
                    <a:ext uri="{9D8B030D-6E8A-4147-A177-3AD203B41FA5}">
                      <a16:colId xmlns:a16="http://schemas.microsoft.com/office/drawing/2014/main" val="3208723761"/>
                    </a:ext>
                  </a:extLst>
                </a:gridCol>
              </a:tblGrid>
              <a:tr h="9804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FASTER RCNN RESULT TABLE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0647"/>
                  </a:ext>
                </a:extLst>
              </a:tr>
              <a:tr h="8416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CMAC CELLS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SRAM SIZE (MB)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TOTAL </a:t>
                      </a:r>
                      <a:r>
                        <a:rPr lang="en-US" sz="1800" u="none" strike="noStrike" dirty="0" smtClean="0">
                          <a:effectLst/>
                        </a:rPr>
                        <a:t>Inference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Time </a:t>
                      </a:r>
                      <a:r>
                        <a:rPr lang="en-US" sz="1800" u="none" strike="noStrike" dirty="0">
                          <a:effectLst/>
                        </a:rPr>
                        <a:t>(Milliseconds)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05251"/>
                  </a:ext>
                </a:extLst>
              </a:tr>
              <a:tr h="717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19.41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871759"/>
                  </a:ext>
                </a:extLst>
              </a:tr>
              <a:tr h="717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18.12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827040"/>
                  </a:ext>
                </a:extLst>
              </a:tr>
              <a:tr h="7173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60.24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16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393</Words>
  <Application>Microsoft Office PowerPoint</Application>
  <PresentationFormat>Widescreen</PresentationFormat>
  <Paragraphs>117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Helvetica</vt:lpstr>
      <vt:lpstr>Office Theme</vt:lpstr>
      <vt:lpstr>Course</vt:lpstr>
      <vt:lpstr>PowerPoint Presentation</vt:lpstr>
      <vt:lpstr>Introduction to this technology</vt:lpstr>
      <vt:lpstr>NVDLA core block diagram</vt:lpstr>
      <vt:lpstr>PowerPoint Presentation</vt:lpstr>
      <vt:lpstr>PowerPoint Presentation</vt:lpstr>
      <vt:lpstr>Our method</vt:lpstr>
      <vt:lpstr>PowerPoint Presentation</vt:lpstr>
      <vt:lpstr>PowerPoint Presentation</vt:lpstr>
      <vt:lpstr>Verification: yolo v3</vt:lpstr>
      <vt:lpstr>Verification: First layer</vt:lpstr>
      <vt:lpstr>Verification: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赵 杨怡</cp:lastModifiedBy>
  <cp:revision>145</cp:revision>
  <dcterms:created xsi:type="dcterms:W3CDTF">2019-08-20T17:31:16Z</dcterms:created>
  <dcterms:modified xsi:type="dcterms:W3CDTF">2019-08-22T09:20:04Z</dcterms:modified>
</cp:coreProperties>
</file>