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2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8CDC"/>
    <a:srgbClr val="660066"/>
    <a:srgbClr val="7030A0"/>
    <a:srgbClr val="D8BE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6" d="100"/>
          <a:sy n="56" d="100"/>
        </p:scale>
        <p:origin x="340" y="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TUDY\DATA%20ANALYSIS\EXCEL\excel.shama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TUDY\DATA%20ANALYSIS\EXCEL\excel.shamal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TUDY\DATA%20ANALYSIS\EXCEL\excel.shamal.xlsx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TUDY\DATA%20ANALYSIS\EXCEL\excel.shamal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TUDY\DATA%20ANALYSIS\EXCEL\excel.shamal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TUDY\DATA%20ANALYSIS\EXCEL\excel.shamal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TUDY\DATA%20ANALYSIS\EXCEL\excel.shamal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TUDY\DATA%20ANALYSIS\EXCEL\excel.shamal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[excel.shamal.xlsx]men women !PivotTable1</c:name>
    <c:fmtId val="1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95000"/>
                    <a:lumOff val="5000"/>
                  </a:schemeClr>
                </a:solidFill>
                <a:latin typeface="Aptos Display" panose="020B0004020202020204" pitchFamily="34" charset="0"/>
                <a:ea typeface="+mn-ea"/>
                <a:cs typeface="+mn-cs"/>
              </a:defRPr>
            </a:pPr>
            <a:r>
              <a:rPr lang="en-US" b="1">
                <a:solidFill>
                  <a:schemeClr val="tx1">
                    <a:lumMod val="95000"/>
                    <a:lumOff val="5000"/>
                  </a:schemeClr>
                </a:solidFill>
                <a:latin typeface="Aptos Display" panose="020B0004020202020204" pitchFamily="34" charset="0"/>
              </a:rPr>
              <a:t>Sales : Men | Women</a:t>
            </a:r>
          </a:p>
        </c:rich>
      </c:tx>
      <c:layout>
        <c:manualLayout>
          <c:xMode val="edge"/>
          <c:yMode val="edge"/>
          <c:x val="0.14454975707823758"/>
          <c:y val="5.529096362954630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95000"/>
                  <a:lumOff val="5000"/>
                </a:schemeClr>
              </a:solidFill>
              <a:latin typeface="Aptos Display" panose="020B0004020202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26885324174903669"/>
              <c:y val="0.10482789651293588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fld id="{1CAEDA8F-DA85-4928-ABDA-8B2D7556AE58}" type="CATEGORYNAME">
                  <a:rPr lang="en-US"/>
                  <a:pPr>
                    <a:defRPr sz="900" b="0" i="0" u="none" strike="noStrike" kern="1200" baseline="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pPr>
                  <a:t>[CATEGORY NAME]</a:t>
                </a:fld>
                <a:r>
                  <a:rPr lang="en-US"/>
                  <a:t>, </a:t>
                </a:r>
              </a:p>
              <a:p>
                <a:pPr>
                  <a:defRPr sz="900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fld id="{62621F2B-D1A3-4FBB-8F57-0C095FA80EAB}" type="PERCENTAGE">
                  <a:rPr lang="en-US"/>
                  <a:pPr>
                    <a:defRPr sz="900" b="0" i="0" u="none" strike="noStrike" kern="1200" baseline="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IN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2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24066217121795946"/>
              <c:y val="-0.13273828271466076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fld id="{80919145-C720-45AD-8CA3-EFBE89AEC649}" type="CATEGORYNAME">
                  <a:rPr lang="en-US">
                    <a:solidFill>
                      <a:schemeClr val="bg2"/>
                    </a:solidFill>
                  </a:rPr>
                  <a:pPr>
                    <a:defRPr sz="900" b="0" i="0" u="none" strike="noStrike" kern="1200" baseline="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pPr>
                  <a:t>[CATEGORY NAME]</a:t>
                </a:fld>
                <a:r>
                  <a:rPr lang="en-US">
                    <a:solidFill>
                      <a:schemeClr val="bg2"/>
                    </a:solidFill>
                  </a:rPr>
                  <a:t>, </a:t>
                </a:r>
              </a:p>
              <a:p>
                <a:pPr>
                  <a:defRPr sz="900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fld id="{757A7DDB-F4AB-4EE0-9012-D62C1E8C0CFC}" type="PERCENTAGE">
                  <a:rPr lang="en-US">
                    <a:solidFill>
                      <a:schemeClr val="bg2"/>
                    </a:solidFill>
                  </a:rPr>
                  <a:pPr>
                    <a:defRPr sz="900" b="0" i="0" u="none" strike="noStrike" kern="1200" baseline="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IN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3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26885324174903669"/>
              <c:y val="0.10482789651293588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fld id="{1CAEDA8F-DA85-4928-ABDA-8B2D7556AE58}" type="CATEGORYNAME">
                  <a:rPr lang="en-US"/>
                  <a:pPr>
                    <a:defRPr sz="900" b="0" i="0" u="none" strike="noStrike" kern="1200" baseline="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pPr>
                  <a:t>[CATEGORY NAME]</a:t>
                </a:fld>
                <a:r>
                  <a:rPr lang="en-US"/>
                  <a:t>, </a:t>
                </a:r>
              </a:p>
              <a:p>
                <a:pPr>
                  <a:defRPr sz="900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fld id="{62621F2B-D1A3-4FBB-8F57-0C095FA80EAB}" type="PERCENTAGE">
                  <a:rPr lang="en-US"/>
                  <a:pPr>
                    <a:defRPr sz="900" b="0" i="0" u="none" strike="noStrike" kern="1200" baseline="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IN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6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24066217121795946"/>
              <c:y val="-0.13273828271466076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fld id="{80919145-C720-45AD-8CA3-EFBE89AEC649}" type="CATEGORYNAME">
                  <a:rPr lang="en-US">
                    <a:solidFill>
                      <a:schemeClr val="bg2"/>
                    </a:solidFill>
                  </a:rPr>
                  <a:pPr>
                    <a:defRPr sz="900" b="0" i="0" u="none" strike="noStrike" kern="1200" baseline="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pPr>
                  <a:t>[CATEGORY NAME]</a:t>
                </a:fld>
                <a:r>
                  <a:rPr lang="en-US">
                    <a:solidFill>
                      <a:schemeClr val="bg2"/>
                    </a:solidFill>
                  </a:rPr>
                  <a:t>, </a:t>
                </a:r>
              </a:p>
              <a:p>
                <a:pPr>
                  <a:defRPr sz="900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fld id="{757A7DDB-F4AB-4EE0-9012-D62C1E8C0CFC}" type="PERCENTAGE">
                  <a:rPr lang="en-US">
                    <a:solidFill>
                      <a:schemeClr val="bg2"/>
                    </a:solidFill>
                  </a:rPr>
                  <a:pPr>
                    <a:defRPr sz="900" b="0" i="0" u="none" strike="noStrike" kern="1200" baseline="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IN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7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26885324174903669"/>
              <c:y val="0.10482789651293588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fld id="{1CAEDA8F-DA85-4928-ABDA-8B2D7556AE58}" type="CATEGORYNAME">
                  <a:rPr lang="en-US"/>
                  <a:pPr>
                    <a:defRPr sz="900" b="0" i="0" u="none" strike="noStrike" kern="1200" baseline="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pPr>
                  <a:t>[CATEGORY NAME]</a:t>
                </a:fld>
                <a:r>
                  <a:rPr lang="en-US"/>
                  <a:t>, </a:t>
                </a:r>
              </a:p>
              <a:p>
                <a:pPr>
                  <a:defRPr sz="900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fld id="{62621F2B-D1A3-4FBB-8F57-0C095FA80EAB}" type="PERCENTAGE">
                  <a:rPr lang="en-US"/>
                  <a:pPr>
                    <a:defRPr sz="900" b="0" i="0" u="none" strike="noStrike" kern="1200" baseline="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IN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0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24066217121795946"/>
              <c:y val="-0.13273828271466076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fld id="{80919145-C720-45AD-8CA3-EFBE89AEC649}" type="CATEGORYNAME">
                  <a:rPr lang="en-US">
                    <a:solidFill>
                      <a:schemeClr val="bg2"/>
                    </a:solidFill>
                  </a:rPr>
                  <a:pPr>
                    <a:defRPr sz="900" b="0" i="0" u="none" strike="noStrike" kern="1200" baseline="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pPr>
                  <a:t>[CATEGORY NAME]</a:t>
                </a:fld>
                <a:r>
                  <a:rPr lang="en-US">
                    <a:solidFill>
                      <a:schemeClr val="bg2"/>
                    </a:solidFill>
                  </a:rPr>
                  <a:t>, </a:t>
                </a:r>
              </a:p>
              <a:p>
                <a:pPr>
                  <a:defRPr sz="900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fld id="{757A7DDB-F4AB-4EE0-9012-D62C1E8C0CFC}" type="PERCENTAGE">
                  <a:rPr lang="en-US">
                    <a:solidFill>
                      <a:schemeClr val="bg2"/>
                    </a:solidFill>
                  </a:rPr>
                  <a:pPr>
                    <a:defRPr sz="900" b="0" i="0" u="none" strike="noStrike" kern="1200" baseline="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IN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1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'men women 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AA7-40CC-8D40-4F9B3817BD90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6AA7-40CC-8D40-4F9B3817BD90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0.21561288150204649"/>
                  <c:y val="9.770114942528740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9-6AA7-40CC-8D40-4F9B3817BD90}"/>
                </c:ext>
              </c:extLst>
            </c:dLbl>
            <c:dLbl>
              <c:idx val="1"/>
              <c:layout>
                <c:manualLayout>
                  <c:x val="0.24855350260107792"/>
                  <c:y val="-0.1091954022988505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27381091052112572"/>
                      <c:h val="0.2086559869671463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8-6AA7-40CC-8D40-4F9B3817BD90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'men women '!$A$4:$A$6</c:f>
              <c:strCache>
                <c:ptCount val="3"/>
                <c:pt idx="0">
                  <c:v>Men</c:v>
                </c:pt>
                <c:pt idx="1">
                  <c:v>Women</c:v>
                </c:pt>
                <c:pt idx="2">
                  <c:v>(blank)</c:v>
                </c:pt>
              </c:strCache>
            </c:strRef>
          </c:cat>
          <c:val>
            <c:numRef>
              <c:f>'men women '!$B$4:$B$6</c:f>
              <c:numCache>
                <c:formatCode>General</c:formatCode>
                <c:ptCount val="3"/>
                <c:pt idx="0">
                  <c:v>7613604</c:v>
                </c:pt>
                <c:pt idx="1">
                  <c:v>13562773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6AA7-40CC-8D40-4F9B3817BD90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[excel.shamal.xlsx]Sheet8!PivotTable6</c:name>
    <c:fmtId val="1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95000"/>
                    <a:lumOff val="5000"/>
                  </a:schemeClr>
                </a:solidFill>
                <a:latin typeface="Aptos Display" panose="020B0004020202020204" pitchFamily="34" charset="0"/>
                <a:ea typeface="+mn-ea"/>
                <a:cs typeface="+mn-cs"/>
              </a:defRPr>
            </a:pPr>
            <a:r>
              <a:rPr lang="en-US">
                <a:latin typeface="Aptos Display" panose="020B0004020202020204" pitchFamily="34" charset="0"/>
              </a:rPr>
              <a:t>Min Sales | TOP 3</a:t>
            </a:r>
          </a:p>
        </c:rich>
      </c:tx>
      <c:layout>
        <c:manualLayout>
          <c:xMode val="edge"/>
          <c:yMode val="edge"/>
          <c:x val="0.27786477331779003"/>
          <c:y val="1.254125282178188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95000"/>
                  <a:lumOff val="5000"/>
                </a:schemeClr>
              </a:solidFill>
              <a:latin typeface="Aptos Display" panose="020B0004020202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0218978102189781"/>
              <c:y val="-1.851851851851851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9.1240875912408759E-2"/>
              <c:y val="-5.092592592592594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9.4890510948905146E-2"/>
              <c:y val="7.407407407407390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3503649635036499"/>
              <c:y val="-8.4875562720133283E-1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3138686131386862"/>
              <c:y val="-6.48148148148147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9.4890510948905146E-2"/>
              <c:y val="-8.796296296296297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9.1240875912408759E-2"/>
              <c:y val="-5.092592592592594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0218978102189781"/>
              <c:y val="-1.851851851851851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9.4890510948905146E-2"/>
              <c:y val="7.407407407407390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3503649635036499"/>
              <c:y val="-8.4875562720133283E-1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3138686131386862"/>
              <c:y val="-6.48148148148147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9.4890510948905146E-2"/>
              <c:y val="-8.796296296296297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9.1240875912408759E-2"/>
              <c:y val="-5.092592592592594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0218978102189781"/>
              <c:y val="-1.851851851851851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9.4890510948905146E-2"/>
              <c:y val="7.407407407407390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3503649635036499"/>
              <c:y val="-8.4875562720133283E-1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3138686131386862"/>
              <c:y val="-6.48148148148147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9.4890510948905146E-2"/>
              <c:y val="-8.796296296296297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8847566534203051"/>
          <c:y val="0.23884815999083606"/>
          <c:w val="0.44713519507301092"/>
          <c:h val="0.69844557590025458"/>
        </c:manualLayout>
      </c:layout>
      <c:doughnutChart>
        <c:varyColors val="1"/>
        <c:ser>
          <c:idx val="0"/>
          <c:order val="0"/>
          <c:tx>
            <c:strRef>
              <c:f>Sheet8!$B$3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488-4ACB-B9F9-F25D80FF1A98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488-4ACB-B9F9-F25D80FF1A98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488-4ACB-B9F9-F25D80FF1A98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488-4ACB-B9F9-F25D80FF1A98}"/>
              </c:ext>
            </c:extLst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E488-4ACB-B9F9-F25D80FF1A98}"/>
              </c:ext>
            </c:extLst>
          </c:dPt>
          <c:dPt>
            <c:idx val="5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E488-4ACB-B9F9-F25D80FF1A98}"/>
              </c:ext>
            </c:extLst>
          </c:dPt>
          <c:cat>
            <c:multiLvlStrRef>
              <c:f>Sheet8!$A$4:$A$11</c:f>
              <c:multiLvlStrCache>
                <c:ptCount val="6"/>
                <c:lvl>
                  <c:pt idx="0">
                    <c:v>AMenazon</c:v>
                  </c:pt>
                  <c:pt idx="1">
                    <c:v>Meneesho</c:v>
                  </c:pt>
                  <c:pt idx="2">
                    <c:v>Menyntra</c:v>
                  </c:pt>
                  <c:pt idx="3">
                    <c:v>Myntra</c:v>
                  </c:pt>
                  <c:pt idx="4">
                    <c:v>Nalli</c:v>
                  </c:pt>
                  <c:pt idx="5">
                    <c:v>Others</c:v>
                  </c:pt>
                </c:lvl>
                <c:lvl>
                  <c:pt idx="0">
                    <c:v>Men</c:v>
                  </c:pt>
                  <c:pt idx="3">
                    <c:v>Women</c:v>
                  </c:pt>
                </c:lvl>
              </c:multiLvlStrCache>
            </c:multiLvlStrRef>
          </c:cat>
          <c:val>
            <c:numRef>
              <c:f>Sheet8!$B$4:$B$11</c:f>
              <c:numCache>
                <c:formatCode>General</c:formatCode>
                <c:ptCount val="6"/>
                <c:pt idx="0">
                  <c:v>399</c:v>
                </c:pt>
                <c:pt idx="1">
                  <c:v>633</c:v>
                </c:pt>
                <c:pt idx="2">
                  <c:v>385</c:v>
                </c:pt>
                <c:pt idx="3">
                  <c:v>249</c:v>
                </c:pt>
                <c:pt idx="4">
                  <c:v>280</c:v>
                </c:pt>
                <c:pt idx="5">
                  <c:v>259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E488-4ACB-B9F9-F25D80FF1A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>
          <a:solidFill>
            <a:schemeClr val="tx1">
              <a:lumMod val="95000"/>
              <a:lumOff val="5000"/>
            </a:schemeClr>
          </a:solidFill>
        </a:defRPr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[excel.shamal.xlsx]order status!PivotTable1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400" b="1" i="0" u="none" strike="noStrike" kern="1200" spc="0" baseline="0">
                <a:solidFill>
                  <a:schemeClr val="tx1"/>
                </a:solidFill>
                <a:latin typeface="Aptos Display" panose="020B0004020202020204" pitchFamily="34" charset="0"/>
                <a:ea typeface="+mn-ea"/>
                <a:cs typeface="+mn-cs"/>
              </a:defRPr>
            </a:pPr>
            <a:r>
              <a:rPr lang="en-US" sz="1400" dirty="0">
                <a:latin typeface="Aptos Display" panose="020B0004020202020204" pitchFamily="34" charset="0"/>
              </a:rPr>
              <a:t>Order Status</a:t>
            </a:r>
          </a:p>
        </c:rich>
      </c:tx>
      <c:layout>
        <c:manualLayout>
          <c:xMode val="edge"/>
          <c:yMode val="edge"/>
          <c:x val="0.25390806972840069"/>
          <c:y val="5.367107649682711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1400" b="1" i="0" u="none" strike="noStrike" kern="1200" spc="0" baseline="0">
              <a:solidFill>
                <a:schemeClr val="tx1"/>
              </a:solidFill>
              <a:latin typeface="Aptos Display" panose="020B0004020202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22777777777777777"/>
              <c:y val="6.2500182268883056E-2"/>
            </c:manualLayout>
          </c:layout>
          <c:tx>
            <c:rich>
              <a:bodyPr rot="0" spcFirstLastPara="1" vertOverflow="clip" horzOverflow="clip" vert="horz" wrap="square" lIns="38100" tIns="19050" rIns="38100" bIns="19050" anchor="ctr" anchorCtr="1">
                <a:no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fld id="{F508EE31-AD1C-4295-A7FF-4239BB27672F}" type="CATEGORYNAME">
                  <a:rPr lang="en-US" sz="1200">
                    <a:solidFill>
                      <a:schemeClr val="bg2"/>
                    </a:solidFill>
                  </a:rPr>
                  <a:pPr>
                    <a:defRPr sz="1200" b="0" i="0" u="none" strike="noStrike" kern="1200" baseline="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pPr>
                  <a:t>[CATEGORY NAME]</a:t>
                </a:fld>
                <a:r>
                  <a:rPr lang="en-US" sz="1200" baseline="0">
                    <a:solidFill>
                      <a:schemeClr val="bg2"/>
                    </a:solidFill>
                  </a:rPr>
                  <a:t>, </a:t>
                </a:r>
              </a:p>
              <a:p>
                <a:pPr>
                  <a:defRPr sz="1200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fld id="{8C9D885F-751E-4111-B07E-72246D6482A2}" type="PERCENTAGE">
                  <a:rPr lang="en-US" sz="1200" baseline="0">
                    <a:solidFill>
                      <a:schemeClr val="bg2"/>
                    </a:solidFill>
                  </a:rPr>
                  <a:pPr>
                    <a:defRPr sz="1200" b="0" i="0" u="none" strike="noStrike" kern="1200" baseline="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IN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noAutofit/>
            </a:bodyPr>
            <a:lstStyle/>
            <a:p>
              <a:pPr>
                <a:defRPr sz="1200" b="0" i="0" u="none" strike="noStrike" kern="1200" baseline="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  <c15:layout>
                <c:manualLayout>
                  <c:w val="0.170748687664042"/>
                  <c:h val="0.17185914260717408"/>
                </c:manualLayout>
              </c15:layout>
              <c15:dlblFieldTable/>
              <c15:showDataLabelsRange val="0"/>
            </c:ext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22777777777777777"/>
              <c:y val="6.2500182268883056E-2"/>
            </c:manualLayout>
          </c:layout>
          <c:tx>
            <c:rich>
              <a:bodyPr rot="0" spcFirstLastPara="1" vertOverflow="clip" horzOverflow="clip" vert="horz" wrap="square" lIns="38100" tIns="19050" rIns="38100" bIns="19050" anchor="ctr" anchorCtr="1">
                <a:no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fld id="{F508EE31-AD1C-4295-A7FF-4239BB27672F}" type="CATEGORYNAME">
                  <a:rPr lang="en-US" sz="1200">
                    <a:solidFill>
                      <a:schemeClr val="bg2"/>
                    </a:solidFill>
                  </a:rPr>
                  <a:pPr>
                    <a:defRPr sz="1200" b="0" i="0" u="none" strike="noStrike" kern="1200" baseline="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pPr>
                  <a:t>[CATEGORY NAME]</a:t>
                </a:fld>
                <a:r>
                  <a:rPr lang="en-US" sz="1200" baseline="0">
                    <a:solidFill>
                      <a:schemeClr val="bg2"/>
                    </a:solidFill>
                  </a:rPr>
                  <a:t>, </a:t>
                </a:r>
              </a:p>
              <a:p>
                <a:pPr>
                  <a:defRPr sz="1200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fld id="{8C9D885F-751E-4111-B07E-72246D6482A2}" type="PERCENTAGE">
                  <a:rPr lang="en-US" sz="1200" baseline="0">
                    <a:solidFill>
                      <a:schemeClr val="bg2"/>
                    </a:solidFill>
                  </a:rPr>
                  <a:pPr>
                    <a:defRPr sz="1200" b="0" i="0" u="none" strike="noStrike" kern="1200" baseline="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IN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noAutofit/>
            </a:bodyPr>
            <a:lstStyle/>
            <a:p>
              <a:pPr>
                <a:defRPr sz="1200" b="0" i="0" u="none" strike="noStrike" kern="1200" baseline="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  <c15:layout>
                <c:manualLayout>
                  <c:w val="0.170748687664042"/>
                  <c:h val="0.17185914260717408"/>
                </c:manualLayout>
              </c15:layout>
              <c15:dlblFieldTable/>
              <c15:showDataLabelsRange val="0"/>
            </c:ext>
          </c:extLst>
        </c:dLbl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22777777777777777"/>
              <c:y val="6.2500182268883056E-2"/>
            </c:manualLayout>
          </c:layout>
          <c:tx>
            <c:rich>
              <a:bodyPr rot="0" spcFirstLastPara="1" vertOverflow="clip" horzOverflow="clip" vert="horz" wrap="square" lIns="38100" tIns="19050" rIns="38100" bIns="19050" anchor="ctr" anchorCtr="1">
                <a:no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fld id="{F508EE31-AD1C-4295-A7FF-4239BB27672F}" type="CATEGORYNAME">
                  <a:rPr lang="en-US" sz="1200">
                    <a:solidFill>
                      <a:schemeClr val="bg2"/>
                    </a:solidFill>
                  </a:rPr>
                  <a:pPr>
                    <a:defRPr sz="1200" b="0" i="0" u="none" strike="noStrike" kern="1200" baseline="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pPr>
                  <a:t>[CATEGORY NAME]</a:t>
                </a:fld>
                <a:r>
                  <a:rPr lang="en-US" sz="1200" baseline="0">
                    <a:solidFill>
                      <a:schemeClr val="bg2"/>
                    </a:solidFill>
                  </a:rPr>
                  <a:t>, </a:t>
                </a:r>
              </a:p>
              <a:p>
                <a:pPr>
                  <a:defRPr sz="1200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fld id="{8C9D885F-751E-4111-B07E-72246D6482A2}" type="PERCENTAGE">
                  <a:rPr lang="en-US" sz="1200" baseline="0">
                    <a:solidFill>
                      <a:schemeClr val="bg2"/>
                    </a:solidFill>
                  </a:rPr>
                  <a:pPr>
                    <a:defRPr sz="1200" b="0" i="0" u="none" strike="noStrike" kern="1200" baseline="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IN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noAutofit/>
            </a:bodyPr>
            <a:lstStyle/>
            <a:p>
              <a:pPr>
                <a:defRPr sz="1200" b="0" i="0" u="none" strike="noStrike" kern="1200" baseline="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  <c15:layout>
                <c:manualLayout>
                  <c:w val="0.170748687664042"/>
                  <c:h val="0.17185914260717408"/>
                </c:manualLayout>
              </c15:layout>
              <c15:dlblFieldTable/>
              <c15:showDataLabelsRange val="0"/>
            </c:ext>
          </c:extLst>
        </c:dLbl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0.17239075847222241"/>
          <c:y val="0.24880582307044144"/>
          <c:w val="0.61724820537525416"/>
          <c:h val="0.72096486258753412"/>
        </c:manualLayout>
      </c:layout>
      <c:pieChart>
        <c:varyColors val="1"/>
        <c:ser>
          <c:idx val="0"/>
          <c:order val="0"/>
          <c:tx>
            <c:strRef>
              <c:f>'order status'!$B$3</c:f>
              <c:strCache>
                <c:ptCount val="1"/>
                <c:pt idx="0">
                  <c:v>Total</c:v>
                </c:pt>
              </c:strCache>
            </c:strRef>
          </c:tx>
          <c:explosion val="6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4F3-4203-B7CE-88666742996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4F3-4203-B7CE-88666742996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4F3-4203-B7CE-88666742996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4F3-4203-B7CE-886667429964}"/>
              </c:ext>
            </c:extLst>
          </c:dPt>
          <c:dLbls>
            <c:dLbl>
              <c:idx val="1"/>
              <c:layout>
                <c:manualLayout>
                  <c:x val="0.11390349681302031"/>
                  <c:y val="1.0614059725508249E-2"/>
                </c:manualLayout>
              </c:layout>
              <c:tx>
                <c:rich>
                  <a:bodyPr rot="0" spcFirstLastPara="1" vertOverflow="clip" horzOverflow="clip" vert="horz" wrap="square" lIns="36576" tIns="18288" rIns="36576" bIns="18288" anchor="ctr" anchorCtr="1">
                    <a:spAutoFit/>
                  </a:bodyPr>
                  <a:lstStyle/>
                  <a:p>
                    <a:pPr>
                      <a:defRPr sz="1400" b="1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F508EE31-AD1C-4295-A7FF-4239BB27672F}" type="CATEGORYNAME">
                      <a:rPr lang="en-US" sz="1400"/>
                      <a:pPr>
                        <a:defRPr sz="1400"/>
                      </a:pPr>
                      <a:t>[CATEGORY NAME]</a:t>
                    </a:fld>
                    <a:r>
                      <a:rPr lang="en-US" sz="1400" dirty="0"/>
                      <a:t>, </a:t>
                    </a:r>
                  </a:p>
                  <a:p>
                    <a:pPr>
                      <a:defRPr sz="1400"/>
                    </a:pPr>
                    <a:fld id="{8C9D885F-751E-4111-B07E-72246D6482A2}" type="PERCENTAGE">
                      <a:rPr lang="en-US" sz="1400"/>
                      <a:pPr>
                        <a:defRPr sz="1400"/>
                      </a:pPr>
                      <a:t>[PERCENTAGE]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62624690400994143"/>
                      <c:h val="0.62430627293976515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74F3-4203-B7CE-88666742996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strRef>
              <c:f>'order status'!$A$4:$A$7</c:f>
              <c:strCache>
                <c:ptCount val="4"/>
                <c:pt idx="0">
                  <c:v>Cancelled</c:v>
                </c:pt>
                <c:pt idx="1">
                  <c:v>Delivered</c:v>
                </c:pt>
                <c:pt idx="2">
                  <c:v>Refunded</c:v>
                </c:pt>
                <c:pt idx="3">
                  <c:v>Returned</c:v>
                </c:pt>
              </c:strCache>
            </c:strRef>
          </c:cat>
          <c:val>
            <c:numRef>
              <c:f>'order status'!$B$4:$B$7</c:f>
              <c:numCache>
                <c:formatCode>General</c:formatCode>
                <c:ptCount val="4"/>
                <c:pt idx="0">
                  <c:v>844</c:v>
                </c:pt>
                <c:pt idx="1">
                  <c:v>28641</c:v>
                </c:pt>
                <c:pt idx="2">
                  <c:v>517</c:v>
                </c:pt>
                <c:pt idx="3">
                  <c:v>1045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4F3-4203-B7CE-8866674299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02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>
          <a:solidFill>
            <a:schemeClr val="tx1"/>
          </a:solidFill>
        </a:defRPr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[excel.shamal.xlsx]age | gender !PivotTable3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Order: Age | Gender</a:t>
            </a:r>
          </a:p>
        </c:rich>
      </c:tx>
      <c:layout>
        <c:manualLayout>
          <c:xMode val="edge"/>
          <c:yMode val="edge"/>
          <c:x val="0.13101817137885297"/>
          <c:y val="2.51458882265268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7721859583906893"/>
          <c:y val="0.37696903937262"/>
          <c:w val="0.82278140416093104"/>
          <c:h val="0.477195698865118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'age | gender '!$B$3:$B$4</c:f>
              <c:strCache>
                <c:ptCount val="1"/>
                <c:pt idx="0">
                  <c:v>Men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'age | gender '!$A$5:$A$7</c:f>
              <c:strCache>
                <c:ptCount val="3"/>
                <c:pt idx="0">
                  <c:v>Adult</c:v>
                </c:pt>
                <c:pt idx="1">
                  <c:v>Senoir</c:v>
                </c:pt>
                <c:pt idx="2">
                  <c:v>Teenager</c:v>
                </c:pt>
              </c:strCache>
            </c:strRef>
          </c:cat>
          <c:val>
            <c:numRef>
              <c:f>'age | gender '!$B$5:$B$7</c:f>
              <c:numCache>
                <c:formatCode>0.00%</c:formatCode>
                <c:ptCount val="3"/>
                <c:pt idx="0">
                  <c:v>0.15470093728862691</c:v>
                </c:pt>
                <c:pt idx="1">
                  <c:v>5.9136148420137209E-2</c:v>
                </c:pt>
                <c:pt idx="2">
                  <c:v>9.1957354977936681E-2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734-4F7D-BFF7-9C176EA3DE58}"/>
            </c:ext>
          </c:extLst>
        </c:ser>
        <c:ser>
          <c:idx val="1"/>
          <c:order val="1"/>
          <c:tx>
            <c:strRef>
              <c:f>'age | gender '!$C$3:$C$4</c:f>
              <c:strCache>
                <c:ptCount val="1"/>
                <c:pt idx="0">
                  <c:v>Women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'age | gender '!$A$5:$A$7</c:f>
              <c:strCache>
                <c:ptCount val="3"/>
                <c:pt idx="0">
                  <c:v>Adult</c:v>
                </c:pt>
                <c:pt idx="1">
                  <c:v>Senoir</c:v>
                </c:pt>
                <c:pt idx="2">
                  <c:v>Teenager</c:v>
                </c:pt>
              </c:strCache>
            </c:strRef>
          </c:cat>
          <c:val>
            <c:numRef>
              <c:f>'age | gender '!$C$5:$C$7</c:f>
              <c:numCache>
                <c:formatCode>0.00%</c:formatCode>
                <c:ptCount val="3"/>
                <c:pt idx="0">
                  <c:v>0.34589493348793765</c:v>
                </c:pt>
                <c:pt idx="1">
                  <c:v>0.13701806937868394</c:v>
                </c:pt>
                <c:pt idx="2">
                  <c:v>0.2112925564466776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734-4F7D-BFF7-9C176EA3DE5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70182671"/>
        <c:axId val="1570179311"/>
      </c:barChart>
      <c:catAx>
        <c:axId val="15701826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0179311"/>
        <c:crosses val="autoZero"/>
        <c:auto val="1"/>
        <c:lblAlgn val="ctr"/>
        <c:lblOffset val="100"/>
        <c:noMultiLvlLbl val="0"/>
      </c:catAx>
      <c:valAx>
        <c:axId val="1570179311"/>
        <c:scaling>
          <c:orientation val="minMax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01826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70417519685039365"/>
          <c:y val="3.7453703703703704E-2"/>
          <c:w val="0.26243780573939884"/>
          <c:h val="9.615451914664514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>
          <a:solidFill>
            <a:schemeClr val="tx1"/>
          </a:solidFill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pivotSource>
    <c:name>[excel.shamal.xlsx]app!PivotTable4</c:name>
    <c:fmtId val="1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Aptos Display" panose="020B0004020202020204" pitchFamily="34" charset="0"/>
                <a:ea typeface="+mn-ea"/>
                <a:cs typeface="+mn-cs"/>
              </a:defRPr>
            </a:pPr>
            <a:r>
              <a:rPr lang="en-US" b="1">
                <a:solidFill>
                  <a:schemeClr val="tx1"/>
                </a:solidFill>
                <a:latin typeface="Aptos Display" panose="020B0004020202020204" pitchFamily="34" charset="0"/>
              </a:rPr>
              <a:t>Order|App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Aptos Display" panose="020B0004020202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9.6790886089577935E-2"/>
          <c:y val="0.2214048321842548"/>
          <c:w val="0.76961909889097579"/>
          <c:h val="0.58652183075655684"/>
        </c:manualLayout>
      </c:layout>
      <c:lineChart>
        <c:grouping val="standard"/>
        <c:varyColors val="0"/>
        <c:ser>
          <c:idx val="0"/>
          <c:order val="0"/>
          <c:tx>
            <c:strRef>
              <c:f>app!$B$3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app!$A$4:$A$13</c:f>
              <c:strCache>
                <c:ptCount val="10"/>
                <c:pt idx="0">
                  <c:v>Ajio</c:v>
                </c:pt>
                <c:pt idx="1">
                  <c:v>Amazon</c:v>
                </c:pt>
                <c:pt idx="2">
                  <c:v>AMenazon</c:v>
                </c:pt>
                <c:pt idx="3">
                  <c:v>Flipkart</c:v>
                </c:pt>
                <c:pt idx="4">
                  <c:v>Meesho</c:v>
                </c:pt>
                <c:pt idx="5">
                  <c:v>Meneesho</c:v>
                </c:pt>
                <c:pt idx="6">
                  <c:v>Menyntra</c:v>
                </c:pt>
                <c:pt idx="7">
                  <c:v>Myntra</c:v>
                </c:pt>
                <c:pt idx="8">
                  <c:v>Nalli</c:v>
                </c:pt>
                <c:pt idx="9">
                  <c:v>Others</c:v>
                </c:pt>
              </c:strCache>
            </c:strRef>
          </c:cat>
          <c:val>
            <c:numRef>
              <c:f>app!$B$4:$B$13</c:f>
              <c:numCache>
                <c:formatCode>0.00%</c:formatCode>
                <c:ptCount val="10"/>
                <c:pt idx="0">
                  <c:v>6.2196025380874161E-2</c:v>
                </c:pt>
                <c:pt idx="1">
                  <c:v>0.35449479820916674</c:v>
                </c:pt>
                <c:pt idx="2">
                  <c:v>3.2209231165652075E-4</c:v>
                </c:pt>
                <c:pt idx="3">
                  <c:v>0.21589847650336585</c:v>
                </c:pt>
                <c:pt idx="4">
                  <c:v>4.4996295938415948E-2</c:v>
                </c:pt>
                <c:pt idx="5">
                  <c:v>3.2209231165652073E-5</c:v>
                </c:pt>
                <c:pt idx="6">
                  <c:v>5.7976616098173739E-4</c:v>
                </c:pt>
                <c:pt idx="7">
                  <c:v>0.23306599671465841</c:v>
                </c:pt>
                <c:pt idx="8">
                  <c:v>4.7798499049827678E-2</c:v>
                </c:pt>
                <c:pt idx="9">
                  <c:v>4.0615840499887271E-2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65D-4D11-8A3C-F13715019E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70199471"/>
        <c:axId val="1570175471"/>
      </c:lineChart>
      <c:catAx>
        <c:axId val="1570199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Perpetua" panose="02020502060401020303" pitchFamily="18" charset="0"/>
                <a:ea typeface="+mn-ea"/>
                <a:cs typeface="+mn-cs"/>
              </a:defRPr>
            </a:pPr>
            <a:endParaRPr lang="en-US"/>
          </a:p>
        </c:txPr>
        <c:crossAx val="1570175471"/>
        <c:crosses val="autoZero"/>
        <c:auto val="1"/>
        <c:lblAlgn val="ctr"/>
        <c:lblOffset val="100"/>
        <c:noMultiLvlLbl val="0"/>
      </c:catAx>
      <c:valAx>
        <c:axId val="1570175471"/>
        <c:scaling>
          <c:orientation val="minMax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01994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[excel.shamal.xlsx]order sale !PivotTable1</c:name>
    <c:fmtId val="3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Aptos Display" panose="020B0004020202020204" pitchFamily="34" charset="0"/>
                <a:ea typeface="+mn-ea"/>
                <a:cs typeface="+mn-cs"/>
              </a:defRPr>
            </a:pPr>
            <a:r>
              <a:rPr lang="en-IN" b="1">
                <a:latin typeface="Aptos Display" panose="020B0004020202020204" pitchFamily="34" charset="0"/>
              </a:rPr>
              <a:t>Order VS Sales</a:t>
            </a:r>
          </a:p>
        </c:rich>
      </c:tx>
      <c:layout>
        <c:manualLayout>
          <c:xMode val="edge"/>
          <c:yMode val="edge"/>
          <c:x val="0.19398323591098388"/>
          <c:y val="6.4251547835874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Aptos Display" panose="020B0004020202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7020985069386463"/>
          <c:y val="0.36688946598936351"/>
          <c:w val="0.72177489364511749"/>
          <c:h val="0.45366010357012243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'order sale '!$B$3</c:f>
              <c:strCache>
                <c:ptCount val="1"/>
                <c:pt idx="0">
                  <c:v>Sum of Amount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'order sale '!$A$4:$A$15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'order sale '!$B$4:$B$15</c:f>
              <c:numCache>
                <c:formatCode>General</c:formatCode>
                <c:ptCount val="12"/>
                <c:pt idx="0">
                  <c:v>1820601</c:v>
                </c:pt>
                <c:pt idx="1">
                  <c:v>1875932</c:v>
                </c:pt>
                <c:pt idx="2">
                  <c:v>1928066</c:v>
                </c:pt>
                <c:pt idx="3">
                  <c:v>1829263</c:v>
                </c:pt>
                <c:pt idx="4">
                  <c:v>1797822</c:v>
                </c:pt>
                <c:pt idx="5">
                  <c:v>1750966</c:v>
                </c:pt>
                <c:pt idx="6">
                  <c:v>1772300</c:v>
                </c:pt>
                <c:pt idx="7">
                  <c:v>1808505</c:v>
                </c:pt>
                <c:pt idx="8">
                  <c:v>1688871</c:v>
                </c:pt>
                <c:pt idx="9">
                  <c:v>1666662</c:v>
                </c:pt>
                <c:pt idx="10">
                  <c:v>1615356</c:v>
                </c:pt>
                <c:pt idx="11">
                  <c:v>1622033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1B-4B85-B703-E1AFEEB4138C}"/>
            </c:ext>
          </c:extLst>
        </c:ser>
        <c:ser>
          <c:idx val="1"/>
          <c:order val="1"/>
          <c:tx>
            <c:strRef>
              <c:f>'order sale '!$C$3</c:f>
              <c:strCache>
                <c:ptCount val="1"/>
                <c:pt idx="0">
                  <c:v>Count of Order ID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'order sale '!$A$4:$A$15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'order sale '!$C$4:$C$15</c:f>
              <c:numCache>
                <c:formatCode>General</c:formatCode>
                <c:ptCount val="12"/>
                <c:pt idx="0">
                  <c:v>2702</c:v>
                </c:pt>
                <c:pt idx="1">
                  <c:v>2750</c:v>
                </c:pt>
                <c:pt idx="2">
                  <c:v>2819</c:v>
                </c:pt>
                <c:pt idx="3">
                  <c:v>2685</c:v>
                </c:pt>
                <c:pt idx="4">
                  <c:v>2617</c:v>
                </c:pt>
                <c:pt idx="5">
                  <c:v>2597</c:v>
                </c:pt>
                <c:pt idx="6">
                  <c:v>2579</c:v>
                </c:pt>
                <c:pt idx="7">
                  <c:v>2617</c:v>
                </c:pt>
                <c:pt idx="8">
                  <c:v>2490</c:v>
                </c:pt>
                <c:pt idx="9">
                  <c:v>2424</c:v>
                </c:pt>
                <c:pt idx="10">
                  <c:v>2383</c:v>
                </c:pt>
                <c:pt idx="11">
                  <c:v>2384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91B-4B85-B703-E1AFEEB413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1653329280"/>
        <c:axId val="1653349440"/>
      </c:barChart>
      <c:catAx>
        <c:axId val="165332928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3349440"/>
        <c:crosses val="autoZero"/>
        <c:auto val="1"/>
        <c:lblAlgn val="ctr"/>
        <c:lblOffset val="100"/>
        <c:noMultiLvlLbl val="0"/>
      </c:catAx>
      <c:valAx>
        <c:axId val="1653349440"/>
        <c:scaling>
          <c:orientation val="minMax"/>
        </c:scaling>
        <c:delete val="0"/>
        <c:axPos val="b"/>
        <c:numFmt formatCode="0.00,,&quot;M&quot;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3329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0930781037473327"/>
          <c:y val="6.8175675675675687E-2"/>
          <c:w val="0.49069211771927984"/>
          <c:h val="0.1114544031494343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[excel.shamal.xlsx]top 5!PivotTable2</c:name>
    <c:fmtId val="1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Aptos Display" panose="020B0004020202020204" pitchFamily="34" charset="0"/>
                <a:ea typeface="+mn-ea"/>
                <a:cs typeface="+mn-cs"/>
              </a:defRPr>
            </a:pPr>
            <a:r>
              <a:rPr lang="en-US" b="1">
                <a:latin typeface="Aptos Display" panose="020B0004020202020204" pitchFamily="34" charset="0"/>
              </a:rPr>
              <a:t>Sales | TOP 5 State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Aptos Display" panose="020B0004020202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sp3d/>
        </c:spPr>
        <c:marker>
          <c:symbol val="none"/>
        </c:marker>
        <c:dLbl>
          <c:idx val="0"/>
          <c:numFmt formatCode="0.00,,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sp3d/>
        </c:spPr>
        <c:dLbl>
          <c:idx val="0"/>
          <c:layout>
            <c:manualLayout>
              <c:x val="2.643171806167401E-2"/>
              <c:y val="-2.056555269922879E-2"/>
            </c:manualLayout>
          </c:layout>
          <c:numFmt formatCode="0.00,,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sp3d/>
        </c:spPr>
        <c:dLbl>
          <c:idx val="0"/>
          <c:layout>
            <c:manualLayout>
              <c:x val="3.3039647577092511E-2"/>
              <c:y val="-2.570694087403599E-2"/>
            </c:manualLayout>
          </c:layout>
          <c:numFmt formatCode="0.00,,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sp3d/>
        </c:spPr>
        <c:dLbl>
          <c:idx val="0"/>
          <c:layout>
            <c:manualLayout>
              <c:x val="3.9647577092511016E-2"/>
              <c:y val="-3.0848329048843187E-2"/>
            </c:manualLayout>
          </c:layout>
          <c:numFmt formatCode="0.00,,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sp3d/>
        </c:spPr>
        <c:dLbl>
          <c:idx val="0"/>
          <c:layout>
            <c:manualLayout>
              <c:x val="3.7444933920704845E-2"/>
              <c:y val="-2.0565552699228839E-2"/>
            </c:manualLayout>
          </c:layout>
          <c:numFmt formatCode="0.00,,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sp3d/>
        </c:spPr>
        <c:dLbl>
          <c:idx val="0"/>
          <c:layout>
            <c:manualLayout>
              <c:x val="4.405286343612335E-2"/>
              <c:y val="-2.570694087403599E-2"/>
            </c:manualLayout>
          </c:layout>
          <c:numFmt formatCode="0.00,,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sp3d/>
        </c:spPr>
        <c:marker>
          <c:symbol val="none"/>
        </c:marker>
        <c:dLbl>
          <c:idx val="0"/>
          <c:numFmt formatCode="0.00,,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sp3d/>
        </c:spPr>
        <c:dLbl>
          <c:idx val="0"/>
          <c:layout>
            <c:manualLayout>
              <c:x val="2.643171806167401E-2"/>
              <c:y val="-2.056555269922879E-2"/>
            </c:manualLayout>
          </c:layout>
          <c:numFmt formatCode="0.00,,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sp3d/>
        </c:spPr>
        <c:dLbl>
          <c:idx val="0"/>
          <c:layout>
            <c:manualLayout>
              <c:x val="3.3039647577092511E-2"/>
              <c:y val="-2.570694087403599E-2"/>
            </c:manualLayout>
          </c:layout>
          <c:numFmt formatCode="0.00,,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sp3d/>
        </c:spPr>
        <c:dLbl>
          <c:idx val="0"/>
          <c:layout>
            <c:manualLayout>
              <c:x val="3.9647577092511016E-2"/>
              <c:y val="-3.0848329048843187E-2"/>
            </c:manualLayout>
          </c:layout>
          <c:numFmt formatCode="0.00,,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sp3d/>
        </c:spPr>
        <c:dLbl>
          <c:idx val="0"/>
          <c:layout>
            <c:manualLayout>
              <c:x val="3.7444933920704845E-2"/>
              <c:y val="-2.0565552699228839E-2"/>
            </c:manualLayout>
          </c:layout>
          <c:numFmt formatCode="0.00,,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sp3d/>
        </c:spPr>
        <c:dLbl>
          <c:idx val="0"/>
          <c:layout>
            <c:manualLayout>
              <c:x val="4.405286343612335E-2"/>
              <c:y val="-2.570694087403599E-2"/>
            </c:manualLayout>
          </c:layout>
          <c:numFmt formatCode="0.00,,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sp3d/>
        </c:spPr>
        <c:marker>
          <c:symbol val="none"/>
        </c:marker>
        <c:dLbl>
          <c:idx val="0"/>
          <c:numFmt formatCode="0.00,,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sp3d/>
        </c:spPr>
        <c:dLbl>
          <c:idx val="0"/>
          <c:layout>
            <c:manualLayout>
              <c:x val="2.643171806167401E-2"/>
              <c:y val="-2.056555269922879E-2"/>
            </c:manualLayout>
          </c:layout>
          <c:numFmt formatCode="0.00,,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sp3d/>
        </c:spPr>
        <c:dLbl>
          <c:idx val="0"/>
          <c:layout>
            <c:manualLayout>
              <c:x val="3.3039647577092511E-2"/>
              <c:y val="-2.570694087403599E-2"/>
            </c:manualLayout>
          </c:layout>
          <c:numFmt formatCode="0.00,,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sp3d/>
        </c:spPr>
        <c:dLbl>
          <c:idx val="0"/>
          <c:layout>
            <c:manualLayout>
              <c:x val="3.9647577092511016E-2"/>
              <c:y val="-3.0848329048843187E-2"/>
            </c:manualLayout>
          </c:layout>
          <c:numFmt formatCode="0.00,,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sp3d/>
        </c:spPr>
        <c:dLbl>
          <c:idx val="0"/>
          <c:layout>
            <c:manualLayout>
              <c:x val="3.7444933920704845E-2"/>
              <c:y val="-2.0565552699228839E-2"/>
            </c:manualLayout>
          </c:layout>
          <c:numFmt formatCode="0.00,,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sp3d/>
        </c:spPr>
        <c:dLbl>
          <c:idx val="0"/>
          <c:layout>
            <c:manualLayout>
              <c:x val="4.405286343612335E-2"/>
              <c:y val="-2.570694087403599E-2"/>
            </c:manualLayout>
          </c:layout>
          <c:numFmt formatCode="0.00,,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9.8842893110084998E-2"/>
          <c:y val="0.20480539098098241"/>
          <c:w val="0.76991728604776966"/>
          <c:h val="0.5496477904411478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'top 5'!$B$3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E0C6-4E56-840D-E48C7BF6081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E0C6-4E56-840D-E48C7BF6081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E0C6-4E56-840D-E48C7BF6081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7-E0C6-4E56-840D-E48C7BF6081A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9-E0C6-4E56-840D-E48C7BF6081A}"/>
              </c:ext>
            </c:extLst>
          </c:dPt>
          <c:dLbls>
            <c:dLbl>
              <c:idx val="0"/>
              <c:layout>
                <c:manualLayout>
                  <c:x val="2.643171806167401E-2"/>
                  <c:y val="-2.05655526992287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0C6-4E56-840D-E48C7BF6081A}"/>
                </c:ext>
              </c:extLst>
            </c:dLbl>
            <c:dLbl>
              <c:idx val="1"/>
              <c:layout>
                <c:manualLayout>
                  <c:x val="3.3039647577092511E-2"/>
                  <c:y val="-2.5706940874035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0C6-4E56-840D-E48C7BF6081A}"/>
                </c:ext>
              </c:extLst>
            </c:dLbl>
            <c:dLbl>
              <c:idx val="2"/>
              <c:layout>
                <c:manualLayout>
                  <c:x val="3.9647577092511016E-2"/>
                  <c:y val="-3.084832904884318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0C6-4E56-840D-E48C7BF6081A}"/>
                </c:ext>
              </c:extLst>
            </c:dLbl>
            <c:dLbl>
              <c:idx val="3"/>
              <c:layout>
                <c:manualLayout>
                  <c:x val="3.7444933920704845E-2"/>
                  <c:y val="-2.056555269922883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0C6-4E56-840D-E48C7BF6081A}"/>
                </c:ext>
              </c:extLst>
            </c:dLbl>
            <c:dLbl>
              <c:idx val="4"/>
              <c:layout>
                <c:manualLayout>
                  <c:x val="4.405286343612335E-2"/>
                  <c:y val="-2.5706940874035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E0C6-4E56-840D-E48C7BF6081A}"/>
                </c:ext>
              </c:extLst>
            </c:dLbl>
            <c:numFmt formatCode="0.00,,&quot;M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5'!$A$4:$A$8</c:f>
              <c:strCache>
                <c:ptCount val="5"/>
                <c:pt idx="0">
                  <c:v>MAHARASHTRA</c:v>
                </c:pt>
                <c:pt idx="1">
                  <c:v>KARNATAKA</c:v>
                </c:pt>
                <c:pt idx="2">
                  <c:v>UTTAR PRADESH</c:v>
                </c:pt>
                <c:pt idx="3">
                  <c:v>TELANGANA</c:v>
                </c:pt>
                <c:pt idx="4">
                  <c:v>TAMIL NADU</c:v>
                </c:pt>
              </c:strCache>
            </c:strRef>
          </c:cat>
          <c:val>
            <c:numRef>
              <c:f>'top 5'!$B$4:$B$8</c:f>
              <c:numCache>
                <c:formatCode>General</c:formatCode>
                <c:ptCount val="5"/>
                <c:pt idx="0">
                  <c:v>2982659</c:v>
                </c:pt>
                <c:pt idx="1">
                  <c:v>2646358</c:v>
                </c:pt>
                <c:pt idx="2">
                  <c:v>2104659</c:v>
                </c:pt>
                <c:pt idx="3">
                  <c:v>1712439</c:v>
                </c:pt>
                <c:pt idx="4">
                  <c:v>1678244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E0C6-4E56-840D-E48C7BF6081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514640703"/>
        <c:axId val="1514629183"/>
      </c:barChart>
      <c:catAx>
        <c:axId val="15146407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4629183"/>
        <c:crosses val="autoZero"/>
        <c:auto val="1"/>
        <c:lblAlgn val="ctr"/>
        <c:lblOffset val="100"/>
        <c:noMultiLvlLbl val="0"/>
      </c:catAx>
      <c:valAx>
        <c:axId val="1514629183"/>
        <c:scaling>
          <c:orientation val="minMax"/>
        </c:scaling>
        <c:delete val="0"/>
        <c:axPos val="l"/>
        <c:numFmt formatCode="0.0,,&quot;M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46407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[excel.shamal.xlsx]Sheet3!PivotTable1</c:name>
    <c:fmtId val="1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Aptos Display" panose="020B0004020202020204" pitchFamily="34" charset="0"/>
                <a:ea typeface="+mn-ea"/>
                <a:cs typeface="+mn-cs"/>
              </a:defRPr>
            </a:pPr>
            <a:r>
              <a:rPr lang="en-IN" b="1">
                <a:solidFill>
                  <a:schemeClr val="tx1"/>
                </a:solidFill>
                <a:latin typeface="Aptos Display" panose="020B0004020202020204" pitchFamily="34" charset="0"/>
              </a:rPr>
              <a:t>Sales:Age| Gender </a:t>
            </a:r>
          </a:p>
        </c:rich>
      </c:tx>
      <c:layout>
        <c:manualLayout>
          <c:xMode val="edge"/>
          <c:yMode val="edge"/>
          <c:x val="0.33119444444444446"/>
          <c:y val="6.01851851851851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Aptos Display" panose="020B0004020202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3871397742420472"/>
          <c:y val="0.41801715347206819"/>
          <c:w val="0.69036316740112846"/>
          <c:h val="0.3866748586364535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Sheet3!$B$3</c:f>
              <c:strCache>
                <c:ptCount val="1"/>
                <c:pt idx="0">
                  <c:v>Count of Order ID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Sheet3!$A$4:$A$8</c:f>
              <c:strCache>
                <c:ptCount val="5"/>
                <c:pt idx="0">
                  <c:v>Ajio</c:v>
                </c:pt>
                <c:pt idx="1">
                  <c:v>Amazon</c:v>
                </c:pt>
                <c:pt idx="2">
                  <c:v>Flipkart</c:v>
                </c:pt>
                <c:pt idx="3">
                  <c:v>Myntra</c:v>
                </c:pt>
                <c:pt idx="4">
                  <c:v>Nalli</c:v>
                </c:pt>
              </c:strCache>
            </c:strRef>
          </c:cat>
          <c:val>
            <c:numRef>
              <c:f>Sheet3!$B$4:$B$8</c:f>
              <c:numCache>
                <c:formatCode>General</c:formatCode>
                <c:ptCount val="5"/>
                <c:pt idx="0">
                  <c:v>1931</c:v>
                </c:pt>
                <c:pt idx="1">
                  <c:v>11006</c:v>
                </c:pt>
                <c:pt idx="2">
                  <c:v>6703</c:v>
                </c:pt>
                <c:pt idx="3">
                  <c:v>7236</c:v>
                </c:pt>
                <c:pt idx="4">
                  <c:v>1484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94-45ED-9746-9121A2F25E7F}"/>
            </c:ext>
          </c:extLst>
        </c:ser>
        <c:ser>
          <c:idx val="1"/>
          <c:order val="1"/>
          <c:tx>
            <c:strRef>
              <c:f>Sheet3!$C$3</c:f>
              <c:strCache>
                <c:ptCount val="1"/>
                <c:pt idx="0">
                  <c:v>Count of Age Group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Sheet3!$A$4:$A$8</c:f>
              <c:strCache>
                <c:ptCount val="5"/>
                <c:pt idx="0">
                  <c:v>Ajio</c:v>
                </c:pt>
                <c:pt idx="1">
                  <c:v>Amazon</c:v>
                </c:pt>
                <c:pt idx="2">
                  <c:v>Flipkart</c:v>
                </c:pt>
                <c:pt idx="3">
                  <c:v>Myntra</c:v>
                </c:pt>
                <c:pt idx="4">
                  <c:v>Nalli</c:v>
                </c:pt>
              </c:strCache>
            </c:strRef>
          </c:cat>
          <c:val>
            <c:numRef>
              <c:f>Sheet3!$C$4:$C$8</c:f>
              <c:numCache>
                <c:formatCode>General</c:formatCode>
                <c:ptCount val="5"/>
                <c:pt idx="0">
                  <c:v>1931</c:v>
                </c:pt>
                <c:pt idx="1">
                  <c:v>11006</c:v>
                </c:pt>
                <c:pt idx="2">
                  <c:v>6703</c:v>
                </c:pt>
                <c:pt idx="3">
                  <c:v>7236</c:v>
                </c:pt>
                <c:pt idx="4">
                  <c:v>1484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894-45ED-9746-9121A2F25E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919191440"/>
        <c:axId val="1919187120"/>
      </c:barChart>
      <c:lineChart>
        <c:grouping val="standard"/>
        <c:varyColors val="0"/>
        <c:ser>
          <c:idx val="2"/>
          <c:order val="2"/>
          <c:tx>
            <c:strRef>
              <c:f>Sheet3!$D$3</c:f>
              <c:strCache>
                <c:ptCount val="1"/>
                <c:pt idx="0">
                  <c:v>Count of Gender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Sheet3!$A$4:$A$8</c:f>
              <c:strCache>
                <c:ptCount val="5"/>
                <c:pt idx="0">
                  <c:v>Ajio</c:v>
                </c:pt>
                <c:pt idx="1">
                  <c:v>Amazon</c:v>
                </c:pt>
                <c:pt idx="2">
                  <c:v>Flipkart</c:v>
                </c:pt>
                <c:pt idx="3">
                  <c:v>Myntra</c:v>
                </c:pt>
                <c:pt idx="4">
                  <c:v>Nalli</c:v>
                </c:pt>
              </c:strCache>
            </c:strRef>
          </c:cat>
          <c:val>
            <c:numRef>
              <c:f>Sheet3!$D$4:$D$8</c:f>
              <c:numCache>
                <c:formatCode>General</c:formatCode>
                <c:ptCount val="5"/>
                <c:pt idx="0">
                  <c:v>1931</c:v>
                </c:pt>
                <c:pt idx="1">
                  <c:v>11006</c:v>
                </c:pt>
                <c:pt idx="2">
                  <c:v>6703</c:v>
                </c:pt>
                <c:pt idx="3">
                  <c:v>7236</c:v>
                </c:pt>
                <c:pt idx="4">
                  <c:v>1484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894-45ED-9746-9121A2F25E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06117280"/>
        <c:axId val="906134560"/>
      </c:lineChart>
      <c:catAx>
        <c:axId val="19191914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9187120"/>
        <c:crosses val="autoZero"/>
        <c:auto val="1"/>
        <c:lblAlgn val="ctr"/>
        <c:lblOffset val="100"/>
        <c:noMultiLvlLbl val="0"/>
      </c:catAx>
      <c:valAx>
        <c:axId val="191918712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9191440"/>
        <c:crosses val="autoZero"/>
        <c:crossBetween val="between"/>
      </c:valAx>
      <c:valAx>
        <c:axId val="906134560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6117280"/>
        <c:crosses val="max"/>
        <c:crossBetween val="between"/>
      </c:valAx>
      <c:catAx>
        <c:axId val="906117280"/>
        <c:scaling>
          <c:orientation val="minMax"/>
        </c:scaling>
        <c:delete val="0"/>
        <c:axPos val="t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6134560"/>
        <c:crosses val="max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6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0.8215</cdr:x>
      <cdr:y>0.02546</cdr:y>
    </cdr:from>
    <cdr:to>
      <cdr:x>0.8215</cdr:x>
      <cdr:y>0.99032</cdr:y>
    </cdr:to>
    <cdr:cxnSp macro="">
      <cdr:nvCxnSpPr>
        <cdr:cNvPr id="2" name="Straight Connector 1">
          <a:extLst xmlns:a="http://schemas.openxmlformats.org/drawingml/2006/main">
            <a:ext uri="{FF2B5EF4-FFF2-40B4-BE49-F238E27FC236}">
              <a16:creationId xmlns:a16="http://schemas.microsoft.com/office/drawing/2014/main" id="{858B8FAC-92D6-2FB9-E9B2-F502D1DE0891}"/>
            </a:ext>
          </a:extLst>
        </cdr:cNvPr>
        <cdr:cNvCxnSpPr/>
      </cdr:nvCxnSpPr>
      <cdr:spPr>
        <a:xfrm xmlns:a="http://schemas.openxmlformats.org/drawingml/2006/main">
          <a:off x="2525041" y="50473"/>
          <a:ext cx="0" cy="1913022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chemeClr val="accent6">
              <a:lumMod val="50000"/>
            </a:schemeClr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1</cdr:x>
      <cdr:y>0.0893</cdr:y>
    </cdr:from>
    <cdr:to>
      <cdr:x>1</cdr:x>
      <cdr:y>1</cdr:y>
    </cdr:to>
    <cdr:cxnSp macro="">
      <cdr:nvCxnSpPr>
        <cdr:cNvPr id="2" name="Straight Connector 1">
          <a:extLst xmlns:a="http://schemas.openxmlformats.org/drawingml/2006/main">
            <a:ext uri="{FF2B5EF4-FFF2-40B4-BE49-F238E27FC236}">
              <a16:creationId xmlns:a16="http://schemas.microsoft.com/office/drawing/2014/main" id="{7C9DBEB4-F00A-C1E7-412B-A3DF673BD0F7}"/>
            </a:ext>
          </a:extLst>
        </cdr:cNvPr>
        <cdr:cNvCxnSpPr/>
      </cdr:nvCxnSpPr>
      <cdr:spPr>
        <a:xfrm xmlns:a="http://schemas.openxmlformats.org/drawingml/2006/main">
          <a:off x="7878254" y="1361336"/>
          <a:ext cx="0" cy="1913022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660066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74BE1E-477A-4DC6-9112-F6509AAC384A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9235F-3FC0-4158-BD47-958080EAD6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7626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9235F-3FC0-4158-BD47-958080EAD61D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314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ACDBB-A68A-876F-6413-CC27F325A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7C81CA-C64C-E830-8CE9-A291E0FB6D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EA5BA-2A4C-5815-B08E-634784977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C94B8-DA02-4184-87E2-7E4E71E3DC93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04B27-1B1F-7045-9BE7-0DFB066A2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1B595-5F22-CBDA-92EC-BBEBC39B1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C98BE-EAED-475C-88F1-916BA6CEA9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3942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B6963-AE06-229D-484B-FF8A29138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2030FC-7E1F-EF18-9635-80EB69598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D3B1C-C771-CA58-D7E9-9E3B023B9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C94B8-DA02-4184-87E2-7E4E71E3DC93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0C899-9977-D22E-2624-5BA808A9E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2320C-FB30-6195-E93A-66EEC4BC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C98BE-EAED-475C-88F1-916BA6CEA9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068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83BDB0-574A-2DA9-05C6-56906B08B0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CBC0B4-64C7-5F91-FEE7-27E96A1D38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CD6B9-6046-97DD-3C1F-0653D7B0C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C94B8-DA02-4184-87E2-7E4E71E3DC93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517A8-9A45-BF1A-9A22-23C9605F6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1BE24-A740-E464-925B-ED7562150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C98BE-EAED-475C-88F1-916BA6CEA9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480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E1466-D5F6-757A-7F4B-D56DD8F59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5DB70-C009-BC70-7E6B-FB96D03B2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A7A36-E154-890E-0CDF-E040E5D6F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C94B8-DA02-4184-87E2-7E4E71E3DC93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B227F-E0DF-F916-D635-8C11D555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324C9-27E8-A548-ABC9-D32309C4E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C98BE-EAED-475C-88F1-916BA6CEA9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11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F5F3-0F80-1CD7-D8C4-21339A2F1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C60A0-DB99-E870-4249-7AD24E811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34494-1639-B0A0-7702-A0BFC3D3C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C94B8-DA02-4184-87E2-7E4E71E3DC93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F2437-64AC-0837-AAF7-DD2B70872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B60AD-0139-1983-A34D-55F92FBC0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C98BE-EAED-475C-88F1-916BA6CEA9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686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2614E-B900-DB4E-58DE-0F510A9B9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9D832-3D89-B6E5-D4C5-AB317CA2FF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DB7253-258C-2019-444F-2EA43F9801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7394CC-2ABA-2F3A-796F-5F7E69802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C94B8-DA02-4184-87E2-7E4E71E3DC93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EECD60-D0D2-4B33-40C6-9C1D4ACEF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BF84D-E45F-E62A-90EA-7F62F480A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C98BE-EAED-475C-88F1-916BA6CEA9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475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90276-F045-DA83-806D-D0A422A1F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A76AE4-FD05-C8B1-3C26-268679DC9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14BA07-4292-7B70-CF5F-1A2FF3C13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B0031F-9297-D7D4-4E93-D470596BE7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122AF7-A9F9-0A2F-521E-47F89E136A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77289A-0DBB-10B5-9E56-D0C2D82C3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C94B8-DA02-4184-87E2-7E4E71E3DC93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755B75-9FF0-0826-EB7E-8E8F9F082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A90190-DB6A-15EA-145C-068130F60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C98BE-EAED-475C-88F1-916BA6CEA9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311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D7FBA-A5B7-133C-28ED-40B505DA1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89AF35-1C31-6E33-CD0E-AE443312F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C94B8-DA02-4184-87E2-7E4E71E3DC93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B8DAA5-BC75-E7A8-79BA-E0EB07AB4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670980-054B-2CCD-7304-F9937A0BB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C98BE-EAED-475C-88F1-916BA6CEA9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470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D447D6-1619-FD29-BF28-A5E2F246A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C94B8-DA02-4184-87E2-7E4E71E3DC93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ACEA5B-159A-EF0D-CF54-1E3B8AEC3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39443-290B-2ADF-ECB9-00D9EC000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C98BE-EAED-475C-88F1-916BA6CEA9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6828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8CD25-2523-2BA8-9EC0-B0C6795D5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6EE9A-D09F-E37A-BDDD-B36991710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E84ABF-F844-D5CE-83CE-142D1B2E3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4414E-688B-0E66-79B6-792DE5717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C94B8-DA02-4184-87E2-7E4E71E3DC93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31B98A-3DAB-F8EA-3A91-36F502B9B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3C7878-19B9-ADDA-3BCC-3D6DB926E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C98BE-EAED-475C-88F1-916BA6CEA9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25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74F2E-304B-67F3-EF0B-BFFC002BA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B5FBB7-808A-8D74-3B0F-D2FC18C922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C43033-D4E7-BB90-3398-90CCFC4DE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9C315C-1A1C-3C77-BB7A-9E45E4A12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C94B8-DA02-4184-87E2-7E4E71E3DC93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FE12DC-5C89-F8D9-9AE6-4791BF893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B487F6-58BD-2FD0-98A2-461E8A5A5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C98BE-EAED-475C-88F1-916BA6CEA9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887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DF2118-E081-3DE1-812C-9DE14E6B5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41BC0-880F-5D5B-18B1-C11B5FDA7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86FE9-4004-0C4F-73D8-3AEC54F842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C94B8-DA02-4184-87E2-7E4E71E3DC93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03539-05F9-849E-C7A1-E45E3EAE65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B4502-4A29-0617-9F74-13ADD206C7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C98BE-EAED-475C-88F1-916BA6CEA9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97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13" Type="http://schemas.openxmlformats.org/officeDocument/2006/relationships/image" Target="../media/image3.svg"/><Relationship Id="rId18" Type="http://schemas.openxmlformats.org/officeDocument/2006/relationships/image" Target="../media/image8.png"/><Relationship Id="rId3" Type="http://schemas.openxmlformats.org/officeDocument/2006/relationships/chart" Target="../charts/chart1.xml"/><Relationship Id="rId7" Type="http://schemas.openxmlformats.org/officeDocument/2006/relationships/chart" Target="../charts/chart5.xml"/><Relationship Id="rId12" Type="http://schemas.openxmlformats.org/officeDocument/2006/relationships/image" Target="../media/image2.png"/><Relationship Id="rId17" Type="http://schemas.openxmlformats.org/officeDocument/2006/relationships/image" Target="../media/image7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4.xml"/><Relationship Id="rId11" Type="http://schemas.openxmlformats.org/officeDocument/2006/relationships/chart" Target="../charts/chart8.xml"/><Relationship Id="rId5" Type="http://schemas.openxmlformats.org/officeDocument/2006/relationships/chart" Target="../charts/chart3.xml"/><Relationship Id="rId15" Type="http://schemas.openxmlformats.org/officeDocument/2006/relationships/image" Target="../media/image5.svg"/><Relationship Id="rId10" Type="http://schemas.openxmlformats.org/officeDocument/2006/relationships/image" Target="../media/image1.png"/><Relationship Id="rId19" Type="http://schemas.openxmlformats.org/officeDocument/2006/relationships/image" Target="../media/image9.svg"/><Relationship Id="rId4" Type="http://schemas.openxmlformats.org/officeDocument/2006/relationships/chart" Target="../charts/chart2.xml"/><Relationship Id="rId9" Type="http://schemas.openxmlformats.org/officeDocument/2006/relationships/chart" Target="../charts/chart7.xml"/><Relationship Id="rId1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F2CA68E-4FA4-0CCE-6A50-0664271AC041}"/>
              </a:ext>
            </a:extLst>
          </p:cNvPr>
          <p:cNvSpPr/>
          <p:nvPr/>
        </p:nvSpPr>
        <p:spPr>
          <a:xfrm>
            <a:off x="2925091" y="69659"/>
            <a:ext cx="0" cy="1913022"/>
          </a:xfrm>
          <a:prstGeom prst="roundRect">
            <a:avLst>
              <a:gd name="adj" fmla="val 2706"/>
            </a:avLst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DC061A4-5317-6EB6-F258-40253EB33DD0}"/>
              </a:ext>
            </a:extLst>
          </p:cNvPr>
          <p:cNvSpPr/>
          <p:nvPr/>
        </p:nvSpPr>
        <p:spPr>
          <a:xfrm>
            <a:off x="226711" y="174467"/>
            <a:ext cx="3786021" cy="83017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7AE5D51-9E5A-407D-A031-547EAE8EA310}"/>
              </a:ext>
            </a:extLst>
          </p:cNvPr>
          <p:cNvSpPr/>
          <p:nvPr/>
        </p:nvSpPr>
        <p:spPr>
          <a:xfrm>
            <a:off x="191144" y="1099103"/>
            <a:ext cx="1900990" cy="5615239"/>
          </a:xfrm>
          <a:prstGeom prst="roundRect">
            <a:avLst>
              <a:gd name="adj" fmla="val 2402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0D137D1-AED2-5299-8DD3-469D1A3E7632}"/>
              </a:ext>
            </a:extLst>
          </p:cNvPr>
          <p:cNvSpPr/>
          <p:nvPr/>
        </p:nvSpPr>
        <p:spPr>
          <a:xfrm>
            <a:off x="5820376" y="160178"/>
            <a:ext cx="6080085" cy="810327"/>
          </a:xfrm>
          <a:prstGeom prst="roundRect">
            <a:avLst>
              <a:gd name="adj" fmla="val 1369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070F1DB-21EE-74E5-7766-F9E0371073B6}"/>
              </a:ext>
            </a:extLst>
          </p:cNvPr>
          <p:cNvSpPr/>
          <p:nvPr/>
        </p:nvSpPr>
        <p:spPr>
          <a:xfrm>
            <a:off x="4083821" y="174467"/>
            <a:ext cx="1665466" cy="810327"/>
          </a:xfrm>
          <a:prstGeom prst="roundRect">
            <a:avLst>
              <a:gd name="adj" fmla="val 1369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660066"/>
                </a:solidFill>
                <a:latin typeface="Aptos Display" panose="020B0004020202020204" pitchFamily="34" charset="0"/>
              </a:rPr>
              <a:t>Total Sale </a:t>
            </a:r>
          </a:p>
          <a:p>
            <a:pPr algn="ctr"/>
            <a:r>
              <a:rPr lang="en-IN" b="1" i="0" u="none" strike="noStrike" dirty="0">
                <a:solidFill>
                  <a:srgbClr val="000000"/>
                </a:solidFill>
                <a:effectLst/>
                <a:latin typeface="Aptos Display" panose="020B0004020202020204" pitchFamily="34" charset="0"/>
              </a:rPr>
              <a:t>₹ 2,11,76,377</a:t>
            </a:r>
            <a:r>
              <a:rPr lang="en-IN" b="1" dirty="0">
                <a:latin typeface="Aptos Display" panose="020B0004020202020204" pitchFamily="34" charset="0"/>
              </a:rPr>
              <a:t> 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0462507-CF2F-34A9-5D7E-B2AC02EB63B6}"/>
              </a:ext>
            </a:extLst>
          </p:cNvPr>
          <p:cNvSpPr/>
          <p:nvPr/>
        </p:nvSpPr>
        <p:spPr>
          <a:xfrm>
            <a:off x="2166775" y="1068294"/>
            <a:ext cx="3578441" cy="2155466"/>
          </a:xfrm>
          <a:prstGeom prst="roundRect">
            <a:avLst>
              <a:gd name="adj" fmla="val 6308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D3FC2B6-CD6D-E09C-A8AA-9E3E0D3CD1D1}"/>
              </a:ext>
            </a:extLst>
          </p:cNvPr>
          <p:cNvSpPr/>
          <p:nvPr/>
        </p:nvSpPr>
        <p:spPr>
          <a:xfrm>
            <a:off x="5736117" y="3312932"/>
            <a:ext cx="3255840" cy="1740332"/>
          </a:xfrm>
          <a:prstGeom prst="roundRect">
            <a:avLst>
              <a:gd name="adj" fmla="val 5412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149811-F037-4234-68D1-999A9EED4619}"/>
              </a:ext>
            </a:extLst>
          </p:cNvPr>
          <p:cNvSpPr txBox="1"/>
          <p:nvPr/>
        </p:nvSpPr>
        <p:spPr>
          <a:xfrm>
            <a:off x="501004" y="303731"/>
            <a:ext cx="378213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1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Store Dashboard </a:t>
            </a:r>
            <a:endParaRPr lang="en-IN" sz="2800" b="1" dirty="0">
              <a:solidFill>
                <a:schemeClr val="bg2">
                  <a:lumMod val="1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DE369A9-DE22-5880-DFC2-9839557CF039}"/>
              </a:ext>
            </a:extLst>
          </p:cNvPr>
          <p:cNvGrpSpPr/>
          <p:nvPr/>
        </p:nvGrpSpPr>
        <p:grpSpPr>
          <a:xfrm>
            <a:off x="5796093" y="1069502"/>
            <a:ext cx="6158344" cy="2209800"/>
            <a:chOff x="5800286" y="1031664"/>
            <a:chExt cx="6158344" cy="220980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E7CD9929-C0E6-AF3A-1AE2-967867B793C1}"/>
                </a:ext>
              </a:extLst>
            </p:cNvPr>
            <p:cNvSpPr/>
            <p:nvPr/>
          </p:nvSpPr>
          <p:spPr>
            <a:xfrm>
              <a:off x="5820376" y="1034570"/>
              <a:ext cx="6138254" cy="2154709"/>
            </a:xfrm>
            <a:prstGeom prst="roundRect">
              <a:avLst>
                <a:gd name="adj" fmla="val 6325"/>
              </a:avLst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aphicFrame>
          <p:nvGraphicFramePr>
            <p:cNvPr id="22" name="Chart 21">
              <a:extLst>
                <a:ext uri="{FF2B5EF4-FFF2-40B4-BE49-F238E27FC236}">
                  <a16:creationId xmlns:a16="http://schemas.microsoft.com/office/drawing/2014/main" id="{D7BFE057-1889-0F84-C17E-578FBA7233EB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127967516"/>
                </p:ext>
              </p:extLst>
            </p:nvPr>
          </p:nvGraphicFramePr>
          <p:xfrm>
            <a:off x="5800286" y="1031664"/>
            <a:ext cx="2120467" cy="22098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23" name="Chart 22">
              <a:extLst>
                <a:ext uri="{FF2B5EF4-FFF2-40B4-BE49-F238E27FC236}">
                  <a16:creationId xmlns:a16="http://schemas.microsoft.com/office/drawing/2014/main" id="{FA63DD85-DC9D-2C92-4721-842BF244CB69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397617652"/>
                </p:ext>
              </p:extLst>
            </p:nvPr>
          </p:nvGraphicFramePr>
          <p:xfrm>
            <a:off x="7401638" y="1116847"/>
            <a:ext cx="3073681" cy="198268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464FC8F4-6DC0-4172-CC10-FBF632E518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9615560"/>
              </p:ext>
            </p:extLst>
          </p:nvPr>
        </p:nvGraphicFramePr>
        <p:xfrm>
          <a:off x="9738423" y="1072621"/>
          <a:ext cx="2453577" cy="2100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D40C5EB-8DE3-832A-D96C-7992108A0076}"/>
              </a:ext>
            </a:extLst>
          </p:cNvPr>
          <p:cNvCxnSpPr/>
          <p:nvPr/>
        </p:nvCxnSpPr>
        <p:spPr>
          <a:xfrm>
            <a:off x="7916560" y="1189515"/>
            <a:ext cx="0" cy="1913022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Chart 32">
            <a:extLst>
              <a:ext uri="{FF2B5EF4-FFF2-40B4-BE49-F238E27FC236}">
                <a16:creationId xmlns:a16="http://schemas.microsoft.com/office/drawing/2014/main" id="{3165AFAF-657A-4934-83DB-D2D878FB6A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9834484"/>
              </p:ext>
            </p:extLst>
          </p:nvPr>
        </p:nvGraphicFramePr>
        <p:xfrm>
          <a:off x="2279316" y="1189515"/>
          <a:ext cx="3389828" cy="20202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9FA3EE14-8676-A242-16A1-D9DBE69E6851}"/>
              </a:ext>
            </a:extLst>
          </p:cNvPr>
          <p:cNvSpPr/>
          <p:nvPr/>
        </p:nvSpPr>
        <p:spPr>
          <a:xfrm>
            <a:off x="9086290" y="3312932"/>
            <a:ext cx="2867460" cy="1740332"/>
          </a:xfrm>
          <a:prstGeom prst="roundRect">
            <a:avLst>
              <a:gd name="adj" fmla="val 8116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FEBD6702-6227-FA1C-677B-7479BF597270}"/>
              </a:ext>
            </a:extLst>
          </p:cNvPr>
          <p:cNvSpPr/>
          <p:nvPr/>
        </p:nvSpPr>
        <p:spPr>
          <a:xfrm>
            <a:off x="2161887" y="3324964"/>
            <a:ext cx="3533054" cy="3358569"/>
          </a:xfrm>
          <a:prstGeom prst="roundRect">
            <a:avLst>
              <a:gd name="adj" fmla="val 4311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45" name="Chart 44">
            <a:extLst>
              <a:ext uri="{FF2B5EF4-FFF2-40B4-BE49-F238E27FC236}">
                <a16:creationId xmlns:a16="http://schemas.microsoft.com/office/drawing/2014/main" id="{C5ADB4BD-C768-B448-DBAA-C52D7A4346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4427608"/>
              </p:ext>
            </p:extLst>
          </p:nvPr>
        </p:nvGraphicFramePr>
        <p:xfrm>
          <a:off x="5997562" y="3363482"/>
          <a:ext cx="2845649" cy="15333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A40AF662-2D36-8583-7B58-855F84E6E4BC}"/>
              </a:ext>
            </a:extLst>
          </p:cNvPr>
          <p:cNvSpPr/>
          <p:nvPr/>
        </p:nvSpPr>
        <p:spPr>
          <a:xfrm>
            <a:off x="5752458" y="5103814"/>
            <a:ext cx="6173496" cy="1568377"/>
          </a:xfrm>
          <a:prstGeom prst="roundRect">
            <a:avLst>
              <a:gd name="adj" fmla="val 8116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aphicFrame>
        <p:nvGraphicFramePr>
          <p:cNvPr id="47" name="Chart 46">
            <a:extLst>
              <a:ext uri="{FF2B5EF4-FFF2-40B4-BE49-F238E27FC236}">
                <a16:creationId xmlns:a16="http://schemas.microsoft.com/office/drawing/2014/main" id="{B62A77F0-CDE4-7C3D-3598-6D9E51D23F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7692507"/>
              </p:ext>
            </p:extLst>
          </p:nvPr>
        </p:nvGraphicFramePr>
        <p:xfrm>
          <a:off x="8864350" y="3328476"/>
          <a:ext cx="3036111" cy="15683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48" name="Chart 47">
            <a:extLst>
              <a:ext uri="{FF2B5EF4-FFF2-40B4-BE49-F238E27FC236}">
                <a16:creationId xmlns:a16="http://schemas.microsoft.com/office/drawing/2014/main" id="{E8CA1CFB-8903-DA6E-29F2-9BAB6F7FCC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4004880"/>
              </p:ext>
            </p:extLst>
          </p:nvPr>
        </p:nvGraphicFramePr>
        <p:xfrm>
          <a:off x="5852847" y="5036554"/>
          <a:ext cx="6173495" cy="18463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pic>
        <p:nvPicPr>
          <p:cNvPr id="54" name="Graphic 50">
            <a:extLst>
              <a:ext uri="{FF2B5EF4-FFF2-40B4-BE49-F238E27FC236}">
                <a16:creationId xmlns:a16="http://schemas.microsoft.com/office/drawing/2014/main" id="{ACA6AA0C-DF63-F396-0F9E-995862C2F524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73155" y="2529711"/>
            <a:ext cx="1700119" cy="2187052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49" name="Chart 48">
            <a:extLst>
              <a:ext uri="{FF2B5EF4-FFF2-40B4-BE49-F238E27FC236}">
                <a16:creationId xmlns:a16="http://schemas.microsoft.com/office/drawing/2014/main" id="{0955E665-2049-2524-DC94-AE769498D4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1239486"/>
              </p:ext>
            </p:extLst>
          </p:nvPr>
        </p:nvGraphicFramePr>
        <p:xfrm>
          <a:off x="2177656" y="3259431"/>
          <a:ext cx="3464128" cy="32812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pic>
        <p:nvPicPr>
          <p:cNvPr id="56" name="Graphic 55">
            <a:extLst>
              <a:ext uri="{FF2B5EF4-FFF2-40B4-BE49-F238E27FC236}">
                <a16:creationId xmlns:a16="http://schemas.microsoft.com/office/drawing/2014/main" id="{23D01CDB-F44A-66D5-CE61-3C7EFB893E4C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prstClr val="black"/>
              <a:schemeClr val="accent6">
                <a:tint val="45000"/>
                <a:satMod val="400000"/>
              </a:schemeClr>
            </a:duotone>
            <a:alphaModFix/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78042" y="4773635"/>
            <a:ext cx="1700120" cy="1883835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F4994CDD-D71B-2ED0-1346-0B870D1D360D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prstClr val="black"/>
              <a:schemeClr val="accent6">
                <a:tint val="45000"/>
                <a:satMod val="400000"/>
              </a:schemeClr>
            </a:duotone>
            <a:alphaModFix/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78043" y="1207207"/>
            <a:ext cx="1700120" cy="1209675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5" name="Graphic 84">
            <a:extLst>
              <a:ext uri="{FF2B5EF4-FFF2-40B4-BE49-F238E27FC236}">
                <a16:creationId xmlns:a16="http://schemas.microsoft.com/office/drawing/2014/main" id="{72B23724-F74A-E461-74BE-C12C0F368E6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919333" y="251017"/>
            <a:ext cx="2152650" cy="657225"/>
          </a:xfrm>
          <a:prstGeom prst="rect">
            <a:avLst/>
          </a:prstGeom>
        </p:spPr>
      </p:pic>
      <p:pic>
        <p:nvPicPr>
          <p:cNvPr id="87" name="Graphic 86">
            <a:extLst>
              <a:ext uri="{FF2B5EF4-FFF2-40B4-BE49-F238E27FC236}">
                <a16:creationId xmlns:a16="http://schemas.microsoft.com/office/drawing/2014/main" id="{F5ACA1A4-4108-C23D-9048-0D5D7C74FD0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170940" y="251017"/>
            <a:ext cx="364807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964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54</Words>
  <Application>Microsoft Office PowerPoint</Application>
  <PresentationFormat>Widescreen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 Display</vt:lpstr>
      <vt:lpstr>Arial</vt:lpstr>
      <vt:lpstr>Calibri</vt:lpstr>
      <vt:lpstr>Calibri Light</vt:lpstr>
      <vt:lpstr>Segoe UI Black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HEY BINGOO</dc:creator>
  <cp:lastModifiedBy>HEY BINGOO</cp:lastModifiedBy>
  <cp:revision>5</cp:revision>
  <dcterms:created xsi:type="dcterms:W3CDTF">2024-11-23T08:14:54Z</dcterms:created>
  <dcterms:modified xsi:type="dcterms:W3CDTF">2024-11-23T16:36:57Z</dcterms:modified>
</cp:coreProperties>
</file>