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05" r:id="rId5"/>
    <p:sldId id="296" r:id="rId6"/>
    <p:sldId id="306" r:id="rId7"/>
    <p:sldId id="259" r:id="rId8"/>
    <p:sldId id="311" r:id="rId9"/>
    <p:sldId id="321" r:id="rId10"/>
    <p:sldId id="312" r:id="rId11"/>
    <p:sldId id="318" r:id="rId12"/>
    <p:sldId id="319" r:id="rId13"/>
    <p:sldId id="320" r:id="rId14"/>
    <p:sldId id="317"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55328-DA6B-4223-B615-E0543512AE33}" v="2" dt="2023-04-09T23:05:26.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an Elobo" userId="5ca7f8d6d86abffb" providerId="LiveId" clId="{74155328-DA6B-4223-B615-E0543512AE33}"/>
    <pc:docChg chg="undo custSel modSld">
      <pc:chgData name="Shaman Elobo" userId="5ca7f8d6d86abffb" providerId="LiveId" clId="{74155328-DA6B-4223-B615-E0543512AE33}" dt="2023-04-09T23:05:27.762" v="14" actId="20577"/>
      <pc:docMkLst>
        <pc:docMk/>
      </pc:docMkLst>
      <pc:sldChg chg="addSp delSp modSp mod">
        <pc:chgData name="Shaman Elobo" userId="5ca7f8d6d86abffb" providerId="LiveId" clId="{74155328-DA6B-4223-B615-E0543512AE33}" dt="2023-04-09T23:05:27.762" v="14" actId="20577"/>
        <pc:sldMkLst>
          <pc:docMk/>
          <pc:sldMk cId="2127654551" sldId="320"/>
        </pc:sldMkLst>
        <pc:spChg chg="mod">
          <ac:chgData name="Shaman Elobo" userId="5ca7f8d6d86abffb" providerId="LiveId" clId="{74155328-DA6B-4223-B615-E0543512AE33}" dt="2023-04-09T23:05:25.848" v="11" actId="26606"/>
          <ac:spMkLst>
            <pc:docMk/>
            <pc:sldMk cId="2127654551" sldId="320"/>
            <ac:spMk id="2" creationId="{1B559289-E0F6-DA63-B535-4A499E17D723}"/>
          </ac:spMkLst>
        </pc:spChg>
        <pc:spChg chg="mod">
          <ac:chgData name="Shaman Elobo" userId="5ca7f8d6d86abffb" providerId="LiveId" clId="{74155328-DA6B-4223-B615-E0543512AE33}" dt="2023-04-09T23:05:25.848" v="11" actId="26606"/>
          <ac:spMkLst>
            <pc:docMk/>
            <pc:sldMk cId="2127654551" sldId="320"/>
            <ac:spMk id="3" creationId="{A49DE16B-8DA5-FA98-949D-716A531C848F}"/>
          </ac:spMkLst>
        </pc:spChg>
        <pc:spChg chg="mod ord">
          <ac:chgData name="Shaman Elobo" userId="5ca7f8d6d86abffb" providerId="LiveId" clId="{74155328-DA6B-4223-B615-E0543512AE33}" dt="2023-04-09T23:05:27.762" v="14" actId="20577"/>
          <ac:spMkLst>
            <pc:docMk/>
            <pc:sldMk cId="2127654551" sldId="320"/>
            <ac:spMk id="7" creationId="{D7CA0436-83DA-CB9F-338C-D801930A720A}"/>
          </ac:spMkLst>
        </pc:spChg>
        <pc:picChg chg="add del mod ord">
          <ac:chgData name="Shaman Elobo" userId="5ca7f8d6d86abffb" providerId="LiveId" clId="{74155328-DA6B-4223-B615-E0543512AE33}" dt="2023-04-09T23:05:26.939" v="13" actId="931"/>
          <ac:picMkLst>
            <pc:docMk/>
            <pc:sldMk cId="2127654551" sldId="320"/>
            <ac:picMk id="9" creationId="{0AFD3F9C-3EBD-497D-236F-EDEF1CECF53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4/9/2023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Group C</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MCTV LTD</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9289-E0F6-DA63-B535-4A499E17D723}"/>
              </a:ext>
            </a:extLst>
          </p:cNvPr>
          <p:cNvSpPr>
            <a:spLocks noGrp="1"/>
          </p:cNvSpPr>
          <p:nvPr>
            <p:ph type="title"/>
          </p:nvPr>
        </p:nvSpPr>
        <p:spPr>
          <a:xfrm>
            <a:off x="838200" y="380999"/>
            <a:ext cx="10515600" cy="1325880"/>
          </a:xfrm>
        </p:spPr>
        <p:txBody>
          <a:bodyPr vert="horz" lIns="91440" tIns="45720" rIns="91440" bIns="45720" rtlCol="0" anchor="ctr">
            <a:normAutofit/>
          </a:bodyPr>
          <a:lstStyle/>
          <a:p>
            <a:r>
              <a:rPr lang="en-US" kern="1200" dirty="0">
                <a:latin typeface="Baskerville" panose="02020502070401020303" pitchFamily="18" charset="0"/>
                <a:ea typeface="Baskerville" panose="02020502070401020303" pitchFamily="18" charset="0"/>
                <a:cs typeface="+mj-cs"/>
              </a:rPr>
              <a:t>User Guide</a:t>
            </a:r>
            <a:br>
              <a:rPr lang="en-US" kern="1200" dirty="0">
                <a:latin typeface="Baskerville" panose="02020502070401020303" pitchFamily="18" charset="0"/>
                <a:ea typeface="Baskerville" panose="02020502070401020303" pitchFamily="18" charset="0"/>
                <a:cs typeface="+mj-cs"/>
              </a:rPr>
            </a:br>
            <a:r>
              <a:rPr lang="en-US" kern="1200" dirty="0">
                <a:latin typeface="Baskerville" panose="02020502070401020303" pitchFamily="18" charset="0"/>
                <a:ea typeface="Baskerville" panose="02020502070401020303" pitchFamily="18" charset="0"/>
                <a:cs typeface="+mj-cs"/>
              </a:rPr>
              <a:t>(Liam)</a:t>
            </a:r>
          </a:p>
        </p:txBody>
      </p:sp>
      <p:sp>
        <p:nvSpPr>
          <p:cNvPr id="7" name="TextBox 6">
            <a:extLst>
              <a:ext uri="{FF2B5EF4-FFF2-40B4-BE49-F238E27FC236}">
                <a16:creationId xmlns:a16="http://schemas.microsoft.com/office/drawing/2014/main" id="{D7CA0436-83DA-CB9F-338C-D801930A720A}"/>
              </a:ext>
            </a:extLst>
          </p:cNvPr>
          <p:cNvSpPr txBox="1"/>
          <p:nvPr/>
        </p:nvSpPr>
        <p:spPr>
          <a:xfrm>
            <a:off x="838200" y="1825625"/>
            <a:ext cx="10515600" cy="4370832"/>
          </a:xfrm>
          <a:prstGeom prst="rect">
            <a:avLst/>
          </a:prstGeom>
        </p:spPr>
        <p:txBody>
          <a:bodyPr vert="horz" lIns="91440" tIns="45720" rIns="91440" bIns="45720" rtlCol="0">
            <a:normAutofit/>
          </a:bodyPr>
          <a:lstStyle/>
          <a:p>
            <a:pPr indent="-228600">
              <a:lnSpc>
                <a:spcPct val="90000"/>
              </a:lnSpc>
              <a:spcAft>
                <a:spcPts val="600"/>
              </a:spcAft>
              <a:buClr>
                <a:srgbClr val="73292A"/>
              </a:buClr>
              <a:buFont typeface="Arial" panose="020B0604020202020204" pitchFamily="34" charset="0"/>
              <a:buChar char="•"/>
            </a:pPr>
            <a:r>
              <a:rPr lang="en-US" sz="1500" dirty="0">
                <a:solidFill>
                  <a:schemeClr val="accent3"/>
                </a:solidFill>
                <a:latin typeface="Gill Sans Nova Light" panose="020F0302020204030204" pitchFamily="34" charset="0"/>
              </a:rPr>
              <a:t>I am advocating for the use of this collaborative software to improve the sharing of information and collaboration within the organization.</a:t>
            </a:r>
          </a:p>
          <a:p>
            <a:pPr indent="-228600">
              <a:lnSpc>
                <a:spcPct val="90000"/>
              </a:lnSpc>
              <a:spcAft>
                <a:spcPts val="600"/>
              </a:spcAft>
              <a:buClr>
                <a:srgbClr val="73292A"/>
              </a:buClr>
              <a:buFont typeface="Arial" panose="020B0604020202020204" pitchFamily="34" charset="0"/>
              <a:buChar char="•"/>
            </a:pPr>
            <a:endParaRPr lang="en-US" sz="1500" dirty="0">
              <a:solidFill>
                <a:schemeClr val="accent3"/>
              </a:solidFill>
              <a:latin typeface="Gill Sans Nova Light" panose="020F0302020204030204" pitchFamily="34" charset="0"/>
            </a:endParaRPr>
          </a:p>
          <a:p>
            <a:pPr indent="-228600">
              <a:lnSpc>
                <a:spcPct val="90000"/>
              </a:lnSpc>
              <a:spcAft>
                <a:spcPts val="600"/>
              </a:spcAft>
              <a:buClr>
                <a:srgbClr val="73292A"/>
              </a:buClr>
              <a:buFont typeface="Arial" panose="020B0604020202020204" pitchFamily="34" charset="0"/>
              <a:buChar char="•"/>
            </a:pPr>
            <a:r>
              <a:rPr lang="en-US" sz="1500" dirty="0">
                <a:solidFill>
                  <a:schemeClr val="accent3"/>
                </a:solidFill>
                <a:latin typeface="Gill Sans Nova Light" panose="020F0302020204030204" pitchFamily="34" charset="0"/>
              </a:rPr>
              <a:t>Collaborative software, particularly cloud-based solutions, the software offers features to enable employees to work together more effectively, regardless of their location or device. By breaking down the systems of information and allowing data to be shared more easily, collaborative software can help improve decision-making, increase efficiency, and promote innovation.</a:t>
            </a:r>
          </a:p>
          <a:p>
            <a:pPr indent="-228600">
              <a:lnSpc>
                <a:spcPct val="90000"/>
              </a:lnSpc>
              <a:spcAft>
                <a:spcPts val="600"/>
              </a:spcAft>
              <a:buClr>
                <a:srgbClr val="73292A"/>
              </a:buClr>
              <a:buFont typeface="Arial" panose="020B0604020202020204" pitchFamily="34" charset="0"/>
              <a:buChar char="•"/>
            </a:pPr>
            <a:endParaRPr lang="en-US" sz="1500" dirty="0">
              <a:solidFill>
                <a:schemeClr val="accent3"/>
              </a:solidFill>
              <a:latin typeface="Gill Sans Nova Light" panose="020F0302020204030204" pitchFamily="34" charset="0"/>
            </a:endParaRPr>
          </a:p>
          <a:p>
            <a:pPr indent="-228600">
              <a:lnSpc>
                <a:spcPct val="90000"/>
              </a:lnSpc>
              <a:spcAft>
                <a:spcPts val="600"/>
              </a:spcAft>
              <a:buClr>
                <a:srgbClr val="73292A"/>
              </a:buClr>
              <a:buFont typeface="Arial" panose="020B0604020202020204" pitchFamily="34" charset="0"/>
              <a:buChar char="•"/>
            </a:pPr>
            <a:r>
              <a:rPr lang="en-US" sz="1500" dirty="0">
                <a:solidFill>
                  <a:schemeClr val="accent3"/>
                </a:solidFill>
                <a:latin typeface="Gill Sans Nova Light" panose="020F0302020204030204" pitchFamily="34" charset="0"/>
              </a:rPr>
              <a:t>Investing €100,000 in collaborative software is a smart move for the business as it is looking to grow and remain competitive in today's market. It is important to choose the right software solution that meets the specific needs of the business.</a:t>
            </a:r>
          </a:p>
          <a:p>
            <a:pPr indent="-228600">
              <a:lnSpc>
                <a:spcPct val="90000"/>
              </a:lnSpc>
              <a:spcAft>
                <a:spcPts val="600"/>
              </a:spcAft>
              <a:buClr>
                <a:srgbClr val="73292A"/>
              </a:buClr>
              <a:buFont typeface="Arial" panose="020B0604020202020204" pitchFamily="34" charset="0"/>
              <a:buChar char="•"/>
            </a:pPr>
            <a:endParaRPr lang="en-US" sz="1500" dirty="0">
              <a:solidFill>
                <a:schemeClr val="accent3"/>
              </a:solidFill>
              <a:latin typeface="Gill Sans Nova Light" panose="020F0302020204030204" pitchFamily="34" charset="0"/>
            </a:endParaRPr>
          </a:p>
          <a:p>
            <a:pPr indent="-228600">
              <a:lnSpc>
                <a:spcPct val="90000"/>
              </a:lnSpc>
              <a:spcAft>
                <a:spcPts val="600"/>
              </a:spcAft>
              <a:buClr>
                <a:srgbClr val="73292A"/>
              </a:buClr>
              <a:buFont typeface="Arial" panose="020B0604020202020204" pitchFamily="34" charset="0"/>
              <a:buChar char="•"/>
            </a:pPr>
            <a:r>
              <a:rPr lang="en-US" sz="1500" dirty="0">
                <a:solidFill>
                  <a:schemeClr val="accent3"/>
                </a:solidFill>
                <a:latin typeface="Gill Sans Nova Light" panose="020F0302020204030204" pitchFamily="34" charset="0"/>
              </a:rPr>
              <a:t> There are many features of the software available, ranging from project management tools to communication and collaboration platforms to financial management and accounting solutions. It is important to assess the specific needs of the business and select a solution that will enable employees to work together more effectively, streamline workflows, and improve overall productivity. In addition to this, proper training and support for the software are important and provided to ensure that employees are able to use it effectively and get the most out of the investment.</a:t>
            </a:r>
          </a:p>
        </p:txBody>
      </p:sp>
      <p:sp>
        <p:nvSpPr>
          <p:cNvPr id="3" name="Footer Placeholder 2">
            <a:extLst>
              <a:ext uri="{FF2B5EF4-FFF2-40B4-BE49-F238E27FC236}">
                <a16:creationId xmlns:a16="http://schemas.microsoft.com/office/drawing/2014/main" id="{A49DE16B-8DA5-FA98-949D-716A531C848F}"/>
              </a:ext>
            </a:extLst>
          </p:cNvPr>
          <p:cNvSpPr>
            <a:spLocks noGrp="1"/>
          </p:cNvSpPr>
          <p:nvPr>
            <p:ph type="ftr" sz="quarter" idx="10"/>
          </p:nvPr>
        </p:nvSpPr>
        <p:spPr>
          <a:xfrm>
            <a:off x="228600" y="6356350"/>
            <a:ext cx="4114800" cy="365125"/>
          </a:xfrm>
        </p:spPr>
        <p:txBody>
          <a:bodyPr vert="horz" lIns="91440" tIns="45720" rIns="91440" bIns="45720" rtlCol="0" anchor="ctr">
            <a:normAutofit/>
          </a:bodyPr>
          <a:lstStyle/>
          <a:p>
            <a:pPr>
              <a:spcAft>
                <a:spcPts val="600"/>
              </a:spcAft>
            </a:pPr>
            <a:r>
              <a:rPr lang="en-US" kern="1200">
                <a:latin typeface="Gill Sans Nova Light" panose="020F0302020204030204" pitchFamily="34" charset="0"/>
                <a:ea typeface="+mn-ea"/>
                <a:cs typeface="Gill Sans Nova Light" panose="020F0302020204030204" pitchFamily="34" charset="0"/>
              </a:rPr>
              <a:t>Presentation title</a:t>
            </a:r>
          </a:p>
        </p:txBody>
      </p:sp>
      <p:sp>
        <p:nvSpPr>
          <p:cNvPr id="4" name="Slide Number Placeholder 3">
            <a:extLst>
              <a:ext uri="{FF2B5EF4-FFF2-40B4-BE49-F238E27FC236}">
                <a16:creationId xmlns:a16="http://schemas.microsoft.com/office/drawing/2014/main" id="{C18F9CEE-3BC7-1244-AEDD-47A64B3F0E07}"/>
              </a:ext>
            </a:extLst>
          </p:cNvPr>
          <p:cNvSpPr>
            <a:spLocks noGrp="1"/>
          </p:cNvSpPr>
          <p:nvPr>
            <p:ph type="sldNum" sz="quarter" idx="11"/>
          </p:nvPr>
        </p:nvSpPr>
        <p:spPr>
          <a:xfrm>
            <a:off x="9208008"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212765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A22C-9A76-2B4C-6094-E8881B869F0E}"/>
              </a:ext>
            </a:extLst>
          </p:cNvPr>
          <p:cNvSpPr>
            <a:spLocks noGrp="1"/>
          </p:cNvSpPr>
          <p:nvPr>
            <p:ph type="title"/>
          </p:nvPr>
        </p:nvSpPr>
        <p:spPr/>
        <p:txBody>
          <a:bodyPr/>
          <a:lstStyle/>
          <a:p>
            <a:r>
              <a:rPr lang="en-IE" dirty="0"/>
              <a:t>Conclusion</a:t>
            </a:r>
          </a:p>
        </p:txBody>
      </p:sp>
      <p:sp>
        <p:nvSpPr>
          <p:cNvPr id="3" name="Content Placeholder 2">
            <a:extLst>
              <a:ext uri="{FF2B5EF4-FFF2-40B4-BE49-F238E27FC236}">
                <a16:creationId xmlns:a16="http://schemas.microsoft.com/office/drawing/2014/main" id="{44E97F18-96BB-D5F8-3461-2051DBF2CA64}"/>
              </a:ext>
            </a:extLst>
          </p:cNvPr>
          <p:cNvSpPr>
            <a:spLocks noGrp="1"/>
          </p:cNvSpPr>
          <p:nvPr>
            <p:ph idx="1"/>
          </p:nvPr>
        </p:nvSpPr>
        <p:spPr/>
        <p:txBody>
          <a:bodyPr>
            <a:normAutofit fontScale="77500" lnSpcReduction="20000"/>
          </a:bodyPr>
          <a:lstStyle/>
          <a:p>
            <a:r>
              <a:rPr lang="en-GB" dirty="0"/>
              <a:t>The overall project was very difficult the Microsoft database wasn’t easy to complete as we had to add at least 4 more tables to the information that was already there. But with teamwork, we’re able to concentrate and complete the Microsoft database for MCTV LTD.</a:t>
            </a:r>
          </a:p>
          <a:p>
            <a:r>
              <a:rPr lang="en-GB" dirty="0"/>
              <a:t>The WordPress website was difficult to get started but once we understood from watching videos available on Moodle, we quickly understood what to do. It was difficult to make a template for the UML chart from scratch but with the help of diagram.io, we were able to complete the UML chart successfully.</a:t>
            </a:r>
          </a:p>
          <a:p>
            <a:r>
              <a:rPr lang="en-GB" dirty="0"/>
              <a:t>The presentation was the easiest thing to finish as we had all the information completed to gather &amp; finish the assignment.</a:t>
            </a:r>
          </a:p>
          <a:p>
            <a:r>
              <a:rPr lang="en-GB" dirty="0"/>
              <a:t>Overall, we are glad to have experienced a complex but hard group assignment it was rewarding to work together on such a complex assignment. </a:t>
            </a:r>
          </a:p>
          <a:p>
            <a:endParaRPr lang="en-GB" dirty="0"/>
          </a:p>
          <a:p>
            <a:endParaRPr lang="en-IE" dirty="0"/>
          </a:p>
        </p:txBody>
      </p:sp>
      <p:sp>
        <p:nvSpPr>
          <p:cNvPr id="4" name="Footer Placeholder 3">
            <a:extLst>
              <a:ext uri="{FF2B5EF4-FFF2-40B4-BE49-F238E27FC236}">
                <a16:creationId xmlns:a16="http://schemas.microsoft.com/office/drawing/2014/main" id="{73340DC8-98B2-51DB-2952-B443E2DE3BC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908E8F2-E605-77BE-1994-A5101EB25755}"/>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90048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normAutofit/>
          </a:bodyPr>
          <a:lstStyle/>
          <a:p>
            <a:r>
              <a:rPr lang="en-US" dirty="0"/>
              <a:t>Group C</a:t>
            </a:r>
          </a:p>
          <a:p>
            <a:r>
              <a:rPr lang="en-US" dirty="0"/>
              <a:t>By Shaman, Safa, Viola &amp; Chidimma</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Outline of Tasks </a:t>
            </a:r>
          </a:p>
          <a:p>
            <a:pPr marL="0" indent="0">
              <a:lnSpc>
                <a:spcPct val="150000"/>
              </a:lnSpc>
              <a:buNone/>
            </a:pPr>
            <a:r>
              <a:rPr lang="en-US" dirty="0">
                <a:latin typeface="Gill Sans Nova Light" panose="020B0302020104020203" pitchFamily="34" charset="0"/>
                <a:cs typeface="Gill Sans Light" panose="020B0302020104020203" pitchFamily="34" charset="-79"/>
              </a:rPr>
              <a:t>Overview of Database &amp; UML chart</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User guide</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a:latin typeface="Gill Sans Nova Light" panose="020B0302020104020203" pitchFamily="34" charset="0"/>
                <a:cs typeface="Gill Sans Light" panose="020B0302020104020203" pitchFamily="34" charset="-79"/>
              </a:rPr>
              <a:t>Conclusion </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932687"/>
            <a:ext cx="8695944" cy="1325880"/>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080260"/>
            <a:ext cx="7744968" cy="2697480"/>
          </a:xfrm>
        </p:spPr>
        <p:txBody>
          <a:bodyPr>
            <a:normAutofit fontScale="85000" lnSpcReduction="10000"/>
          </a:bodyPr>
          <a:lstStyle/>
          <a:p>
            <a:pPr>
              <a:lnSpc>
                <a:spcPct val="107000"/>
              </a:lnSpc>
              <a:spcAft>
                <a:spcPts val="800"/>
              </a:spcAft>
            </a:pPr>
            <a:r>
              <a:rPr lang="en-IE" sz="2000" dirty="0">
                <a:effectLst/>
                <a:latin typeface="Times New Roman" panose="02020603050405020304" pitchFamily="18" charset="0"/>
                <a:ea typeface="Times New Roman" panose="02020603050405020304" pitchFamily="18" charset="0"/>
                <a:cs typeface="Times New Roman" panose="02020603050405020304" pitchFamily="18" charset="0"/>
              </a:rPr>
              <a:t>MCTV Limited is a small retail company based in Limerick that has been trading for over twenty years, with a turnover of €1 million per annum and a staff of five people. The company sells televisions, and it is owned by Michael and Doreen Cooney, who are in their 60s and have little grasp of the benefits of technology. </a:t>
            </a:r>
            <a:endParaRPr lang="en-IE" sz="20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E" sz="2000" dirty="0">
                <a:effectLst/>
                <a:latin typeface="Times New Roman" panose="02020603050405020304" pitchFamily="18" charset="0"/>
                <a:ea typeface="Times New Roman" panose="02020603050405020304" pitchFamily="18" charset="0"/>
              </a:rPr>
              <a:t>Derek, the eldest son, manages the Sales &amp; Marketing function, Roberta, a recently qualified accountant, aspires to be the Financial Controller for the company. Mark and Liam, the other two sons, are both in their final year at the University of Limerick, pursuing Computer Science and Electronics degrees, respectively. John is employed as a shop assistant on a part-time basis.</a:t>
            </a:r>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381000" y="381000"/>
            <a:ext cx="11430000" cy="1325563"/>
          </a:xfrm>
        </p:spPr>
        <p:txBody>
          <a:bodyPr anchor="ctr">
            <a:normAutofit/>
          </a:bodyPr>
          <a:lstStyle/>
          <a:p>
            <a:r>
              <a:rPr lang="en-US" dirty="0"/>
              <a:t>Outline Tasks</a:t>
            </a:r>
          </a:p>
        </p:txBody>
      </p:sp>
      <p:sp>
        <p:nvSpPr>
          <p:cNvPr id="9" name="Footer Placeholder 2">
            <a:extLst>
              <a:ext uri="{FF2B5EF4-FFF2-40B4-BE49-F238E27FC236}">
                <a16:creationId xmlns:a16="http://schemas.microsoft.com/office/drawing/2014/main" id="{0F7301DE-3DF3-2844-FD0F-471F934208A5}"/>
              </a:ext>
            </a:extLst>
          </p:cNvPr>
          <p:cNvSpPr>
            <a:spLocks noGrp="1"/>
          </p:cNvSpPr>
          <p:nvPr>
            <p:ph type="ftr" sz="quarter" idx="10"/>
          </p:nvPr>
        </p:nvSpPr>
        <p:spPr>
          <a:xfrm>
            <a:off x="228600" y="6356350"/>
            <a:ext cx="4114800" cy="365125"/>
          </a:xfrm>
        </p:spPr>
        <p:txBody>
          <a:bodyPr/>
          <a:lstStyle/>
          <a:p>
            <a:pPr>
              <a:spcAft>
                <a:spcPts val="600"/>
              </a:spcAft>
            </a:pPr>
            <a:r>
              <a:rPr lang="en-US" dirty="0"/>
              <a:t>Group C</a:t>
            </a:r>
          </a:p>
        </p:txBody>
      </p:sp>
      <p:sp>
        <p:nvSpPr>
          <p:cNvPr id="11" name="Slide Number Placeholder 3">
            <a:extLst>
              <a:ext uri="{FF2B5EF4-FFF2-40B4-BE49-F238E27FC236}">
                <a16:creationId xmlns:a16="http://schemas.microsoft.com/office/drawing/2014/main" id="{E891D479-D007-F1F5-8FFA-CD6B96725D11}"/>
              </a:ext>
            </a:extLst>
          </p:cNvPr>
          <p:cNvSpPr>
            <a:spLocks noGrp="1"/>
          </p:cNvSpPr>
          <p:nvPr>
            <p:ph type="sldNum" sz="quarter" idx="11"/>
          </p:nvPr>
        </p:nvSpPr>
        <p:spPr>
          <a:xfrm>
            <a:off x="9208008" y="6356350"/>
            <a:ext cx="2743200" cy="365125"/>
          </a:xfrm>
        </p:spPr>
        <p:txBody>
          <a:bodyPr/>
          <a:lstStyle/>
          <a:p>
            <a:pPr>
              <a:spcAft>
                <a:spcPts val="600"/>
              </a:spcAft>
            </a:pPr>
            <a:fld id="{294A09A9-5501-47C1-A89A-A340965A2BE2}" type="slidenum">
              <a:rPr lang="en-US" smtClean="0"/>
              <a:pPr>
                <a:spcAft>
                  <a:spcPts val="600"/>
                </a:spcAft>
              </a:pPr>
              <a:t>4</a:t>
            </a:fld>
            <a:endParaRPr lang="en-US"/>
          </a:p>
        </p:txBody>
      </p:sp>
      <p:sp>
        <p:nvSpPr>
          <p:cNvPr id="4" name="Text Placeholder 3">
            <a:extLst>
              <a:ext uri="{FF2B5EF4-FFF2-40B4-BE49-F238E27FC236}">
                <a16:creationId xmlns:a16="http://schemas.microsoft.com/office/drawing/2014/main" id="{D51A6D85-3837-435F-A342-5A3F98172B12}"/>
              </a:ext>
            </a:extLst>
          </p:cNvPr>
          <p:cNvSpPr>
            <a:spLocks noGrp="1"/>
          </p:cNvSpPr>
          <p:nvPr>
            <p:ph sz="quarter" idx="12"/>
          </p:nvPr>
        </p:nvSpPr>
        <p:spPr>
          <a:xfrm>
            <a:off x="975360" y="2615184"/>
            <a:ext cx="10519954" cy="3741166"/>
          </a:xfrm>
        </p:spPr>
        <p:txBody>
          <a:bodyPr>
            <a:normAutofit fontScale="62500" lnSpcReduction="20000"/>
          </a:bodyPr>
          <a:lstStyle/>
          <a:p>
            <a:r>
              <a:rPr lang="en-GB" dirty="0"/>
              <a:t>Project Fact Sheet- This was a document that we had to fill in with facts on the project and to add are thoughts and what we did during the project.</a:t>
            </a:r>
          </a:p>
          <a:p>
            <a:r>
              <a:rPr lang="en-GB" dirty="0"/>
              <a:t>Microsoft Database- We were required to create a database for the company using the data provided in the Excel Workbook but also additional data that we thought might be useful for the company. </a:t>
            </a:r>
          </a:p>
          <a:p>
            <a:r>
              <a:rPr lang="en-GB" dirty="0"/>
              <a:t>Use Case Diagram (UML)- We are required to create a Use Case Diagram for our database demonstrating how data flows. </a:t>
            </a:r>
          </a:p>
          <a:p>
            <a:r>
              <a:rPr lang="en-GB" dirty="0"/>
              <a:t>GitHub- We were required to use GitHub to share are documents. At the end we must run a report and include this in our document.</a:t>
            </a:r>
          </a:p>
          <a:p>
            <a:r>
              <a:rPr lang="en-GB" dirty="0"/>
              <a:t>Trello (Gantt Chart)- This is a Project Management tool that we had to use each week to ensure our team has visibility of the tasks being completed, their status and who is working on them. It was the responsibility of each team member to update and complete all tasks assigned to them. </a:t>
            </a:r>
          </a:p>
          <a:p>
            <a:r>
              <a:rPr lang="en-GB" dirty="0"/>
              <a:t>WordPress- We were required to create a Website on WordPress for our Project.</a:t>
            </a:r>
          </a:p>
          <a:p>
            <a:r>
              <a:rPr lang="en-GB" dirty="0"/>
              <a:t>Presentation- We also had to create a presentation on PowerPoint the presentation had to last 10 minutes.</a:t>
            </a:r>
          </a:p>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1325880"/>
          </a:xfrm>
        </p:spPr>
        <p:txBody>
          <a:bodyPr anchor="ctr">
            <a:normAutofit/>
          </a:bodyPr>
          <a:lstStyle/>
          <a:p>
            <a:r>
              <a:rPr lang="en-US" dirty="0"/>
              <a:t>Overview of Database &amp; UML Chart </a:t>
            </a:r>
          </a:p>
        </p:txBody>
      </p:sp>
      <p:pic>
        <p:nvPicPr>
          <p:cNvPr id="6" name="Picture 5" descr="Diagram, schematic&#10;&#10;Description automatically generated">
            <a:extLst>
              <a:ext uri="{FF2B5EF4-FFF2-40B4-BE49-F238E27FC236}">
                <a16:creationId xmlns:a16="http://schemas.microsoft.com/office/drawing/2014/main" id="{8098E0BA-CE3C-975E-185C-E43C59DF81DD}"/>
              </a:ext>
            </a:extLst>
          </p:cNvPr>
          <p:cNvPicPr>
            <a:picLocks noChangeAspect="1"/>
          </p:cNvPicPr>
          <p:nvPr/>
        </p:nvPicPr>
        <p:blipFill>
          <a:blip r:embed="rId2"/>
          <a:stretch>
            <a:fillRect/>
          </a:stretch>
        </p:blipFill>
        <p:spPr>
          <a:xfrm>
            <a:off x="2197244" y="1209992"/>
            <a:ext cx="7797512" cy="5146358"/>
          </a:xfrm>
          <a:prstGeom prst="rect">
            <a:avLst/>
          </a:prstGeom>
          <a:noFill/>
        </p:spPr>
      </p:pic>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a:xfrm>
            <a:off x="22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2E85-86F5-CE2C-BB50-C347776B0B34}"/>
              </a:ext>
            </a:extLst>
          </p:cNvPr>
          <p:cNvSpPr>
            <a:spLocks noGrp="1"/>
          </p:cNvSpPr>
          <p:nvPr>
            <p:ph type="title"/>
          </p:nvPr>
        </p:nvSpPr>
        <p:spPr>
          <a:xfrm>
            <a:off x="381000" y="381000"/>
            <a:ext cx="11430000" cy="1325563"/>
          </a:xfrm>
        </p:spPr>
        <p:txBody>
          <a:bodyPr anchor="ctr">
            <a:normAutofit/>
          </a:bodyPr>
          <a:lstStyle/>
          <a:p>
            <a:r>
              <a:rPr lang="en-GB" sz="3200" dirty="0"/>
              <a:t>What software each individual has decided to invest</a:t>
            </a:r>
            <a:endParaRPr lang="en-IE" sz="3200" dirty="0"/>
          </a:p>
        </p:txBody>
      </p:sp>
      <p:sp>
        <p:nvSpPr>
          <p:cNvPr id="3" name="Footer Placeholder 2">
            <a:extLst>
              <a:ext uri="{FF2B5EF4-FFF2-40B4-BE49-F238E27FC236}">
                <a16:creationId xmlns:a16="http://schemas.microsoft.com/office/drawing/2014/main" id="{A27DF320-58E0-0BCC-CBF4-4B9AFB3A17E5}"/>
              </a:ext>
            </a:extLst>
          </p:cNvPr>
          <p:cNvSpPr>
            <a:spLocks noGrp="1"/>
          </p:cNvSpPr>
          <p:nvPr>
            <p:ph type="ftr" sz="quarter" idx="10"/>
          </p:nvPr>
        </p:nvSpPr>
        <p:spPr>
          <a:xfrm>
            <a:off x="228600" y="6356350"/>
            <a:ext cx="4114800" cy="365125"/>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138D737E-16AD-07FA-0596-C8DD1759687D}"/>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sp>
        <p:nvSpPr>
          <p:cNvPr id="9" name="Content Placeholder 4">
            <a:extLst>
              <a:ext uri="{FF2B5EF4-FFF2-40B4-BE49-F238E27FC236}">
                <a16:creationId xmlns:a16="http://schemas.microsoft.com/office/drawing/2014/main" id="{02AE0BB3-4583-1DD8-0619-910EE98EE57B}"/>
              </a:ext>
            </a:extLst>
          </p:cNvPr>
          <p:cNvSpPr>
            <a:spLocks noGrp="1"/>
          </p:cNvSpPr>
          <p:nvPr>
            <p:ph sz="quarter" idx="12"/>
          </p:nvPr>
        </p:nvSpPr>
        <p:spPr>
          <a:xfrm>
            <a:off x="975360" y="2615184"/>
            <a:ext cx="10241280" cy="3319272"/>
          </a:xfrm>
        </p:spPr>
        <p:txBody>
          <a:bodyPr>
            <a:normAutofit lnSpcReduction="10000"/>
          </a:bodyPr>
          <a:lstStyle/>
          <a:p>
            <a:r>
              <a:rPr lang="en-US" dirty="0"/>
              <a:t>Derek has decided to invest in a customer relationship management (CRM) system to enhance customer relationship.</a:t>
            </a:r>
          </a:p>
          <a:p>
            <a:r>
              <a:rPr lang="en-US" dirty="0"/>
              <a:t>Mark has decided to invest improving their website and enabling online payments through a cloud-based environment.</a:t>
            </a:r>
          </a:p>
          <a:p>
            <a:r>
              <a:rPr lang="en-US" dirty="0"/>
              <a:t>Roberta has decided she wanted to invest in from moving from excel to an integrated accounting package like Sage.</a:t>
            </a:r>
          </a:p>
          <a:p>
            <a:r>
              <a:rPr lang="en-US" dirty="0"/>
              <a:t>Liam has decided to invest in collaborative software to break the silos of information and enhance teamwork.</a:t>
            </a:r>
          </a:p>
        </p:txBody>
      </p:sp>
    </p:spTree>
    <p:extLst>
      <p:ext uri="{BB962C8B-B14F-4D97-AF65-F5344CB8AC3E}">
        <p14:creationId xmlns:p14="http://schemas.microsoft.com/office/powerpoint/2010/main" val="375617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381000" y="381000"/>
            <a:ext cx="11430000" cy="1325563"/>
          </a:xfrm>
        </p:spPr>
        <p:txBody>
          <a:bodyPr anchor="ctr">
            <a:normAutofit/>
          </a:bodyPr>
          <a:lstStyle/>
          <a:p>
            <a:r>
              <a:rPr lang="en-US" dirty="0"/>
              <a:t>User Guide</a:t>
            </a:r>
            <a:br>
              <a:rPr lang="en-US" dirty="0"/>
            </a:br>
            <a:r>
              <a:rPr lang="en-US" dirty="0"/>
              <a:t>(Mark)</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1"/>
          </p:nvPr>
        </p:nvSpPr>
        <p:spPr>
          <a:xfrm>
            <a:off x="22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2"/>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9" name="TextBox 8">
            <a:extLst>
              <a:ext uri="{FF2B5EF4-FFF2-40B4-BE49-F238E27FC236}">
                <a16:creationId xmlns:a16="http://schemas.microsoft.com/office/drawing/2014/main" id="{6A1A2179-8990-77E3-48AB-5A9CBD7B3241}"/>
              </a:ext>
            </a:extLst>
          </p:cNvPr>
          <p:cNvSpPr txBox="1"/>
          <p:nvPr/>
        </p:nvSpPr>
        <p:spPr>
          <a:xfrm>
            <a:off x="228600" y="2484194"/>
            <a:ext cx="3998167" cy="1518639"/>
          </a:xfrm>
          <a:prstGeom prst="rect">
            <a:avLst/>
          </a:prstGeom>
          <a:noFill/>
        </p:spPr>
        <p:txBody>
          <a:bodyPr wrap="square" rtlCol="0">
            <a:spAutoFit/>
          </a:bodyPr>
          <a:lstStyle/>
          <a:p>
            <a:pPr marL="342900" indent="-342900">
              <a:lnSpc>
                <a:spcPct val="107000"/>
              </a:lnSpc>
              <a:spcAft>
                <a:spcPts val="800"/>
              </a:spcAft>
              <a:buFont typeface="+mj-lt"/>
              <a:buAutoNum type="arabicPeriod"/>
              <a:tabLst>
                <a:tab pos="228600" algn="l"/>
                <a:tab pos="4572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Sign up for an account.</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Go to the website and click on the "Sign Up" button.</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Enter your personal information, such as your name, email address, and password.</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You will receive an email with a verification link. Click on the link to verify your account.</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B4CD588-C42C-CE6C-71F6-407CE4BB1315}"/>
              </a:ext>
            </a:extLst>
          </p:cNvPr>
          <p:cNvSpPr txBox="1"/>
          <p:nvPr/>
        </p:nvSpPr>
        <p:spPr>
          <a:xfrm>
            <a:off x="228601" y="4267691"/>
            <a:ext cx="3848878" cy="1703901"/>
          </a:xfrm>
          <a:prstGeom prst="rect">
            <a:avLst/>
          </a:prstGeom>
          <a:noFill/>
        </p:spPr>
        <p:txBody>
          <a:bodyPr wrap="square" rtlCol="0">
            <a:spAutoFit/>
          </a:bodyPr>
          <a:lstStyle/>
          <a:p>
            <a:pPr marL="342900" indent="-342900">
              <a:lnSpc>
                <a:spcPct val="107000"/>
              </a:lnSpc>
              <a:spcAft>
                <a:spcPts val="800"/>
              </a:spcAft>
              <a:buFont typeface="+mj-lt"/>
              <a:buAutoNum type="arabicPeriod" startAt="2"/>
              <a:tabLst>
                <a:tab pos="228600" algn="l"/>
                <a:tab pos="4572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Connect to your payment provider.</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Once you have verified your account, log in to your dashboard.</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Navigate to the "Payment Providers" section and select your payment provider.</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Follow the instructions to connect your payment provider account to your software account.</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1E1AB9C-C437-FB99-239B-8215A3553B38}"/>
              </a:ext>
            </a:extLst>
          </p:cNvPr>
          <p:cNvSpPr txBox="1"/>
          <p:nvPr/>
        </p:nvSpPr>
        <p:spPr>
          <a:xfrm>
            <a:off x="4077479" y="2455787"/>
            <a:ext cx="3844413" cy="1659172"/>
          </a:xfrm>
          <a:prstGeom prst="rect">
            <a:avLst/>
          </a:prstGeom>
          <a:noFill/>
        </p:spPr>
        <p:txBody>
          <a:bodyPr wrap="square" rtlCol="0">
            <a:spAutoFit/>
          </a:bodyPr>
          <a:lstStyle/>
          <a:p>
            <a:pPr marL="342900" indent="-342900">
              <a:lnSpc>
                <a:spcPct val="107000"/>
              </a:lnSpc>
              <a:spcAft>
                <a:spcPts val="800"/>
              </a:spcAft>
              <a:buFont typeface="+mj-lt"/>
              <a:buAutoNum type="arabicPeriod" startAt="3"/>
              <a:tabLst>
                <a:tab pos="228600" algn="l"/>
                <a:tab pos="4572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Set up your payment page.</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ct val="93000"/>
              <a:buFont typeface="Arial" panose="020B0604020202020204" pitchFamily="34" charset="0"/>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Create a payment page by choosing a template or creating a custom page design.</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Add your payment details, such as the amount, currency, and payment methods you accept.</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Customize the checkout experience by adding your branding and logos.</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AB79E19-89DF-5F64-7E67-67CCFB8A0780}"/>
              </a:ext>
            </a:extLst>
          </p:cNvPr>
          <p:cNvSpPr txBox="1"/>
          <p:nvPr/>
        </p:nvSpPr>
        <p:spPr>
          <a:xfrm>
            <a:off x="4226767" y="4267691"/>
            <a:ext cx="3647768" cy="1375441"/>
          </a:xfrm>
          <a:prstGeom prst="rect">
            <a:avLst/>
          </a:prstGeom>
          <a:noFill/>
        </p:spPr>
        <p:txBody>
          <a:bodyPr wrap="square" rtlCol="0">
            <a:spAutoFit/>
          </a:bodyPr>
          <a:lstStyle/>
          <a:p>
            <a:pPr marL="342900" indent="-342900">
              <a:lnSpc>
                <a:spcPct val="107000"/>
              </a:lnSpc>
              <a:spcAft>
                <a:spcPts val="800"/>
              </a:spcAft>
              <a:buFont typeface="+mj-lt"/>
              <a:buAutoNum type="arabicPeriod" startAt="4"/>
              <a:tabLst>
                <a:tab pos="228600" algn="l"/>
                <a:tab pos="4572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Test your payment page.</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Use the test mode to ensure that your payment page is functioning correctly.</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Use the payment buttons on your payment page to make a test payment to ensure everything is working as expected.</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6129F28-12AC-6496-3E3B-4A248787F6B7}"/>
              </a:ext>
            </a:extLst>
          </p:cNvPr>
          <p:cNvSpPr txBox="1"/>
          <p:nvPr/>
        </p:nvSpPr>
        <p:spPr>
          <a:xfrm>
            <a:off x="8035413" y="2484194"/>
            <a:ext cx="3775587" cy="1375441"/>
          </a:xfrm>
          <a:prstGeom prst="rect">
            <a:avLst/>
          </a:prstGeom>
          <a:noFill/>
        </p:spPr>
        <p:txBody>
          <a:bodyPr wrap="square" rtlCol="0">
            <a:spAutoFit/>
          </a:bodyPr>
          <a:lstStyle/>
          <a:p>
            <a:pPr marL="342900" indent="-342900">
              <a:lnSpc>
                <a:spcPct val="107000"/>
              </a:lnSpc>
              <a:spcAft>
                <a:spcPts val="800"/>
              </a:spcAft>
              <a:buFont typeface="+mj-lt"/>
              <a:buAutoNum type="arabicPeriod" startAt="5"/>
              <a:tabLst>
                <a:tab pos="228600" algn="l"/>
                <a:tab pos="4572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Go Live</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Once you have tested your payment page, you can switch to live mode and start accepting real payments.</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Monitor your payment transactions and account activity through your dashboard.</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F4599E54-ADA6-F844-A725-2A6B1987B5C1}"/>
              </a:ext>
            </a:extLst>
          </p:cNvPr>
          <p:cNvSpPr txBox="1"/>
          <p:nvPr/>
        </p:nvSpPr>
        <p:spPr>
          <a:xfrm>
            <a:off x="7703072" y="4267691"/>
            <a:ext cx="4454013" cy="1194301"/>
          </a:xfrm>
          <a:prstGeom prst="rect">
            <a:avLst/>
          </a:prstGeom>
          <a:noFill/>
        </p:spPr>
        <p:txBody>
          <a:bodyPr wrap="square" rtlCol="0">
            <a:spAutoFit/>
          </a:bodyPr>
          <a:lstStyle/>
          <a:p>
            <a:pPr marL="342900" indent="-342900">
              <a:lnSpc>
                <a:spcPct val="107000"/>
              </a:lnSpc>
              <a:spcAft>
                <a:spcPts val="800"/>
              </a:spcAft>
              <a:buFont typeface="+mj-lt"/>
              <a:buAutoNum type="arabicPeriod" startAt="6"/>
              <a:tabLst>
                <a:tab pos="228600" algn="l"/>
                <a:tab pos="4572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Manage your Payments.</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You can manage and track all your payment transactions and activity from the software dashboard.</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E"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You can also issue refunds, view transaction details and reports, and manage your customers' payment information.</a:t>
            </a:r>
            <a:endParaRPr lang="en-IE"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120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A3D5-A0C4-7269-62CD-1F1A2BCE2A5D}"/>
              </a:ext>
            </a:extLst>
          </p:cNvPr>
          <p:cNvSpPr>
            <a:spLocks noGrp="1"/>
          </p:cNvSpPr>
          <p:nvPr>
            <p:ph type="title"/>
          </p:nvPr>
        </p:nvSpPr>
        <p:spPr>
          <a:xfrm>
            <a:off x="838200" y="380999"/>
            <a:ext cx="10515600" cy="1325880"/>
          </a:xfrm>
        </p:spPr>
        <p:txBody>
          <a:bodyPr anchor="ctr">
            <a:normAutofit/>
          </a:bodyPr>
          <a:lstStyle/>
          <a:p>
            <a:r>
              <a:rPr lang="en-IE" dirty="0"/>
              <a:t>User Guide</a:t>
            </a:r>
            <a:br>
              <a:rPr lang="en-IE" dirty="0"/>
            </a:br>
            <a:r>
              <a:rPr lang="en-IE" dirty="0"/>
              <a:t>(Derek)</a:t>
            </a:r>
          </a:p>
        </p:txBody>
      </p:sp>
      <p:pic>
        <p:nvPicPr>
          <p:cNvPr id="6" name="Picture 5" descr="Diagram&#10;&#10;Description automatically generated">
            <a:extLst>
              <a:ext uri="{FF2B5EF4-FFF2-40B4-BE49-F238E27FC236}">
                <a16:creationId xmlns:a16="http://schemas.microsoft.com/office/drawing/2014/main" id="{898D01A0-B8C3-E92F-F204-5BF56AFD404D}"/>
              </a:ext>
            </a:extLst>
          </p:cNvPr>
          <p:cNvPicPr>
            <a:picLocks noChangeAspect="1"/>
          </p:cNvPicPr>
          <p:nvPr/>
        </p:nvPicPr>
        <p:blipFill>
          <a:blip r:embed="rId2"/>
          <a:stretch>
            <a:fillRect/>
          </a:stretch>
        </p:blipFill>
        <p:spPr>
          <a:xfrm>
            <a:off x="1126436" y="1905001"/>
            <a:ext cx="9939128" cy="4572000"/>
          </a:xfrm>
          <a:prstGeom prst="rect">
            <a:avLst/>
          </a:prstGeom>
          <a:noFill/>
        </p:spPr>
      </p:pic>
      <p:sp>
        <p:nvSpPr>
          <p:cNvPr id="3" name="Footer Placeholder 2">
            <a:extLst>
              <a:ext uri="{FF2B5EF4-FFF2-40B4-BE49-F238E27FC236}">
                <a16:creationId xmlns:a16="http://schemas.microsoft.com/office/drawing/2014/main" id="{4FB9B8CA-A7B5-FA48-4DDB-BE4B1410B373}"/>
              </a:ext>
            </a:extLst>
          </p:cNvPr>
          <p:cNvSpPr>
            <a:spLocks noGrp="1"/>
          </p:cNvSpPr>
          <p:nvPr>
            <p:ph type="ftr" sz="quarter" idx="10"/>
          </p:nvPr>
        </p:nvSpPr>
        <p:spPr>
          <a:xfrm>
            <a:off x="228600" y="6356350"/>
            <a:ext cx="4114800" cy="365125"/>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1C85AA58-3E9D-86AE-CE44-CFC9F2BE3210}"/>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57661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8489-E600-BE05-0C1E-CFC1A07A921B}"/>
              </a:ext>
            </a:extLst>
          </p:cNvPr>
          <p:cNvSpPr>
            <a:spLocks noGrp="1"/>
          </p:cNvSpPr>
          <p:nvPr>
            <p:ph type="title"/>
          </p:nvPr>
        </p:nvSpPr>
        <p:spPr>
          <a:xfrm>
            <a:off x="2552701" y="258826"/>
            <a:ext cx="7248524" cy="485648"/>
          </a:xfrm>
        </p:spPr>
        <p:txBody>
          <a:bodyPr anchor="ctr">
            <a:normAutofit fontScale="90000"/>
          </a:bodyPr>
          <a:lstStyle/>
          <a:p>
            <a:r>
              <a:rPr lang="en-IE" dirty="0"/>
              <a:t>User Guide</a:t>
            </a:r>
            <a:br>
              <a:rPr lang="en-IE" dirty="0"/>
            </a:br>
            <a:r>
              <a:rPr lang="en-IE" dirty="0"/>
              <a:t>(Roberta)</a:t>
            </a:r>
          </a:p>
        </p:txBody>
      </p:sp>
      <p:pic>
        <p:nvPicPr>
          <p:cNvPr id="6" name="Picture 5" descr="Text&#10;&#10;Description automatically generated with medium confidence">
            <a:extLst>
              <a:ext uri="{FF2B5EF4-FFF2-40B4-BE49-F238E27FC236}">
                <a16:creationId xmlns:a16="http://schemas.microsoft.com/office/drawing/2014/main" id="{8D65660B-31CD-84A8-E48B-F6B40A91C9D1}"/>
              </a:ext>
            </a:extLst>
          </p:cNvPr>
          <p:cNvPicPr>
            <a:picLocks noChangeAspect="1"/>
          </p:cNvPicPr>
          <p:nvPr/>
        </p:nvPicPr>
        <p:blipFill>
          <a:blip r:embed="rId2"/>
          <a:stretch>
            <a:fillRect/>
          </a:stretch>
        </p:blipFill>
        <p:spPr>
          <a:xfrm>
            <a:off x="1653721" y="941324"/>
            <a:ext cx="8884558" cy="4975352"/>
          </a:xfrm>
          <a:prstGeom prst="rect">
            <a:avLst/>
          </a:prstGeom>
          <a:noFill/>
        </p:spPr>
      </p:pic>
      <p:sp>
        <p:nvSpPr>
          <p:cNvPr id="3" name="Footer Placeholder 2">
            <a:extLst>
              <a:ext uri="{FF2B5EF4-FFF2-40B4-BE49-F238E27FC236}">
                <a16:creationId xmlns:a16="http://schemas.microsoft.com/office/drawing/2014/main" id="{DE863EA4-FE91-363E-92DC-2523144C257C}"/>
              </a:ext>
            </a:extLst>
          </p:cNvPr>
          <p:cNvSpPr>
            <a:spLocks noGrp="1"/>
          </p:cNvSpPr>
          <p:nvPr>
            <p:ph type="ftr" sz="quarter" idx="10"/>
          </p:nvPr>
        </p:nvSpPr>
        <p:spPr>
          <a:xfrm>
            <a:off x="228600" y="6356350"/>
            <a:ext cx="4114800" cy="365125"/>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CF430559-3200-3710-2EFB-A48D941EA699}"/>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2742517505"/>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{7C117245-1596-4761-A4F8-3174CB40409E}tf56410444_win32</Template>
  <TotalTime>196</TotalTime>
  <Words>1157</Words>
  <Application>Microsoft Office PowerPoint</Application>
  <PresentationFormat>Widescreen</PresentationFormat>
  <Paragraphs>88</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Baskerville</vt:lpstr>
      <vt:lpstr>Baskerville Old Face</vt:lpstr>
      <vt:lpstr>Calibri</vt:lpstr>
      <vt:lpstr>Gill Sans Light</vt:lpstr>
      <vt:lpstr>Gill Sans Nova</vt:lpstr>
      <vt:lpstr>Gill Sans Nova Light</vt:lpstr>
      <vt:lpstr>Symbol</vt:lpstr>
      <vt:lpstr>Times New Roman</vt:lpstr>
      <vt:lpstr>Office Theme</vt:lpstr>
      <vt:lpstr>Group C</vt:lpstr>
      <vt:lpstr>Agenda</vt:lpstr>
      <vt:lpstr>Introduction</vt:lpstr>
      <vt:lpstr>Outline Tasks</vt:lpstr>
      <vt:lpstr>Overview of Database &amp; UML Chart </vt:lpstr>
      <vt:lpstr>What software each individual has decided to invest</vt:lpstr>
      <vt:lpstr>User Guide (Mark)</vt:lpstr>
      <vt:lpstr>User Guide (Derek)</vt:lpstr>
      <vt:lpstr>User Guide (Roberta)</vt:lpstr>
      <vt:lpstr>User Guide (Liam)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C</dc:title>
  <dc:creator>Shaman Elobo</dc:creator>
  <cp:lastModifiedBy>Shaman Elobo</cp:lastModifiedBy>
  <cp:revision>4</cp:revision>
  <dcterms:created xsi:type="dcterms:W3CDTF">2023-04-08T18:29:00Z</dcterms:created>
  <dcterms:modified xsi:type="dcterms:W3CDTF">2023-04-09T23:05:32Z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